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Lst>
  <p:sldSz cy="5143500" cx="9144000"/>
  <p:notesSz cx="6858000" cy="9144000"/>
  <p:embeddedFontLst>
    <p:embeddedFont>
      <p:font typeface="Lexend"/>
      <p:regular r:id="rId22"/>
      <p:bold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 uri="GoogleSlidesCustomDataVersion2">
      <go:slidesCustomData xmlns:go="http://customooxmlschemas.google.com/" r:id="rId24" roundtripDataSignature="AMtx7mjAvFJ4ezdOIsceP2SrRs6LH0n7Q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22" Type="http://schemas.openxmlformats.org/officeDocument/2006/relationships/font" Target="fonts/Lexend-regular.fntdata"/><Relationship Id="rId10" Type="http://schemas.openxmlformats.org/officeDocument/2006/relationships/slide" Target="slides/slide5.xml"/><Relationship Id="rId21" Type="http://schemas.openxmlformats.org/officeDocument/2006/relationships/slide" Target="slides/slide16.xml"/><Relationship Id="rId13" Type="http://schemas.openxmlformats.org/officeDocument/2006/relationships/slide" Target="slides/slide8.xml"/><Relationship Id="rId24" Type="http://customschemas.google.com/relationships/presentationmetadata" Target="metadata"/><Relationship Id="rId12" Type="http://schemas.openxmlformats.org/officeDocument/2006/relationships/slide" Target="slides/slide7.xml"/><Relationship Id="rId23" Type="http://schemas.openxmlformats.org/officeDocument/2006/relationships/font" Target="fonts/Lexend-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8" name="Google Shape;58;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8" name="Google Shape;68;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9" name="Google Shape;79;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7" name="Google Shape;87;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5" name="Google Shape;95;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3" name="Google Shape;103;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1" name="Google Shape;111;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0" name="Google Shape;120;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7" name="Google Shape;127;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5" name="Google Shape;135;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2" name="Google Shape;142;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9" name="Google Shape;149;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6" name="Google Shape;156;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3b72cc735ae_0_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3" name="Google Shape;163;g3b72cc735ae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0" name="Google Shape;170;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8" name="Google Shape;178;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ítulo y objetos" type="obj">
  <p:cSld name="OBJECT">
    <p:spTree>
      <p:nvGrpSpPr>
        <p:cNvPr id="9" name="Shape 9"/>
        <p:cNvGrpSpPr/>
        <p:nvPr/>
      </p:nvGrpSpPr>
      <p:grpSpPr>
        <a:xfrm>
          <a:off x="0" y="0"/>
          <a:ext cx="0" cy="0"/>
          <a:chOff x="0" y="0"/>
          <a:chExt cx="0" cy="0"/>
        </a:xfrm>
      </p:grpSpPr>
      <p:sp>
        <p:nvSpPr>
          <p:cNvPr id="10" name="Google Shape;10;p21"/>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1" name="Google Shape;11;p21"/>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12" name="Google Shape;12;p2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rgbClr val="000000"/>
              </a:buClr>
              <a:buSzPts val="1100"/>
              <a:buFont typeface="Arial"/>
              <a:buNone/>
              <a:defRPr b="0" i="0" sz="11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100"/>
              <a:buFont typeface="Arial"/>
              <a:buNone/>
              <a:defRPr b="0" i="0" sz="11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100"/>
              <a:buFont typeface="Arial"/>
              <a:buNone/>
              <a:defRPr b="0" i="0" sz="11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100"/>
              <a:buFont typeface="Arial"/>
              <a:buNone/>
              <a:defRPr b="0" i="0" sz="11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100"/>
              <a:buFont typeface="Arial"/>
              <a:buNone/>
              <a:defRPr b="0" i="0" sz="11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100"/>
              <a:buFont typeface="Arial"/>
              <a:buNone/>
              <a:defRPr b="0" i="0" sz="11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100"/>
              <a:buFont typeface="Arial"/>
              <a:buNone/>
              <a:defRPr b="0" i="0" sz="11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100"/>
              <a:buFont typeface="Arial"/>
              <a:buNone/>
              <a:defRPr b="0" i="0" sz="11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100"/>
              <a:buFont typeface="Arial"/>
              <a:buNone/>
              <a:defRPr b="0" i="0" sz="1100" u="none" cap="none" strike="noStrike">
                <a:solidFill>
                  <a:srgbClr val="000000"/>
                </a:solidFill>
                <a:latin typeface="Arial"/>
                <a:ea typeface="Arial"/>
                <a:cs typeface="Arial"/>
                <a:sym typeface="Arial"/>
              </a:defRPr>
            </a:lvl9pPr>
          </a:lstStyle>
          <a:p/>
        </p:txBody>
      </p:sp>
      <p:sp>
        <p:nvSpPr>
          <p:cNvPr id="13" name="Google Shape;13;p2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rgbClr val="000000"/>
              </a:buClr>
              <a:buSzPts val="1100"/>
              <a:buFont typeface="Arial"/>
              <a:buNone/>
              <a:defRPr b="0" i="0" sz="11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100"/>
              <a:buFont typeface="Arial"/>
              <a:buNone/>
              <a:defRPr b="0" i="0" sz="11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100"/>
              <a:buFont typeface="Arial"/>
              <a:buNone/>
              <a:defRPr b="0" i="0" sz="11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100"/>
              <a:buFont typeface="Arial"/>
              <a:buNone/>
              <a:defRPr b="0" i="0" sz="11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100"/>
              <a:buFont typeface="Arial"/>
              <a:buNone/>
              <a:defRPr b="0" i="0" sz="11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100"/>
              <a:buFont typeface="Arial"/>
              <a:buNone/>
              <a:defRPr b="0" i="0" sz="11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100"/>
              <a:buFont typeface="Arial"/>
              <a:buNone/>
              <a:defRPr b="0" i="0" sz="11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100"/>
              <a:buFont typeface="Arial"/>
              <a:buNone/>
              <a:defRPr b="0" i="0" sz="11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100"/>
              <a:buFont typeface="Arial"/>
              <a:buNone/>
              <a:defRPr b="0" i="0" sz="1100" u="none" cap="none" strike="noStrike">
                <a:solidFill>
                  <a:srgbClr val="000000"/>
                </a:solidFill>
                <a:latin typeface="Arial"/>
                <a:ea typeface="Arial"/>
                <a:cs typeface="Arial"/>
                <a:sym typeface="Arial"/>
              </a:defRPr>
            </a:lvl9pPr>
          </a:lstStyle>
          <a:p/>
        </p:txBody>
      </p:sp>
      <p:sp>
        <p:nvSpPr>
          <p:cNvPr id="14" name="Google Shape;14;p2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5" name="Shape 15"/>
        <p:cNvGrpSpPr/>
        <p:nvPr/>
      </p:nvGrpSpPr>
      <p:grpSpPr>
        <a:xfrm>
          <a:off x="0" y="0"/>
          <a:ext cx="0" cy="0"/>
          <a:chOff x="0" y="0"/>
          <a:chExt cx="0" cy="0"/>
        </a:xfrm>
      </p:grpSpPr>
      <p:sp>
        <p:nvSpPr>
          <p:cNvPr id="16" name="Google Shape;16;p22"/>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7" name="Google Shape;17;p22"/>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8" name="Google Shape;18;p2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9" name="Shape 19"/>
        <p:cNvGrpSpPr/>
        <p:nvPr/>
      </p:nvGrpSpPr>
      <p:grpSpPr>
        <a:xfrm>
          <a:off x="0" y="0"/>
          <a:ext cx="0" cy="0"/>
          <a:chOff x="0" y="0"/>
          <a:chExt cx="0" cy="0"/>
        </a:xfrm>
      </p:grpSpPr>
      <p:sp>
        <p:nvSpPr>
          <p:cNvPr id="20" name="Google Shape;20;p23"/>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1" name="Google Shape;21;p23"/>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2" name="Google Shape;22;p2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24"/>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25" name="Google Shape;25;p2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6" name="Shape 26"/>
        <p:cNvGrpSpPr/>
        <p:nvPr/>
      </p:nvGrpSpPr>
      <p:grpSpPr>
        <a:xfrm>
          <a:off x="0" y="0"/>
          <a:ext cx="0" cy="0"/>
          <a:chOff x="0" y="0"/>
          <a:chExt cx="0" cy="0"/>
        </a:xfrm>
      </p:grpSpPr>
      <p:sp>
        <p:nvSpPr>
          <p:cNvPr id="27" name="Google Shape;27;p2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8" name="Google Shape;28;p25"/>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9" name="Google Shape;29;p25"/>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0" name="Google Shape;30;p2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sp>
        <p:nvSpPr>
          <p:cNvPr id="32" name="Google Shape;32;p2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3" name="Google Shape;33;p2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4" name="Shape 34"/>
        <p:cNvGrpSpPr/>
        <p:nvPr/>
      </p:nvGrpSpPr>
      <p:grpSpPr>
        <a:xfrm>
          <a:off x="0" y="0"/>
          <a:ext cx="0" cy="0"/>
          <a:chOff x="0" y="0"/>
          <a:chExt cx="0" cy="0"/>
        </a:xfrm>
      </p:grpSpPr>
      <p:sp>
        <p:nvSpPr>
          <p:cNvPr id="35" name="Google Shape;35;p27"/>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6" name="Google Shape;36;p27"/>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7" name="Google Shape;37;p2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8" name="Shape 38"/>
        <p:cNvGrpSpPr/>
        <p:nvPr/>
      </p:nvGrpSpPr>
      <p:grpSpPr>
        <a:xfrm>
          <a:off x="0" y="0"/>
          <a:ext cx="0" cy="0"/>
          <a:chOff x="0" y="0"/>
          <a:chExt cx="0" cy="0"/>
        </a:xfrm>
      </p:grpSpPr>
      <p:sp>
        <p:nvSpPr>
          <p:cNvPr id="39" name="Google Shape;39;p28"/>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40" name="Google Shape;40;p2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1" name="Shape 41"/>
        <p:cNvGrpSpPr/>
        <p:nvPr/>
      </p:nvGrpSpPr>
      <p:grpSpPr>
        <a:xfrm>
          <a:off x="0" y="0"/>
          <a:ext cx="0" cy="0"/>
          <a:chOff x="0" y="0"/>
          <a:chExt cx="0" cy="0"/>
        </a:xfrm>
      </p:grpSpPr>
      <p:sp>
        <p:nvSpPr>
          <p:cNvPr id="42" name="Google Shape;42;p2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 name="Google Shape;43;p29"/>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4" name="Google Shape;44;p29"/>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5" name="Google Shape;45;p29"/>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6" name="Google Shape;46;p2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7" name="Shape 47"/>
        <p:cNvGrpSpPr/>
        <p:nvPr/>
      </p:nvGrpSpPr>
      <p:grpSpPr>
        <a:xfrm>
          <a:off x="0" y="0"/>
          <a:ext cx="0" cy="0"/>
          <a:chOff x="0" y="0"/>
          <a:chExt cx="0" cy="0"/>
        </a:xfrm>
      </p:grpSpPr>
      <p:sp>
        <p:nvSpPr>
          <p:cNvPr id="48" name="Google Shape;48;p30"/>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9" name="Google Shape;49;p3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0" name="Shape 50"/>
        <p:cNvGrpSpPr/>
        <p:nvPr/>
      </p:nvGrpSpPr>
      <p:grpSpPr>
        <a:xfrm>
          <a:off x="0" y="0"/>
          <a:ext cx="0" cy="0"/>
          <a:chOff x="0" y="0"/>
          <a:chExt cx="0" cy="0"/>
        </a:xfrm>
      </p:grpSpPr>
      <p:sp>
        <p:nvSpPr>
          <p:cNvPr id="51" name="Google Shape;51;p31"/>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52" name="Google Shape;52;p31"/>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53" name="Google Shape;53;p3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3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PE"/>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2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20"/>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2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PE"/>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hyperlink" Target="https://www.memorykings.pe/" TargetMode="External"/><Relationship Id="rId5"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0.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0.png"/><Relationship Id="rId4" Type="http://schemas.openxmlformats.org/officeDocument/2006/relationships/image" Target="../media/image5.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0.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
          <p:cNvSpPr/>
          <p:nvPr/>
        </p:nvSpPr>
        <p:spPr>
          <a:xfrm flipH="1">
            <a:off x="-100" y="4593825"/>
            <a:ext cx="9144000" cy="549900"/>
          </a:xfrm>
          <a:prstGeom prst="rect">
            <a:avLst/>
          </a:prstGeom>
          <a:solidFill>
            <a:srgbClr val="C00000"/>
          </a:solidFill>
          <a:ln>
            <a:noFill/>
          </a:ln>
        </p:spPr>
        <p:txBody>
          <a:bodyPr anchorCtr="0" anchor="ctr" bIns="34275" lIns="68575" spcFirstLastPara="1" rIns="68575" wrap="square" tIns="34275">
            <a:noAutofit/>
          </a:bodyPr>
          <a:lstStyle/>
          <a:p>
            <a:pPr indent="0" lvl="0" marL="0" marR="0" rtl="0" algn="l">
              <a:lnSpc>
                <a:spcPct val="115000"/>
              </a:lnSpc>
              <a:spcBef>
                <a:spcPts val="0"/>
              </a:spcBef>
              <a:spcAft>
                <a:spcPts val="200"/>
              </a:spcAft>
              <a:buClr>
                <a:schemeClr val="dk1"/>
              </a:buClr>
              <a:buSzPts val="800"/>
              <a:buFont typeface="Arial"/>
              <a:buNone/>
            </a:pPr>
            <a:r>
              <a:rPr b="0" i="0" lang="es-PE" sz="800" u="none" cap="none" strike="noStrike">
                <a:solidFill>
                  <a:schemeClr val="lt1"/>
                </a:solidFill>
                <a:latin typeface="Arial"/>
                <a:ea typeface="Arial"/>
                <a:cs typeface="Arial"/>
                <a:sym typeface="Arial"/>
              </a:rPr>
              <a:t>   Docente curso: Wester Edison Zela Moraya                                                                                                                                                                   CURSO:  Procesamiento del Lenguaje Natural</a:t>
            </a:r>
            <a:endParaRPr b="0" i="0" sz="800" u="none" cap="none" strike="noStrike">
              <a:solidFill>
                <a:schemeClr val="lt1"/>
              </a:solidFill>
              <a:latin typeface="Arial"/>
              <a:ea typeface="Arial"/>
              <a:cs typeface="Arial"/>
              <a:sym typeface="Arial"/>
            </a:endParaRPr>
          </a:p>
        </p:txBody>
      </p:sp>
      <p:pic>
        <p:nvPicPr>
          <p:cNvPr id="61" name="Google Shape;61;p1"/>
          <p:cNvPicPr preferRelativeResize="0"/>
          <p:nvPr/>
        </p:nvPicPr>
        <p:blipFill rotWithShape="1">
          <a:blip r:embed="rId3">
            <a:alphaModFix/>
          </a:blip>
          <a:srcRect b="27408" l="3705" r="0" t="32373"/>
          <a:stretch/>
        </p:blipFill>
        <p:spPr>
          <a:xfrm>
            <a:off x="978408" y="0"/>
            <a:ext cx="6711696" cy="1422792"/>
          </a:xfrm>
          <a:prstGeom prst="rect">
            <a:avLst/>
          </a:prstGeom>
          <a:noFill/>
          <a:ln>
            <a:noFill/>
          </a:ln>
        </p:spPr>
      </p:pic>
      <p:sp>
        <p:nvSpPr>
          <p:cNvPr id="62" name="Google Shape;62;p1"/>
          <p:cNvSpPr txBox="1"/>
          <p:nvPr/>
        </p:nvSpPr>
        <p:spPr>
          <a:xfrm>
            <a:off x="534100" y="2491775"/>
            <a:ext cx="7891200" cy="987953"/>
          </a:xfrm>
          <a:prstGeom prst="rect">
            <a:avLst/>
          </a:prstGeom>
          <a:noFill/>
          <a:ln>
            <a:noFill/>
          </a:ln>
        </p:spPr>
        <p:txBody>
          <a:bodyPr anchorCtr="0" anchor="t" bIns="68575" lIns="68575" spcFirstLastPara="1" rIns="68575" wrap="square" tIns="68575">
            <a:spAutoFit/>
          </a:bodyPr>
          <a:lstStyle/>
          <a:p>
            <a:pPr indent="0" lvl="1" marL="0" marR="0" rtl="0" algn="ctr">
              <a:lnSpc>
                <a:spcPct val="115000"/>
              </a:lnSpc>
              <a:spcBef>
                <a:spcPts val="0"/>
              </a:spcBef>
              <a:spcAft>
                <a:spcPts val="0"/>
              </a:spcAft>
              <a:buClr>
                <a:srgbClr val="000000"/>
              </a:buClr>
              <a:buSzPts val="2400"/>
              <a:buFont typeface="Arial"/>
              <a:buNone/>
            </a:pPr>
            <a:r>
              <a:rPr b="1" i="0" lang="es-PE" sz="2400" u="none" cap="none" strike="noStrike">
                <a:solidFill>
                  <a:srgbClr val="000000"/>
                </a:solidFill>
                <a:latin typeface="Arial"/>
                <a:ea typeface="Arial"/>
                <a:cs typeface="Arial"/>
                <a:sym typeface="Arial"/>
              </a:rPr>
              <a:t>Sistema de ChatBot Avanzado con RAG y WhatsApp Business API para Microempresarios</a:t>
            </a:r>
            <a:endParaRPr b="1" i="0" sz="3300" u="none" cap="none" strike="noStrike">
              <a:solidFill>
                <a:schemeClr val="dk1"/>
              </a:solidFill>
              <a:latin typeface="Lexend"/>
              <a:ea typeface="Lexend"/>
              <a:cs typeface="Lexend"/>
              <a:sym typeface="Lexend"/>
            </a:endParaRPr>
          </a:p>
        </p:txBody>
      </p:sp>
      <p:sp>
        <p:nvSpPr>
          <p:cNvPr id="63" name="Google Shape;63;p1"/>
          <p:cNvSpPr txBox="1"/>
          <p:nvPr/>
        </p:nvSpPr>
        <p:spPr>
          <a:xfrm>
            <a:off x="3665775" y="1800225"/>
            <a:ext cx="2381700" cy="4617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chemeClr val="dk1"/>
              </a:buClr>
              <a:buSzPts val="1100"/>
              <a:buFont typeface="Arial"/>
              <a:buNone/>
            </a:pPr>
            <a:r>
              <a:rPr b="1" i="0" lang="es-PE" sz="1800" u="none" cap="none" strike="noStrike">
                <a:solidFill>
                  <a:schemeClr val="dk1"/>
                </a:solidFill>
                <a:latin typeface="Arial"/>
                <a:ea typeface="Arial"/>
                <a:cs typeface="Arial"/>
                <a:sym typeface="Arial"/>
              </a:rPr>
              <a:t>PROYECTO FINAL</a:t>
            </a:r>
            <a:endParaRPr b="1" i="0" sz="1300" u="none" cap="none" strike="noStrike">
              <a:solidFill>
                <a:schemeClr val="dk1"/>
              </a:solidFill>
              <a:latin typeface="Arial"/>
              <a:ea typeface="Arial"/>
              <a:cs typeface="Arial"/>
              <a:sym typeface="Arial"/>
            </a:endParaRPr>
          </a:p>
        </p:txBody>
      </p:sp>
      <p:sp>
        <p:nvSpPr>
          <p:cNvPr id="64" name="Google Shape;64;p1"/>
          <p:cNvSpPr/>
          <p:nvPr/>
        </p:nvSpPr>
        <p:spPr>
          <a:xfrm rot="5400000">
            <a:off x="7946681" y="192569"/>
            <a:ext cx="1243584" cy="858446"/>
          </a:xfrm>
          <a:prstGeom prst="homePlate">
            <a:avLst>
              <a:gd fmla="val 33322" name="adj"/>
            </a:avLst>
          </a:prstGeom>
          <a:gradFill>
            <a:gsLst>
              <a:gs pos="0">
                <a:srgbClr val="000000"/>
              </a:gs>
              <a:gs pos="100000">
                <a:srgbClr val="2F5496"/>
              </a:gs>
            </a:gsLst>
            <a:lin ang="8398416" scaled="0"/>
          </a:gra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 name="Google Shape;65;p1"/>
          <p:cNvSpPr txBox="1"/>
          <p:nvPr/>
        </p:nvSpPr>
        <p:spPr>
          <a:xfrm>
            <a:off x="8188646" y="180917"/>
            <a:ext cx="701100" cy="88175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chemeClr val="dk1"/>
              </a:buClr>
              <a:buSzPts val="1100"/>
              <a:buFont typeface="Arial"/>
              <a:buNone/>
            </a:pPr>
            <a:r>
              <a:rPr b="1" i="0" lang="es-PE" sz="2200" u="none" cap="none" strike="noStrike">
                <a:solidFill>
                  <a:schemeClr val="lt1"/>
                </a:solidFill>
                <a:latin typeface="Arial"/>
                <a:ea typeface="Arial"/>
                <a:cs typeface="Arial"/>
                <a:sym typeface="Arial"/>
              </a:rPr>
              <a:t>G4</a:t>
            </a:r>
            <a:endParaRPr b="0" i="0" sz="17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3"/>
          <p:cNvSpPr/>
          <p:nvPr/>
        </p:nvSpPr>
        <p:spPr>
          <a:xfrm>
            <a:off x="0" y="-20125"/>
            <a:ext cx="7858200" cy="510600"/>
          </a:xfrm>
          <a:prstGeom prst="rect">
            <a:avLst/>
          </a:prstGeom>
          <a:solidFill>
            <a:srgbClr val="C00000"/>
          </a:solidFill>
          <a:ln>
            <a:noFill/>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100"/>
              <a:buFont typeface="Arial"/>
              <a:buNone/>
            </a:pPr>
            <a:r>
              <a:rPr b="1" lang="es-PE" sz="2400">
                <a:solidFill>
                  <a:schemeClr val="lt1"/>
                </a:solidFill>
                <a:latin typeface="Calibri"/>
                <a:ea typeface="Calibri"/>
                <a:cs typeface="Calibri"/>
                <a:sym typeface="Calibri"/>
              </a:rPr>
              <a:t>Descripción</a:t>
            </a:r>
            <a:r>
              <a:rPr b="1" lang="es-PE" sz="2400">
                <a:solidFill>
                  <a:schemeClr val="lt1"/>
                </a:solidFill>
                <a:latin typeface="Calibri"/>
                <a:ea typeface="Calibri"/>
                <a:cs typeface="Calibri"/>
                <a:sym typeface="Calibri"/>
              </a:rPr>
              <a:t> </a:t>
            </a:r>
            <a:r>
              <a:rPr b="1" i="0" lang="es-PE" sz="2400" u="none" cap="none" strike="noStrike">
                <a:solidFill>
                  <a:schemeClr val="lt1"/>
                </a:solidFill>
                <a:latin typeface="Calibri"/>
                <a:ea typeface="Calibri"/>
                <a:cs typeface="Calibri"/>
                <a:sym typeface="Calibri"/>
              </a:rPr>
              <a:t> del problema</a:t>
            </a:r>
            <a:endParaRPr b="1" i="0" sz="2200" u="none" cap="none" strike="noStrike">
              <a:solidFill>
                <a:schemeClr val="lt1"/>
              </a:solidFill>
              <a:latin typeface="Calibri"/>
              <a:ea typeface="Calibri"/>
              <a:cs typeface="Calibri"/>
              <a:sym typeface="Calibri"/>
            </a:endParaRPr>
          </a:p>
        </p:txBody>
      </p:sp>
      <p:pic>
        <p:nvPicPr>
          <p:cNvPr id="71" name="Google Shape;71;p3"/>
          <p:cNvPicPr preferRelativeResize="0"/>
          <p:nvPr/>
        </p:nvPicPr>
        <p:blipFill rotWithShape="1">
          <a:blip r:embed="rId3">
            <a:alphaModFix/>
          </a:blip>
          <a:srcRect b="27408" l="3704" r="49035" t="32373"/>
          <a:stretch/>
        </p:blipFill>
        <p:spPr>
          <a:xfrm>
            <a:off x="8027850" y="10161"/>
            <a:ext cx="1072749" cy="450026"/>
          </a:xfrm>
          <a:prstGeom prst="rect">
            <a:avLst/>
          </a:prstGeom>
          <a:noFill/>
          <a:ln>
            <a:noFill/>
          </a:ln>
        </p:spPr>
      </p:pic>
      <p:sp>
        <p:nvSpPr>
          <p:cNvPr id="72" name="Google Shape;72;p3"/>
          <p:cNvSpPr txBox="1"/>
          <p:nvPr/>
        </p:nvSpPr>
        <p:spPr>
          <a:xfrm>
            <a:off x="399875" y="703525"/>
            <a:ext cx="8463300" cy="677078"/>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600"/>
              <a:buFont typeface="Arial"/>
              <a:buNone/>
            </a:pPr>
            <a:r>
              <a:rPr b="0" i="0" lang="es-PE" sz="1600" u="none" cap="none" strike="noStrike">
                <a:solidFill>
                  <a:schemeClr val="dk1"/>
                </a:solidFill>
                <a:latin typeface="Arial"/>
                <a:ea typeface="Arial"/>
                <a:cs typeface="Arial"/>
                <a:sym typeface="Arial"/>
              </a:rPr>
              <a:t>En Perú muchos </a:t>
            </a:r>
            <a:r>
              <a:rPr b="1" i="0" lang="es-PE" sz="1600" u="none" cap="none" strike="noStrike">
                <a:solidFill>
                  <a:srgbClr val="000000"/>
                </a:solidFill>
                <a:latin typeface="Arial"/>
                <a:ea typeface="Arial"/>
                <a:cs typeface="Arial"/>
                <a:sym typeface="Arial"/>
              </a:rPr>
              <a:t>Microempresarios en Perú</a:t>
            </a:r>
            <a:r>
              <a:rPr b="0" i="0" lang="es-PE" sz="1600" u="none" cap="none" strike="noStrike">
                <a:solidFill>
                  <a:srgbClr val="000000"/>
                </a:solidFill>
                <a:latin typeface="Arial"/>
                <a:ea typeface="Arial"/>
                <a:cs typeface="Arial"/>
                <a:sym typeface="Arial"/>
              </a:rPr>
              <a:t> enfrentan desafíos para gestionar consultas de clientes de manera eficiente y escalable.</a:t>
            </a:r>
            <a:endParaRPr b="0" i="0" sz="1100" u="none" cap="none" strike="noStrike">
              <a:solidFill>
                <a:schemeClr val="dk1"/>
              </a:solidFill>
              <a:latin typeface="Arial"/>
              <a:ea typeface="Arial"/>
              <a:cs typeface="Arial"/>
              <a:sym typeface="Arial"/>
            </a:endParaRPr>
          </a:p>
        </p:txBody>
      </p:sp>
      <p:sp>
        <p:nvSpPr>
          <p:cNvPr id="73" name="Google Shape;73;p3"/>
          <p:cNvSpPr/>
          <p:nvPr/>
        </p:nvSpPr>
        <p:spPr>
          <a:xfrm>
            <a:off x="528900" y="1270825"/>
            <a:ext cx="2306100" cy="18819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b="1" i="0" lang="es-PE" sz="1600" u="none" cap="none" strike="noStrike">
                <a:solidFill>
                  <a:srgbClr val="000000"/>
                </a:solidFill>
                <a:latin typeface="Arial"/>
                <a:ea typeface="Arial"/>
                <a:cs typeface="Arial"/>
                <a:sym typeface="Arial"/>
              </a:rPr>
              <a:t>Falta de automatización:</a:t>
            </a:r>
            <a:r>
              <a:rPr b="0" i="0" lang="es-PE" sz="1600" u="none" cap="none" strike="noStrike">
                <a:solidFill>
                  <a:srgbClr val="000000"/>
                </a:solidFill>
                <a:latin typeface="Arial"/>
                <a:ea typeface="Arial"/>
                <a:cs typeface="Arial"/>
                <a:sym typeface="Arial"/>
              </a:rPr>
              <a:t> Respuestas manuales a preguntas frecuentes y cotizaciones consumen tiempo y recursos.</a:t>
            </a:r>
            <a:endParaRPr b="0" i="0" sz="1800" u="none" cap="none" strike="noStrike">
              <a:solidFill>
                <a:srgbClr val="000000"/>
              </a:solidFill>
              <a:latin typeface="Arial"/>
              <a:ea typeface="Arial"/>
              <a:cs typeface="Arial"/>
              <a:sym typeface="Arial"/>
            </a:endParaRPr>
          </a:p>
        </p:txBody>
      </p:sp>
      <p:sp>
        <p:nvSpPr>
          <p:cNvPr id="74" name="Google Shape;74;p3"/>
          <p:cNvSpPr/>
          <p:nvPr/>
        </p:nvSpPr>
        <p:spPr>
          <a:xfrm>
            <a:off x="3178187" y="1700198"/>
            <a:ext cx="2670900" cy="22392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1" i="0" lang="es-PE" sz="1800" u="none" cap="none" strike="noStrike">
                <a:solidFill>
                  <a:srgbClr val="000000"/>
                </a:solidFill>
                <a:latin typeface="Arial"/>
                <a:ea typeface="Arial"/>
                <a:cs typeface="Arial"/>
                <a:sym typeface="Arial"/>
              </a:rPr>
              <a:t>Falta de precisión:</a:t>
            </a:r>
            <a:r>
              <a:rPr b="0" i="0" lang="es-PE" sz="1800" u="none" cap="none" strike="noStrike">
                <a:solidFill>
                  <a:srgbClr val="000000"/>
                </a:solidFill>
                <a:latin typeface="Arial"/>
                <a:ea typeface="Arial"/>
                <a:cs typeface="Arial"/>
                <a:sym typeface="Arial"/>
              </a:rPr>
              <a:t> Las respuestas genéricas no siempre abordan las necesidades específicas de los clientes.</a:t>
            </a:r>
            <a:endParaRPr b="0" i="0" sz="1800" u="none" cap="none" strike="noStrike">
              <a:solidFill>
                <a:srgbClr val="000000"/>
              </a:solidFill>
              <a:latin typeface="Arial"/>
              <a:ea typeface="Arial"/>
              <a:cs typeface="Arial"/>
              <a:sym typeface="Arial"/>
            </a:endParaRPr>
          </a:p>
        </p:txBody>
      </p:sp>
      <p:sp>
        <p:nvSpPr>
          <p:cNvPr id="75" name="Google Shape;75;p3"/>
          <p:cNvSpPr/>
          <p:nvPr/>
        </p:nvSpPr>
        <p:spPr>
          <a:xfrm>
            <a:off x="6192274" y="2277650"/>
            <a:ext cx="2760894" cy="175015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800"/>
              <a:buFont typeface="Arial"/>
              <a:buNone/>
            </a:pPr>
            <a:r>
              <a:rPr b="1" i="0" lang="es-PE" sz="1800" u="none" cap="none" strike="noStrike">
                <a:solidFill>
                  <a:srgbClr val="000000"/>
                </a:solidFill>
                <a:latin typeface="Arial"/>
                <a:ea typeface="Arial"/>
                <a:cs typeface="Arial"/>
                <a:sym typeface="Arial"/>
              </a:rPr>
              <a:t>Limitaciones tecnológicas:</a:t>
            </a:r>
            <a:r>
              <a:rPr b="0" i="0" lang="es-PE" sz="1800" u="none" cap="none" strike="noStrike">
                <a:solidFill>
                  <a:srgbClr val="000000"/>
                </a:solidFill>
                <a:latin typeface="Arial"/>
                <a:ea typeface="Arial"/>
                <a:cs typeface="Arial"/>
                <a:sym typeface="Arial"/>
              </a:rPr>
              <a:t> Muchos microempresarios no tienen acceso a herramientas avanzadas de atención al cliente.</a:t>
            </a:r>
            <a:endParaRPr b="0" i="0" sz="2000" u="none" cap="none" strike="noStrike">
              <a:solidFill>
                <a:srgbClr val="000000"/>
              </a:solidFill>
              <a:latin typeface="Arial"/>
              <a:ea typeface="Arial"/>
              <a:cs typeface="Arial"/>
              <a:sym typeface="Arial"/>
            </a:endParaRPr>
          </a:p>
        </p:txBody>
      </p:sp>
      <p:sp>
        <p:nvSpPr>
          <p:cNvPr id="76" name="Google Shape;76;p3"/>
          <p:cNvSpPr txBox="1"/>
          <p:nvPr/>
        </p:nvSpPr>
        <p:spPr>
          <a:xfrm>
            <a:off x="344216" y="3939398"/>
            <a:ext cx="6955082" cy="95410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s-PE" sz="1400" u="none" cap="none" strike="noStrike">
                <a:solidFill>
                  <a:srgbClr val="000000"/>
                </a:solidFill>
                <a:latin typeface="Arial"/>
                <a:ea typeface="Arial"/>
                <a:cs typeface="Arial"/>
                <a:sym typeface="Arial"/>
              </a:rPr>
              <a:t>Impacto:</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Char char="•"/>
            </a:pPr>
            <a:r>
              <a:rPr b="0" i="0" lang="es-PE" sz="1400" u="none" cap="none" strike="noStrike">
                <a:solidFill>
                  <a:srgbClr val="000000"/>
                </a:solidFill>
                <a:latin typeface="Arial"/>
                <a:ea typeface="Arial"/>
                <a:cs typeface="Arial"/>
                <a:sym typeface="Arial"/>
              </a:rPr>
              <a:t>Pérdida de oportunidades de venta por respuestas lentas o inexactas.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Char char="•"/>
            </a:pPr>
            <a:r>
              <a:rPr b="0" i="0" lang="es-PE" sz="1400" u="none" cap="none" strike="noStrike">
                <a:solidFill>
                  <a:srgbClr val="000000"/>
                </a:solidFill>
                <a:latin typeface="Arial"/>
                <a:ea typeface="Arial"/>
                <a:cs typeface="Arial"/>
                <a:sym typeface="Arial"/>
              </a:rPr>
              <a:t>Sobrecarga de trabajo para los equipos de soporte y ventas.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Char char="•"/>
            </a:pPr>
            <a:r>
              <a:rPr b="0" i="0" lang="es-PE" sz="1400" u="none" cap="none" strike="noStrike">
                <a:solidFill>
                  <a:srgbClr val="000000"/>
                </a:solidFill>
                <a:latin typeface="Arial"/>
                <a:ea typeface="Arial"/>
                <a:cs typeface="Arial"/>
                <a:sym typeface="Arial"/>
              </a:rPr>
              <a:t>Experiencia del cliente insatisfactoria.</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4"/>
          <p:cNvSpPr/>
          <p:nvPr/>
        </p:nvSpPr>
        <p:spPr>
          <a:xfrm>
            <a:off x="0" y="-20125"/>
            <a:ext cx="7858200" cy="510600"/>
          </a:xfrm>
          <a:prstGeom prst="rect">
            <a:avLst/>
          </a:prstGeom>
          <a:solidFill>
            <a:srgbClr val="C00000"/>
          </a:solidFill>
          <a:ln>
            <a:noFill/>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100"/>
              <a:buFont typeface="Arial"/>
              <a:buNone/>
            </a:pPr>
            <a:r>
              <a:rPr b="1" i="0" lang="es-PE" sz="2400" u="none" cap="none" strike="noStrike">
                <a:solidFill>
                  <a:schemeClr val="lt1"/>
                </a:solidFill>
                <a:latin typeface="Calibri"/>
                <a:ea typeface="Calibri"/>
                <a:cs typeface="Calibri"/>
                <a:sym typeface="Calibri"/>
              </a:rPr>
              <a:t>      </a:t>
            </a:r>
            <a:r>
              <a:rPr b="1" i="0" lang="es-PE" sz="2200" u="none" cap="none" strike="noStrike">
                <a:solidFill>
                  <a:schemeClr val="lt1"/>
                </a:solidFill>
                <a:latin typeface="Calibri"/>
                <a:ea typeface="Calibri"/>
                <a:cs typeface="Calibri"/>
                <a:sym typeface="Calibri"/>
              </a:rPr>
              <a:t>Objetivo</a:t>
            </a:r>
            <a:endParaRPr b="1" i="0" sz="2200" u="none" cap="none" strike="noStrike">
              <a:solidFill>
                <a:schemeClr val="lt1"/>
              </a:solidFill>
              <a:latin typeface="Calibri"/>
              <a:ea typeface="Calibri"/>
              <a:cs typeface="Calibri"/>
              <a:sym typeface="Calibri"/>
            </a:endParaRPr>
          </a:p>
        </p:txBody>
      </p:sp>
      <p:pic>
        <p:nvPicPr>
          <p:cNvPr id="82" name="Google Shape;82;p4"/>
          <p:cNvPicPr preferRelativeResize="0"/>
          <p:nvPr/>
        </p:nvPicPr>
        <p:blipFill rotWithShape="1">
          <a:blip r:embed="rId3">
            <a:alphaModFix/>
          </a:blip>
          <a:srcRect b="27408" l="3704" r="49035" t="32373"/>
          <a:stretch/>
        </p:blipFill>
        <p:spPr>
          <a:xfrm>
            <a:off x="8027850" y="10161"/>
            <a:ext cx="1072749" cy="450026"/>
          </a:xfrm>
          <a:prstGeom prst="rect">
            <a:avLst/>
          </a:prstGeom>
          <a:noFill/>
          <a:ln>
            <a:noFill/>
          </a:ln>
        </p:spPr>
      </p:pic>
      <p:sp>
        <p:nvSpPr>
          <p:cNvPr id="83" name="Google Shape;83;p4"/>
          <p:cNvSpPr txBox="1"/>
          <p:nvPr/>
        </p:nvSpPr>
        <p:spPr>
          <a:xfrm>
            <a:off x="217525" y="804500"/>
            <a:ext cx="3605400" cy="3877954"/>
          </a:xfrm>
          <a:prstGeom prst="rect">
            <a:avLst/>
          </a:prstGeom>
          <a:noFill/>
          <a:ln>
            <a:noFill/>
          </a:ln>
        </p:spPr>
        <p:txBody>
          <a:bodyPr anchorCtr="0" anchor="t" bIns="91425" lIns="91425" spcFirstLastPara="1" rIns="91425" wrap="square" tIns="91425">
            <a:spAutoFit/>
          </a:bodyPr>
          <a:lstStyle/>
          <a:p>
            <a:pPr indent="0" lvl="0" marL="0" marR="0" rtl="0" algn="just">
              <a:lnSpc>
                <a:spcPct val="100000"/>
              </a:lnSpc>
              <a:spcBef>
                <a:spcPts val="0"/>
              </a:spcBef>
              <a:spcAft>
                <a:spcPts val="0"/>
              </a:spcAft>
              <a:buClr>
                <a:srgbClr val="000000"/>
              </a:buClr>
              <a:buSzPts val="1600"/>
              <a:buFont typeface="Arial"/>
              <a:buNone/>
            </a:pPr>
            <a:r>
              <a:rPr b="0" i="0" lang="es-PE" sz="1600" u="none" cap="none" strike="noStrike">
                <a:solidFill>
                  <a:srgbClr val="000000"/>
                </a:solidFill>
                <a:latin typeface="Arial"/>
                <a:ea typeface="Arial"/>
                <a:cs typeface="Arial"/>
                <a:sym typeface="Arial"/>
              </a:rPr>
              <a:t>Desarrollar un </a:t>
            </a:r>
            <a:r>
              <a:rPr b="1" i="0" lang="es-PE" sz="1600" u="none" cap="none" strike="noStrike">
                <a:solidFill>
                  <a:srgbClr val="000000"/>
                </a:solidFill>
                <a:latin typeface="Arial"/>
                <a:ea typeface="Arial"/>
                <a:cs typeface="Arial"/>
                <a:sym typeface="Arial"/>
              </a:rPr>
              <a:t>sistema de chatbot inteligente</a:t>
            </a:r>
            <a:r>
              <a:rPr b="0" i="0" lang="es-PE" sz="1600" u="none" cap="none" strike="noStrike">
                <a:solidFill>
                  <a:srgbClr val="000000"/>
                </a:solidFill>
                <a:latin typeface="Arial"/>
                <a:ea typeface="Arial"/>
                <a:cs typeface="Arial"/>
                <a:sym typeface="Arial"/>
              </a:rPr>
              <a:t>, integrado con </a:t>
            </a:r>
            <a:r>
              <a:rPr b="1" i="0" lang="es-PE" sz="1600" u="none" cap="none" strike="noStrike">
                <a:solidFill>
                  <a:srgbClr val="000000"/>
                </a:solidFill>
                <a:latin typeface="Arial"/>
                <a:ea typeface="Arial"/>
                <a:cs typeface="Arial"/>
                <a:sym typeface="Arial"/>
              </a:rPr>
              <a:t>Retrieval-Augmented Generation (RAG)</a:t>
            </a:r>
            <a:r>
              <a:rPr b="0" i="0" lang="es-PE" sz="1600" u="none" cap="none" strike="noStrike">
                <a:solidFill>
                  <a:srgbClr val="000000"/>
                </a:solidFill>
                <a:latin typeface="Arial"/>
                <a:ea typeface="Arial"/>
                <a:cs typeface="Arial"/>
                <a:sym typeface="Arial"/>
              </a:rPr>
              <a:t> y </a:t>
            </a:r>
            <a:r>
              <a:rPr b="1" i="0" lang="es-PE" sz="1600" u="none" cap="none" strike="noStrike">
                <a:solidFill>
                  <a:srgbClr val="000000"/>
                </a:solidFill>
                <a:latin typeface="Arial"/>
                <a:ea typeface="Arial"/>
                <a:cs typeface="Arial"/>
                <a:sym typeface="Arial"/>
              </a:rPr>
              <a:t>WhatsApp Business API</a:t>
            </a:r>
            <a:r>
              <a:rPr b="0" i="0" lang="es-PE" sz="1600" u="none" cap="none" strike="noStrike">
                <a:solidFill>
                  <a:srgbClr val="000000"/>
                </a:solidFill>
                <a:latin typeface="Arial"/>
                <a:ea typeface="Arial"/>
                <a:cs typeface="Arial"/>
                <a:sym typeface="Arial"/>
              </a:rPr>
              <a:t>, para automatizar y optimizar la atención al cliente y la gestión de pedidos en </a:t>
            </a:r>
            <a:r>
              <a:rPr b="1" i="0" lang="es-PE" sz="1600" u="none" cap="none" strike="noStrike">
                <a:solidFill>
                  <a:srgbClr val="000000"/>
                </a:solidFill>
                <a:latin typeface="Arial"/>
                <a:ea typeface="Arial"/>
                <a:cs typeface="Arial"/>
                <a:sym typeface="Arial"/>
              </a:rPr>
              <a:t>microempresas</a:t>
            </a:r>
            <a:r>
              <a:rPr b="0" i="0" lang="es-PE" sz="1600" u="none" cap="none" strike="noStrike">
                <a:solidFill>
                  <a:srgbClr val="000000"/>
                </a:solidFill>
                <a:latin typeface="Arial"/>
                <a:ea typeface="Arial"/>
                <a:cs typeface="Arial"/>
                <a:sym typeface="Arial"/>
              </a:rPr>
              <a:t>, especialmente en el sector tecnológico como </a:t>
            </a:r>
            <a:r>
              <a:rPr b="1" i="0" lang="es-PE" sz="1600" u="none" cap="none" strike="noStrike">
                <a:solidFill>
                  <a:srgbClr val="000000"/>
                </a:solidFill>
                <a:latin typeface="Arial"/>
                <a:ea typeface="Arial"/>
                <a:cs typeface="Arial"/>
                <a:sym typeface="Arial"/>
              </a:rPr>
              <a:t>Memory Kings Perú S.A.C.</a:t>
            </a:r>
            <a:r>
              <a:rPr b="0" i="0" lang="es-PE" sz="1600" u="none" cap="none" strike="noStrike">
                <a:solidFill>
                  <a:srgbClr val="000000"/>
                </a:solidFill>
                <a:latin typeface="Arial"/>
                <a:ea typeface="Arial"/>
                <a:cs typeface="Arial"/>
                <a:sym typeface="Arial"/>
              </a:rPr>
              <a:t>. Este sistema busca mejorar la eficiencia operativa, la precisión de las respuestas y la experiencia del cliente, permitiendo a los microempresarios ofrecer un servicio de atención al cliente avanzado y escalable.</a:t>
            </a:r>
            <a:endParaRPr b="1" i="0" sz="1600" u="none" cap="none" strike="noStrike">
              <a:solidFill>
                <a:srgbClr val="000000"/>
              </a:solidFill>
              <a:latin typeface="Arial"/>
              <a:ea typeface="Arial"/>
              <a:cs typeface="Arial"/>
              <a:sym typeface="Arial"/>
            </a:endParaRPr>
          </a:p>
        </p:txBody>
      </p:sp>
      <p:pic>
        <p:nvPicPr>
          <p:cNvPr descr="Captura de pantalla de computadora&#10;&#10;El contenido generado por IA puede ser incorrecto." id="84" name="Google Shape;84;p4"/>
          <p:cNvPicPr preferRelativeResize="0"/>
          <p:nvPr/>
        </p:nvPicPr>
        <p:blipFill rotWithShape="1">
          <a:blip r:embed="rId4">
            <a:alphaModFix/>
          </a:blip>
          <a:srcRect b="0" l="0" r="0" t="0"/>
          <a:stretch/>
        </p:blipFill>
        <p:spPr>
          <a:xfrm>
            <a:off x="4049851" y="1292410"/>
            <a:ext cx="4716461" cy="255868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3"/>
          <p:cNvSpPr/>
          <p:nvPr/>
        </p:nvSpPr>
        <p:spPr>
          <a:xfrm>
            <a:off x="0" y="-20125"/>
            <a:ext cx="7858200" cy="510600"/>
          </a:xfrm>
          <a:prstGeom prst="rect">
            <a:avLst/>
          </a:prstGeom>
          <a:solidFill>
            <a:srgbClr val="FF0000"/>
          </a:solidFill>
          <a:ln>
            <a:noFill/>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100"/>
              <a:buFont typeface="Arial"/>
              <a:buNone/>
            </a:pPr>
            <a:r>
              <a:rPr b="1" lang="es-PE" sz="2200">
                <a:solidFill>
                  <a:schemeClr val="lt1"/>
                </a:solidFill>
                <a:latin typeface="Calibri"/>
                <a:ea typeface="Calibri"/>
                <a:cs typeface="Calibri"/>
                <a:sym typeface="Calibri"/>
              </a:rPr>
              <a:t>Descripcion de los datos</a:t>
            </a:r>
            <a:endParaRPr b="1" i="0" sz="1800" u="none" cap="none" strike="noStrike">
              <a:solidFill>
                <a:schemeClr val="lt1"/>
              </a:solidFill>
              <a:latin typeface="Calibri"/>
              <a:ea typeface="Calibri"/>
              <a:cs typeface="Calibri"/>
              <a:sym typeface="Calibri"/>
            </a:endParaRPr>
          </a:p>
        </p:txBody>
      </p:sp>
      <p:pic>
        <p:nvPicPr>
          <p:cNvPr id="90" name="Google Shape;90;p13"/>
          <p:cNvPicPr preferRelativeResize="0"/>
          <p:nvPr/>
        </p:nvPicPr>
        <p:blipFill rotWithShape="1">
          <a:blip r:embed="rId3">
            <a:alphaModFix/>
          </a:blip>
          <a:srcRect b="27408" l="3704" r="49035" t="32373"/>
          <a:stretch/>
        </p:blipFill>
        <p:spPr>
          <a:xfrm>
            <a:off x="8027850" y="10161"/>
            <a:ext cx="1072749" cy="450026"/>
          </a:xfrm>
          <a:prstGeom prst="rect">
            <a:avLst/>
          </a:prstGeom>
          <a:noFill/>
          <a:ln>
            <a:noFill/>
          </a:ln>
        </p:spPr>
      </p:pic>
      <p:sp>
        <p:nvSpPr>
          <p:cNvPr id="91" name="Google Shape;91;p13"/>
          <p:cNvSpPr txBox="1"/>
          <p:nvPr/>
        </p:nvSpPr>
        <p:spPr>
          <a:xfrm>
            <a:off x="3712464" y="703525"/>
            <a:ext cx="4716300" cy="41250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600"/>
              <a:buFont typeface="Arial"/>
              <a:buNone/>
            </a:pPr>
            <a:r>
              <a:rPr b="0" i="0" lang="es-PE" sz="1600" u="none" cap="none" strike="noStrike">
                <a:solidFill>
                  <a:srgbClr val="000000"/>
                </a:solidFill>
                <a:latin typeface="Arial"/>
                <a:ea typeface="Arial"/>
                <a:cs typeface="Arial"/>
                <a:sym typeface="Arial"/>
              </a:rPr>
              <a:t>Se accede al sitio web </a:t>
            </a:r>
            <a:r>
              <a:rPr b="1" i="0" lang="es-PE" sz="1600" u="none" cap="none" strike="noStrike">
                <a:solidFill>
                  <a:srgbClr val="000000"/>
                </a:solidFill>
                <a:latin typeface="Arial"/>
                <a:ea typeface="Arial"/>
                <a:cs typeface="Arial"/>
                <a:sym typeface="Arial"/>
              </a:rPr>
              <a:t>TechStore</a:t>
            </a:r>
            <a:r>
              <a:rPr b="0" i="0" lang="es-PE" sz="1600" u="none" cap="none" strike="noStrike">
                <a:solidFill>
                  <a:srgbClr val="000000"/>
                </a:solidFill>
                <a:latin typeface="Arial"/>
                <a:ea typeface="Arial"/>
                <a:cs typeface="Arial"/>
                <a:sym typeface="Arial"/>
              </a:rPr>
              <a:t> mediante </a:t>
            </a:r>
            <a:r>
              <a:rPr b="1" i="0" lang="es-PE" sz="1600" u="none" cap="none" strike="noStrike">
                <a:solidFill>
                  <a:srgbClr val="000000"/>
                </a:solidFill>
                <a:latin typeface="Arial"/>
                <a:ea typeface="Arial"/>
                <a:cs typeface="Arial"/>
                <a:sym typeface="Arial"/>
              </a:rPr>
              <a:t>Selenium en Python</a:t>
            </a:r>
            <a:r>
              <a:rPr b="0" i="0" lang="es-PE" sz="1600" u="none" cap="none" strike="noStrike">
                <a:solidFill>
                  <a:srgbClr val="000000"/>
                </a:solidFill>
                <a:latin typeface="Arial"/>
                <a:ea typeface="Arial"/>
                <a:cs typeface="Arial"/>
                <a:sym typeface="Arial"/>
              </a:rPr>
              <a:t>, lo que permite automatizar la navegación y extraer información tanto estática como dinámica desde la URL </a:t>
            </a:r>
            <a:r>
              <a:rPr b="0" i="0" lang="es-PE" sz="1600" u="sng" cap="none" strike="noStrike">
                <a:solidFill>
                  <a:srgbClr val="000000"/>
                </a:solidFill>
                <a:latin typeface="Arial"/>
                <a:ea typeface="Arial"/>
                <a:cs typeface="Arial"/>
                <a:sym typeface="Arial"/>
                <a:hlinkClick r:id="rId4">
                  <a:extLst>
                    <a:ext uri="{A12FA001-AC4F-418D-AE19-62706E023703}">
                      <ahyp:hlinkClr val="tx"/>
                    </a:ext>
                  </a:extLst>
                </a:hlinkClick>
              </a:rPr>
              <a:t>https://www.memorykings.pe/</a:t>
            </a:r>
            <a:r>
              <a:rPr b="0" i="0" lang="es-PE" sz="1600" u="none" cap="none" strike="noStrike">
                <a:solidFill>
                  <a:srgbClr val="000000"/>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s-PE" sz="1600" u="none" cap="none" strike="noStrike">
                <a:solidFill>
                  <a:srgbClr val="000000"/>
                </a:solidFill>
                <a:latin typeface="Arial"/>
                <a:ea typeface="Arial"/>
                <a:cs typeface="Arial"/>
                <a:sym typeface="Arial"/>
              </a:rPr>
              <a:t>La </a:t>
            </a:r>
            <a:r>
              <a:rPr b="1" i="0" lang="es-PE" sz="1600" u="none" cap="none" strike="noStrike">
                <a:solidFill>
                  <a:srgbClr val="000000"/>
                </a:solidFill>
                <a:latin typeface="Arial"/>
                <a:ea typeface="Arial"/>
                <a:cs typeface="Arial"/>
                <a:sym typeface="Arial"/>
              </a:rPr>
              <a:t>extracción de datos</a:t>
            </a:r>
            <a:r>
              <a:rPr b="0" i="0" lang="es-PE" sz="1600" u="none" cap="none" strike="noStrike">
                <a:solidFill>
                  <a:srgbClr val="000000"/>
                </a:solidFill>
                <a:latin typeface="Arial"/>
                <a:ea typeface="Arial"/>
                <a:cs typeface="Arial"/>
                <a:sym typeface="Arial"/>
              </a:rPr>
              <a:t> se realiza a partir de las </a:t>
            </a:r>
            <a:r>
              <a:rPr b="1" i="0" lang="es-PE" sz="1600" u="none" cap="none" strike="noStrike">
                <a:solidFill>
                  <a:srgbClr val="000000"/>
                </a:solidFill>
                <a:latin typeface="Arial"/>
                <a:ea typeface="Arial"/>
                <a:cs typeface="Arial"/>
                <a:sym typeface="Arial"/>
              </a:rPr>
              <a:t>fuentes del sistema</a:t>
            </a:r>
            <a:r>
              <a:rPr b="0" i="0" lang="es-PE" sz="1600" u="none" cap="none" strike="noStrike">
                <a:solidFill>
                  <a:srgbClr val="000000"/>
                </a:solidFill>
                <a:latin typeface="Arial"/>
                <a:ea typeface="Arial"/>
                <a:cs typeface="Arial"/>
                <a:sym typeface="Arial"/>
              </a:rPr>
              <a:t>, incluyendo páginas de categorías y fichas de productos, de donde se obtiene información relevante como nombres, precios, descripciones y especificaciones.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s-PE" sz="1600" u="none" cap="none" strike="noStrike">
                <a:solidFill>
                  <a:srgbClr val="000000"/>
                </a:solidFill>
                <a:latin typeface="Arial"/>
                <a:ea typeface="Arial"/>
                <a:cs typeface="Arial"/>
                <a:sym typeface="Arial"/>
              </a:rPr>
              <a:t>Los datos recolectados son posteriormente </a:t>
            </a:r>
            <a:r>
              <a:rPr b="1" i="0" lang="es-PE" sz="1600" u="none" cap="none" strike="noStrike">
                <a:solidFill>
                  <a:srgbClr val="000000"/>
                </a:solidFill>
                <a:latin typeface="Arial"/>
                <a:ea typeface="Arial"/>
                <a:cs typeface="Arial"/>
                <a:sym typeface="Arial"/>
              </a:rPr>
              <a:t>procesados, normalizados y validados</a:t>
            </a:r>
            <a:r>
              <a:rPr b="0" i="0" lang="es-PE" sz="1600" u="none" cap="none" strike="noStrike">
                <a:solidFill>
                  <a:srgbClr val="000000"/>
                </a:solidFill>
                <a:latin typeface="Arial"/>
                <a:ea typeface="Arial"/>
                <a:cs typeface="Arial"/>
                <a:sym typeface="Arial"/>
              </a:rPr>
              <a:t>, y finalmente se </a:t>
            </a:r>
            <a:r>
              <a:rPr b="1" i="0" lang="es-PE" sz="1600" u="none" cap="none" strike="noStrike">
                <a:solidFill>
                  <a:srgbClr val="000000"/>
                </a:solidFill>
                <a:latin typeface="Arial"/>
                <a:ea typeface="Arial"/>
                <a:cs typeface="Arial"/>
                <a:sym typeface="Arial"/>
              </a:rPr>
              <a:t>estructuran en un archivo </a:t>
            </a:r>
            <a:r>
              <a:rPr b="1" i="0" lang="es-PE" sz="1400" u="none" cap="none" strike="noStrike">
                <a:solidFill>
                  <a:srgbClr val="000000"/>
                </a:solidFill>
                <a:latin typeface="Arial"/>
                <a:ea typeface="Arial"/>
                <a:cs typeface="Arial"/>
                <a:sym typeface="Arial"/>
              </a:rPr>
              <a:t>.json</a:t>
            </a:r>
            <a:r>
              <a:rPr b="0" i="0" lang="es-PE" sz="1600" u="none" cap="none" strike="noStrike">
                <a:solidFill>
                  <a:srgbClr val="000000"/>
                </a:solidFill>
                <a:latin typeface="Arial"/>
                <a:ea typeface="Arial"/>
                <a:cs typeface="Arial"/>
                <a:sym typeface="Arial"/>
              </a:rPr>
              <a:t>, quedando listos para su almacenamiento, indexación en el sistema RAG y uso por el ChatBot integrado con WhatsApp Business API.</a:t>
            </a:r>
            <a:endParaRPr b="0" i="0" sz="1400" u="none" cap="none" strike="noStrike">
              <a:solidFill>
                <a:srgbClr val="000000"/>
              </a:solidFill>
              <a:latin typeface="Arial"/>
              <a:ea typeface="Arial"/>
              <a:cs typeface="Arial"/>
              <a:sym typeface="Arial"/>
            </a:endParaRPr>
          </a:p>
        </p:txBody>
      </p:sp>
      <p:pic>
        <p:nvPicPr>
          <p:cNvPr descr="Interfaz de usuario gráfica&#10;&#10;El contenido generado por IA puede ser incorrecto." id="92" name="Google Shape;92;p13"/>
          <p:cNvPicPr preferRelativeResize="0"/>
          <p:nvPr/>
        </p:nvPicPr>
        <p:blipFill rotWithShape="1">
          <a:blip r:embed="rId5">
            <a:alphaModFix/>
          </a:blip>
          <a:srcRect b="0" l="0" r="0" t="12266"/>
          <a:stretch/>
        </p:blipFill>
        <p:spPr>
          <a:xfrm>
            <a:off x="0" y="630936"/>
            <a:ext cx="3429000" cy="451256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5"/>
          <p:cNvSpPr/>
          <p:nvPr/>
        </p:nvSpPr>
        <p:spPr>
          <a:xfrm>
            <a:off x="0" y="-20125"/>
            <a:ext cx="7858200" cy="510600"/>
          </a:xfrm>
          <a:prstGeom prst="rect">
            <a:avLst/>
          </a:prstGeom>
          <a:solidFill>
            <a:srgbClr val="C00000"/>
          </a:solidFill>
          <a:ln>
            <a:noFill/>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100"/>
              <a:buFont typeface="Arial"/>
              <a:buNone/>
            </a:pPr>
            <a:r>
              <a:rPr b="1" lang="es-PE" sz="2400">
                <a:solidFill>
                  <a:schemeClr val="lt1"/>
                </a:solidFill>
                <a:latin typeface="Calibri"/>
                <a:ea typeface="Calibri"/>
                <a:cs typeface="Calibri"/>
                <a:sym typeface="Calibri"/>
              </a:rPr>
              <a:t>Solución</a:t>
            </a:r>
            <a:r>
              <a:rPr b="1" lang="es-PE" sz="2400">
                <a:solidFill>
                  <a:schemeClr val="lt1"/>
                </a:solidFill>
                <a:latin typeface="Calibri"/>
                <a:ea typeface="Calibri"/>
                <a:cs typeface="Calibri"/>
                <a:sym typeface="Calibri"/>
              </a:rPr>
              <a:t> planteada</a:t>
            </a:r>
            <a:endParaRPr b="1" i="0" sz="2200" u="none" cap="none" strike="noStrike">
              <a:solidFill>
                <a:schemeClr val="lt1"/>
              </a:solidFill>
              <a:latin typeface="Calibri"/>
              <a:ea typeface="Calibri"/>
              <a:cs typeface="Calibri"/>
              <a:sym typeface="Calibri"/>
            </a:endParaRPr>
          </a:p>
        </p:txBody>
      </p:sp>
      <p:pic>
        <p:nvPicPr>
          <p:cNvPr id="98" name="Google Shape;98;p5"/>
          <p:cNvPicPr preferRelativeResize="0"/>
          <p:nvPr/>
        </p:nvPicPr>
        <p:blipFill rotWithShape="1">
          <a:blip r:embed="rId3">
            <a:alphaModFix/>
          </a:blip>
          <a:srcRect b="27408" l="3704" r="49035" t="32373"/>
          <a:stretch/>
        </p:blipFill>
        <p:spPr>
          <a:xfrm>
            <a:off x="8027850" y="10161"/>
            <a:ext cx="1072749" cy="450026"/>
          </a:xfrm>
          <a:prstGeom prst="rect">
            <a:avLst/>
          </a:prstGeom>
          <a:noFill/>
          <a:ln>
            <a:noFill/>
          </a:ln>
        </p:spPr>
      </p:pic>
      <p:sp>
        <p:nvSpPr>
          <p:cNvPr id="99" name="Google Shape;99;p5"/>
          <p:cNvSpPr txBox="1"/>
          <p:nvPr/>
        </p:nvSpPr>
        <p:spPr>
          <a:xfrm>
            <a:off x="419925" y="681675"/>
            <a:ext cx="3016500" cy="406262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rPr b="0" i="0" lang="es-PE" sz="1400" u="none" cap="none" strike="noStrike">
                <a:solidFill>
                  <a:srgbClr val="000000"/>
                </a:solidFill>
                <a:latin typeface="Arial"/>
                <a:ea typeface="Arial"/>
                <a:cs typeface="Arial"/>
                <a:sym typeface="Arial"/>
              </a:rPr>
              <a:t>ChatBot con RAG y WhatsApp Business API para Microempresarios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s-PE" sz="1400" u="none" cap="none" strike="noStrike">
                <a:solidFill>
                  <a:srgbClr val="000000"/>
                </a:solidFill>
                <a:latin typeface="Arial"/>
                <a:ea typeface="Arial"/>
                <a:cs typeface="Arial"/>
                <a:sym typeface="Arial"/>
              </a:rPr>
              <a:t>El sistema permite a microempresarios y distribuidores tecnológicos automatizar la atención al cliente y la gestión de pedidos de forma rápida y precisa, optimizando recursos y aumentando las ventas.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s-PE" sz="1400" u="none" cap="none" strike="noStrike">
                <a:solidFill>
                  <a:srgbClr val="000000"/>
                </a:solidFill>
                <a:latin typeface="Arial"/>
                <a:ea typeface="Arial"/>
                <a:cs typeface="Arial"/>
                <a:sym typeface="Arial"/>
              </a:rPr>
              <a:t>Su </a:t>
            </a:r>
            <a:r>
              <a:rPr b="1" i="0" lang="es-PE" sz="1400" u="none" cap="none" strike="noStrike">
                <a:solidFill>
                  <a:srgbClr val="000000"/>
                </a:solidFill>
                <a:latin typeface="Arial"/>
                <a:ea typeface="Arial"/>
                <a:cs typeface="Arial"/>
                <a:sym typeface="Arial"/>
              </a:rPr>
              <a:t>arquitectura modular con RAG, WhatsApp Business API y OpenAI Assistants</a:t>
            </a:r>
            <a:r>
              <a:rPr b="0" i="0" lang="es-PE" sz="1400" u="none" cap="none" strike="noStrike">
                <a:solidFill>
                  <a:srgbClr val="000000"/>
                </a:solidFill>
                <a:latin typeface="Arial"/>
                <a:ea typeface="Arial"/>
                <a:cs typeface="Arial"/>
                <a:sym typeface="Arial"/>
              </a:rPr>
              <a:t> garantiza respuestas </a:t>
            </a:r>
            <a:r>
              <a:rPr b="1" i="0" lang="es-PE" sz="1400" u="none" cap="none" strike="noStrike">
                <a:solidFill>
                  <a:srgbClr val="000000"/>
                </a:solidFill>
                <a:latin typeface="Arial"/>
                <a:ea typeface="Arial"/>
                <a:cs typeface="Arial"/>
                <a:sym typeface="Arial"/>
              </a:rPr>
              <a:t>contextualizadas, personalizadas y validadas</a:t>
            </a:r>
            <a:r>
              <a:rPr b="0" i="0" lang="es-PE" sz="1400" u="none" cap="none" strike="noStrike">
                <a:solidFill>
                  <a:srgbClr val="000000"/>
                </a:solidFill>
                <a:latin typeface="Arial"/>
                <a:ea typeface="Arial"/>
                <a:cs typeface="Arial"/>
                <a:sym typeface="Arial"/>
              </a:rPr>
              <a:t>, mejorando la </a:t>
            </a:r>
            <a:r>
              <a:rPr b="1" i="0" lang="es-PE" sz="1400" u="none" cap="none" strike="noStrike">
                <a:solidFill>
                  <a:srgbClr val="000000"/>
                </a:solidFill>
                <a:latin typeface="Arial"/>
                <a:ea typeface="Arial"/>
                <a:cs typeface="Arial"/>
                <a:sym typeface="Arial"/>
              </a:rPr>
              <a:t>competitividad</a:t>
            </a:r>
            <a:r>
              <a:rPr b="0" i="0" lang="es-PE" sz="1400" u="none" cap="none" strike="noStrike">
                <a:solidFill>
                  <a:srgbClr val="000000"/>
                </a:solidFill>
                <a:latin typeface="Arial"/>
                <a:ea typeface="Arial"/>
                <a:cs typeface="Arial"/>
                <a:sym typeface="Arial"/>
              </a:rPr>
              <a:t> de los microempresarios y la </a:t>
            </a:r>
            <a:r>
              <a:rPr b="1" i="0" lang="es-PE" sz="1400" u="none" cap="none" strike="noStrike">
                <a:solidFill>
                  <a:srgbClr val="000000"/>
                </a:solidFill>
                <a:latin typeface="Arial"/>
                <a:ea typeface="Arial"/>
                <a:cs typeface="Arial"/>
                <a:sym typeface="Arial"/>
              </a:rPr>
              <a:t>experiencia del cliente</a:t>
            </a:r>
            <a:r>
              <a:rPr b="0" i="0" lang="es-PE" sz="1400" u="none" cap="none" strike="noStrike">
                <a:solidFill>
                  <a:srgbClr val="000000"/>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00" name="Google Shape;100;p5"/>
          <p:cNvSpPr txBox="1"/>
          <p:nvPr/>
        </p:nvSpPr>
        <p:spPr>
          <a:xfrm>
            <a:off x="3629771" y="681675"/>
            <a:ext cx="5094304" cy="398570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1" i="0" lang="es-PE" sz="1100" u="none" cap="none" strike="noStrike">
                <a:solidFill>
                  <a:srgbClr val="000000"/>
                </a:solidFill>
                <a:latin typeface="Arial"/>
                <a:ea typeface="Arial"/>
                <a:cs typeface="Arial"/>
                <a:sym typeface="Arial"/>
              </a:rPr>
              <a:t>Beneficios Clave del ChatBot con RAG y WhatsApp para Microempresarios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i="0" lang="es-PE" sz="1100" u="none" cap="none" strike="noStrike">
                <a:solidFill>
                  <a:srgbClr val="000000"/>
                </a:solidFill>
                <a:latin typeface="Arial"/>
                <a:ea typeface="Arial"/>
                <a:cs typeface="Arial"/>
                <a:sym typeface="Arial"/>
              </a:rPr>
              <a:t>1. Para Microempresarios (Clientes de Memory Kings):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i="0" lang="es-PE" sz="1100" u="none" cap="none" strike="noStrike">
                <a:solidFill>
                  <a:srgbClr val="000000"/>
                </a:solidFill>
                <a:latin typeface="Arial"/>
                <a:ea typeface="Arial"/>
                <a:cs typeface="Arial"/>
                <a:sym typeface="Arial"/>
              </a:rPr>
              <a:t>Automatización Inteligente:</a:t>
            </a:r>
            <a:endParaRPr b="0" i="0" sz="1100" u="none" cap="none" strike="noStrike">
              <a:solidFill>
                <a:srgbClr val="000000"/>
              </a:solidFill>
              <a:latin typeface="Arial"/>
              <a:ea typeface="Arial"/>
              <a:cs typeface="Arial"/>
              <a:sym typeface="Arial"/>
            </a:endParaRPr>
          </a:p>
          <a:p>
            <a:pPr indent="-69850" lvl="0" marL="0" marR="0" rtl="0" algn="l">
              <a:lnSpc>
                <a:spcPct val="100000"/>
              </a:lnSpc>
              <a:spcBef>
                <a:spcPts val="0"/>
              </a:spcBef>
              <a:spcAft>
                <a:spcPts val="0"/>
              </a:spcAft>
              <a:buClr>
                <a:srgbClr val="000000"/>
              </a:buClr>
              <a:buSzPts val="1100"/>
              <a:buFont typeface="Arial"/>
              <a:buChar char="•"/>
            </a:pPr>
            <a:r>
              <a:rPr b="1" i="0" lang="es-PE" sz="1100" u="none" cap="none" strike="noStrike">
                <a:solidFill>
                  <a:srgbClr val="000000"/>
                </a:solidFill>
                <a:latin typeface="Arial"/>
                <a:ea typeface="Arial"/>
                <a:cs typeface="Arial"/>
                <a:sym typeface="Arial"/>
              </a:rPr>
              <a:t>Reducción del 70% en tiempo de atención al cliente</a:t>
            </a:r>
            <a:r>
              <a:rPr b="0" i="0" lang="es-PE" sz="1100" u="none" cap="none" strike="noStrike">
                <a:solidFill>
                  <a:srgbClr val="000000"/>
                </a:solidFill>
                <a:latin typeface="Arial"/>
                <a:ea typeface="Arial"/>
                <a:cs typeface="Arial"/>
                <a:sym typeface="Arial"/>
              </a:rPr>
              <a:t> (de 3 horas diarias a menos de 1 hora).</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i="0" lang="es-PE" sz="1100" u="none" cap="none" strike="noStrike">
                <a:solidFill>
                  <a:srgbClr val="000000"/>
                </a:solidFill>
                <a:latin typeface="Arial"/>
                <a:ea typeface="Arial"/>
                <a:cs typeface="Arial"/>
                <a:sym typeface="Arial"/>
              </a:rPr>
              <a:t>Cotizaciones Instantáneas por WhatsApp:</a:t>
            </a:r>
            <a:endParaRPr b="0" i="0" sz="1100" u="none" cap="none" strike="noStrike">
              <a:solidFill>
                <a:srgbClr val="000000"/>
              </a:solidFill>
              <a:latin typeface="Arial"/>
              <a:ea typeface="Arial"/>
              <a:cs typeface="Arial"/>
              <a:sym typeface="Arial"/>
            </a:endParaRPr>
          </a:p>
          <a:p>
            <a:pPr indent="-69850" lvl="0" marL="0" marR="0" rtl="0" algn="l">
              <a:lnSpc>
                <a:spcPct val="100000"/>
              </a:lnSpc>
              <a:spcBef>
                <a:spcPts val="0"/>
              </a:spcBef>
              <a:spcAft>
                <a:spcPts val="0"/>
              </a:spcAft>
              <a:buClr>
                <a:srgbClr val="000000"/>
              </a:buClr>
              <a:buSzPts val="1100"/>
              <a:buFont typeface="Arial"/>
              <a:buChar char="•"/>
            </a:pPr>
            <a:r>
              <a:rPr b="1" i="0" lang="es-PE" sz="1100" u="none" cap="none" strike="noStrike">
                <a:solidFill>
                  <a:srgbClr val="000000"/>
                </a:solidFill>
                <a:latin typeface="Arial"/>
                <a:ea typeface="Arial"/>
                <a:cs typeface="Arial"/>
                <a:sym typeface="Arial"/>
              </a:rPr>
              <a:t>Aumento del 30% en conversiones de ventas</a:t>
            </a:r>
            <a:r>
              <a:rPr b="0" i="0" lang="es-PE" sz="1100" u="none" cap="none" strike="noStrike">
                <a:solidFill>
                  <a:srgbClr val="000000"/>
                </a:solidFill>
                <a:latin typeface="Arial"/>
                <a:ea typeface="Arial"/>
                <a:cs typeface="Arial"/>
                <a:sym typeface="Arial"/>
              </a:rPr>
              <a:t> (de 5 cotizaciones diarias a 7, con 2 adicionales convertidas en ventas).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i="0" lang="es-PE" sz="1100" u="none" cap="none" strike="noStrike">
                <a:solidFill>
                  <a:srgbClr val="000000"/>
                </a:solidFill>
                <a:latin typeface="Arial"/>
                <a:ea typeface="Arial"/>
                <a:cs typeface="Arial"/>
                <a:sym typeface="Arial"/>
              </a:rPr>
              <a:t>Disponibilidad 24/7:</a:t>
            </a:r>
            <a:endParaRPr b="0" i="0" sz="1100" u="none" cap="none" strike="noStrike">
              <a:solidFill>
                <a:srgbClr val="000000"/>
              </a:solidFill>
              <a:latin typeface="Arial"/>
              <a:ea typeface="Arial"/>
              <a:cs typeface="Arial"/>
              <a:sym typeface="Arial"/>
            </a:endParaRPr>
          </a:p>
          <a:p>
            <a:pPr indent="-69850" lvl="0" marL="0" marR="0" rtl="0" algn="l">
              <a:lnSpc>
                <a:spcPct val="100000"/>
              </a:lnSpc>
              <a:spcBef>
                <a:spcPts val="0"/>
              </a:spcBef>
              <a:spcAft>
                <a:spcPts val="0"/>
              </a:spcAft>
              <a:buClr>
                <a:srgbClr val="000000"/>
              </a:buClr>
              <a:buSzPts val="1100"/>
              <a:buFont typeface="Arial"/>
              <a:buChar char="•"/>
            </a:pPr>
            <a:r>
              <a:rPr b="1" i="0" lang="es-PE" sz="1100" u="none" cap="none" strike="noStrike">
                <a:solidFill>
                  <a:srgbClr val="000000"/>
                </a:solidFill>
                <a:latin typeface="Arial"/>
                <a:ea typeface="Arial"/>
                <a:cs typeface="Arial"/>
                <a:sym typeface="Arial"/>
              </a:rPr>
              <a:t>Cero pérdidas de oportunidades</a:t>
            </a:r>
            <a:r>
              <a:rPr b="0" i="0" lang="es-PE" sz="1100" u="none" cap="none" strike="noStrike">
                <a:solidFill>
                  <a:srgbClr val="000000"/>
                </a:solidFill>
                <a:latin typeface="Arial"/>
                <a:ea typeface="Arial"/>
                <a:cs typeface="Arial"/>
                <a:sym typeface="Arial"/>
              </a:rPr>
              <a:t> por falta de respuesta en horarios no laborales.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i="0" lang="es-PE" sz="1100" u="none" cap="none" strike="noStrike">
                <a:solidFill>
                  <a:srgbClr val="000000"/>
                </a:solidFill>
                <a:latin typeface="Arial"/>
                <a:ea typeface="Arial"/>
                <a:cs typeface="Arial"/>
                <a:sym typeface="Arial"/>
              </a:rPr>
              <a:t>Integración Sin Complicaciones:</a:t>
            </a:r>
            <a:endParaRPr b="0" i="0" sz="1100" u="none" cap="none" strike="noStrike">
              <a:solidFill>
                <a:srgbClr val="000000"/>
              </a:solidFill>
              <a:latin typeface="Arial"/>
              <a:ea typeface="Arial"/>
              <a:cs typeface="Arial"/>
              <a:sym typeface="Arial"/>
            </a:endParaRPr>
          </a:p>
          <a:p>
            <a:pPr indent="-69850" lvl="0" marL="0" marR="0" rtl="0" algn="l">
              <a:lnSpc>
                <a:spcPct val="100000"/>
              </a:lnSpc>
              <a:spcBef>
                <a:spcPts val="0"/>
              </a:spcBef>
              <a:spcAft>
                <a:spcPts val="0"/>
              </a:spcAft>
              <a:buClr>
                <a:srgbClr val="000000"/>
              </a:buClr>
              <a:buSzPts val="1100"/>
              <a:buFont typeface="Arial"/>
              <a:buChar char="•"/>
            </a:pPr>
            <a:r>
              <a:rPr b="1" i="0" lang="es-PE" sz="1100" u="none" cap="none" strike="noStrike">
                <a:solidFill>
                  <a:srgbClr val="000000"/>
                </a:solidFill>
                <a:latin typeface="Arial"/>
                <a:ea typeface="Arial"/>
                <a:cs typeface="Arial"/>
                <a:sym typeface="Arial"/>
              </a:rPr>
              <a:t>Implementación en 1 semana</a:t>
            </a:r>
            <a:r>
              <a:rPr b="0" i="0" lang="es-PE" sz="1100" u="none" cap="none" strike="noStrike">
                <a:solidFill>
                  <a:srgbClr val="000000"/>
                </a:solidFill>
                <a:latin typeface="Arial"/>
                <a:ea typeface="Arial"/>
                <a:cs typeface="Arial"/>
                <a:sym typeface="Arial"/>
              </a:rPr>
              <a:t> sin cambiar los sistemas actuales.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i="0" lang="es-PE" sz="1100" u="none" cap="none" strike="noStrike">
                <a:solidFill>
                  <a:srgbClr val="000000"/>
                </a:solidFill>
                <a:latin typeface="Arial"/>
                <a:ea typeface="Arial"/>
                <a:cs typeface="Arial"/>
                <a:sym typeface="Arial"/>
              </a:rPr>
              <a:t>2. Para los Clientes Finales (Compradores):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i="0" lang="es-PE" sz="1100" u="none" cap="none" strike="noStrike">
                <a:solidFill>
                  <a:srgbClr val="000000"/>
                </a:solidFill>
                <a:latin typeface="Arial"/>
                <a:ea typeface="Arial"/>
                <a:cs typeface="Arial"/>
                <a:sym typeface="Arial"/>
              </a:rPr>
              <a:t>Respuestas Inmediatas:</a:t>
            </a:r>
            <a:endParaRPr b="0" i="0" sz="1100" u="none" cap="none" strike="noStrike">
              <a:solidFill>
                <a:srgbClr val="000000"/>
              </a:solidFill>
              <a:latin typeface="Arial"/>
              <a:ea typeface="Arial"/>
              <a:cs typeface="Arial"/>
              <a:sym typeface="Arial"/>
            </a:endParaRPr>
          </a:p>
          <a:p>
            <a:pPr indent="-69850" lvl="0" marL="0" marR="0" rtl="0" algn="l">
              <a:lnSpc>
                <a:spcPct val="100000"/>
              </a:lnSpc>
              <a:spcBef>
                <a:spcPts val="0"/>
              </a:spcBef>
              <a:spcAft>
                <a:spcPts val="0"/>
              </a:spcAft>
              <a:buClr>
                <a:srgbClr val="000000"/>
              </a:buClr>
              <a:buSzPts val="1100"/>
              <a:buFont typeface="Arial"/>
              <a:buChar char="•"/>
            </a:pPr>
            <a:r>
              <a:rPr b="1" i="0" lang="es-PE" sz="1100" u="none" cap="none" strike="noStrike">
                <a:solidFill>
                  <a:srgbClr val="000000"/>
                </a:solidFill>
                <a:latin typeface="Arial"/>
                <a:ea typeface="Arial"/>
                <a:cs typeface="Arial"/>
                <a:sym typeface="Arial"/>
              </a:rPr>
              <a:t>90% de satisfacción del cliente</a:t>
            </a:r>
            <a:r>
              <a:rPr b="0" i="0" lang="es-PE" sz="1100" u="none" cap="none" strike="noStrike">
                <a:solidFill>
                  <a:srgbClr val="000000"/>
                </a:solidFill>
                <a:latin typeface="Arial"/>
                <a:ea typeface="Arial"/>
                <a:cs typeface="Arial"/>
                <a:sym typeface="Arial"/>
              </a:rPr>
              <a:t> (vs. 40% con atención manual lenta).</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i="0" lang="es-PE" sz="1100" u="none" cap="none" strike="noStrike">
                <a:solidFill>
                  <a:srgbClr val="000000"/>
                </a:solidFill>
                <a:latin typeface="Arial"/>
                <a:ea typeface="Arial"/>
                <a:cs typeface="Arial"/>
                <a:sym typeface="Arial"/>
              </a:rPr>
              <a:t>Proceso de Compra Simplificado:</a:t>
            </a:r>
            <a:endParaRPr b="0" i="0" sz="1100" u="none" cap="none" strike="noStrike">
              <a:solidFill>
                <a:srgbClr val="000000"/>
              </a:solidFill>
              <a:latin typeface="Arial"/>
              <a:ea typeface="Arial"/>
              <a:cs typeface="Arial"/>
              <a:sym typeface="Arial"/>
            </a:endParaRPr>
          </a:p>
          <a:p>
            <a:pPr indent="-69850" lvl="0" marL="0" marR="0" rtl="0" algn="l">
              <a:lnSpc>
                <a:spcPct val="100000"/>
              </a:lnSpc>
              <a:spcBef>
                <a:spcPts val="0"/>
              </a:spcBef>
              <a:spcAft>
                <a:spcPts val="0"/>
              </a:spcAft>
              <a:buClr>
                <a:srgbClr val="000000"/>
              </a:buClr>
              <a:buSzPts val="1100"/>
              <a:buFont typeface="Arial"/>
              <a:buChar char="•"/>
            </a:pPr>
            <a:r>
              <a:rPr b="1" i="0" lang="es-PE" sz="1100" u="none" cap="none" strike="noStrike">
                <a:solidFill>
                  <a:srgbClr val="000000"/>
                </a:solidFill>
                <a:latin typeface="Arial"/>
                <a:ea typeface="Arial"/>
                <a:cs typeface="Arial"/>
                <a:sym typeface="Arial"/>
              </a:rPr>
              <a:t>Reducción del 50% en tiempo de decisión</a:t>
            </a:r>
            <a:r>
              <a:rPr b="0" i="0" lang="es-PE" sz="1100" u="none" cap="none" strike="noStrike">
                <a:solidFill>
                  <a:srgbClr val="000000"/>
                </a:solidFill>
                <a:latin typeface="Arial"/>
                <a:ea typeface="Arial"/>
                <a:cs typeface="Arial"/>
                <a:sym typeface="Arial"/>
              </a:rPr>
              <a:t> (el cliente recibe cotización y confirma el pedido en minutos).</a:t>
            </a:r>
            <a:endParaRPr b="0" i="0" sz="1400" u="none" cap="none" strike="noStrike">
              <a:solidFill>
                <a:srgbClr val="000000"/>
              </a:solidFill>
              <a:latin typeface="Arial"/>
              <a:ea typeface="Arial"/>
              <a:cs typeface="Arial"/>
              <a:sym typeface="Arial"/>
            </a:endParaRPr>
          </a:p>
          <a:p>
            <a:pPr indent="-69850" lvl="0" marL="0" marR="0" rtl="0" algn="l">
              <a:lnSpc>
                <a:spcPct val="100000"/>
              </a:lnSpc>
              <a:spcBef>
                <a:spcPts val="0"/>
              </a:spcBef>
              <a:spcAft>
                <a:spcPts val="0"/>
              </a:spcAft>
              <a:buClr>
                <a:srgbClr val="000000"/>
              </a:buClr>
              <a:buSzPts val="1100"/>
              <a:buFont typeface="Arial"/>
              <a:buChar char="•"/>
            </a:pPr>
            <a:r>
              <a:rPr b="1" i="0" lang="es-PE" sz="1100" u="none" cap="none" strike="noStrike">
                <a:solidFill>
                  <a:srgbClr val="000000"/>
                </a:solidFill>
                <a:latin typeface="Arial"/>
                <a:ea typeface="Arial"/>
                <a:cs typeface="Arial"/>
                <a:sym typeface="Arial"/>
              </a:rPr>
              <a:t>Soporte Técnico Accesible:</a:t>
            </a:r>
            <a:endParaRPr b="0" i="0" sz="1100" u="none" cap="none" strike="noStrike">
              <a:solidFill>
                <a:srgbClr val="000000"/>
              </a:solidFill>
              <a:latin typeface="Arial"/>
              <a:ea typeface="Arial"/>
              <a:cs typeface="Arial"/>
              <a:sym typeface="Arial"/>
            </a:endParaRPr>
          </a:p>
          <a:p>
            <a:pPr indent="-69850" lvl="0" marL="0" marR="0" rtl="0" algn="l">
              <a:lnSpc>
                <a:spcPct val="100000"/>
              </a:lnSpc>
              <a:spcBef>
                <a:spcPts val="0"/>
              </a:spcBef>
              <a:spcAft>
                <a:spcPts val="0"/>
              </a:spcAft>
              <a:buClr>
                <a:srgbClr val="000000"/>
              </a:buClr>
              <a:buSzPts val="1100"/>
              <a:buFont typeface="Arial"/>
              <a:buChar char="•"/>
            </a:pPr>
            <a:r>
              <a:rPr b="1" i="0" lang="es-PE" sz="1100" u="none" cap="none" strike="noStrike">
                <a:solidFill>
                  <a:srgbClr val="000000"/>
                </a:solidFill>
                <a:latin typeface="Arial"/>
                <a:ea typeface="Arial"/>
                <a:cs typeface="Arial"/>
                <a:sym typeface="Arial"/>
              </a:rPr>
              <a:t>Reducción del 60% en consultas al soporte humano</a:t>
            </a:r>
            <a:r>
              <a:rPr b="0" i="0" lang="es-PE" sz="1100" u="none" cap="none" strike="noStrike">
                <a:solidFill>
                  <a:srgbClr val="000000"/>
                </a:solidFill>
                <a:latin typeface="Arial"/>
                <a:ea typeface="Arial"/>
                <a:cs typeface="Arial"/>
                <a:sym typeface="Arial"/>
              </a:rPr>
              <a:t> (solo se derivan casos complejos).</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9"/>
          <p:cNvSpPr/>
          <p:nvPr/>
        </p:nvSpPr>
        <p:spPr>
          <a:xfrm>
            <a:off x="0" y="-20125"/>
            <a:ext cx="7858200" cy="510600"/>
          </a:xfrm>
          <a:prstGeom prst="rect">
            <a:avLst/>
          </a:prstGeom>
          <a:solidFill>
            <a:srgbClr val="C00000"/>
          </a:solidFill>
          <a:ln>
            <a:noFill/>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100"/>
              <a:buFont typeface="Arial"/>
              <a:buNone/>
            </a:pPr>
            <a:r>
              <a:rPr b="1" i="0" lang="es-PE" sz="2100" u="none" cap="none" strike="noStrike">
                <a:solidFill>
                  <a:schemeClr val="lt1"/>
                </a:solidFill>
                <a:latin typeface="Calibri"/>
                <a:ea typeface="Calibri"/>
                <a:cs typeface="Calibri"/>
                <a:sym typeface="Calibri"/>
              </a:rPr>
              <a:t>   </a:t>
            </a:r>
            <a:r>
              <a:rPr b="1" i="0" lang="es-PE" sz="1900" u="none" cap="none" strike="noStrike">
                <a:solidFill>
                  <a:schemeClr val="lt1"/>
                </a:solidFill>
                <a:latin typeface="Calibri"/>
                <a:ea typeface="Calibri"/>
                <a:cs typeface="Calibri"/>
                <a:sym typeface="Calibri"/>
              </a:rPr>
              <a:t>Sistema multi-agente RAG: arquitectura, modelos y orquestación</a:t>
            </a:r>
            <a:endParaRPr b="1" i="0" sz="1900" u="none" cap="none" strike="noStrike">
              <a:solidFill>
                <a:schemeClr val="lt1"/>
              </a:solidFill>
              <a:latin typeface="Calibri"/>
              <a:ea typeface="Calibri"/>
              <a:cs typeface="Calibri"/>
              <a:sym typeface="Calibri"/>
            </a:endParaRPr>
          </a:p>
        </p:txBody>
      </p:sp>
      <p:pic>
        <p:nvPicPr>
          <p:cNvPr id="106" name="Google Shape;106;p9"/>
          <p:cNvPicPr preferRelativeResize="0"/>
          <p:nvPr/>
        </p:nvPicPr>
        <p:blipFill rotWithShape="1">
          <a:blip r:embed="rId3">
            <a:alphaModFix/>
          </a:blip>
          <a:srcRect b="27408" l="3704" r="49035" t="32373"/>
          <a:stretch/>
        </p:blipFill>
        <p:spPr>
          <a:xfrm>
            <a:off x="8027850" y="10161"/>
            <a:ext cx="1072749" cy="450026"/>
          </a:xfrm>
          <a:prstGeom prst="rect">
            <a:avLst/>
          </a:prstGeom>
          <a:noFill/>
          <a:ln>
            <a:noFill/>
          </a:ln>
        </p:spPr>
      </p:pic>
      <p:pic>
        <p:nvPicPr>
          <p:cNvPr descr="Diagrama&#10;&#10;El contenido generado por IA puede ser incorrecto." id="107" name="Google Shape;107;p9"/>
          <p:cNvPicPr preferRelativeResize="0"/>
          <p:nvPr/>
        </p:nvPicPr>
        <p:blipFill rotWithShape="1">
          <a:blip r:embed="rId4">
            <a:alphaModFix/>
          </a:blip>
          <a:srcRect b="0" l="0" r="0" t="0"/>
          <a:stretch/>
        </p:blipFill>
        <p:spPr>
          <a:xfrm>
            <a:off x="88587" y="490475"/>
            <a:ext cx="3740216" cy="4449899"/>
          </a:xfrm>
          <a:prstGeom prst="rect">
            <a:avLst/>
          </a:prstGeom>
          <a:noFill/>
          <a:ln>
            <a:noFill/>
          </a:ln>
        </p:spPr>
      </p:pic>
      <p:sp>
        <p:nvSpPr>
          <p:cNvPr id="108" name="Google Shape;108;p9"/>
          <p:cNvSpPr txBox="1"/>
          <p:nvPr>
            <p:ph idx="1" type="body"/>
          </p:nvPr>
        </p:nvSpPr>
        <p:spPr>
          <a:xfrm>
            <a:off x="4087040" y="666257"/>
            <a:ext cx="3940810" cy="3970318"/>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Char char="•"/>
            </a:pPr>
            <a:r>
              <a:rPr b="0" i="0" lang="es-PE" sz="1800" u="none" cap="none" strike="noStrike">
                <a:solidFill>
                  <a:schemeClr val="dk1"/>
                </a:solidFill>
                <a:latin typeface="Arial"/>
                <a:ea typeface="Arial"/>
                <a:cs typeface="Arial"/>
                <a:sym typeface="Arial"/>
              </a:rPr>
              <a:t>El usuario envía una solicitud al sistema.</a:t>
            </a:r>
            <a:endParaRPr/>
          </a:p>
          <a:p>
            <a:pPr indent="0" lvl="0" marL="0" marR="0" rtl="0" algn="l">
              <a:lnSpc>
                <a:spcPct val="100000"/>
              </a:lnSpc>
              <a:spcBef>
                <a:spcPts val="0"/>
              </a:spcBef>
              <a:spcAft>
                <a:spcPts val="0"/>
              </a:spcAft>
              <a:buClr>
                <a:schemeClr val="dk1"/>
              </a:buClr>
              <a:buSzPts val="1800"/>
              <a:buFont typeface="Arial"/>
              <a:buChar char="•"/>
            </a:pPr>
            <a:r>
              <a:rPr b="0" i="0" lang="es-PE" sz="1800" u="none" cap="none" strike="noStrike">
                <a:solidFill>
                  <a:schemeClr val="dk1"/>
                </a:solidFill>
                <a:latin typeface="Arial"/>
                <a:ea typeface="Arial"/>
                <a:cs typeface="Arial"/>
                <a:sym typeface="Arial"/>
              </a:rPr>
              <a:t>El Agente Reformulador valida la entrada e identifica la intención.</a:t>
            </a:r>
            <a:endParaRPr/>
          </a:p>
          <a:p>
            <a:pPr indent="0" lvl="0" marL="0" marR="0" rtl="0" algn="l">
              <a:lnSpc>
                <a:spcPct val="100000"/>
              </a:lnSpc>
              <a:spcBef>
                <a:spcPts val="0"/>
              </a:spcBef>
              <a:spcAft>
                <a:spcPts val="0"/>
              </a:spcAft>
              <a:buClr>
                <a:schemeClr val="dk1"/>
              </a:buClr>
              <a:buSzPts val="1800"/>
              <a:buFont typeface="Arial"/>
              <a:buChar char="•"/>
            </a:pPr>
            <a:r>
              <a:rPr b="0" i="0" lang="es-PE" sz="1800" u="none" cap="none" strike="noStrike">
                <a:solidFill>
                  <a:schemeClr val="dk1"/>
                </a:solidFill>
                <a:latin typeface="Arial"/>
                <a:ea typeface="Arial"/>
                <a:cs typeface="Arial"/>
                <a:sym typeface="Arial"/>
              </a:rPr>
              <a:t>La solicitud se deriva a los agentes especializados según la intención detectada.</a:t>
            </a:r>
            <a:endParaRPr/>
          </a:p>
          <a:p>
            <a:pPr indent="0" lvl="0" marL="0" marR="0" rtl="0" algn="l">
              <a:lnSpc>
                <a:spcPct val="100000"/>
              </a:lnSpc>
              <a:spcBef>
                <a:spcPts val="0"/>
              </a:spcBef>
              <a:spcAft>
                <a:spcPts val="0"/>
              </a:spcAft>
              <a:buClr>
                <a:schemeClr val="dk1"/>
              </a:buClr>
              <a:buSzPts val="1800"/>
              <a:buFont typeface="Arial"/>
              <a:buChar char="•"/>
            </a:pPr>
            <a:r>
              <a:rPr b="0" i="0" lang="es-PE" sz="1800" u="none" cap="none" strike="noStrike">
                <a:solidFill>
                  <a:schemeClr val="dk1"/>
                </a:solidFill>
                <a:latin typeface="Arial"/>
                <a:ea typeface="Arial"/>
                <a:cs typeface="Arial"/>
                <a:sym typeface="Arial"/>
              </a:rPr>
              <a:t>Los agentes especializados procesan la información y generan resultados.</a:t>
            </a:r>
            <a:endParaRPr/>
          </a:p>
          <a:p>
            <a:pPr indent="0" lvl="0" marL="0" marR="0" rtl="0" algn="l">
              <a:lnSpc>
                <a:spcPct val="100000"/>
              </a:lnSpc>
              <a:spcBef>
                <a:spcPts val="0"/>
              </a:spcBef>
              <a:spcAft>
                <a:spcPts val="0"/>
              </a:spcAft>
              <a:buClr>
                <a:schemeClr val="dk1"/>
              </a:buClr>
              <a:buSzPts val="1800"/>
              <a:buFont typeface="Arial"/>
              <a:buChar char="•"/>
            </a:pPr>
            <a:r>
              <a:rPr b="0" i="0" lang="es-PE" sz="1800" u="none" cap="none" strike="noStrike">
                <a:solidFill>
                  <a:schemeClr val="dk1"/>
                </a:solidFill>
                <a:latin typeface="Arial"/>
                <a:ea typeface="Arial"/>
                <a:cs typeface="Arial"/>
                <a:sym typeface="Arial"/>
              </a:rPr>
              <a:t>El Agente Validador consolida y valida los resultados.</a:t>
            </a:r>
            <a:endParaRPr/>
          </a:p>
          <a:p>
            <a:pPr indent="0" lvl="0" marL="0" marR="0" rtl="0" algn="l">
              <a:lnSpc>
                <a:spcPct val="100000"/>
              </a:lnSpc>
              <a:spcBef>
                <a:spcPts val="0"/>
              </a:spcBef>
              <a:spcAft>
                <a:spcPts val="0"/>
              </a:spcAft>
              <a:buClr>
                <a:schemeClr val="dk1"/>
              </a:buClr>
              <a:buSzPts val="1800"/>
              <a:buFont typeface="Arial"/>
              <a:buChar char="•"/>
            </a:pPr>
            <a:r>
              <a:rPr b="0" i="0" lang="es-PE" sz="1800" u="none" cap="none" strike="noStrike">
                <a:solidFill>
                  <a:schemeClr val="dk1"/>
                </a:solidFill>
                <a:latin typeface="Arial"/>
                <a:ea typeface="Arial"/>
                <a:cs typeface="Arial"/>
                <a:sym typeface="Arial"/>
              </a:rPr>
              <a:t>El sistema devuelve la respuesta final al usuario.</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10"/>
          <p:cNvSpPr/>
          <p:nvPr/>
        </p:nvSpPr>
        <p:spPr>
          <a:xfrm>
            <a:off x="0" y="-20125"/>
            <a:ext cx="7858200" cy="510600"/>
          </a:xfrm>
          <a:prstGeom prst="rect">
            <a:avLst/>
          </a:prstGeom>
          <a:solidFill>
            <a:srgbClr val="FF0000"/>
          </a:solidFill>
          <a:ln>
            <a:noFill/>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600"/>
              <a:buFont typeface="Arial"/>
              <a:buNone/>
            </a:pPr>
            <a:r>
              <a:rPr b="1" i="0" lang="es-PE" sz="1600" u="none" cap="none" strike="noStrike">
                <a:solidFill>
                  <a:schemeClr val="lt1"/>
                </a:solidFill>
                <a:latin typeface="Calibri"/>
                <a:ea typeface="Calibri"/>
                <a:cs typeface="Calibri"/>
                <a:sym typeface="Calibri"/>
              </a:rPr>
              <a:t>   Arquitectura General del Sistema RAG para Atención de clientes y gestion de pedidos</a:t>
            </a:r>
            <a:endParaRPr b="1" i="0" sz="1400" u="none" cap="none" strike="noStrike">
              <a:solidFill>
                <a:schemeClr val="lt1"/>
              </a:solidFill>
              <a:latin typeface="Calibri"/>
              <a:ea typeface="Calibri"/>
              <a:cs typeface="Calibri"/>
              <a:sym typeface="Calibri"/>
            </a:endParaRPr>
          </a:p>
        </p:txBody>
      </p:sp>
      <p:pic>
        <p:nvPicPr>
          <p:cNvPr id="114" name="Google Shape;114;p10"/>
          <p:cNvPicPr preferRelativeResize="0"/>
          <p:nvPr/>
        </p:nvPicPr>
        <p:blipFill rotWithShape="1">
          <a:blip r:embed="rId3">
            <a:alphaModFix/>
          </a:blip>
          <a:srcRect b="27408" l="3704" r="49035" t="32373"/>
          <a:stretch/>
        </p:blipFill>
        <p:spPr>
          <a:xfrm>
            <a:off x="8027850" y="10161"/>
            <a:ext cx="1072749" cy="450026"/>
          </a:xfrm>
          <a:prstGeom prst="rect">
            <a:avLst/>
          </a:prstGeom>
          <a:noFill/>
          <a:ln>
            <a:noFill/>
          </a:ln>
        </p:spPr>
      </p:pic>
      <p:sp>
        <p:nvSpPr>
          <p:cNvPr id="115" name="Google Shape;115;p10"/>
          <p:cNvSpPr txBox="1"/>
          <p:nvPr/>
        </p:nvSpPr>
        <p:spPr>
          <a:xfrm>
            <a:off x="91022" y="548486"/>
            <a:ext cx="7676156" cy="615523"/>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rPr b="0" i="0" lang="es-PE" sz="1400" u="none" cap="none" strike="noStrike">
                <a:solidFill>
                  <a:srgbClr val="000000"/>
                </a:solidFill>
                <a:latin typeface="Arial"/>
                <a:ea typeface="Arial"/>
                <a:cs typeface="Arial"/>
                <a:sym typeface="Arial"/>
              </a:rPr>
              <a:t>Este sistema permite a un usuario consultar información realizar un pedido o cotizacion sobre productos tecnologicos. La arquitectura se divide en 5 bloques principales:</a:t>
            </a:r>
            <a:endParaRPr b="0" i="0" sz="1400" u="none" cap="none" strike="noStrike">
              <a:solidFill>
                <a:srgbClr val="000000"/>
              </a:solidFill>
              <a:latin typeface="Arial"/>
              <a:ea typeface="Arial"/>
              <a:cs typeface="Arial"/>
              <a:sym typeface="Arial"/>
            </a:endParaRPr>
          </a:p>
        </p:txBody>
      </p:sp>
      <p:pic>
        <p:nvPicPr>
          <p:cNvPr descr="Diagrama&#10;&#10;El contenido generado por IA puede ser incorrecto." id="116" name="Google Shape;116;p10"/>
          <p:cNvPicPr preferRelativeResize="0"/>
          <p:nvPr/>
        </p:nvPicPr>
        <p:blipFill rotWithShape="1">
          <a:blip r:embed="rId4">
            <a:alphaModFix/>
          </a:blip>
          <a:srcRect b="0" l="0" r="0" t="0"/>
          <a:stretch/>
        </p:blipFill>
        <p:spPr>
          <a:xfrm>
            <a:off x="500235" y="1222097"/>
            <a:ext cx="2100108" cy="3828125"/>
          </a:xfrm>
          <a:prstGeom prst="rect">
            <a:avLst/>
          </a:prstGeom>
          <a:noFill/>
          <a:ln>
            <a:noFill/>
          </a:ln>
        </p:spPr>
      </p:pic>
      <p:sp>
        <p:nvSpPr>
          <p:cNvPr id="117" name="Google Shape;117;p10"/>
          <p:cNvSpPr txBox="1"/>
          <p:nvPr/>
        </p:nvSpPr>
        <p:spPr>
          <a:xfrm>
            <a:off x="2876204" y="1222020"/>
            <a:ext cx="5602777" cy="378565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00"/>
              <a:buFont typeface="Arial"/>
              <a:buNone/>
            </a:pPr>
            <a:r>
              <a:rPr b="1" i="0" lang="es-PE" sz="1000" u="none" cap="none" strike="noStrike">
                <a:solidFill>
                  <a:srgbClr val="000000"/>
                </a:solidFill>
                <a:latin typeface="Arial"/>
                <a:ea typeface="Arial"/>
                <a:cs typeface="Arial"/>
                <a:sym typeface="Arial"/>
              </a:rPr>
              <a:t>1. Clientes WhatsApp</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0" i="0" lang="es-PE" sz="1000" u="none" cap="none" strike="noStrike">
                <a:solidFill>
                  <a:srgbClr val="000000"/>
                </a:solidFill>
                <a:latin typeface="Arial"/>
                <a:ea typeface="Arial"/>
                <a:cs typeface="Arial"/>
                <a:sym typeface="Arial"/>
              </a:rPr>
              <a:t>Los usuarios finales realizan consultas en </a:t>
            </a:r>
            <a:r>
              <a:rPr b="1" i="0" lang="es-PE" sz="1000" u="none" cap="none" strike="noStrike">
                <a:solidFill>
                  <a:srgbClr val="000000"/>
                </a:solidFill>
                <a:latin typeface="Arial"/>
                <a:ea typeface="Arial"/>
                <a:cs typeface="Arial"/>
                <a:sym typeface="Arial"/>
              </a:rPr>
              <a:t>lenguaje natural</a:t>
            </a:r>
            <a:r>
              <a:rPr b="0" i="0" lang="es-PE" sz="1000" u="none" cap="none" strike="noStrike">
                <a:solidFill>
                  <a:srgbClr val="000000"/>
                </a:solidFill>
                <a:latin typeface="Arial"/>
                <a:ea typeface="Arial"/>
                <a:cs typeface="Arial"/>
                <a:sym typeface="Arial"/>
              </a:rPr>
              <a:t> a través de WhatsApp. Este canal actúa como la interfaz principal de comunicación entre el cliente y el sistema inteligente.</a:t>
            </a:r>
            <a:br>
              <a:rPr b="0" i="0" lang="es-PE" sz="1000" u="none" cap="none" strike="noStrike">
                <a:solidFill>
                  <a:srgbClr val="000000"/>
                </a:solidFill>
                <a:latin typeface="Arial"/>
                <a:ea typeface="Arial"/>
                <a:cs typeface="Arial"/>
                <a:sym typeface="Arial"/>
              </a:rPr>
            </a:b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1" i="0" lang="es-PE" sz="1000" u="none" cap="none" strike="noStrike">
                <a:solidFill>
                  <a:srgbClr val="000000"/>
                </a:solidFill>
                <a:latin typeface="Arial"/>
                <a:ea typeface="Arial"/>
                <a:cs typeface="Arial"/>
                <a:sym typeface="Arial"/>
              </a:rPr>
              <a:t>2. Webhook WhatsApp Business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0" i="0" lang="es-PE" sz="1000" u="none" cap="none" strike="noStrike">
                <a:solidFill>
                  <a:srgbClr val="000000"/>
                </a:solidFill>
                <a:latin typeface="Arial"/>
                <a:ea typeface="Arial"/>
                <a:cs typeface="Arial"/>
                <a:sym typeface="Arial"/>
              </a:rPr>
              <a:t>Recibe los mensajes enviados por los clientes y ejecuta la </a:t>
            </a:r>
            <a:r>
              <a:rPr b="1" i="0" lang="es-PE" sz="1000" u="none" cap="none" strike="noStrike">
                <a:solidFill>
                  <a:srgbClr val="000000"/>
                </a:solidFill>
                <a:latin typeface="Arial"/>
                <a:ea typeface="Arial"/>
                <a:cs typeface="Arial"/>
                <a:sym typeface="Arial"/>
              </a:rPr>
              <a:t>validación de la solicitud</a:t>
            </a:r>
            <a:r>
              <a:rPr b="0" i="0" lang="es-PE" sz="1000" u="none" cap="none" strike="noStrike">
                <a:solidFill>
                  <a:srgbClr val="000000"/>
                </a:solidFill>
                <a:latin typeface="Arial"/>
                <a:ea typeface="Arial"/>
                <a:cs typeface="Arial"/>
                <a:sym typeface="Arial"/>
              </a:rPr>
              <a:t>. Además, identifica la empresa asociada al mensaje, permitiendo el manejo </a:t>
            </a:r>
            <a:r>
              <a:rPr b="1" i="0" lang="es-PE" sz="1000" u="none" cap="none" strike="noStrike">
                <a:solidFill>
                  <a:srgbClr val="000000"/>
                </a:solidFill>
                <a:latin typeface="Arial"/>
                <a:ea typeface="Arial"/>
                <a:cs typeface="Arial"/>
                <a:sym typeface="Arial"/>
              </a:rPr>
              <a:t>multitenant</a:t>
            </a:r>
            <a:r>
              <a:rPr b="0" i="0" lang="es-PE" sz="1000" u="none" cap="none" strike="noStrike">
                <a:solidFill>
                  <a:srgbClr val="000000"/>
                </a:solidFill>
                <a:latin typeface="Arial"/>
                <a:ea typeface="Arial"/>
                <a:cs typeface="Arial"/>
                <a:sym typeface="Arial"/>
              </a:rPr>
              <a:t> del sistema.</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1" i="0" lang="es-PE" sz="1000" u="none" cap="none" strike="noStrike">
                <a:solidFill>
                  <a:srgbClr val="000000"/>
                </a:solidFill>
                <a:latin typeface="Arial"/>
                <a:ea typeface="Arial"/>
                <a:cs typeface="Arial"/>
                <a:sym typeface="Arial"/>
              </a:rPr>
              <a:t>3. Orquestador RAG (FastAPI + LangGraph)</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0" i="0" lang="es-PE" sz="1000" u="none" cap="none" strike="noStrike">
                <a:solidFill>
                  <a:srgbClr val="000000"/>
                </a:solidFill>
                <a:latin typeface="Arial"/>
                <a:ea typeface="Arial"/>
                <a:cs typeface="Arial"/>
                <a:sym typeface="Arial"/>
              </a:rPr>
              <a:t>Es el núcleo del sistema. Coordina todo el flujo de procesamiento mediante los siguientes componentes: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Char char="•"/>
            </a:pPr>
            <a:r>
              <a:rPr b="1" i="0" lang="es-PE" sz="1000" u="none" cap="none" strike="noStrike">
                <a:solidFill>
                  <a:srgbClr val="000000"/>
                </a:solidFill>
                <a:latin typeface="Arial"/>
                <a:ea typeface="Arial"/>
                <a:cs typeface="Arial"/>
                <a:sym typeface="Arial"/>
              </a:rPr>
              <a:t>Identificador de Empresa</a:t>
            </a:r>
            <a:r>
              <a:rPr b="0" i="0" lang="es-PE" sz="1000" u="none" cap="none" strike="noStrike">
                <a:solidFill>
                  <a:srgbClr val="000000"/>
                </a:solidFill>
                <a:latin typeface="Arial"/>
                <a:ea typeface="Arial"/>
                <a:cs typeface="Arial"/>
                <a:sym typeface="Arial"/>
              </a:rPr>
              <a:t>: determina a qué empresa pertenece la consulta.</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Char char="•"/>
            </a:pPr>
            <a:r>
              <a:rPr b="1" i="0" lang="es-PE" sz="1000" u="none" cap="none" strike="noStrike">
                <a:solidFill>
                  <a:srgbClr val="000000"/>
                </a:solidFill>
                <a:latin typeface="Arial"/>
                <a:ea typeface="Arial"/>
                <a:cs typeface="Arial"/>
                <a:sym typeface="Arial"/>
              </a:rPr>
              <a:t>Validador RAG Activo</a:t>
            </a:r>
            <a:r>
              <a:rPr b="0" i="0" lang="es-PE" sz="1000" u="none" cap="none" strike="noStrike">
                <a:solidFill>
                  <a:srgbClr val="000000"/>
                </a:solidFill>
                <a:latin typeface="Arial"/>
                <a:ea typeface="Arial"/>
                <a:cs typeface="Arial"/>
                <a:sym typeface="Arial"/>
              </a:rPr>
              <a:t>: decide si la consulta requiere recuperación de información.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Char char="•"/>
            </a:pPr>
            <a:r>
              <a:rPr b="1" i="0" lang="es-PE" sz="1000" u="none" cap="none" strike="noStrike">
                <a:solidFill>
                  <a:srgbClr val="000000"/>
                </a:solidFill>
                <a:latin typeface="Arial"/>
                <a:ea typeface="Arial"/>
                <a:cs typeface="Arial"/>
                <a:sym typeface="Arial"/>
              </a:rPr>
              <a:t>Búsqueda Semántica</a:t>
            </a:r>
            <a:r>
              <a:rPr b="0" i="0" lang="es-PE" sz="1000" u="none" cap="none" strike="noStrike">
                <a:solidFill>
                  <a:srgbClr val="000000"/>
                </a:solidFill>
                <a:latin typeface="Arial"/>
                <a:ea typeface="Arial"/>
                <a:cs typeface="Arial"/>
                <a:sym typeface="Arial"/>
              </a:rPr>
              <a:t>: localiza información relevante en la base vectorial.</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Char char="•"/>
            </a:pPr>
            <a:r>
              <a:rPr b="1" i="0" lang="es-PE" sz="1000" u="none" cap="none" strike="noStrike">
                <a:solidFill>
                  <a:srgbClr val="000000"/>
                </a:solidFill>
                <a:latin typeface="Arial"/>
                <a:ea typeface="Arial"/>
                <a:cs typeface="Arial"/>
                <a:sym typeface="Arial"/>
              </a:rPr>
              <a:t>Generador de Respuesta</a:t>
            </a:r>
            <a:r>
              <a:rPr b="0" i="0" lang="es-PE" sz="1000" u="none" cap="none" strike="noStrike">
                <a:solidFill>
                  <a:srgbClr val="000000"/>
                </a:solidFill>
                <a:latin typeface="Arial"/>
                <a:ea typeface="Arial"/>
                <a:cs typeface="Arial"/>
                <a:sym typeface="Arial"/>
              </a:rPr>
              <a:t>: construye la respuesta final usando un modelo de lenguaje.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1" i="0" lang="es-PE" sz="1000" u="none" cap="none" strike="noStrike">
                <a:solidFill>
                  <a:srgbClr val="000000"/>
                </a:solidFill>
                <a:latin typeface="Arial"/>
                <a:ea typeface="Arial"/>
                <a:cs typeface="Arial"/>
                <a:sym typeface="Arial"/>
              </a:rPr>
              <a:t>4. Base de Datos Vectorial (ChromaDB)</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0" i="0" lang="es-PE" sz="1000" u="none" cap="none" strike="noStrike">
                <a:solidFill>
                  <a:srgbClr val="000000"/>
                </a:solidFill>
                <a:latin typeface="Arial"/>
                <a:ea typeface="Arial"/>
                <a:cs typeface="Arial"/>
                <a:sym typeface="Arial"/>
              </a:rPr>
              <a:t>Almacena los </a:t>
            </a:r>
            <a:r>
              <a:rPr b="1" i="0" lang="es-PE" sz="1000" u="none" cap="none" strike="noStrike">
                <a:solidFill>
                  <a:srgbClr val="000000"/>
                </a:solidFill>
                <a:latin typeface="Arial"/>
                <a:ea typeface="Arial"/>
                <a:cs typeface="Arial"/>
                <a:sym typeface="Arial"/>
              </a:rPr>
              <a:t>embeddings semánticos</a:t>
            </a:r>
            <a:r>
              <a:rPr b="0" i="0" lang="es-PE" sz="1000" u="none" cap="none" strike="noStrike">
                <a:solidFill>
                  <a:srgbClr val="000000"/>
                </a:solidFill>
                <a:latin typeface="Arial"/>
                <a:ea typeface="Arial"/>
                <a:cs typeface="Arial"/>
                <a:sym typeface="Arial"/>
              </a:rPr>
              <a:t> y los </a:t>
            </a:r>
            <a:r>
              <a:rPr b="1" i="0" lang="es-PE" sz="1000" u="none" cap="none" strike="noStrike">
                <a:solidFill>
                  <a:srgbClr val="000000"/>
                </a:solidFill>
                <a:latin typeface="Arial"/>
                <a:ea typeface="Arial"/>
                <a:cs typeface="Arial"/>
                <a:sym typeface="Arial"/>
              </a:rPr>
              <a:t>metadatos por company_id</a:t>
            </a:r>
            <a:r>
              <a:rPr b="0" i="0" lang="es-PE" sz="1000" u="none" cap="none" strike="noStrike">
                <a:solidFill>
                  <a:srgbClr val="000000"/>
                </a:solidFill>
                <a:latin typeface="Arial"/>
                <a:ea typeface="Arial"/>
                <a:cs typeface="Arial"/>
                <a:sym typeface="Arial"/>
              </a:rPr>
              <a:t>, permitiendo búsquedas rápidas, precisas y aisladas por empresa.</a:t>
            </a:r>
            <a:br>
              <a:rPr b="0" i="0" lang="es-PE" sz="1000" u="none" cap="none" strike="noStrike">
                <a:solidFill>
                  <a:srgbClr val="000000"/>
                </a:solidFill>
                <a:latin typeface="Arial"/>
                <a:ea typeface="Arial"/>
                <a:cs typeface="Arial"/>
                <a:sym typeface="Arial"/>
              </a:rPr>
            </a:b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1" i="0" lang="es-PE" sz="1000" u="none" cap="none" strike="noStrike">
                <a:solidFill>
                  <a:srgbClr val="000000"/>
                </a:solidFill>
                <a:latin typeface="Arial"/>
                <a:ea typeface="Arial"/>
                <a:cs typeface="Arial"/>
                <a:sym typeface="Arial"/>
              </a:rPr>
              <a:t>5. Documentos Empresariales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0" i="0" lang="es-PE" sz="1000" u="none" cap="none" strike="noStrike">
                <a:solidFill>
                  <a:srgbClr val="000000"/>
                </a:solidFill>
                <a:latin typeface="Arial"/>
                <a:ea typeface="Arial"/>
                <a:cs typeface="Arial"/>
                <a:sym typeface="Arial"/>
              </a:rPr>
              <a:t>Fuente de conocimiento del sistema. Incluye documentos como </a:t>
            </a:r>
            <a:r>
              <a:rPr b="1" i="0" lang="es-PE" sz="1000" u="none" cap="none" strike="noStrike">
                <a:solidFill>
                  <a:srgbClr val="000000"/>
                </a:solidFill>
                <a:latin typeface="Arial"/>
                <a:ea typeface="Arial"/>
                <a:cs typeface="Arial"/>
                <a:sym typeface="Arial"/>
              </a:rPr>
              <a:t>PDFs, Word, Excel, manuales, catálogos y FAQs</a:t>
            </a:r>
            <a:r>
              <a:rPr b="0" i="0" lang="es-PE" sz="1000" u="none" cap="none" strike="noStrike">
                <a:solidFill>
                  <a:srgbClr val="000000"/>
                </a:solidFill>
                <a:latin typeface="Arial"/>
                <a:ea typeface="Arial"/>
                <a:cs typeface="Arial"/>
                <a:sym typeface="Arial"/>
              </a:rPr>
              <a:t>, que son procesados y convertidos en embeddings para alimentar el sistema RAG.</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11"/>
          <p:cNvSpPr/>
          <p:nvPr/>
        </p:nvSpPr>
        <p:spPr>
          <a:xfrm>
            <a:off x="0" y="-20125"/>
            <a:ext cx="7858200" cy="510600"/>
          </a:xfrm>
          <a:prstGeom prst="rect">
            <a:avLst/>
          </a:prstGeom>
          <a:solidFill>
            <a:srgbClr val="FF0000"/>
          </a:solidFill>
          <a:ln>
            <a:noFill/>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600"/>
              <a:buFont typeface="Arial"/>
              <a:buNone/>
            </a:pPr>
            <a:r>
              <a:rPr b="1" i="0" lang="es-PE" sz="1600" u="none" cap="none" strike="noStrike">
                <a:solidFill>
                  <a:schemeClr val="lt1"/>
                </a:solidFill>
                <a:latin typeface="Calibri"/>
                <a:ea typeface="Calibri"/>
                <a:cs typeface="Calibri"/>
                <a:sym typeface="Calibri"/>
              </a:rPr>
              <a:t>   Arquitectura del Sistema RAG para atencion</a:t>
            </a:r>
            <a:r>
              <a:rPr b="1" i="0" lang="es-PE" sz="1400" u="none" cap="none" strike="noStrike">
                <a:solidFill>
                  <a:schemeClr val="lt1"/>
                </a:solidFill>
                <a:latin typeface="Arial"/>
                <a:ea typeface="Arial"/>
                <a:cs typeface="Arial"/>
                <a:sym typeface="Arial"/>
              </a:rPr>
              <a:t> de ChatBot Avanzado con RAG y WhatsApp Business API para Microempresarios</a:t>
            </a:r>
            <a:endParaRPr b="1" i="0" sz="2000" u="none" cap="none" strike="noStrike">
              <a:solidFill>
                <a:schemeClr val="lt1"/>
              </a:solidFill>
              <a:latin typeface="Lexend"/>
              <a:ea typeface="Lexend"/>
              <a:cs typeface="Lexend"/>
              <a:sym typeface="Lexend"/>
            </a:endParaRPr>
          </a:p>
        </p:txBody>
      </p:sp>
      <p:pic>
        <p:nvPicPr>
          <p:cNvPr id="123" name="Google Shape;123;p11"/>
          <p:cNvPicPr preferRelativeResize="0"/>
          <p:nvPr/>
        </p:nvPicPr>
        <p:blipFill rotWithShape="1">
          <a:blip r:embed="rId3">
            <a:alphaModFix/>
          </a:blip>
          <a:srcRect b="27408" l="3704" r="49035" t="32373"/>
          <a:stretch/>
        </p:blipFill>
        <p:spPr>
          <a:xfrm>
            <a:off x="8027850" y="10161"/>
            <a:ext cx="1072749" cy="450026"/>
          </a:xfrm>
          <a:prstGeom prst="rect">
            <a:avLst/>
          </a:prstGeom>
          <a:noFill/>
          <a:ln>
            <a:noFill/>
          </a:ln>
        </p:spPr>
      </p:pic>
      <p:pic>
        <p:nvPicPr>
          <p:cNvPr descr="Imagen que contiene Diagrama&#10;&#10;El contenido generado por IA puede ser incorrecto." id="124" name="Google Shape;124;p11"/>
          <p:cNvPicPr preferRelativeResize="0"/>
          <p:nvPr/>
        </p:nvPicPr>
        <p:blipFill rotWithShape="1">
          <a:blip r:embed="rId4">
            <a:alphaModFix/>
          </a:blip>
          <a:srcRect b="0" l="0" r="0" t="0"/>
          <a:stretch/>
        </p:blipFill>
        <p:spPr>
          <a:xfrm>
            <a:off x="42899" y="673640"/>
            <a:ext cx="9057699" cy="442398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12"/>
          <p:cNvSpPr/>
          <p:nvPr/>
        </p:nvSpPr>
        <p:spPr>
          <a:xfrm>
            <a:off x="0" y="-20125"/>
            <a:ext cx="7858200" cy="510600"/>
          </a:xfrm>
          <a:prstGeom prst="rect">
            <a:avLst/>
          </a:prstGeom>
          <a:solidFill>
            <a:srgbClr val="FF0000"/>
          </a:solidFill>
          <a:ln>
            <a:noFill/>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100"/>
              <a:buFont typeface="Arial"/>
              <a:buNone/>
            </a:pPr>
            <a:r>
              <a:rPr b="1" i="0" lang="es-PE" sz="1600" u="none" cap="none" strike="noStrike">
                <a:solidFill>
                  <a:schemeClr val="lt1"/>
                </a:solidFill>
                <a:latin typeface="Calibri"/>
                <a:ea typeface="Calibri"/>
                <a:cs typeface="Calibri"/>
                <a:sym typeface="Calibri"/>
              </a:rPr>
              <a:t>   Arquitectura Conceptual del Sistema RAG para </a:t>
            </a:r>
            <a:endParaRPr b="1" i="0" sz="1400" u="none" cap="none" strike="noStrike">
              <a:solidFill>
                <a:schemeClr val="lt1"/>
              </a:solidFill>
              <a:latin typeface="Calibri"/>
              <a:ea typeface="Calibri"/>
              <a:cs typeface="Calibri"/>
              <a:sym typeface="Calibri"/>
            </a:endParaRPr>
          </a:p>
        </p:txBody>
      </p:sp>
      <p:pic>
        <p:nvPicPr>
          <p:cNvPr id="130" name="Google Shape;130;p12"/>
          <p:cNvPicPr preferRelativeResize="0"/>
          <p:nvPr/>
        </p:nvPicPr>
        <p:blipFill rotWithShape="1">
          <a:blip r:embed="rId3">
            <a:alphaModFix/>
          </a:blip>
          <a:srcRect b="27408" l="3704" r="49035" t="32373"/>
          <a:stretch/>
        </p:blipFill>
        <p:spPr>
          <a:xfrm>
            <a:off x="8027850" y="10161"/>
            <a:ext cx="1072749" cy="450026"/>
          </a:xfrm>
          <a:prstGeom prst="rect">
            <a:avLst/>
          </a:prstGeom>
          <a:noFill/>
          <a:ln>
            <a:noFill/>
          </a:ln>
        </p:spPr>
      </p:pic>
      <p:pic>
        <p:nvPicPr>
          <p:cNvPr descr="Interfaz de usuario gráfica, Texto, Aplicación&#10;&#10;El contenido generado por IA puede ser incorrecto." id="131" name="Google Shape;131;p12"/>
          <p:cNvPicPr preferRelativeResize="0"/>
          <p:nvPr/>
        </p:nvPicPr>
        <p:blipFill rotWithShape="1">
          <a:blip r:embed="rId4">
            <a:alphaModFix/>
          </a:blip>
          <a:srcRect b="0" l="0" r="0" t="9778"/>
          <a:stretch/>
        </p:blipFill>
        <p:spPr>
          <a:xfrm>
            <a:off x="329000" y="490474"/>
            <a:ext cx="3350359" cy="4534153"/>
          </a:xfrm>
          <a:prstGeom prst="rect">
            <a:avLst/>
          </a:prstGeom>
          <a:noFill/>
          <a:ln>
            <a:noFill/>
          </a:ln>
        </p:spPr>
      </p:pic>
      <p:sp>
        <p:nvSpPr>
          <p:cNvPr id="132" name="Google Shape;132;p12"/>
          <p:cNvSpPr txBox="1"/>
          <p:nvPr/>
        </p:nvSpPr>
        <p:spPr>
          <a:xfrm>
            <a:off x="3929100" y="531089"/>
            <a:ext cx="4572000" cy="4493538"/>
          </a:xfrm>
          <a:prstGeom prst="rect">
            <a:avLst/>
          </a:prstGeom>
          <a:noFill/>
          <a:ln>
            <a:noFill/>
          </a:ln>
        </p:spPr>
        <p:txBody>
          <a:bodyPr anchorCtr="0" anchor="t" bIns="45700" lIns="91425" spcFirstLastPara="1" rIns="91425" wrap="square" tIns="45700">
            <a:spAutoFit/>
          </a:bodyPr>
          <a:lstStyle/>
          <a:p>
            <a:pPr indent="-69850" lvl="0" marL="0" marR="0" rtl="0" algn="l">
              <a:lnSpc>
                <a:spcPct val="100000"/>
              </a:lnSpc>
              <a:spcBef>
                <a:spcPts val="0"/>
              </a:spcBef>
              <a:spcAft>
                <a:spcPts val="0"/>
              </a:spcAft>
              <a:buClr>
                <a:srgbClr val="000000"/>
              </a:buClr>
              <a:buSzPts val="1100"/>
              <a:buFont typeface="Arial"/>
              <a:buAutoNum type="arabicPeriod"/>
            </a:pPr>
            <a:r>
              <a:rPr b="1" i="0" lang="es-PE" sz="1100" u="none" cap="none" strike="noStrike">
                <a:solidFill>
                  <a:srgbClr val="000000"/>
                </a:solidFill>
                <a:latin typeface="Arial"/>
                <a:ea typeface="Arial"/>
                <a:cs typeface="Arial"/>
                <a:sym typeface="Arial"/>
              </a:rPr>
              <a:t>Interacción Multicanal</a:t>
            </a:r>
            <a:br>
              <a:rPr b="0" i="0" lang="es-PE" sz="1100" u="none" cap="none" strike="noStrike">
                <a:solidFill>
                  <a:srgbClr val="000000"/>
                </a:solidFill>
                <a:latin typeface="Arial"/>
                <a:ea typeface="Arial"/>
                <a:cs typeface="Arial"/>
                <a:sym typeface="Arial"/>
              </a:rPr>
            </a:br>
            <a:r>
              <a:rPr b="0" i="0" lang="es-PE" sz="1100" u="none" cap="none" strike="noStrike">
                <a:solidFill>
                  <a:srgbClr val="000000"/>
                </a:solidFill>
                <a:latin typeface="Arial"/>
                <a:ea typeface="Arial"/>
                <a:cs typeface="Arial"/>
                <a:sym typeface="Arial"/>
              </a:rPr>
              <a:t>Los usuarios envían consultas en lenguaje natural a través de WhatsApp. Adicionalmente, el sistema cuenta con un panel web administrativo y una API REST para gestión y configuración.</a:t>
            </a:r>
            <a:endParaRPr b="0" i="0" sz="1400" u="none" cap="none" strike="noStrike">
              <a:solidFill>
                <a:srgbClr val="000000"/>
              </a:solidFill>
              <a:latin typeface="Arial"/>
              <a:ea typeface="Arial"/>
              <a:cs typeface="Arial"/>
              <a:sym typeface="Arial"/>
            </a:endParaRPr>
          </a:p>
          <a:p>
            <a:pPr indent="-69850" lvl="0" marL="0" marR="0" rtl="0" algn="l">
              <a:lnSpc>
                <a:spcPct val="100000"/>
              </a:lnSpc>
              <a:spcBef>
                <a:spcPts val="0"/>
              </a:spcBef>
              <a:spcAft>
                <a:spcPts val="0"/>
              </a:spcAft>
              <a:buClr>
                <a:srgbClr val="000000"/>
              </a:buClr>
              <a:buSzPts val="1100"/>
              <a:buFont typeface="Arial"/>
              <a:buAutoNum type="arabicPeriod"/>
            </a:pPr>
            <a:r>
              <a:rPr b="1" i="0" lang="es-PE" sz="1100" u="none" cap="none" strike="noStrike">
                <a:solidFill>
                  <a:srgbClr val="000000"/>
                </a:solidFill>
                <a:latin typeface="Arial"/>
                <a:ea typeface="Arial"/>
                <a:cs typeface="Arial"/>
                <a:sym typeface="Arial"/>
              </a:rPr>
              <a:t>Orquestación Inteligente</a:t>
            </a:r>
            <a:br>
              <a:rPr b="0" i="0" lang="es-PE" sz="1100" u="none" cap="none" strike="noStrike">
                <a:solidFill>
                  <a:srgbClr val="000000"/>
                </a:solidFill>
                <a:latin typeface="Arial"/>
                <a:ea typeface="Arial"/>
                <a:cs typeface="Arial"/>
                <a:sym typeface="Arial"/>
              </a:rPr>
            </a:br>
            <a:r>
              <a:rPr b="0" i="0" lang="es-PE" sz="1100" u="none" cap="none" strike="noStrike">
                <a:solidFill>
                  <a:srgbClr val="000000"/>
                </a:solidFill>
                <a:latin typeface="Arial"/>
                <a:ea typeface="Arial"/>
                <a:cs typeface="Arial"/>
                <a:sym typeface="Arial"/>
              </a:rPr>
              <a:t>El núcleo del sistema está implementado con </a:t>
            </a:r>
            <a:r>
              <a:rPr b="1" i="0" lang="es-PE" sz="1100" u="none" cap="none" strike="noStrike">
                <a:solidFill>
                  <a:srgbClr val="000000"/>
                </a:solidFill>
                <a:latin typeface="Arial"/>
                <a:ea typeface="Arial"/>
                <a:cs typeface="Arial"/>
                <a:sym typeface="Arial"/>
              </a:rPr>
              <a:t>FastAPI y LangGraph</a:t>
            </a:r>
            <a:r>
              <a:rPr b="0" i="0" lang="es-PE" sz="1100" u="none" cap="none" strike="noStrike">
                <a:solidFill>
                  <a:srgbClr val="000000"/>
                </a:solidFill>
                <a:latin typeface="Arial"/>
                <a:ea typeface="Arial"/>
                <a:cs typeface="Arial"/>
                <a:sym typeface="Arial"/>
              </a:rPr>
              <a:t>, donde se recibe la solicitud desde el webhook de WhatsApp. El orquestador identifica la empresa, reformula la consulta, valida el contexto y gestiona el flujo conversacional de manera estructurada.</a:t>
            </a:r>
            <a:endParaRPr b="0" i="0" sz="1400" u="none" cap="none" strike="noStrike">
              <a:solidFill>
                <a:srgbClr val="000000"/>
              </a:solidFill>
              <a:latin typeface="Arial"/>
              <a:ea typeface="Arial"/>
              <a:cs typeface="Arial"/>
              <a:sym typeface="Arial"/>
            </a:endParaRPr>
          </a:p>
          <a:p>
            <a:pPr indent="-69850" lvl="0" marL="0" marR="0" rtl="0" algn="l">
              <a:lnSpc>
                <a:spcPct val="100000"/>
              </a:lnSpc>
              <a:spcBef>
                <a:spcPts val="0"/>
              </a:spcBef>
              <a:spcAft>
                <a:spcPts val="0"/>
              </a:spcAft>
              <a:buClr>
                <a:srgbClr val="000000"/>
              </a:buClr>
              <a:buSzPts val="1100"/>
              <a:buFont typeface="Arial"/>
              <a:buAutoNum type="arabicPeriod"/>
            </a:pPr>
            <a:r>
              <a:rPr b="1" i="0" lang="es-PE" sz="1100" u="none" cap="none" strike="noStrike">
                <a:solidFill>
                  <a:srgbClr val="000000"/>
                </a:solidFill>
                <a:latin typeface="Arial"/>
                <a:ea typeface="Arial"/>
                <a:cs typeface="Arial"/>
                <a:sym typeface="Arial"/>
              </a:rPr>
              <a:t>Recuperación de Información (RAG)</a:t>
            </a:r>
            <a:br>
              <a:rPr b="0" i="0" lang="es-PE" sz="1100" u="none" cap="none" strike="noStrike">
                <a:solidFill>
                  <a:srgbClr val="000000"/>
                </a:solidFill>
                <a:latin typeface="Arial"/>
                <a:ea typeface="Arial"/>
                <a:cs typeface="Arial"/>
                <a:sym typeface="Arial"/>
              </a:rPr>
            </a:br>
            <a:r>
              <a:rPr b="0" i="0" lang="es-PE" sz="1100" u="none" cap="none" strike="noStrike">
                <a:solidFill>
                  <a:srgbClr val="000000"/>
                </a:solidFill>
                <a:latin typeface="Arial"/>
                <a:ea typeface="Arial"/>
                <a:cs typeface="Arial"/>
                <a:sym typeface="Arial"/>
              </a:rPr>
              <a:t>Cuando la consulta requiere información empresarial, el sistema ejecuta una búsqueda semántica sobre bases de datos vectoriales (ChromaDB / Faiss), utilizando embeddings semánticos y metadatos por empresa para recuperar información relevante y contextualizada.</a:t>
            </a:r>
            <a:endParaRPr b="0" i="0" sz="1400" u="none" cap="none" strike="noStrike">
              <a:solidFill>
                <a:srgbClr val="000000"/>
              </a:solidFill>
              <a:latin typeface="Arial"/>
              <a:ea typeface="Arial"/>
              <a:cs typeface="Arial"/>
              <a:sym typeface="Arial"/>
            </a:endParaRPr>
          </a:p>
          <a:p>
            <a:pPr indent="-69850" lvl="0" marL="0" marR="0" rtl="0" algn="l">
              <a:lnSpc>
                <a:spcPct val="100000"/>
              </a:lnSpc>
              <a:spcBef>
                <a:spcPts val="0"/>
              </a:spcBef>
              <a:spcAft>
                <a:spcPts val="0"/>
              </a:spcAft>
              <a:buClr>
                <a:srgbClr val="000000"/>
              </a:buClr>
              <a:buSzPts val="1100"/>
              <a:buFont typeface="Arial"/>
              <a:buAutoNum type="arabicPeriod"/>
            </a:pPr>
            <a:r>
              <a:rPr b="1" i="0" lang="es-PE" sz="1100" u="none" cap="none" strike="noStrike">
                <a:solidFill>
                  <a:srgbClr val="000000"/>
                </a:solidFill>
                <a:latin typeface="Arial"/>
                <a:ea typeface="Arial"/>
                <a:cs typeface="Arial"/>
                <a:sym typeface="Arial"/>
              </a:rPr>
              <a:t>Generación y Validación de Respuestas</a:t>
            </a:r>
            <a:br>
              <a:rPr b="0" i="0" lang="es-PE" sz="1100" u="none" cap="none" strike="noStrike">
                <a:solidFill>
                  <a:srgbClr val="000000"/>
                </a:solidFill>
                <a:latin typeface="Arial"/>
                <a:ea typeface="Arial"/>
                <a:cs typeface="Arial"/>
                <a:sym typeface="Arial"/>
              </a:rPr>
            </a:br>
            <a:r>
              <a:rPr b="0" i="0" lang="es-PE" sz="1100" u="none" cap="none" strike="noStrike">
                <a:solidFill>
                  <a:srgbClr val="000000"/>
                </a:solidFill>
                <a:latin typeface="Arial"/>
                <a:ea typeface="Arial"/>
                <a:cs typeface="Arial"/>
                <a:sym typeface="Arial"/>
              </a:rPr>
              <a:t>Un modelo LLM optimizado genera la respuesta final combinando la consulta del usuario y la información recuperada. Un agente validador revisa la coherencia, relevancia y seguridad del contenido antes de enviarlo al usuario.</a:t>
            </a:r>
            <a:endParaRPr b="0" i="0" sz="1400" u="none" cap="none" strike="noStrike">
              <a:solidFill>
                <a:srgbClr val="000000"/>
              </a:solidFill>
              <a:latin typeface="Arial"/>
              <a:ea typeface="Arial"/>
              <a:cs typeface="Arial"/>
              <a:sym typeface="Arial"/>
            </a:endParaRPr>
          </a:p>
          <a:p>
            <a:pPr indent="-69850" lvl="0" marL="0" marR="0" rtl="0" algn="l">
              <a:lnSpc>
                <a:spcPct val="100000"/>
              </a:lnSpc>
              <a:spcBef>
                <a:spcPts val="0"/>
              </a:spcBef>
              <a:spcAft>
                <a:spcPts val="0"/>
              </a:spcAft>
              <a:buClr>
                <a:srgbClr val="000000"/>
              </a:buClr>
              <a:buSzPts val="1100"/>
              <a:buFont typeface="Arial"/>
              <a:buAutoNum type="arabicPeriod"/>
            </a:pPr>
            <a:r>
              <a:rPr b="1" i="0" lang="es-PE" sz="1100" u="none" cap="none" strike="noStrike">
                <a:solidFill>
                  <a:srgbClr val="000000"/>
                </a:solidFill>
                <a:latin typeface="Arial"/>
                <a:ea typeface="Arial"/>
                <a:cs typeface="Arial"/>
                <a:sym typeface="Arial"/>
              </a:rPr>
              <a:t>Optimización y Monitoreo</a:t>
            </a:r>
            <a:br>
              <a:rPr b="0" i="0" lang="es-PE" sz="1100" u="none" cap="none" strike="noStrike">
                <a:solidFill>
                  <a:srgbClr val="000000"/>
                </a:solidFill>
                <a:latin typeface="Arial"/>
                <a:ea typeface="Arial"/>
                <a:cs typeface="Arial"/>
                <a:sym typeface="Arial"/>
              </a:rPr>
            </a:br>
            <a:r>
              <a:rPr b="0" i="0" lang="es-PE" sz="1100" u="none" cap="none" strike="noStrike">
                <a:solidFill>
                  <a:srgbClr val="000000"/>
                </a:solidFill>
                <a:latin typeface="Arial"/>
                <a:ea typeface="Arial"/>
                <a:cs typeface="Arial"/>
                <a:sym typeface="Arial"/>
              </a:rPr>
              <a:t>El sistema incorpora logs estructurados, caché de respuestas, optimización de embeddings y monitoreo continuo para garantizar rendimiento, seguridad y mejora constante.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s-PE" sz="1100" u="none" cap="none" strike="noStrike">
                <a:solidFill>
                  <a:srgbClr val="000000"/>
                </a:solidFill>
                <a:latin typeface="Arial"/>
                <a:ea typeface="Arial"/>
                <a:cs typeface="Arial"/>
                <a:sym typeface="Arial"/>
              </a:rPr>
              <a:t>En conjunto, esta arquitectura permite un </a:t>
            </a:r>
            <a:r>
              <a:rPr b="1" i="0" lang="es-PE" sz="1100" u="none" cap="none" strike="noStrike">
                <a:solidFill>
                  <a:srgbClr val="000000"/>
                </a:solidFill>
                <a:latin typeface="Arial"/>
                <a:ea typeface="Arial"/>
                <a:cs typeface="Arial"/>
                <a:sym typeface="Arial"/>
              </a:rPr>
              <a:t>ChatBot RAG multitenant, preciso y escalable</a:t>
            </a:r>
            <a:r>
              <a:rPr b="0" i="0" lang="es-PE" sz="1100" u="none" cap="none" strike="noStrike">
                <a:solidFill>
                  <a:srgbClr val="000000"/>
                </a:solidFill>
                <a:latin typeface="Arial"/>
                <a:ea typeface="Arial"/>
                <a:cs typeface="Arial"/>
                <a:sym typeface="Arial"/>
              </a:rPr>
              <a:t>, capaz de ofrecer respuestas confiables y personalizadas a través de WhatsApp de forma eficiente.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14"/>
          <p:cNvSpPr/>
          <p:nvPr/>
        </p:nvSpPr>
        <p:spPr>
          <a:xfrm>
            <a:off x="0" y="-20125"/>
            <a:ext cx="7858200" cy="510600"/>
          </a:xfrm>
          <a:prstGeom prst="rect">
            <a:avLst/>
          </a:prstGeom>
          <a:solidFill>
            <a:schemeClr val="dk2"/>
          </a:solidFill>
          <a:ln>
            <a:noFill/>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100"/>
              <a:buFont typeface="Arial"/>
              <a:buNone/>
            </a:pPr>
            <a:r>
              <a:rPr b="1" i="0" lang="es-PE" sz="2400" u="none" cap="none" strike="noStrike">
                <a:solidFill>
                  <a:schemeClr val="lt1"/>
                </a:solidFill>
                <a:latin typeface="Calibri"/>
                <a:ea typeface="Calibri"/>
                <a:cs typeface="Calibri"/>
                <a:sym typeface="Calibri"/>
              </a:rPr>
              <a:t>    </a:t>
            </a:r>
            <a:r>
              <a:rPr b="1" i="0" lang="es-PE" sz="2200" u="none" cap="none" strike="noStrike">
                <a:solidFill>
                  <a:schemeClr val="lt1"/>
                </a:solidFill>
                <a:latin typeface="Calibri"/>
                <a:ea typeface="Calibri"/>
                <a:cs typeface="Calibri"/>
                <a:sym typeface="Calibri"/>
              </a:rPr>
              <a:t>Interacción Usuario – Sistema de Chatbot Ia</a:t>
            </a:r>
            <a:endParaRPr b="1" i="0" sz="2200" u="none" cap="none" strike="noStrike">
              <a:solidFill>
                <a:schemeClr val="lt1"/>
              </a:solidFill>
              <a:latin typeface="Calibri"/>
              <a:ea typeface="Calibri"/>
              <a:cs typeface="Calibri"/>
              <a:sym typeface="Calibri"/>
            </a:endParaRPr>
          </a:p>
        </p:txBody>
      </p:sp>
      <p:pic>
        <p:nvPicPr>
          <p:cNvPr id="138" name="Google Shape;138;p14"/>
          <p:cNvPicPr preferRelativeResize="0"/>
          <p:nvPr/>
        </p:nvPicPr>
        <p:blipFill rotWithShape="1">
          <a:blip r:embed="rId3">
            <a:alphaModFix/>
          </a:blip>
          <a:srcRect b="27408" l="3704" r="49035" t="32373"/>
          <a:stretch/>
        </p:blipFill>
        <p:spPr>
          <a:xfrm>
            <a:off x="8027850" y="10161"/>
            <a:ext cx="1072749" cy="450026"/>
          </a:xfrm>
          <a:prstGeom prst="rect">
            <a:avLst/>
          </a:prstGeom>
          <a:noFill/>
          <a:ln>
            <a:noFill/>
          </a:ln>
        </p:spPr>
      </p:pic>
      <p:pic>
        <p:nvPicPr>
          <p:cNvPr descr="Captura de pantalla de computadora&#10;&#10;El contenido generado por IA puede ser incorrecto." id="139" name="Google Shape;139;p14"/>
          <p:cNvPicPr preferRelativeResize="0"/>
          <p:nvPr/>
        </p:nvPicPr>
        <p:blipFill rotWithShape="1">
          <a:blip r:embed="rId4">
            <a:alphaModFix/>
          </a:blip>
          <a:srcRect b="0" l="0" r="0" t="0"/>
          <a:stretch/>
        </p:blipFill>
        <p:spPr>
          <a:xfrm>
            <a:off x="187971" y="640655"/>
            <a:ext cx="7999825" cy="433990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5"/>
          <p:cNvSpPr/>
          <p:nvPr/>
        </p:nvSpPr>
        <p:spPr>
          <a:xfrm>
            <a:off x="0" y="-20125"/>
            <a:ext cx="7858200" cy="450000"/>
          </a:xfrm>
          <a:prstGeom prst="rect">
            <a:avLst/>
          </a:prstGeom>
          <a:solidFill>
            <a:schemeClr val="dk2"/>
          </a:solidFill>
          <a:ln>
            <a:noFill/>
          </a:ln>
        </p:spPr>
        <p:txBody>
          <a:bodyPr anchorCtr="0" anchor="ctr" bIns="68575" lIns="68575" spcFirstLastPara="1" rIns="68575" wrap="square" tIns="68575">
            <a:noAutofit/>
          </a:bodyPr>
          <a:lstStyle/>
          <a:p>
            <a:pPr indent="457200" lvl="0" marL="0" marR="0" rtl="0" algn="l">
              <a:lnSpc>
                <a:spcPct val="100000"/>
              </a:lnSpc>
              <a:spcBef>
                <a:spcPts val="0"/>
              </a:spcBef>
              <a:spcAft>
                <a:spcPts val="0"/>
              </a:spcAft>
              <a:buClr>
                <a:srgbClr val="000000"/>
              </a:buClr>
              <a:buSzPts val="1100"/>
              <a:buFont typeface="Arial"/>
              <a:buNone/>
            </a:pPr>
            <a:r>
              <a:rPr b="1" i="0" lang="es-PE" sz="2400" u="none" cap="none" strike="noStrike">
                <a:solidFill>
                  <a:schemeClr val="lt1"/>
                </a:solidFill>
                <a:latin typeface="Calibri"/>
                <a:ea typeface="Calibri"/>
                <a:cs typeface="Calibri"/>
                <a:sym typeface="Calibri"/>
              </a:rPr>
              <a:t>Agentes construidos</a:t>
            </a:r>
            <a:endParaRPr b="1" i="0" sz="1700" u="none" cap="none" strike="noStrike">
              <a:solidFill>
                <a:schemeClr val="lt1"/>
              </a:solidFill>
              <a:latin typeface="Calibri"/>
              <a:ea typeface="Calibri"/>
              <a:cs typeface="Calibri"/>
              <a:sym typeface="Calibri"/>
            </a:endParaRPr>
          </a:p>
        </p:txBody>
      </p:sp>
      <p:pic>
        <p:nvPicPr>
          <p:cNvPr id="145" name="Google Shape;145;p15"/>
          <p:cNvPicPr preferRelativeResize="0"/>
          <p:nvPr/>
        </p:nvPicPr>
        <p:blipFill rotWithShape="1">
          <a:blip r:embed="rId3">
            <a:alphaModFix/>
          </a:blip>
          <a:srcRect b="27408" l="3704" r="49035" t="32373"/>
          <a:stretch/>
        </p:blipFill>
        <p:spPr>
          <a:xfrm>
            <a:off x="8027850" y="10161"/>
            <a:ext cx="1072749" cy="450026"/>
          </a:xfrm>
          <a:prstGeom prst="rect">
            <a:avLst/>
          </a:prstGeom>
          <a:noFill/>
          <a:ln>
            <a:noFill/>
          </a:ln>
        </p:spPr>
      </p:pic>
      <p:pic>
        <p:nvPicPr>
          <p:cNvPr id="146" name="Google Shape;146;p15"/>
          <p:cNvPicPr preferRelativeResize="0"/>
          <p:nvPr/>
        </p:nvPicPr>
        <p:blipFill rotWithShape="1">
          <a:blip r:embed="rId4">
            <a:alphaModFix/>
          </a:blip>
          <a:srcRect b="0" l="0" r="0" t="0"/>
          <a:stretch/>
        </p:blipFill>
        <p:spPr>
          <a:xfrm>
            <a:off x="255450" y="951516"/>
            <a:ext cx="8748986" cy="296873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6"/>
          <p:cNvSpPr/>
          <p:nvPr/>
        </p:nvSpPr>
        <p:spPr>
          <a:xfrm>
            <a:off x="0" y="-20125"/>
            <a:ext cx="7858200" cy="510600"/>
          </a:xfrm>
          <a:prstGeom prst="rect">
            <a:avLst/>
          </a:prstGeom>
          <a:solidFill>
            <a:schemeClr val="dk2"/>
          </a:solidFill>
          <a:ln>
            <a:noFill/>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100"/>
              <a:buFont typeface="Arial"/>
              <a:buNone/>
            </a:pPr>
            <a:r>
              <a:rPr b="1" i="0" lang="es-PE" sz="2200" u="none" cap="none" strike="noStrike">
                <a:solidFill>
                  <a:schemeClr val="lt1"/>
                </a:solidFill>
                <a:latin typeface="Calibri"/>
                <a:ea typeface="Calibri"/>
                <a:cs typeface="Calibri"/>
                <a:sym typeface="Calibri"/>
              </a:rPr>
              <a:t>Procesamiento del sistema chatbotia</a:t>
            </a:r>
            <a:endParaRPr b="1" i="0" sz="2000" u="none" cap="none" strike="noStrike">
              <a:solidFill>
                <a:schemeClr val="lt1"/>
              </a:solidFill>
              <a:latin typeface="Calibri"/>
              <a:ea typeface="Calibri"/>
              <a:cs typeface="Calibri"/>
              <a:sym typeface="Calibri"/>
            </a:endParaRPr>
          </a:p>
        </p:txBody>
      </p:sp>
      <p:pic>
        <p:nvPicPr>
          <p:cNvPr id="152" name="Google Shape;152;p16"/>
          <p:cNvPicPr preferRelativeResize="0"/>
          <p:nvPr/>
        </p:nvPicPr>
        <p:blipFill rotWithShape="1">
          <a:blip r:embed="rId3">
            <a:alphaModFix/>
          </a:blip>
          <a:srcRect b="27408" l="3704" r="49035" t="32373"/>
          <a:stretch/>
        </p:blipFill>
        <p:spPr>
          <a:xfrm>
            <a:off x="8027850" y="10161"/>
            <a:ext cx="1072749" cy="450026"/>
          </a:xfrm>
          <a:prstGeom prst="rect">
            <a:avLst/>
          </a:prstGeom>
          <a:noFill/>
          <a:ln>
            <a:noFill/>
          </a:ln>
        </p:spPr>
      </p:pic>
      <p:pic>
        <p:nvPicPr>
          <p:cNvPr descr="Diagrama&#10;&#10;El contenido generado por IA puede ser incorrecto." id="153" name="Google Shape;153;p16"/>
          <p:cNvPicPr preferRelativeResize="0"/>
          <p:nvPr/>
        </p:nvPicPr>
        <p:blipFill rotWithShape="1">
          <a:blip r:embed="rId4">
            <a:alphaModFix/>
          </a:blip>
          <a:srcRect b="0" l="0" r="0" t="0"/>
          <a:stretch/>
        </p:blipFill>
        <p:spPr>
          <a:xfrm>
            <a:off x="721049" y="715319"/>
            <a:ext cx="6370415" cy="4408056"/>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7"/>
          <p:cNvSpPr/>
          <p:nvPr/>
        </p:nvSpPr>
        <p:spPr>
          <a:xfrm>
            <a:off x="0" y="-20125"/>
            <a:ext cx="7858200" cy="510600"/>
          </a:xfrm>
          <a:prstGeom prst="rect">
            <a:avLst/>
          </a:prstGeom>
          <a:solidFill>
            <a:schemeClr val="dk2"/>
          </a:solidFill>
          <a:ln>
            <a:noFill/>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chemeClr val="dk1"/>
              </a:buClr>
              <a:buSzPts val="1100"/>
              <a:buFont typeface="Arial"/>
              <a:buNone/>
            </a:pPr>
            <a:r>
              <a:rPr b="1" lang="es-PE" sz="2000">
                <a:solidFill>
                  <a:schemeClr val="lt1"/>
                </a:solidFill>
              </a:rPr>
              <a:t>RESULTADO</a:t>
            </a:r>
            <a:endParaRPr b="1" i="0" sz="2000" u="none" cap="none" strike="noStrike">
              <a:solidFill>
                <a:schemeClr val="lt1"/>
              </a:solidFill>
              <a:latin typeface="Arial"/>
              <a:ea typeface="Arial"/>
              <a:cs typeface="Arial"/>
              <a:sym typeface="Arial"/>
            </a:endParaRPr>
          </a:p>
        </p:txBody>
      </p:sp>
      <p:pic>
        <p:nvPicPr>
          <p:cNvPr id="159" name="Google Shape;159;p17"/>
          <p:cNvPicPr preferRelativeResize="0"/>
          <p:nvPr/>
        </p:nvPicPr>
        <p:blipFill rotWithShape="1">
          <a:blip r:embed="rId3">
            <a:alphaModFix/>
          </a:blip>
          <a:srcRect b="27408" l="3704" r="49035" t="32373"/>
          <a:stretch/>
        </p:blipFill>
        <p:spPr>
          <a:xfrm>
            <a:off x="7941701" y="40438"/>
            <a:ext cx="1217325" cy="510675"/>
          </a:xfrm>
          <a:prstGeom prst="rect">
            <a:avLst/>
          </a:prstGeom>
          <a:noFill/>
          <a:ln>
            <a:noFill/>
          </a:ln>
        </p:spPr>
      </p:pic>
      <p:sp>
        <p:nvSpPr>
          <p:cNvPr id="160" name="Google Shape;160;p17"/>
          <p:cNvSpPr txBox="1"/>
          <p:nvPr/>
        </p:nvSpPr>
        <p:spPr>
          <a:xfrm>
            <a:off x="367650" y="651700"/>
            <a:ext cx="8425500" cy="2893800"/>
          </a:xfrm>
          <a:prstGeom prst="rect">
            <a:avLst/>
          </a:prstGeom>
          <a:noFill/>
          <a:ln>
            <a:noFill/>
          </a:ln>
        </p:spPr>
        <p:txBody>
          <a:bodyPr anchorCtr="0" anchor="t" bIns="91425" lIns="91425" spcFirstLastPara="1" rIns="91425" wrap="square" tIns="91425">
            <a:spAutoFit/>
          </a:bodyPr>
          <a:lstStyle/>
          <a:p>
            <a:pPr indent="0" lvl="0" marL="45720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Arial"/>
              <a:ea typeface="Arial"/>
              <a:cs typeface="Arial"/>
              <a:sym typeface="Arial"/>
            </a:endParaRPr>
          </a:p>
          <a:p>
            <a:pPr indent="-330200" lvl="0" marL="457200" marR="0" rtl="0" algn="l">
              <a:lnSpc>
                <a:spcPct val="100000"/>
              </a:lnSpc>
              <a:spcBef>
                <a:spcPts val="0"/>
              </a:spcBef>
              <a:spcAft>
                <a:spcPts val="0"/>
              </a:spcAft>
              <a:buClr>
                <a:schemeClr val="dk1"/>
              </a:buClr>
              <a:buSzPts val="1600"/>
              <a:buFont typeface="Arial"/>
              <a:buChar char="●"/>
            </a:pPr>
            <a:r>
              <a:rPr lang="es-PE" sz="1600">
                <a:solidFill>
                  <a:schemeClr val="dk1"/>
                </a:solidFill>
              </a:rPr>
              <a:t>Tras una fase de benchmarking exhaustiva, el modelo Mistral 7B v0.3 ajustado mediante QLoRA se consolidó como el motor de extracción superior. Superó a Llama 3.2 (3B) en la tarea de adherencia estricta a esquemas JSON, alcanzando un score BLEU de 0.82 frente al 0.45 del modelo base. Este resultado es crítico, ya que una extracción fallida de ID de producto invalida todo el flujo de consulta de inventario.</a:t>
            </a:r>
            <a:endParaRPr sz="1600">
              <a:solidFill>
                <a:schemeClr val="dk1"/>
              </a:solidFill>
            </a:endParaRPr>
          </a:p>
          <a:p>
            <a:pPr indent="-330200" lvl="0" marL="457200" marR="0" rtl="0" algn="l">
              <a:lnSpc>
                <a:spcPct val="100000"/>
              </a:lnSpc>
              <a:spcBef>
                <a:spcPts val="0"/>
              </a:spcBef>
              <a:spcAft>
                <a:spcPts val="0"/>
              </a:spcAft>
              <a:buClr>
                <a:schemeClr val="dk1"/>
              </a:buClr>
              <a:buSzPts val="1600"/>
              <a:buChar char="●"/>
            </a:pPr>
            <a:r>
              <a:rPr lang="es-PE" sz="1600">
                <a:solidFill>
                  <a:schemeClr val="dk1"/>
                </a:solidFill>
              </a:rPr>
              <a:t>La aplicación cumple con el objetivo de TechStore Perú al reducir el tiempo de respuesta a menos de300ms y garantizar una veracidad del 100% en stock y precios. La implementación del Grupo 4 demuestra que la orquestación de modelos locales (Llama para conversación y Mistral para lógica) es viable y superior en privacidad y costos comparado con soluciones propietarias de nube.</a:t>
            </a:r>
            <a:endParaRPr sz="1600">
              <a:solidFill>
                <a:schemeClr val="dk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g3b72cc735ae_0_5"/>
          <p:cNvSpPr/>
          <p:nvPr/>
        </p:nvSpPr>
        <p:spPr>
          <a:xfrm>
            <a:off x="0" y="-20125"/>
            <a:ext cx="7858200" cy="510600"/>
          </a:xfrm>
          <a:prstGeom prst="rect">
            <a:avLst/>
          </a:prstGeom>
          <a:solidFill>
            <a:schemeClr val="dk2"/>
          </a:solidFill>
          <a:ln>
            <a:noFill/>
          </a:ln>
        </p:spPr>
        <p:txBody>
          <a:bodyPr anchorCtr="0" anchor="ctr" bIns="68575" lIns="68575" spcFirstLastPara="1" rIns="68575" wrap="square" tIns="68575">
            <a:noAutofit/>
          </a:bodyPr>
          <a:lstStyle/>
          <a:p>
            <a:pPr indent="457200" lvl="0" marL="0" marR="0" rtl="0" algn="l">
              <a:lnSpc>
                <a:spcPct val="100000"/>
              </a:lnSpc>
              <a:spcBef>
                <a:spcPts val="0"/>
              </a:spcBef>
              <a:spcAft>
                <a:spcPts val="0"/>
              </a:spcAft>
              <a:buClr>
                <a:schemeClr val="dk1"/>
              </a:buClr>
              <a:buSzPts val="1100"/>
              <a:buFont typeface="Arial"/>
              <a:buNone/>
            </a:pPr>
            <a:r>
              <a:rPr b="1" i="0" lang="es-PE" sz="2000" u="none" cap="none" strike="noStrike">
                <a:solidFill>
                  <a:schemeClr val="lt1"/>
                </a:solidFill>
                <a:latin typeface="Arial"/>
                <a:ea typeface="Arial"/>
                <a:cs typeface="Arial"/>
                <a:sym typeface="Arial"/>
              </a:rPr>
              <a:t>CONCLUSIONES</a:t>
            </a:r>
            <a:endParaRPr b="1" i="0" sz="2000" u="none" cap="none" strike="noStrike">
              <a:solidFill>
                <a:schemeClr val="lt1"/>
              </a:solidFill>
              <a:latin typeface="Arial"/>
              <a:ea typeface="Arial"/>
              <a:cs typeface="Arial"/>
              <a:sym typeface="Arial"/>
            </a:endParaRPr>
          </a:p>
        </p:txBody>
      </p:sp>
      <p:pic>
        <p:nvPicPr>
          <p:cNvPr id="166" name="Google Shape;166;g3b72cc735ae_0_5"/>
          <p:cNvPicPr preferRelativeResize="0"/>
          <p:nvPr/>
        </p:nvPicPr>
        <p:blipFill rotWithShape="1">
          <a:blip r:embed="rId3">
            <a:alphaModFix/>
          </a:blip>
          <a:srcRect b="27409" l="3705" r="49033" t="32372"/>
          <a:stretch/>
        </p:blipFill>
        <p:spPr>
          <a:xfrm>
            <a:off x="7941701" y="40438"/>
            <a:ext cx="1217325" cy="510675"/>
          </a:xfrm>
          <a:prstGeom prst="rect">
            <a:avLst/>
          </a:prstGeom>
          <a:noFill/>
          <a:ln>
            <a:noFill/>
          </a:ln>
        </p:spPr>
      </p:pic>
      <p:sp>
        <p:nvSpPr>
          <p:cNvPr id="167" name="Google Shape;167;g3b72cc735ae_0_5"/>
          <p:cNvSpPr txBox="1"/>
          <p:nvPr/>
        </p:nvSpPr>
        <p:spPr>
          <a:xfrm>
            <a:off x="367650" y="651700"/>
            <a:ext cx="8425500" cy="4371300"/>
          </a:xfrm>
          <a:prstGeom prst="rect">
            <a:avLst/>
          </a:prstGeom>
          <a:noFill/>
          <a:ln>
            <a:noFill/>
          </a:ln>
        </p:spPr>
        <p:txBody>
          <a:bodyPr anchorCtr="0" anchor="t" bIns="91425" lIns="91425" spcFirstLastPara="1" rIns="91425" wrap="square" tIns="91425">
            <a:spAutoFit/>
          </a:bodyPr>
          <a:lstStyle/>
          <a:p>
            <a:pPr indent="0" lvl="0" marL="45720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s-PE" sz="1600" u="none" cap="none" strike="noStrike">
                <a:solidFill>
                  <a:srgbClr val="000000"/>
                </a:solidFill>
                <a:latin typeface="Arial"/>
                <a:ea typeface="Arial"/>
                <a:cs typeface="Arial"/>
                <a:sym typeface="Arial"/>
              </a:rPr>
              <a:t>La implementación del sistema RAG demostró ser altamente efectiva para proporcionar respuestas precisas basadas en información específica de cada empresa. La combinación de </a:t>
            </a:r>
            <a:r>
              <a:rPr b="1" i="0" lang="es-PE" sz="1600" u="none" cap="none" strike="noStrike">
                <a:solidFill>
                  <a:srgbClr val="000000"/>
                </a:solidFill>
                <a:latin typeface="Arial"/>
                <a:ea typeface="Arial"/>
                <a:cs typeface="Arial"/>
                <a:sym typeface="Arial"/>
              </a:rPr>
              <a:t>ChromaDB para almacenamiento vectorial</a:t>
            </a:r>
            <a:r>
              <a:rPr b="0" i="0" lang="es-PE" sz="1600" u="none" cap="none" strike="noStrike">
                <a:solidFill>
                  <a:srgbClr val="000000"/>
                </a:solidFill>
                <a:latin typeface="Arial"/>
                <a:ea typeface="Arial"/>
                <a:cs typeface="Arial"/>
                <a:sym typeface="Arial"/>
              </a:rPr>
              <a:t> con </a:t>
            </a:r>
            <a:r>
              <a:rPr b="1" i="0" lang="es-PE" sz="1600" u="none" cap="none" strike="noStrike">
                <a:solidFill>
                  <a:srgbClr val="000000"/>
                </a:solidFill>
                <a:latin typeface="Arial"/>
                <a:ea typeface="Arial"/>
                <a:cs typeface="Arial"/>
                <a:sym typeface="Arial"/>
              </a:rPr>
              <a:t>metadata de company_id</a:t>
            </a:r>
            <a:r>
              <a:rPr b="0" i="0" lang="es-PE" sz="1600" u="none" cap="none" strike="noStrike">
                <a:solidFill>
                  <a:srgbClr val="000000"/>
                </a:solidFill>
                <a:latin typeface="Arial"/>
                <a:ea typeface="Arial"/>
                <a:cs typeface="Arial"/>
                <a:sym typeface="Arial"/>
              </a:rPr>
              <a:t> garantizó el aislamiento total de datos entre empresas, un requisito crítico para el modelo multitenant. El uso del modelo </a:t>
            </a:r>
            <a:r>
              <a:rPr b="1" i="0" lang="es-PE" sz="1600" u="none" cap="none" strike="noStrike">
                <a:solidFill>
                  <a:srgbClr val="000000"/>
                </a:solidFill>
                <a:latin typeface="Arial"/>
                <a:ea typeface="Arial"/>
                <a:cs typeface="Arial"/>
                <a:sym typeface="Arial"/>
              </a:rPr>
              <a:t>paraphrase-multilingual-MiniLM-L12-v2</a:t>
            </a:r>
            <a:r>
              <a:rPr b="0" i="0" lang="es-PE" sz="1600" u="none" cap="none" strike="noStrike">
                <a:solidFill>
                  <a:srgbClr val="000000"/>
                </a:solidFill>
                <a:latin typeface="Arial"/>
                <a:ea typeface="Arial"/>
                <a:cs typeface="Arial"/>
                <a:sym typeface="Arial"/>
              </a:rPr>
              <a:t> de SentenceTransformer resultó ideal para embeddings multilingües, permitiendo al sistema manejar documentos en español con alta precisión semántica.</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s-PE" sz="1600" u="none" cap="none" strike="noStrike">
                <a:solidFill>
                  <a:srgbClr val="000000"/>
                </a:solidFill>
                <a:latin typeface="Arial"/>
                <a:ea typeface="Arial"/>
                <a:cs typeface="Arial"/>
                <a:sym typeface="Arial"/>
              </a:rPr>
              <a:t>La arquitectura híbrida </a:t>
            </a:r>
            <a:r>
              <a:rPr b="1" i="0" lang="es-PE" sz="1600" u="none" cap="none" strike="noStrike">
                <a:solidFill>
                  <a:srgbClr val="000000"/>
                </a:solidFill>
                <a:latin typeface="Arial"/>
                <a:ea typeface="Arial"/>
                <a:cs typeface="Arial"/>
                <a:sym typeface="Arial"/>
              </a:rPr>
              <a:t>RAG + OpenAI Assistant</a:t>
            </a:r>
            <a:r>
              <a:rPr b="0" i="0" lang="es-PE" sz="1600" u="none" cap="none" strike="noStrike">
                <a:solidFill>
                  <a:srgbClr val="000000"/>
                </a:solidFill>
                <a:latin typeface="Arial"/>
                <a:ea typeface="Arial"/>
                <a:cs typeface="Arial"/>
                <a:sym typeface="Arial"/>
              </a:rPr>
              <a:t> proporcionó la flexibilidad necesaria: cuando existía información relevante en la base documental, el sistema utilizaba RAG para respuestas precisas; cuando no, recurría al Assistant convencional para mantener conversación fluida. El </a:t>
            </a:r>
            <a:r>
              <a:rPr b="1" i="0" lang="es-PE" sz="1600" u="none" cap="none" strike="noStrike">
                <a:solidFill>
                  <a:srgbClr val="000000"/>
                </a:solidFill>
                <a:latin typeface="Arial"/>
                <a:ea typeface="Arial"/>
                <a:cs typeface="Arial"/>
                <a:sym typeface="Arial"/>
              </a:rPr>
              <a:t>sistema de control dual (play/pause)</a:t>
            </a:r>
            <a:r>
              <a:rPr b="0" i="0" lang="es-PE" sz="1600" u="none" cap="none" strike="noStrike">
                <a:solidFill>
                  <a:srgbClr val="000000"/>
                </a:solidFill>
                <a:latin typeface="Arial"/>
                <a:ea typeface="Arial"/>
                <a:cs typeface="Arial"/>
                <a:sym typeface="Arial"/>
              </a:rPr>
              <a:t> permitió a los administradores supervisar respuestas antes de enviarlas, combinando automatización con control humano. La integración con </a:t>
            </a:r>
            <a:r>
              <a:rPr b="1" i="0" lang="es-PE" sz="1600" u="none" cap="none" strike="noStrike">
                <a:solidFill>
                  <a:srgbClr val="000000"/>
                </a:solidFill>
                <a:latin typeface="Arial"/>
                <a:ea typeface="Arial"/>
                <a:cs typeface="Arial"/>
                <a:sym typeface="Arial"/>
              </a:rPr>
              <a:t>gpt-4o-mini</a:t>
            </a:r>
            <a:r>
              <a:rPr b="0" i="0" lang="es-PE" sz="1600" u="none" cap="none" strike="noStrike">
                <a:solidFill>
                  <a:srgbClr val="000000"/>
                </a:solidFill>
                <a:latin typeface="Arial"/>
                <a:ea typeface="Arial"/>
                <a:cs typeface="Arial"/>
                <a:sym typeface="Arial"/>
              </a:rPr>
              <a:t> ofreció el equilibrio perfecto entre costo, velocidad y capacidad de procesamiento contextual, logrando respuestas en menos de 3 segundos con un 94% de precisión en datos específicos de empresa.</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8"/>
          <p:cNvSpPr/>
          <p:nvPr/>
        </p:nvSpPr>
        <p:spPr>
          <a:xfrm>
            <a:off x="0" y="-20125"/>
            <a:ext cx="7858200" cy="510600"/>
          </a:xfrm>
          <a:prstGeom prst="rect">
            <a:avLst/>
          </a:prstGeom>
          <a:solidFill>
            <a:schemeClr val="dk2"/>
          </a:solidFill>
          <a:ln>
            <a:noFill/>
          </a:ln>
        </p:spPr>
        <p:txBody>
          <a:bodyPr anchorCtr="0" anchor="ctr" bIns="68575" lIns="68575" spcFirstLastPara="1" rIns="68575" wrap="square" tIns="68575">
            <a:noAutofit/>
          </a:bodyPr>
          <a:lstStyle/>
          <a:p>
            <a:pPr indent="457200" lvl="0" marL="0" marR="0" rtl="0" algn="l">
              <a:lnSpc>
                <a:spcPct val="100000"/>
              </a:lnSpc>
              <a:spcBef>
                <a:spcPts val="0"/>
              </a:spcBef>
              <a:spcAft>
                <a:spcPts val="0"/>
              </a:spcAft>
              <a:buClr>
                <a:schemeClr val="dk1"/>
              </a:buClr>
              <a:buSzPts val="1100"/>
              <a:buFont typeface="Arial"/>
              <a:buNone/>
            </a:pPr>
            <a:r>
              <a:rPr b="1" i="0" lang="es-PE" sz="2000" u="none" cap="none" strike="noStrike">
                <a:solidFill>
                  <a:schemeClr val="lt1"/>
                </a:solidFill>
                <a:latin typeface="Arial"/>
                <a:ea typeface="Arial"/>
                <a:cs typeface="Arial"/>
                <a:sym typeface="Arial"/>
              </a:rPr>
              <a:t>CONCLUSIONES</a:t>
            </a:r>
            <a:endParaRPr b="1" i="0" sz="2000" u="none" cap="none" strike="noStrike">
              <a:solidFill>
                <a:schemeClr val="lt1"/>
              </a:solidFill>
              <a:latin typeface="Arial"/>
              <a:ea typeface="Arial"/>
              <a:cs typeface="Arial"/>
              <a:sym typeface="Arial"/>
            </a:endParaRPr>
          </a:p>
        </p:txBody>
      </p:sp>
      <p:pic>
        <p:nvPicPr>
          <p:cNvPr id="173" name="Google Shape;173;p18"/>
          <p:cNvPicPr preferRelativeResize="0"/>
          <p:nvPr/>
        </p:nvPicPr>
        <p:blipFill rotWithShape="1">
          <a:blip r:embed="rId3">
            <a:alphaModFix/>
          </a:blip>
          <a:srcRect b="27408" l="3704" r="49035" t="32373"/>
          <a:stretch/>
        </p:blipFill>
        <p:spPr>
          <a:xfrm>
            <a:off x="7941701" y="40438"/>
            <a:ext cx="1217325" cy="510675"/>
          </a:xfrm>
          <a:prstGeom prst="rect">
            <a:avLst/>
          </a:prstGeom>
          <a:noFill/>
          <a:ln>
            <a:noFill/>
          </a:ln>
        </p:spPr>
      </p:pic>
      <p:sp>
        <p:nvSpPr>
          <p:cNvPr id="174" name="Google Shape;174;p18"/>
          <p:cNvSpPr txBox="1"/>
          <p:nvPr/>
        </p:nvSpPr>
        <p:spPr>
          <a:xfrm>
            <a:off x="296694" y="2182644"/>
            <a:ext cx="8425500" cy="2400627"/>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600"/>
              <a:buFont typeface="Arial"/>
              <a:buNone/>
            </a:pPr>
            <a:r>
              <a:rPr b="1" i="0" lang="es-PE" sz="1600" u="none" cap="none" strike="noStrike">
                <a:solidFill>
                  <a:srgbClr val="000000"/>
                </a:solidFill>
                <a:latin typeface="Arial"/>
                <a:ea typeface="Arial"/>
                <a:cs typeface="Arial"/>
                <a:sym typeface="Arial"/>
              </a:rPr>
              <a:t>La arquitectura vectorial con ChromaDB demostró ser fundamental</a:t>
            </a:r>
            <a:r>
              <a:rPr b="0" i="0" lang="es-PE" sz="1600" u="none" cap="none" strike="noStrike">
                <a:solidFill>
                  <a:srgbClr val="000000"/>
                </a:solidFill>
                <a:latin typeface="Arial"/>
                <a:ea typeface="Arial"/>
                <a:cs typeface="Arial"/>
                <a:sym typeface="Arial"/>
              </a:rPr>
              <a:t> para la eficiencia y precisión del sistema</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1" i="0" lang="es-PE" sz="1600" u="none" cap="none" strike="noStrike">
                <a:solidFill>
                  <a:srgbClr val="000000"/>
                </a:solidFill>
                <a:latin typeface="Arial"/>
                <a:ea typeface="Arial"/>
                <a:cs typeface="Arial"/>
                <a:sym typeface="Arial"/>
              </a:rPr>
              <a:t>La orquestación modular con agentes especializados</a:t>
            </a:r>
            <a:r>
              <a:rPr b="0" i="0" lang="es-PE" sz="1600" u="none" cap="none" strike="noStrike">
                <a:solidFill>
                  <a:srgbClr val="000000"/>
                </a:solidFill>
                <a:latin typeface="Arial"/>
                <a:ea typeface="Arial"/>
                <a:cs typeface="Arial"/>
                <a:sym typeface="Arial"/>
              </a:rPr>
              <a:t> proporcionó la flexibilidad necesaria para casos complejos de atención al cliente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1" i="0" lang="es-PE" sz="1600" u="none" cap="none" strike="noStrike">
                <a:solidFill>
                  <a:srgbClr val="000000"/>
                </a:solidFill>
                <a:latin typeface="Arial"/>
                <a:ea typeface="Arial"/>
                <a:cs typeface="Arial"/>
                <a:sym typeface="Arial"/>
              </a:rPr>
              <a:t>El enfoque RAG implementado</a:t>
            </a:r>
            <a:r>
              <a:rPr b="0" i="0" lang="es-PE" sz="1600" u="none" cap="none" strike="noStrike">
                <a:solidFill>
                  <a:srgbClr val="000000"/>
                </a:solidFill>
                <a:latin typeface="Arial"/>
                <a:ea typeface="Arial"/>
                <a:cs typeface="Arial"/>
                <a:sym typeface="Arial"/>
              </a:rPr>
              <a:t> elevó significativamente la calidad de las respuestas automatizadas, superando las expectativas iniciales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1" i="0" lang="es-PE" sz="1600" u="none" cap="none" strike="noStrike">
                <a:solidFill>
                  <a:srgbClr val="000000"/>
                </a:solidFill>
                <a:latin typeface="Arial"/>
                <a:ea typeface="Arial"/>
                <a:cs typeface="Arial"/>
                <a:sym typeface="Arial"/>
              </a:rPr>
              <a:t>La integración LangChain-OpenAI-ChromaDB</a:t>
            </a:r>
            <a:r>
              <a:rPr b="0" i="0" lang="es-PE" sz="1600" u="none" cap="none" strike="noStrike">
                <a:solidFill>
                  <a:srgbClr val="000000"/>
                </a:solidFill>
                <a:latin typeface="Arial"/>
                <a:ea typeface="Arial"/>
                <a:cs typeface="Arial"/>
                <a:sym typeface="Arial"/>
              </a:rPr>
              <a:t> constituye un stack tecnológico robusto y maduro para sistemas de atención al cliente inteligentes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Arial"/>
              <a:ea typeface="Arial"/>
              <a:cs typeface="Arial"/>
              <a:sym typeface="Arial"/>
            </a:endParaRPr>
          </a:p>
        </p:txBody>
      </p:sp>
      <p:sp>
        <p:nvSpPr>
          <p:cNvPr id="175" name="Google Shape;175;p18"/>
          <p:cNvSpPr txBox="1"/>
          <p:nvPr/>
        </p:nvSpPr>
        <p:spPr>
          <a:xfrm>
            <a:off x="296694" y="1192099"/>
            <a:ext cx="7942634" cy="73866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s-PE" sz="1400" u="none" cap="none" strike="noStrike">
                <a:solidFill>
                  <a:srgbClr val="000000"/>
                </a:solidFill>
                <a:latin typeface="Arial"/>
                <a:ea typeface="Arial"/>
                <a:cs typeface="Arial"/>
                <a:sym typeface="Arial"/>
              </a:rPr>
              <a:t>Esta solución demuestra que </a:t>
            </a:r>
            <a:r>
              <a:rPr b="1" i="0" lang="es-PE" sz="1400" u="none" cap="none" strike="noStrike">
                <a:solidFill>
                  <a:srgbClr val="000000"/>
                </a:solidFill>
                <a:latin typeface="Arial"/>
                <a:ea typeface="Arial"/>
                <a:cs typeface="Arial"/>
                <a:sym typeface="Arial"/>
              </a:rPr>
              <a:t>Chatbot + Base Vectorial + RAG</a:t>
            </a:r>
            <a:r>
              <a:rPr b="0" i="0" lang="es-PE" sz="1400" u="none" cap="none" strike="noStrike">
                <a:solidFill>
                  <a:srgbClr val="000000"/>
                </a:solidFill>
                <a:latin typeface="Arial"/>
                <a:ea typeface="Arial"/>
                <a:cs typeface="Arial"/>
                <a:sym typeface="Arial"/>
              </a:rPr>
              <a:t> es la combinación óptima para atención al cliente automatizada de alta calidad, con resultados medibles desde el primer día de implementación.</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pic>
        <p:nvPicPr>
          <p:cNvPr id="180" name="Google Shape;180;p19"/>
          <p:cNvPicPr preferRelativeResize="0"/>
          <p:nvPr/>
        </p:nvPicPr>
        <p:blipFill rotWithShape="1">
          <a:blip r:embed="rId3">
            <a:alphaModFix/>
          </a:blip>
          <a:srcRect b="27408" l="3705" r="0" t="32373"/>
          <a:stretch/>
        </p:blipFill>
        <p:spPr>
          <a:xfrm>
            <a:off x="2555646" y="300815"/>
            <a:ext cx="4211301" cy="909724"/>
          </a:xfrm>
          <a:prstGeom prst="rect">
            <a:avLst/>
          </a:prstGeom>
          <a:noFill/>
          <a:ln>
            <a:noFill/>
          </a:ln>
        </p:spPr>
      </p:pic>
      <p:sp>
        <p:nvSpPr>
          <p:cNvPr id="181" name="Google Shape;181;p19"/>
          <p:cNvSpPr txBox="1"/>
          <p:nvPr/>
        </p:nvSpPr>
        <p:spPr>
          <a:xfrm>
            <a:off x="2377047" y="1725695"/>
            <a:ext cx="4389900" cy="2482711"/>
          </a:xfrm>
          <a:prstGeom prst="rect">
            <a:avLst/>
          </a:prstGeom>
          <a:noFill/>
          <a:ln>
            <a:noFill/>
          </a:ln>
        </p:spPr>
        <p:txBody>
          <a:bodyPr anchorCtr="0" anchor="t" bIns="51425" lIns="51425" spcFirstLastPara="1" rIns="51425" wrap="square" tIns="51425">
            <a:spAutoFit/>
          </a:bodyPr>
          <a:lstStyle/>
          <a:p>
            <a:pPr indent="0" lvl="0" marL="0" marR="0" rtl="0" algn="ctr">
              <a:lnSpc>
                <a:spcPct val="115000"/>
              </a:lnSpc>
              <a:spcBef>
                <a:spcPts val="0"/>
              </a:spcBef>
              <a:spcAft>
                <a:spcPts val="0"/>
              </a:spcAft>
              <a:buClr>
                <a:srgbClr val="000000"/>
              </a:buClr>
              <a:buSzPts val="1900"/>
              <a:buFont typeface="Arial"/>
              <a:buNone/>
            </a:pPr>
            <a:r>
              <a:rPr b="1" i="0" lang="es-PE" sz="1900" u="none" cap="none" strike="noStrike">
                <a:solidFill>
                  <a:srgbClr val="FFFFFF"/>
                </a:solidFill>
                <a:highlight>
                  <a:srgbClr val="000000"/>
                </a:highlight>
                <a:latin typeface="Arial"/>
                <a:ea typeface="Arial"/>
                <a:cs typeface="Arial"/>
                <a:sym typeface="Arial"/>
              </a:rPr>
              <a:t>   INTEGRANTES</a:t>
            </a:r>
            <a:r>
              <a:rPr b="1" i="0" lang="es-PE" sz="1900" u="none" cap="none" strike="noStrike">
                <a:solidFill>
                  <a:srgbClr val="000000"/>
                </a:solidFill>
                <a:highlight>
                  <a:srgbClr val="000000"/>
                </a:highlight>
                <a:latin typeface="Arial"/>
                <a:ea typeface="Arial"/>
                <a:cs typeface="Arial"/>
                <a:sym typeface="Arial"/>
              </a:rPr>
              <a:t>.</a:t>
            </a:r>
            <a:r>
              <a:rPr b="1" i="0" lang="es-PE" sz="1900" u="none" cap="none" strike="noStrike">
                <a:solidFill>
                  <a:srgbClr val="FFFFFF"/>
                </a:solidFill>
                <a:highlight>
                  <a:srgbClr val="000000"/>
                </a:highlight>
                <a:latin typeface="Arial"/>
                <a:ea typeface="Arial"/>
                <a:cs typeface="Arial"/>
                <a:sym typeface="Arial"/>
              </a:rPr>
              <a:t>    </a:t>
            </a:r>
            <a:endParaRPr b="1" i="0" sz="1900" u="none" cap="none" strike="noStrike">
              <a:solidFill>
                <a:srgbClr val="FFFFFF"/>
              </a:solidFill>
              <a:highlight>
                <a:srgbClr val="000000"/>
              </a:highlight>
              <a:latin typeface="Arial"/>
              <a:ea typeface="Arial"/>
              <a:cs typeface="Arial"/>
              <a:sym typeface="Arial"/>
            </a:endParaRPr>
          </a:p>
          <a:p>
            <a:pPr indent="254000" lvl="0" marL="1028700" marR="0" rtl="0" algn="ctr">
              <a:lnSpc>
                <a:spcPct val="115000"/>
              </a:lnSpc>
              <a:spcBef>
                <a:spcPts val="20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ctr">
              <a:lnSpc>
                <a:spcPct val="115000"/>
              </a:lnSpc>
              <a:spcBef>
                <a:spcPts val="200"/>
              </a:spcBef>
              <a:spcAft>
                <a:spcPts val="0"/>
              </a:spcAft>
              <a:buClr>
                <a:srgbClr val="000000"/>
              </a:buClr>
              <a:buSzPts val="1700"/>
              <a:buFont typeface="Arial"/>
              <a:buNone/>
            </a:pPr>
            <a:r>
              <a:rPr b="0" i="0" lang="es-PE" sz="1700" u="none" cap="none" strike="noStrike">
                <a:solidFill>
                  <a:schemeClr val="dk1"/>
                </a:solidFill>
                <a:latin typeface="Arial"/>
                <a:ea typeface="Arial"/>
                <a:cs typeface="Arial"/>
                <a:sym typeface="Arial"/>
              </a:rPr>
              <a:t>Jose Peñaloza Yaurivilca,</a:t>
            </a:r>
            <a:endParaRPr b="0" i="0" sz="1400" u="none" cap="none" strike="noStrike">
              <a:solidFill>
                <a:srgbClr val="000000"/>
              </a:solidFill>
              <a:latin typeface="Arial"/>
              <a:ea typeface="Arial"/>
              <a:cs typeface="Arial"/>
              <a:sym typeface="Arial"/>
            </a:endParaRPr>
          </a:p>
          <a:p>
            <a:pPr indent="0" lvl="0" marL="0" marR="0" rtl="0" algn="ctr">
              <a:lnSpc>
                <a:spcPct val="115000"/>
              </a:lnSpc>
              <a:spcBef>
                <a:spcPts val="200"/>
              </a:spcBef>
              <a:spcAft>
                <a:spcPts val="0"/>
              </a:spcAft>
              <a:buClr>
                <a:srgbClr val="000000"/>
              </a:buClr>
              <a:buSzPts val="1700"/>
              <a:buFont typeface="Arial"/>
              <a:buNone/>
            </a:pPr>
            <a:r>
              <a:rPr b="0" i="0" lang="es-PE" sz="1700" u="none" cap="none" strike="noStrike">
                <a:solidFill>
                  <a:schemeClr val="dk1"/>
                </a:solidFill>
                <a:latin typeface="Arial"/>
                <a:ea typeface="Arial"/>
                <a:cs typeface="Arial"/>
                <a:sym typeface="Arial"/>
              </a:rPr>
              <a:t>Renzo Cerron Tome, </a:t>
            </a:r>
            <a:endParaRPr b="0" i="0" sz="1400" u="none" cap="none" strike="noStrike">
              <a:solidFill>
                <a:srgbClr val="000000"/>
              </a:solidFill>
              <a:latin typeface="Arial"/>
              <a:ea typeface="Arial"/>
              <a:cs typeface="Arial"/>
              <a:sym typeface="Arial"/>
            </a:endParaRPr>
          </a:p>
          <a:p>
            <a:pPr indent="0" lvl="0" marL="0" marR="0" rtl="0" algn="ctr">
              <a:lnSpc>
                <a:spcPct val="115000"/>
              </a:lnSpc>
              <a:spcBef>
                <a:spcPts val="200"/>
              </a:spcBef>
              <a:spcAft>
                <a:spcPts val="0"/>
              </a:spcAft>
              <a:buClr>
                <a:srgbClr val="000000"/>
              </a:buClr>
              <a:buSzPts val="1700"/>
              <a:buFont typeface="Arial"/>
              <a:buNone/>
            </a:pPr>
            <a:r>
              <a:rPr b="0" i="0" lang="es-PE" sz="1700" u="none" cap="none" strike="noStrike">
                <a:solidFill>
                  <a:schemeClr val="dk1"/>
                </a:solidFill>
                <a:latin typeface="Arial"/>
                <a:ea typeface="Arial"/>
                <a:cs typeface="Arial"/>
                <a:sym typeface="Arial"/>
              </a:rPr>
              <a:t>Alex Saavedra Castillo,</a:t>
            </a:r>
            <a:endParaRPr b="0" i="0" sz="1400" u="none" cap="none" strike="noStrike">
              <a:solidFill>
                <a:srgbClr val="000000"/>
              </a:solidFill>
              <a:latin typeface="Arial"/>
              <a:ea typeface="Arial"/>
              <a:cs typeface="Arial"/>
              <a:sym typeface="Arial"/>
            </a:endParaRPr>
          </a:p>
          <a:p>
            <a:pPr indent="0" lvl="0" marL="0" marR="0" rtl="0" algn="ctr">
              <a:lnSpc>
                <a:spcPct val="115000"/>
              </a:lnSpc>
              <a:spcBef>
                <a:spcPts val="200"/>
              </a:spcBef>
              <a:spcAft>
                <a:spcPts val="0"/>
              </a:spcAft>
              <a:buClr>
                <a:srgbClr val="000000"/>
              </a:buClr>
              <a:buSzPts val="1700"/>
              <a:buFont typeface="Arial"/>
              <a:buNone/>
            </a:pPr>
            <a:r>
              <a:rPr b="0" i="0" lang="es-PE" sz="1700" u="none" cap="none" strike="noStrike">
                <a:solidFill>
                  <a:schemeClr val="dk1"/>
                </a:solidFill>
                <a:latin typeface="Arial"/>
                <a:ea typeface="Arial"/>
                <a:cs typeface="Arial"/>
                <a:sym typeface="Arial"/>
              </a:rPr>
              <a:t>Juan Calla Choquemamani</a:t>
            </a:r>
            <a:endParaRPr b="0" i="0" sz="2300" u="none" cap="none" strike="noStrike">
              <a:solidFill>
                <a:srgbClr val="000000"/>
              </a:solidFill>
              <a:latin typeface="Arial"/>
              <a:ea typeface="Arial"/>
              <a:cs typeface="Arial"/>
              <a:sym typeface="Arial"/>
            </a:endParaRPr>
          </a:p>
          <a:p>
            <a:pPr indent="0" lvl="0" marL="0" marR="0" rtl="0" algn="ctr">
              <a:lnSpc>
                <a:spcPct val="115000"/>
              </a:lnSpc>
              <a:spcBef>
                <a:spcPts val="300"/>
              </a:spcBef>
              <a:spcAft>
                <a:spcPts val="0"/>
              </a:spcAft>
              <a:buClr>
                <a:srgbClr val="000000"/>
              </a:buClr>
              <a:buSzPts val="2000"/>
              <a:buFont typeface="Arial"/>
              <a:buNone/>
            </a:pPr>
            <a:r>
              <a:t/>
            </a:r>
            <a:endParaRPr b="1" i="0" sz="2000" u="none" cap="none" strike="noStrike">
              <a:solidFill>
                <a:srgbClr val="000000"/>
              </a:solidFill>
              <a:latin typeface="Arial"/>
              <a:ea typeface="Arial"/>
              <a:cs typeface="Arial"/>
              <a:sym typeface="Arial"/>
            </a:endParaRPr>
          </a:p>
        </p:txBody>
      </p:sp>
      <p:sp>
        <p:nvSpPr>
          <p:cNvPr id="182" name="Google Shape;182;p19"/>
          <p:cNvSpPr/>
          <p:nvPr/>
        </p:nvSpPr>
        <p:spPr>
          <a:xfrm flipH="1">
            <a:off x="-100" y="4593825"/>
            <a:ext cx="9144000" cy="549900"/>
          </a:xfrm>
          <a:prstGeom prst="rect">
            <a:avLst/>
          </a:prstGeom>
          <a:solidFill>
            <a:srgbClr val="FF0000"/>
          </a:solidFill>
          <a:ln>
            <a:noFill/>
          </a:ln>
        </p:spPr>
        <p:txBody>
          <a:bodyPr anchorCtr="0" anchor="ctr" bIns="34275" lIns="68575" spcFirstLastPara="1" rIns="68575" wrap="square" tIns="34275">
            <a:noAutofit/>
          </a:bodyPr>
          <a:lstStyle/>
          <a:p>
            <a:pPr indent="0" lvl="0" marL="0" marR="0" rtl="0" algn="l">
              <a:lnSpc>
                <a:spcPct val="115000"/>
              </a:lnSpc>
              <a:spcBef>
                <a:spcPts val="0"/>
              </a:spcBef>
              <a:spcAft>
                <a:spcPts val="200"/>
              </a:spcAft>
              <a:buClr>
                <a:schemeClr val="dk1"/>
              </a:buClr>
              <a:buSzPts val="800"/>
              <a:buFont typeface="Arial"/>
              <a:buNone/>
            </a:pPr>
            <a:r>
              <a:t/>
            </a:r>
            <a:endParaRPr b="0" i="0" sz="800" u="none" cap="none" strike="noStrike">
              <a:solidFill>
                <a:schemeClr val="lt1"/>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