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y="5143500" cx="9144000"/>
  <p:notesSz cx="6858000" cy="9144000"/>
  <p:embeddedFontLst>
    <p:embeddedFont>
      <p:font typeface="Lexend"/>
      <p:regular r:id="rId29"/>
      <p:bold r:id="rId30"/>
    </p:embeddedFont>
    <p:embeddedFont>
      <p:font typeface="Roboto Mono"/>
      <p:regular r:id="rId31"/>
      <p:bold r:id="rId32"/>
      <p:italic r:id="rId33"/>
      <p:boldItalic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Lexend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RobotoMono-regular.fntdata"/><Relationship Id="rId30" Type="http://schemas.openxmlformats.org/officeDocument/2006/relationships/font" Target="fonts/Lexend-bold.fntdata"/><Relationship Id="rId11" Type="http://schemas.openxmlformats.org/officeDocument/2006/relationships/slide" Target="slides/slide6.xml"/><Relationship Id="rId33" Type="http://schemas.openxmlformats.org/officeDocument/2006/relationships/font" Target="fonts/RobotoMono-italic.fntdata"/><Relationship Id="rId10" Type="http://schemas.openxmlformats.org/officeDocument/2006/relationships/slide" Target="slides/slide5.xml"/><Relationship Id="rId32" Type="http://schemas.openxmlformats.org/officeDocument/2006/relationships/font" Target="fonts/RobotoMono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34" Type="http://schemas.openxmlformats.org/officeDocument/2006/relationships/font" Target="fonts/RobotoMono-boldItalic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4e10a61ad6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g34e10a61ad6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675ef4ddd3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675ef4ddd3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74134f72e2_0_1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74134f72e2_0_1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74134f72e2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74134f72e2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741b855866_4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741b855866_4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7417c24ccd_1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7417c24ccd_1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7417c24ccd_1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7417c24ccd_1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741b855866_3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3741b855866_3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741b855866_4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741b855866_4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741b855866_4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741b855866_4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74134f72e2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374134f72e2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74134f72e2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374134f72e2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74134f72e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374134f72e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74134f72e2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374134f72e2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741b855866_4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3741b855866_4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74134f72e2_0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74134f72e2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741b855866_3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3741b855866_3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741b855866_5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3741b855866_5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3741b855866_4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3741b855866_4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3635bd0773a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3635bd0773a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374134f72e2_0_2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374134f72e2_0_2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3741b855866_6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3741b855866_6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35c7f26fc33_1_5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35c7f26fc33_1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Relationship Id="rId4" Type="http://schemas.openxmlformats.org/officeDocument/2006/relationships/image" Target="../media/image2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image" Target="../media/image21.png"/><Relationship Id="rId5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7.png"/><Relationship Id="rId5" Type="http://schemas.openxmlformats.org/officeDocument/2006/relationships/image" Target="../media/image21.png"/><Relationship Id="rId6" Type="http://schemas.openxmlformats.org/officeDocument/2006/relationships/image" Target="../media/image5.png"/><Relationship Id="rId7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Relationship Id="rId4" Type="http://schemas.openxmlformats.org/officeDocument/2006/relationships/image" Target="../media/image10.png"/><Relationship Id="rId5" Type="http://schemas.openxmlformats.org/officeDocument/2006/relationships/image" Target="../media/image14.gif"/><Relationship Id="rId6" Type="http://schemas.openxmlformats.org/officeDocument/2006/relationships/hyperlink" Target="https://prod6.seace.gob.pe/cotizacion/contrataciones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Relationship Id="rId4" Type="http://schemas.openxmlformats.org/officeDocument/2006/relationships/hyperlink" Target="https://prod6.seace.gob.pe/cotizacion/contrataciones" TargetMode="External"/><Relationship Id="rId5" Type="http://schemas.openxmlformats.org/officeDocument/2006/relationships/image" Target="../media/image14.gif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png"/><Relationship Id="rId4" Type="http://schemas.openxmlformats.org/officeDocument/2006/relationships/image" Target="../media/image15.png"/><Relationship Id="rId5" Type="http://schemas.openxmlformats.org/officeDocument/2006/relationships/image" Target="../media/image1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.png"/><Relationship Id="rId4" Type="http://schemas.openxmlformats.org/officeDocument/2006/relationships/image" Target="../media/image23.png"/><Relationship Id="rId5" Type="http://schemas.openxmlformats.org/officeDocument/2006/relationships/image" Target="../media/image25.png"/><Relationship Id="rId6" Type="http://schemas.openxmlformats.org/officeDocument/2006/relationships/image" Target="../media/image20.png"/><Relationship Id="rId7" Type="http://schemas.openxmlformats.org/officeDocument/2006/relationships/image" Target="../media/image1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2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 flipH="1">
            <a:off x="-100" y="4593825"/>
            <a:ext cx="9144000" cy="5499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2F5496"/>
              </a:gs>
            </a:gsLst>
            <a:lin ang="8400134" scaled="0"/>
          </a:gra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s" sz="800">
                <a:solidFill>
                  <a:schemeClr val="lt1"/>
                </a:solidFill>
              </a:rPr>
              <a:t>   </a:t>
            </a:r>
            <a:r>
              <a:rPr lang="es" sz="800">
                <a:solidFill>
                  <a:schemeClr val="lt1"/>
                </a:solidFill>
              </a:rPr>
              <a:t>Docente curso: Wester Edison Zela Moraya                                             </a:t>
            </a:r>
            <a:r>
              <a:rPr lang="es" sz="800">
                <a:solidFill>
                  <a:schemeClr val="lt1"/>
                </a:solidFill>
              </a:rPr>
              <a:t>                                                                                                                      CURSO: </a:t>
            </a:r>
            <a:r>
              <a:rPr lang="es" sz="800">
                <a:solidFill>
                  <a:schemeClr val="lt1"/>
                </a:solidFill>
              </a:rPr>
              <a:t> Procesamiento del Lenguaje Natural</a:t>
            </a:r>
            <a:endParaRPr sz="800">
              <a:solidFill>
                <a:schemeClr val="lt1"/>
              </a:solidFill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3">
            <a:alphaModFix/>
          </a:blip>
          <a:srcRect b="27410" l="3707" r="0" t="32373"/>
          <a:stretch/>
        </p:blipFill>
        <p:spPr>
          <a:xfrm>
            <a:off x="2139676" y="385100"/>
            <a:ext cx="4619199" cy="95100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534100" y="2491775"/>
            <a:ext cx="7891200" cy="1357500"/>
          </a:xfrm>
          <a:prstGeom prst="rect">
            <a:avLst/>
          </a:prstGeom>
          <a:noFill/>
          <a:ln>
            <a:noFill/>
          </a:ln>
        </p:spPr>
        <p:txBody>
          <a:bodyPr anchorCtr="0" anchor="t" bIns="68575" lIns="68575" spcFirstLastPara="1" rIns="68575" wrap="square" tIns="6857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dk1"/>
                </a:solidFill>
              </a:rPr>
              <a:t>Arquitectura de Agentes Inteligentes Orquestados con LangGraph para Búsqueda Avanzada C-RAG de Licitaciones Públicas en Perú</a:t>
            </a:r>
            <a:endParaRPr b="1" sz="33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3665775" y="1800225"/>
            <a:ext cx="2381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1800">
                <a:solidFill>
                  <a:schemeClr val="dk1"/>
                </a:solidFill>
              </a:rPr>
              <a:t>PROYECTO FINAL</a:t>
            </a:r>
            <a:endParaRPr b="1" sz="1300">
              <a:solidFill>
                <a:schemeClr val="dk1"/>
              </a:solidFill>
            </a:endParaRPr>
          </a:p>
        </p:txBody>
      </p:sp>
      <p:sp>
        <p:nvSpPr>
          <p:cNvPr id="64" name="Google Shape;64;p14"/>
          <p:cNvSpPr/>
          <p:nvPr/>
        </p:nvSpPr>
        <p:spPr>
          <a:xfrm rot="5400000">
            <a:off x="8017600" y="121650"/>
            <a:ext cx="903000" cy="659700"/>
          </a:xfrm>
          <a:prstGeom prst="homePlate">
            <a:avLst>
              <a:gd fmla="val 33322" name="adj"/>
            </a:avLst>
          </a:prstGeom>
          <a:gradFill>
            <a:gsLst>
              <a:gs pos="0">
                <a:srgbClr val="000000"/>
              </a:gs>
              <a:gs pos="100000">
                <a:srgbClr val="2F5496"/>
              </a:gs>
            </a:gsLst>
            <a:lin ang="8398416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4"/>
          <p:cNvSpPr txBox="1"/>
          <p:nvPr/>
        </p:nvSpPr>
        <p:spPr>
          <a:xfrm>
            <a:off x="8118550" y="153525"/>
            <a:ext cx="701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2200">
                <a:solidFill>
                  <a:schemeClr val="lt1"/>
                </a:solidFill>
              </a:rPr>
              <a:t>G8</a:t>
            </a:r>
            <a:endParaRPr sz="17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Conversemos …      </a:t>
            </a:r>
            <a:endParaRPr b="1" i="0" sz="2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/>
          <p:nvPr/>
        </p:nvSpPr>
        <p:spPr>
          <a:xfrm>
            <a:off x="246650" y="639950"/>
            <a:ext cx="2003400" cy="1052100"/>
          </a:xfrm>
          <a:prstGeom prst="chevron">
            <a:avLst>
              <a:gd fmla="val 21635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1700">
                <a:solidFill>
                  <a:schemeClr val="dk1"/>
                </a:solidFill>
              </a:rPr>
              <a:t>C</a:t>
            </a:r>
            <a:r>
              <a:rPr b="1" lang="es" sz="1700">
                <a:solidFill>
                  <a:schemeClr val="dk1"/>
                </a:solidFill>
              </a:rPr>
              <a:t>ontratación pública o licitación</a:t>
            </a:r>
            <a:endParaRPr b="1" sz="2000"/>
          </a:p>
        </p:txBody>
      </p:sp>
      <p:sp>
        <p:nvSpPr>
          <p:cNvPr id="73" name="Google Shape;73;p15"/>
          <p:cNvSpPr/>
          <p:nvPr/>
        </p:nvSpPr>
        <p:spPr>
          <a:xfrm>
            <a:off x="2504925" y="639950"/>
            <a:ext cx="6213900" cy="1052100"/>
          </a:xfrm>
          <a:prstGeom prst="roundRect">
            <a:avLst>
              <a:gd fmla="val 4244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600">
                <a:solidFill>
                  <a:schemeClr val="dk1"/>
                </a:solidFill>
              </a:rPr>
              <a:t>Proceso mediante el cual una entidad del Estado (gobierno central, regional, municipal o empresa estatal) </a:t>
            </a:r>
            <a:r>
              <a:rPr b="1" lang="es" sz="1600">
                <a:solidFill>
                  <a:schemeClr val="dk1"/>
                </a:solidFill>
              </a:rPr>
              <a:t>compra bienes, contrata servicios o ejecuta obras</a:t>
            </a:r>
            <a:r>
              <a:rPr lang="es" sz="1600">
                <a:solidFill>
                  <a:schemeClr val="dk1"/>
                </a:solidFill>
              </a:rPr>
              <a:t> utilizando recursos públicos.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5"/>
          <p:cNvSpPr/>
          <p:nvPr/>
        </p:nvSpPr>
        <p:spPr>
          <a:xfrm>
            <a:off x="246650" y="2149650"/>
            <a:ext cx="2003400" cy="922500"/>
          </a:xfrm>
          <a:prstGeom prst="chevron">
            <a:avLst>
              <a:gd fmla="val 21635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700">
                <a:solidFill>
                  <a:schemeClr val="dk1"/>
                </a:solidFill>
              </a:rPr>
              <a:t>Objetivo</a:t>
            </a:r>
            <a:endParaRPr b="1" sz="2000"/>
          </a:p>
        </p:txBody>
      </p:sp>
      <p:sp>
        <p:nvSpPr>
          <p:cNvPr id="75" name="Google Shape;75;p15"/>
          <p:cNvSpPr/>
          <p:nvPr/>
        </p:nvSpPr>
        <p:spPr>
          <a:xfrm>
            <a:off x="2504925" y="2149650"/>
            <a:ext cx="6213900" cy="922500"/>
          </a:xfrm>
          <a:prstGeom prst="roundRect">
            <a:avLst>
              <a:gd fmla="val 4244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800">
                <a:solidFill>
                  <a:schemeClr val="dk1"/>
                </a:solidFill>
              </a:rPr>
              <a:t>Promueva la </a:t>
            </a:r>
            <a:r>
              <a:rPr b="1" lang="es" sz="1800">
                <a:solidFill>
                  <a:schemeClr val="dk1"/>
                </a:solidFill>
              </a:rPr>
              <a:t>transparencia</a:t>
            </a:r>
            <a:r>
              <a:rPr lang="es" sz="1800">
                <a:solidFill>
                  <a:schemeClr val="dk1"/>
                </a:solidFill>
              </a:rPr>
              <a:t>, la </a:t>
            </a:r>
            <a:r>
              <a:rPr b="1" lang="es" sz="1800">
                <a:solidFill>
                  <a:schemeClr val="dk1"/>
                </a:solidFill>
              </a:rPr>
              <a:t>competencia</a:t>
            </a:r>
            <a:r>
              <a:rPr lang="es" sz="1800">
                <a:solidFill>
                  <a:schemeClr val="dk1"/>
                </a:solidFill>
              </a:rPr>
              <a:t> y el </a:t>
            </a:r>
            <a:r>
              <a:rPr b="1" lang="es" sz="1800">
                <a:solidFill>
                  <a:schemeClr val="dk1"/>
                </a:solidFill>
              </a:rPr>
              <a:t>uso eficiente del dinero público</a:t>
            </a:r>
            <a:endParaRPr sz="19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5"/>
          <p:cNvSpPr/>
          <p:nvPr/>
        </p:nvSpPr>
        <p:spPr>
          <a:xfrm>
            <a:off x="246650" y="3497875"/>
            <a:ext cx="2003400" cy="922500"/>
          </a:xfrm>
          <a:prstGeom prst="chevron">
            <a:avLst>
              <a:gd fmla="val 21635" name="adj"/>
            </a:avLst>
          </a:prstGeom>
          <a:solidFill>
            <a:srgbClr val="B7B7B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700">
                <a:solidFill>
                  <a:schemeClr val="dk1"/>
                </a:solidFill>
              </a:rPr>
              <a:t>Etapas</a:t>
            </a:r>
            <a:endParaRPr b="1" sz="2000"/>
          </a:p>
        </p:txBody>
      </p:sp>
      <p:sp>
        <p:nvSpPr>
          <p:cNvPr id="77" name="Google Shape;77;p15"/>
          <p:cNvSpPr/>
          <p:nvPr/>
        </p:nvSpPr>
        <p:spPr>
          <a:xfrm>
            <a:off x="2504925" y="3497875"/>
            <a:ext cx="6213900" cy="922500"/>
          </a:xfrm>
          <a:prstGeom prst="roundRect">
            <a:avLst>
              <a:gd fmla="val 4244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800">
                <a:solidFill>
                  <a:schemeClr val="dk1"/>
                </a:solidFill>
              </a:rPr>
              <a:t>Convocatoria -&gt; Presentación de propuestas -&gt; Evaluación -&gt; Adjudicación -&gt; Contratación</a:t>
            </a:r>
            <a:endParaRPr sz="19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5"/>
          <p:cNvSpPr txBox="1"/>
          <p:nvPr/>
        </p:nvSpPr>
        <p:spPr>
          <a:xfrm>
            <a:off x="488775" y="4631050"/>
            <a:ext cx="83745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800"/>
              <a:t>Fuente: </a:t>
            </a:r>
            <a:r>
              <a:rPr lang="es" sz="800"/>
              <a:t>OSCE - Organismo Supervisor de las Contrataciones del Estado (Perú) </a:t>
            </a:r>
            <a:r>
              <a:rPr lang="es" sz="800"/>
              <a:t>- SEACE - Sistema Electrónico de Contrataciones del Estado - Ley de Contrataciones del Estado - Perú (Ley N.° 30225 y su reglamento) - Guías de Buenas Prácticas de Compras Públicas (BID, OCDE y ONU)</a:t>
            </a:r>
            <a:endParaRPr sz="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Conversemos …      </a:t>
            </a:r>
            <a:endParaRPr b="1" i="0" sz="2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4" name="Google Shape;84;p16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6"/>
          <p:cNvSpPr txBox="1"/>
          <p:nvPr/>
        </p:nvSpPr>
        <p:spPr>
          <a:xfrm>
            <a:off x="488775" y="4631050"/>
            <a:ext cx="83745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800"/>
              <a:t>Fuente: </a:t>
            </a:r>
            <a:r>
              <a:rPr lang="es" sz="800"/>
              <a:t>Reporte Anual de Contrataciones Públicas del OSCE</a:t>
            </a:r>
            <a:endParaRPr sz="800"/>
          </a:p>
        </p:txBody>
      </p:sp>
      <p:sp>
        <p:nvSpPr>
          <p:cNvPr id="86" name="Google Shape;86;p16"/>
          <p:cNvSpPr txBox="1"/>
          <p:nvPr/>
        </p:nvSpPr>
        <p:spPr>
          <a:xfrm>
            <a:off x="399875" y="703525"/>
            <a:ext cx="8463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600">
                <a:solidFill>
                  <a:schemeClr val="dk1"/>
                </a:solidFill>
              </a:rPr>
              <a:t>En Perú </a:t>
            </a:r>
            <a:r>
              <a:rPr lang="es" sz="1600">
                <a:solidFill>
                  <a:schemeClr val="dk1"/>
                </a:solidFill>
              </a:rPr>
              <a:t>aproximadamente</a:t>
            </a:r>
            <a:r>
              <a:rPr lang="es" sz="1600">
                <a:solidFill>
                  <a:schemeClr val="dk1"/>
                </a:solidFill>
              </a:rPr>
              <a:t> entre </a:t>
            </a:r>
            <a:r>
              <a:rPr b="1" lang="es" sz="1600">
                <a:solidFill>
                  <a:schemeClr val="dk1"/>
                </a:solidFill>
                <a:highlight>
                  <a:srgbClr val="FFF2CC"/>
                </a:highlight>
              </a:rPr>
              <a:t>20,000 y 30,000 proveedores</a:t>
            </a:r>
            <a:r>
              <a:rPr lang="es" sz="1600">
                <a:solidFill>
                  <a:schemeClr val="dk1"/>
                </a:solidFill>
              </a:rPr>
              <a:t> participan cada año.</a:t>
            </a:r>
            <a:br>
              <a:rPr lang="es" sz="1100">
                <a:solidFill>
                  <a:schemeClr val="dk1"/>
                </a:solidFill>
              </a:rPr>
            </a:b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87" name="Google Shape;87;p16"/>
          <p:cNvSpPr/>
          <p:nvPr/>
        </p:nvSpPr>
        <p:spPr>
          <a:xfrm>
            <a:off x="528900" y="1270825"/>
            <a:ext cx="2306100" cy="1881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1500">
                <a:solidFill>
                  <a:schemeClr val="dk1"/>
                </a:solidFill>
              </a:rPr>
              <a:t>MYPEs</a:t>
            </a:r>
            <a:r>
              <a:rPr lang="es" sz="1500">
                <a:solidFill>
                  <a:schemeClr val="dk1"/>
                </a:solidFill>
              </a:rPr>
              <a:t>, especialmente en procesos menores a 8 UIT (como servicios de limpieza, equipamiento, consultorías, etc.).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88" name="Google Shape;88;p16"/>
          <p:cNvSpPr/>
          <p:nvPr/>
        </p:nvSpPr>
        <p:spPr>
          <a:xfrm>
            <a:off x="3178188" y="2062075"/>
            <a:ext cx="2670900" cy="2239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900">
                <a:solidFill>
                  <a:schemeClr val="dk1"/>
                </a:solidFill>
              </a:rPr>
              <a:t>+ 80,000 procesos de contratación pública</a:t>
            </a:r>
            <a:r>
              <a:rPr lang="es" sz="1900">
                <a:solidFill>
                  <a:schemeClr val="dk1"/>
                </a:solidFill>
              </a:rPr>
              <a:t> se registran anualmente en el SEACE.</a:t>
            </a:r>
            <a:endParaRPr sz="19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  <p:sp>
        <p:nvSpPr>
          <p:cNvPr id="89" name="Google Shape;89;p16"/>
          <p:cNvSpPr/>
          <p:nvPr/>
        </p:nvSpPr>
        <p:spPr>
          <a:xfrm>
            <a:off x="6192275" y="2880900"/>
            <a:ext cx="2670900" cy="1644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 sz="1900">
                <a:solidFill>
                  <a:schemeClr val="dk1"/>
                </a:solidFill>
              </a:rPr>
              <a:t>Monto anual = +</a:t>
            </a:r>
            <a:r>
              <a:rPr b="1" lang="es" sz="1900">
                <a:solidFill>
                  <a:schemeClr val="dk1"/>
                </a:solidFill>
              </a:rPr>
              <a:t>60 mil millones de soles</a:t>
            </a:r>
            <a:r>
              <a:rPr lang="es" sz="1900">
                <a:solidFill>
                  <a:schemeClr val="dk1"/>
                </a:solidFill>
              </a:rPr>
              <a:t> destinado en contrataciones del estado</a:t>
            </a:r>
            <a:endParaRPr sz="22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 </a:t>
            </a:r>
            <a:r>
              <a:rPr b="1" lang="es"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Objetivo</a:t>
            </a:r>
            <a:endParaRPr b="1" i="0" sz="2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5" name="Google Shape;95;p17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7"/>
          <p:cNvSpPr txBox="1"/>
          <p:nvPr/>
        </p:nvSpPr>
        <p:spPr>
          <a:xfrm>
            <a:off x="217525" y="804500"/>
            <a:ext cx="3605400" cy="39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" sz="1900"/>
              <a:t>Diseñar e implementar un sistema inteligente para la </a:t>
            </a:r>
            <a:r>
              <a:rPr b="1" lang="es" sz="1900">
                <a:highlight>
                  <a:srgbClr val="FFF2CC"/>
                </a:highlight>
              </a:rPr>
              <a:t>búsqueda de licitaciones públicas</a:t>
            </a:r>
            <a:r>
              <a:rPr lang="es" sz="1900"/>
              <a:t> que interprete consultas en lenguaje natural, identifique su intención, recupere informacia semánt</a:t>
            </a:r>
            <a:r>
              <a:rPr lang="es" sz="1900"/>
              <a:t>ón relevante mediante búsqued</a:t>
            </a:r>
            <a:r>
              <a:rPr lang="es" sz="1900"/>
              <a:t>ica y la valide con modelos de lenguaje, todo orquestado con </a:t>
            </a:r>
            <a:r>
              <a:rPr b="1" lang="es" sz="1900"/>
              <a:t>LangGraph para asegurar modularidad, escalabilidad y trazabilidad.</a:t>
            </a:r>
            <a:endParaRPr b="1" sz="1900"/>
          </a:p>
        </p:txBody>
      </p:sp>
      <p:pic>
        <p:nvPicPr>
          <p:cNvPr id="97" name="Google Shape;97;p17" title="2-08-2025 00-39-2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63425" y="962951"/>
            <a:ext cx="4817826" cy="27619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 </a:t>
            </a:r>
            <a:r>
              <a:rPr b="1" lang="es"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Propuesta de valor</a:t>
            </a:r>
            <a:endParaRPr b="1" i="0" sz="2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" name="Google Shape;103;p18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8"/>
          <p:cNvSpPr txBox="1"/>
          <p:nvPr/>
        </p:nvSpPr>
        <p:spPr>
          <a:xfrm>
            <a:off x="419925" y="681675"/>
            <a:ext cx="3016500" cy="437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" sz="1700"/>
              <a:t>El sistema permite a empresas y consultores </a:t>
            </a:r>
            <a:r>
              <a:rPr b="1" lang="es" sz="1700">
                <a:highlight>
                  <a:srgbClr val="FFF2CC"/>
                </a:highlight>
              </a:rPr>
              <a:t>identificar licitaciones públicas relevantes de forma rápida y precisa</a:t>
            </a:r>
            <a:r>
              <a:rPr lang="es" sz="1700">
                <a:highlight>
                  <a:srgbClr val="FFF2CC"/>
                </a:highlight>
              </a:rPr>
              <a:t>,</a:t>
            </a:r>
            <a:r>
              <a:rPr lang="es" sz="1700"/>
              <a:t> optimizando tiempos y reduciendo riesgos. </a:t>
            </a:r>
            <a:endParaRPr sz="1700"/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" sz="1700"/>
              <a:t>Su arquitectura modular con </a:t>
            </a:r>
            <a:r>
              <a:rPr b="1" i="1" lang="es" sz="1700"/>
              <a:t>LangGraph </a:t>
            </a:r>
            <a:r>
              <a:rPr lang="es" sz="1700"/>
              <a:t>y modelos de lenguaje avanzados garantiza respuestas contextualizadas y validadas, </a:t>
            </a:r>
            <a:r>
              <a:rPr b="1" lang="es" sz="1700">
                <a:highlight>
                  <a:srgbClr val="FFF2CC"/>
                </a:highlight>
              </a:rPr>
              <a:t>mejorando la competitividad y la toma de decisiones estratégicas</a:t>
            </a:r>
            <a:r>
              <a:rPr b="1" lang="es" sz="1700"/>
              <a:t>.</a:t>
            </a:r>
            <a:endParaRPr b="1" sz="1700"/>
          </a:p>
        </p:txBody>
      </p:sp>
      <p:pic>
        <p:nvPicPr>
          <p:cNvPr id="105" name="Google Shape;105;p18" title="2-08-2025 00-39-2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76525" y="681675"/>
            <a:ext cx="4771677" cy="273553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106" name="Google Shape;106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41474" y="2740225"/>
            <a:ext cx="3157700" cy="22206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9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7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 </a:t>
            </a:r>
            <a:r>
              <a:rPr b="1" lang="es" sz="2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Justificación</a:t>
            </a:r>
            <a:endParaRPr b="1" i="0" sz="25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p19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9"/>
          <p:cNvSpPr txBox="1"/>
          <p:nvPr/>
        </p:nvSpPr>
        <p:spPr>
          <a:xfrm>
            <a:off x="410250" y="524713"/>
            <a:ext cx="8323500" cy="121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" sz="1500">
                <a:solidFill>
                  <a:schemeClr val="dk1"/>
                </a:solidFill>
              </a:rPr>
              <a:t>En un entorno donde las oportunidades de </a:t>
            </a:r>
            <a:r>
              <a:rPr b="1" lang="es" sz="1500">
                <a:solidFill>
                  <a:schemeClr val="dk1"/>
                </a:solidFill>
              </a:rPr>
              <a:t>contratación pública son numerosas pero dispersas,</a:t>
            </a:r>
            <a:r>
              <a:rPr lang="es" sz="1500">
                <a:solidFill>
                  <a:schemeClr val="dk1"/>
                </a:solidFill>
              </a:rPr>
              <a:t> </a:t>
            </a:r>
            <a:r>
              <a:rPr b="1" lang="es" sz="1500">
                <a:solidFill>
                  <a:schemeClr val="dk1"/>
                </a:solidFill>
                <a:highlight>
                  <a:srgbClr val="FFF2CC"/>
                </a:highlight>
              </a:rPr>
              <a:t>las empresas enfrentan dificultades para identificar licitaciones relevantes</a:t>
            </a:r>
            <a:r>
              <a:rPr b="1" lang="es" sz="1500">
                <a:solidFill>
                  <a:schemeClr val="dk1"/>
                </a:solidFill>
              </a:rPr>
              <a:t> </a:t>
            </a:r>
            <a:r>
              <a:rPr lang="es" sz="1500">
                <a:solidFill>
                  <a:schemeClr val="dk1"/>
                </a:solidFill>
              </a:rPr>
              <a:t>de forma oportuna y precisa. La búsqueda manual</a:t>
            </a:r>
            <a:r>
              <a:rPr b="1" lang="es" sz="1500">
                <a:solidFill>
                  <a:schemeClr val="dk1"/>
                </a:solidFill>
              </a:rPr>
              <a:t> consume tiempo</a:t>
            </a:r>
            <a:r>
              <a:rPr lang="es" sz="1500">
                <a:solidFill>
                  <a:schemeClr val="dk1"/>
                </a:solidFill>
              </a:rPr>
              <a:t>, es propensa a errores y </a:t>
            </a:r>
            <a:r>
              <a:rPr b="1" lang="es" sz="1500">
                <a:solidFill>
                  <a:schemeClr val="dk1"/>
                </a:solidFill>
              </a:rPr>
              <a:t>puede derivar en la pérdida de oportunidades estratégicas.</a:t>
            </a:r>
            <a:endParaRPr b="1" sz="2300"/>
          </a:p>
        </p:txBody>
      </p:sp>
      <p:pic>
        <p:nvPicPr>
          <p:cNvPr id="114" name="Google Shape;11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0850" y="2014825"/>
            <a:ext cx="4111150" cy="23132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115" name="Google Shape;115;p19" title="2-08-2025 00-39-29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00425" y="2874125"/>
            <a:ext cx="3672076" cy="210512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116" name="Google Shape;11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05846" y="1832100"/>
            <a:ext cx="3446257" cy="23132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117" name="Google Shape;117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232350" y="3088111"/>
            <a:ext cx="3745799" cy="189114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9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20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79516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0"/>
          <p:cNvSpPr txBox="1"/>
          <p:nvPr/>
        </p:nvSpPr>
        <p:spPr>
          <a:xfrm>
            <a:off x="369150" y="996700"/>
            <a:ext cx="82002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2300"/>
          </a:p>
        </p:txBody>
      </p:sp>
      <p:pic>
        <p:nvPicPr>
          <p:cNvPr id="125" name="Google Shape;125;p20"/>
          <p:cNvPicPr preferRelativeResize="0"/>
          <p:nvPr/>
        </p:nvPicPr>
        <p:blipFill rotWithShape="1">
          <a:blip r:embed="rId4">
            <a:alphaModFix/>
          </a:blip>
          <a:srcRect b="0" l="3108" r="53840" t="5419"/>
          <a:stretch/>
        </p:blipFill>
        <p:spPr>
          <a:xfrm>
            <a:off x="361590" y="810900"/>
            <a:ext cx="3385086" cy="32866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126" name="Google Shape;12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50512" y="637150"/>
            <a:ext cx="4493151" cy="3159803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27" name="Google Shape;127;p20"/>
          <p:cNvSpPr txBox="1"/>
          <p:nvPr/>
        </p:nvSpPr>
        <p:spPr>
          <a:xfrm>
            <a:off x="484600" y="4411575"/>
            <a:ext cx="346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800"/>
              <a:t>https://nlp-uni-g8.streamlit.app/</a:t>
            </a:r>
            <a:endParaRPr sz="1800"/>
          </a:p>
        </p:txBody>
      </p:sp>
      <p:pic>
        <p:nvPicPr>
          <p:cNvPr id="128" name="Google Shape;128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24674" y="2709150"/>
            <a:ext cx="4057730" cy="21641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1"/>
          <p:cNvSpPr txBox="1"/>
          <p:nvPr>
            <p:ph idx="1" type="body"/>
          </p:nvPr>
        </p:nvSpPr>
        <p:spPr>
          <a:xfrm>
            <a:off x="3589425" y="653475"/>
            <a:ext cx="5365500" cy="4449900"/>
          </a:xfrm>
          <a:prstGeom prst="rect">
            <a:avLst/>
          </a:prstGeom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1" lang="es" sz="1200">
                <a:solidFill>
                  <a:schemeClr val="dk1"/>
                </a:solidFill>
              </a:rPr>
              <a:t>Agente Reformulador</a:t>
            </a:r>
            <a:endParaRPr b="1" sz="1200">
              <a:solidFill>
                <a:schemeClr val="dk1"/>
              </a:solidFill>
            </a:endParaRPr>
          </a:p>
          <a:p>
            <a:pPr indent="-3048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</a:pPr>
            <a:r>
              <a:rPr lang="es" sz="1200">
                <a:solidFill>
                  <a:schemeClr val="dk1"/>
                </a:solidFill>
              </a:rPr>
              <a:t>Usa </a:t>
            </a:r>
            <a:r>
              <a:rPr b="1" lang="es" sz="1200">
                <a:solidFill>
                  <a:schemeClr val="dk1"/>
                </a:solidFill>
              </a:rPr>
              <a:t>la API de GPT 4</a:t>
            </a:r>
            <a:r>
              <a:rPr lang="es" sz="1200">
                <a:solidFill>
                  <a:schemeClr val="dk1"/>
                </a:solidFill>
              </a:rPr>
              <a:t> para validar y reformular la consulta del usuario, detectando si es una búsqueda por código o por servicio.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200">
                <a:solidFill>
                  <a:schemeClr val="dk1"/>
                </a:solidFill>
              </a:rPr>
              <a:t>Agente de Búsqueda por Código</a:t>
            </a:r>
            <a:endParaRPr b="1" sz="1200">
              <a:solidFill>
                <a:schemeClr val="dk1"/>
              </a:solidFill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</a:pPr>
            <a:r>
              <a:rPr lang="es" sz="1200">
                <a:solidFill>
                  <a:schemeClr val="dk1"/>
                </a:solidFill>
              </a:rPr>
              <a:t>Implementa una lógica basada en </a:t>
            </a:r>
            <a:r>
              <a:rPr b="1" lang="es" sz="1200">
                <a:solidFill>
                  <a:schemeClr val="dk1"/>
                </a:solidFill>
              </a:rPr>
              <a:t>expresiones regulares (regex)</a:t>
            </a:r>
            <a:r>
              <a:rPr lang="es" sz="1200">
                <a:solidFill>
                  <a:schemeClr val="dk1"/>
                </a:solidFill>
              </a:rPr>
              <a:t> para identificar y buscar licitaciones específicas por su código.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200">
                <a:solidFill>
                  <a:schemeClr val="dk1"/>
                </a:solidFill>
              </a:rPr>
              <a:t>Agente RAG</a:t>
            </a:r>
            <a:endParaRPr b="1" sz="1200">
              <a:solidFill>
                <a:schemeClr val="dk1"/>
              </a:solidFill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</a:pPr>
            <a:r>
              <a:rPr lang="es" sz="1200">
                <a:solidFill>
                  <a:schemeClr val="dk1"/>
                </a:solidFill>
              </a:rPr>
              <a:t>Utiliza un modelo de embeddings </a:t>
            </a:r>
            <a:r>
              <a:rPr b="1" lang="es" sz="1200">
                <a:solidFill>
                  <a:schemeClr val="dk1"/>
                </a:solidFill>
              </a:rPr>
              <a:t>multilingual-e5-large</a:t>
            </a:r>
            <a:r>
              <a:rPr lang="es" sz="1200">
                <a:solidFill>
                  <a:schemeClr val="dk1"/>
                </a:solidFill>
              </a:rPr>
              <a:t> para realizar la búsqueda semántica sobre una base vectorial, recuperando licitaciones similares al contexto consultado.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200">
                <a:solidFill>
                  <a:schemeClr val="dk1"/>
                </a:solidFill>
              </a:rPr>
              <a:t>Agente Validador</a:t>
            </a:r>
            <a:endParaRPr b="1" sz="1200">
              <a:solidFill>
                <a:schemeClr val="dk1"/>
              </a:solidFill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</a:pPr>
            <a:r>
              <a:rPr lang="es" sz="1200">
                <a:solidFill>
                  <a:schemeClr val="dk1"/>
                </a:solidFill>
              </a:rPr>
              <a:t>Emplea un modelo </a:t>
            </a:r>
            <a:r>
              <a:rPr b="1" lang="es" sz="1200">
                <a:solidFill>
                  <a:schemeClr val="dk1"/>
                </a:solidFill>
              </a:rPr>
              <a:t>Llama-3.1-8B-Instruct </a:t>
            </a:r>
            <a:r>
              <a:rPr lang="es" sz="1200">
                <a:solidFill>
                  <a:schemeClr val="dk1"/>
                </a:solidFill>
              </a:rPr>
              <a:t> para clasificar y justificar la relevancia de cada resultado respecto a la intención detectada.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200">
                <a:solidFill>
                  <a:schemeClr val="dk1"/>
                </a:solidFill>
              </a:rPr>
              <a:t>Orquestación general</a:t>
            </a:r>
            <a:endParaRPr b="1" sz="1200">
              <a:solidFill>
                <a:schemeClr val="dk1"/>
              </a:solidFill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</a:pPr>
            <a:r>
              <a:rPr lang="es" sz="1200">
                <a:solidFill>
                  <a:schemeClr val="dk1"/>
                </a:solidFill>
              </a:rPr>
              <a:t>Todos los agentes fueron integrados y coordinados mediante </a:t>
            </a:r>
            <a:r>
              <a:rPr b="1" lang="es" sz="1200">
                <a:solidFill>
                  <a:schemeClr val="dk1"/>
                </a:solidFill>
              </a:rPr>
              <a:t>LangGraph</a:t>
            </a:r>
            <a:r>
              <a:rPr lang="es" sz="1200">
                <a:solidFill>
                  <a:schemeClr val="dk1"/>
                </a:solidFill>
              </a:rPr>
              <a:t>, lo que permite un flujo conversacional estructurado y modular.</a:t>
            </a:r>
            <a:endParaRPr b="1" sz="1900"/>
          </a:p>
        </p:txBody>
      </p:sp>
      <p:sp>
        <p:nvSpPr>
          <p:cNvPr id="134" name="Google Shape;134;p21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b="1" lang="es" sz="1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Sistema multi-agente CRAG</a:t>
            </a:r>
            <a:r>
              <a:rPr b="1" lang="es" sz="1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 arquitectura, modelos y orquestación</a:t>
            </a:r>
            <a:endParaRPr b="1" sz="1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21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1"/>
          <p:cNvPicPr preferRelativeResize="0"/>
          <p:nvPr/>
        </p:nvPicPr>
        <p:blipFill rotWithShape="1">
          <a:blip r:embed="rId4">
            <a:alphaModFix/>
          </a:blip>
          <a:srcRect b="4205" l="4774" r="11459" t="0"/>
          <a:stretch/>
        </p:blipFill>
        <p:spPr>
          <a:xfrm>
            <a:off x="243975" y="490475"/>
            <a:ext cx="3208425" cy="4600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2"/>
          <p:cNvPicPr preferRelativeResize="0"/>
          <p:nvPr/>
        </p:nvPicPr>
        <p:blipFill rotWithShape="1">
          <a:blip r:embed="rId3">
            <a:alphaModFix/>
          </a:blip>
          <a:srcRect b="0" l="0" r="0" t="8491"/>
          <a:stretch/>
        </p:blipFill>
        <p:spPr>
          <a:xfrm>
            <a:off x="123725" y="1484414"/>
            <a:ext cx="8691251" cy="315542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2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Arquitectura Conceptual del Sistema CRAG para Consulta de Licitaciones Públicas</a:t>
            </a:r>
            <a:endParaRPr b="1" i="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22"/>
          <p:cNvPicPr preferRelativeResize="0"/>
          <p:nvPr/>
        </p:nvPicPr>
        <p:blipFill rotWithShape="1">
          <a:blip r:embed="rId4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22"/>
          <p:cNvSpPr txBox="1"/>
          <p:nvPr/>
        </p:nvSpPr>
        <p:spPr>
          <a:xfrm>
            <a:off x="123700" y="679650"/>
            <a:ext cx="8691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Este sistema permite a un usuario consultar información sobre licitaciones públicas de manera inteligente. La arquitectura se divide en tres bloques principales: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b="1" lang="e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Extracción de Datos desde SEACE mediante Scraping Automatizado</a:t>
            </a:r>
            <a:endParaRPr b="1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0" name="Google Shape;150;p23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3"/>
          <p:cNvPicPr preferRelativeResize="0"/>
          <p:nvPr/>
        </p:nvPicPr>
        <p:blipFill rotWithShape="1">
          <a:blip r:embed="rId4">
            <a:alphaModFix/>
          </a:blip>
          <a:srcRect b="6249" l="11502" r="11916" t="2915"/>
          <a:stretch/>
        </p:blipFill>
        <p:spPr>
          <a:xfrm>
            <a:off x="288600" y="626550"/>
            <a:ext cx="1768302" cy="451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3" title="IzqSeace.gif"/>
          <p:cNvPicPr preferRelativeResize="0"/>
          <p:nvPr/>
        </p:nvPicPr>
        <p:blipFill rotWithShape="1">
          <a:blip r:embed="rId5">
            <a:alphaModFix/>
          </a:blip>
          <a:srcRect b="0" l="48435" r="0" t="0"/>
          <a:stretch/>
        </p:blipFill>
        <p:spPr>
          <a:xfrm>
            <a:off x="8116787" y="892525"/>
            <a:ext cx="894875" cy="335169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 txBox="1"/>
          <p:nvPr/>
        </p:nvSpPr>
        <p:spPr>
          <a:xfrm>
            <a:off x="2056900" y="703525"/>
            <a:ext cx="6372000" cy="220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AutoNum type="arabicPeriod"/>
            </a:pPr>
            <a:r>
              <a:rPr lang="es" sz="1600"/>
              <a:t>Accedemos al sitio web de SEACE, utilizando la biblioteca</a:t>
            </a:r>
            <a:r>
              <a:rPr b="1" lang="es" sz="1600"/>
              <a:t> </a:t>
            </a:r>
            <a:r>
              <a:rPr b="1" lang="es" sz="1600"/>
              <a:t> </a:t>
            </a:r>
            <a:r>
              <a:rPr b="1" lang="es" sz="1600">
                <a:highlight>
                  <a:schemeClr val="accent6"/>
                </a:highlight>
              </a:rPr>
              <a:t>Selenium</a:t>
            </a:r>
            <a:r>
              <a:rPr b="1" lang="es" sz="1600"/>
              <a:t> </a:t>
            </a:r>
            <a:r>
              <a:rPr lang="es" sz="1600"/>
              <a:t>en Python:</a:t>
            </a:r>
            <a:r>
              <a:rPr b="1" lang="es" sz="2000"/>
              <a:t> </a:t>
            </a:r>
            <a:r>
              <a:rPr lang="es" sz="1500" u="sng">
                <a:solidFill>
                  <a:schemeClr val="accent5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https://prod6.seace.gob.pe/cotizacion/contrataciones</a:t>
            </a:r>
            <a:endParaRPr sz="18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highlight>
                <a:schemeClr val="accent6"/>
              </a:highlight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AutoNum type="arabicPeriod"/>
            </a:pPr>
            <a:r>
              <a:rPr lang="es" sz="1600"/>
              <a:t>Realizamos scraping de los concursos tal como aparecen en SEACE.</a:t>
            </a:r>
            <a:endParaRPr sz="16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AutoNum type="arabicPeriod"/>
            </a:pPr>
            <a:r>
              <a:rPr lang="es" sz="1600"/>
              <a:t>La información obtenida se estructura en un </a:t>
            </a:r>
            <a:r>
              <a:rPr b="1" lang="es" sz="1600"/>
              <a:t>archivo .json</a:t>
            </a:r>
            <a:endParaRPr b="1" sz="1600"/>
          </a:p>
        </p:txBody>
      </p:sp>
      <p:sp>
        <p:nvSpPr>
          <p:cNvPr id="154" name="Google Shape;154;p23"/>
          <p:cNvSpPr/>
          <p:nvPr/>
        </p:nvSpPr>
        <p:spPr>
          <a:xfrm>
            <a:off x="6591300" y="3132175"/>
            <a:ext cx="1967700" cy="1800900"/>
          </a:xfrm>
          <a:prstGeom prst="roundRect">
            <a:avLst>
              <a:gd fmla="val 5504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{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  "codigo": "...",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  "estado": "...",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  "entidad": "...",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  "descripcion": "...",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  "cotizaciones": "...",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  "publicacion": "...",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  "link": "..."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300">
                <a:solidFill>
                  <a:schemeClr val="dk1"/>
                </a:solidFill>
              </a:rPr>
              <a:t>}</a:t>
            </a:r>
            <a:endParaRPr sz="11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Scrapping</a:t>
            </a:r>
            <a:endParaRPr b="1" sz="1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0" name="Google Shape;160;p24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79516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4"/>
          <p:cNvSpPr txBox="1"/>
          <p:nvPr/>
        </p:nvSpPr>
        <p:spPr>
          <a:xfrm>
            <a:off x="2719400" y="804325"/>
            <a:ext cx="38256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u="sng">
                <a:solidFill>
                  <a:schemeClr val="hlink"/>
                </a:solidFill>
                <a:hlinkClick r:id="rId4"/>
              </a:rPr>
              <a:t>https://prod6.seace.gob.pe/cotizacion/contrataciones</a:t>
            </a:r>
            <a:endParaRPr/>
          </a:p>
        </p:txBody>
      </p:sp>
      <p:pic>
        <p:nvPicPr>
          <p:cNvPr id="162" name="Google Shape;162;p24" title="IzqSeace.gif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7100" y="743325"/>
            <a:ext cx="2148825" cy="4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4"/>
          <p:cNvSpPr/>
          <p:nvPr/>
        </p:nvSpPr>
        <p:spPr>
          <a:xfrm>
            <a:off x="218875" y="1742850"/>
            <a:ext cx="2227200" cy="10521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/>
              <a:t>SETUP</a:t>
            </a:r>
            <a:endParaRPr b="1"/>
          </a:p>
        </p:txBody>
      </p:sp>
      <p:sp>
        <p:nvSpPr>
          <p:cNvPr id="164" name="Google Shape;164;p24"/>
          <p:cNvSpPr/>
          <p:nvPr/>
        </p:nvSpPr>
        <p:spPr>
          <a:xfrm>
            <a:off x="2407975" y="1742850"/>
            <a:ext cx="2227200" cy="10521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/>
              <a:t>AUTENTICACIÓN</a:t>
            </a:r>
            <a:endParaRPr b="1"/>
          </a:p>
        </p:txBody>
      </p:sp>
      <p:sp>
        <p:nvSpPr>
          <p:cNvPr id="165" name="Google Shape;165;p24"/>
          <p:cNvSpPr/>
          <p:nvPr/>
        </p:nvSpPr>
        <p:spPr>
          <a:xfrm>
            <a:off x="4597075" y="1742850"/>
            <a:ext cx="2227200" cy="10521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300"/>
              <a:t>EXTRACCIÓN SISTEMÁTICA DE DATOS</a:t>
            </a:r>
            <a:endParaRPr b="1" sz="1300"/>
          </a:p>
        </p:txBody>
      </p:sp>
      <p:sp>
        <p:nvSpPr>
          <p:cNvPr id="166" name="Google Shape;166;p24"/>
          <p:cNvSpPr/>
          <p:nvPr/>
        </p:nvSpPr>
        <p:spPr>
          <a:xfrm>
            <a:off x="6786175" y="1742850"/>
            <a:ext cx="2227200" cy="10521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300"/>
              <a:t>ALMACENAMIENTO</a:t>
            </a:r>
            <a:endParaRPr b="1" sz="1300"/>
          </a:p>
        </p:txBody>
      </p:sp>
      <p:sp>
        <p:nvSpPr>
          <p:cNvPr id="167" name="Google Shape;167;p24"/>
          <p:cNvSpPr/>
          <p:nvPr/>
        </p:nvSpPr>
        <p:spPr>
          <a:xfrm>
            <a:off x="260350" y="3050875"/>
            <a:ext cx="1913400" cy="1544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SELENIUM</a:t>
            </a:r>
            <a:endParaRPr sz="900">
              <a:solidFill>
                <a:schemeClr val="dk1"/>
              </a:solidFill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Configuración de navegador Chrome</a:t>
            </a:r>
            <a:endParaRPr sz="900">
              <a:solidFill>
                <a:schemeClr val="dk1"/>
              </a:solidFill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 Función de limpieza de datos</a:t>
            </a:r>
            <a:endParaRPr sz="9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24"/>
          <p:cNvSpPr/>
          <p:nvPr/>
        </p:nvSpPr>
        <p:spPr>
          <a:xfrm>
            <a:off x="2428713" y="3050875"/>
            <a:ext cx="1913400" cy="1544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 </a:t>
            </a:r>
            <a:r>
              <a:rPr lang="es" sz="900">
                <a:solidFill>
                  <a:schemeClr val="dk1"/>
                </a:solidFill>
              </a:rPr>
              <a:t>Login en el portal SEACE</a:t>
            </a:r>
            <a:endParaRPr sz="900">
              <a:solidFill>
                <a:schemeClr val="dk1"/>
              </a:solidFill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 Autenticación por DNI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 Ingreso de credenciales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 Aceptación de términos y     condiciones</a:t>
            </a:r>
            <a:endParaRPr/>
          </a:p>
        </p:txBody>
      </p:sp>
      <p:sp>
        <p:nvSpPr>
          <p:cNvPr id="169" name="Google Shape;169;p24"/>
          <p:cNvSpPr/>
          <p:nvPr/>
        </p:nvSpPr>
        <p:spPr>
          <a:xfrm>
            <a:off x="4597075" y="3050875"/>
            <a:ext cx="1913400" cy="1544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Identificar paneles de       contrataciones</a:t>
            </a:r>
            <a:endParaRPr sz="9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Extracción de información clave de los paneles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Limpieza y estructuración de datos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24"/>
          <p:cNvSpPr/>
          <p:nvPr/>
        </p:nvSpPr>
        <p:spPr>
          <a:xfrm>
            <a:off x="6824275" y="3050875"/>
            <a:ext cx="1913400" cy="1544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Guardar en .json</a:t>
            </a:r>
            <a:endParaRPr sz="9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9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5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1" i="0" sz="19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6" name="Google Shape;176;p25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79516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5"/>
          <p:cNvSpPr txBox="1"/>
          <p:nvPr/>
        </p:nvSpPr>
        <p:spPr>
          <a:xfrm>
            <a:off x="295325" y="701375"/>
            <a:ext cx="53640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" sz="1700"/>
              <a:t>Origen:</a:t>
            </a:r>
            <a:r>
              <a:rPr b="1" lang="es" sz="2300"/>
              <a:t> contrataciones_seace.json</a:t>
            </a:r>
            <a:endParaRPr b="1" sz="2300"/>
          </a:p>
        </p:txBody>
      </p:sp>
      <p:pic>
        <p:nvPicPr>
          <p:cNvPr id="178" name="Google Shape;17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225" y="1657500"/>
            <a:ext cx="8839201" cy="144540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9" name="Google Shape;179;p25"/>
          <p:cNvCxnSpPr/>
          <p:nvPr/>
        </p:nvCxnSpPr>
        <p:spPr>
          <a:xfrm flipH="1">
            <a:off x="4424800" y="1585150"/>
            <a:ext cx="1370700" cy="762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80" name="Google Shape;180;p25"/>
          <p:cNvSpPr txBox="1"/>
          <p:nvPr/>
        </p:nvSpPr>
        <p:spPr>
          <a:xfrm>
            <a:off x="5795500" y="1240175"/>
            <a:ext cx="3228900" cy="8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"/>
              <a:t>Solo el campo "</a:t>
            </a:r>
            <a:r>
              <a:rPr b="1" i="1" lang="es"/>
              <a:t>descripción</a:t>
            </a:r>
            <a:r>
              <a:rPr lang="es"/>
              <a:t>" es transformado en vectores semánticos (embeddings)</a:t>
            </a:r>
            <a:endParaRPr/>
          </a:p>
        </p:txBody>
      </p:sp>
      <p:sp>
        <p:nvSpPr>
          <p:cNvPr id="181" name="Google Shape;181;p25"/>
          <p:cNvSpPr txBox="1"/>
          <p:nvPr/>
        </p:nvSpPr>
        <p:spPr>
          <a:xfrm>
            <a:off x="695150" y="3650400"/>
            <a:ext cx="8329200" cy="149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700">
                <a:solidFill>
                  <a:schemeClr val="dk1"/>
                </a:solidFill>
              </a:rPr>
              <a:t>Los campos como </a:t>
            </a:r>
            <a:r>
              <a:rPr i="1" lang="es" sz="17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código</a:t>
            </a:r>
            <a:r>
              <a:rPr i="1" lang="es" sz="1700">
                <a:solidFill>
                  <a:schemeClr val="dk1"/>
                </a:solidFill>
              </a:rPr>
              <a:t>, </a:t>
            </a:r>
            <a:r>
              <a:rPr i="1" lang="es" sz="17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entidad</a:t>
            </a:r>
            <a:r>
              <a:rPr lang="es" sz="1700">
                <a:solidFill>
                  <a:schemeClr val="dk1"/>
                </a:solidFill>
              </a:rPr>
              <a:t> o </a:t>
            </a:r>
            <a:r>
              <a:rPr i="1" lang="es" sz="17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estado</a:t>
            </a:r>
            <a:r>
              <a:rPr i="1" lang="es" sz="1700">
                <a:solidFill>
                  <a:schemeClr val="dk1"/>
                </a:solidFill>
              </a:rPr>
              <a:t> </a:t>
            </a:r>
            <a:r>
              <a:rPr lang="es" sz="1700">
                <a:solidFill>
                  <a:schemeClr val="dk1"/>
                </a:solidFill>
              </a:rPr>
              <a:t>se mantienen como </a:t>
            </a:r>
            <a:r>
              <a:rPr b="1" lang="es" sz="1700">
                <a:solidFill>
                  <a:schemeClr val="dk1"/>
                </a:solidFill>
              </a:rPr>
              <a:t>metadatos</a:t>
            </a:r>
            <a:r>
              <a:rPr lang="es" sz="1700">
                <a:solidFill>
                  <a:schemeClr val="dk1"/>
                </a:solidFill>
              </a:rPr>
              <a:t>, no se transforman en vectores.</a:t>
            </a:r>
            <a:br>
              <a:rPr lang="es" sz="1700">
                <a:solidFill>
                  <a:schemeClr val="dk1"/>
                </a:solidFill>
              </a:rPr>
            </a:b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700">
                <a:solidFill>
                  <a:schemeClr val="dk1"/>
                </a:solidFill>
              </a:rPr>
              <a:t>Esta estrategia </a:t>
            </a:r>
            <a:r>
              <a:rPr b="1" lang="es" sz="1700">
                <a:solidFill>
                  <a:schemeClr val="dk1"/>
                </a:solidFill>
              </a:rPr>
              <a:t>optimiza el uso de tokens</a:t>
            </a:r>
            <a:r>
              <a:rPr lang="es" sz="1700">
                <a:solidFill>
                  <a:schemeClr val="dk1"/>
                </a:solidFill>
              </a:rPr>
              <a:t> y mejora el rendimiento del sistema en la etapa de recuperación semántica.</a:t>
            </a:r>
            <a:endParaRPr sz="1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6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4572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Base de datos vectorial</a:t>
            </a:r>
            <a:endParaRPr b="1" i="0" sz="23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7" name="Google Shape;187;p26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7941701" y="40438"/>
            <a:ext cx="1217325" cy="510675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6"/>
          <p:cNvSpPr/>
          <p:nvPr/>
        </p:nvSpPr>
        <p:spPr>
          <a:xfrm>
            <a:off x="264225" y="893576"/>
            <a:ext cx="2155500" cy="10182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88475" lIns="88475" spcFirstLastPara="1" rIns="88475" wrap="square" tIns="884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354"/>
              <a:t>SETUP</a:t>
            </a:r>
            <a:endParaRPr b="1" sz="1354"/>
          </a:p>
        </p:txBody>
      </p:sp>
      <p:sp>
        <p:nvSpPr>
          <p:cNvPr id="189" name="Google Shape;189;p26"/>
          <p:cNvSpPr/>
          <p:nvPr/>
        </p:nvSpPr>
        <p:spPr>
          <a:xfrm>
            <a:off x="2382777" y="893576"/>
            <a:ext cx="2155500" cy="10182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88475" lIns="88475" spcFirstLastPara="1" rIns="88475" wrap="square" tIns="884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354"/>
              <a:t>EMBEDDINGS</a:t>
            </a:r>
            <a:endParaRPr b="1" sz="1354"/>
          </a:p>
        </p:txBody>
      </p:sp>
      <p:sp>
        <p:nvSpPr>
          <p:cNvPr id="190" name="Google Shape;190;p26"/>
          <p:cNvSpPr/>
          <p:nvPr/>
        </p:nvSpPr>
        <p:spPr>
          <a:xfrm>
            <a:off x="4656203" y="893576"/>
            <a:ext cx="2155500" cy="10182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88475" lIns="88475" spcFirstLastPara="1" rIns="88475" wrap="square" tIns="884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178">
                <a:solidFill>
                  <a:schemeClr val="dk1"/>
                </a:solidFill>
              </a:rPr>
              <a:t>CARGA Y TRANSFORMACIÓN DE DATOS</a:t>
            </a:r>
            <a:endParaRPr b="1" sz="1258"/>
          </a:p>
        </p:txBody>
      </p:sp>
      <p:sp>
        <p:nvSpPr>
          <p:cNvPr id="191" name="Google Shape;191;p26"/>
          <p:cNvSpPr/>
          <p:nvPr/>
        </p:nvSpPr>
        <p:spPr>
          <a:xfrm>
            <a:off x="6929630" y="893576"/>
            <a:ext cx="2155500" cy="10182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88475" lIns="88475" spcFirstLastPara="1" rIns="88475" wrap="square" tIns="884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178">
                <a:solidFill>
                  <a:schemeClr val="dk1"/>
                </a:solidFill>
              </a:rPr>
              <a:t>GESTIÓN DE BASE DE DATOS VECTORIAL</a:t>
            </a:r>
            <a:endParaRPr b="1" sz="1258"/>
          </a:p>
        </p:txBody>
      </p:sp>
      <p:sp>
        <p:nvSpPr>
          <p:cNvPr id="192" name="Google Shape;192;p26"/>
          <p:cNvSpPr/>
          <p:nvPr/>
        </p:nvSpPr>
        <p:spPr>
          <a:xfrm>
            <a:off x="264214" y="2314875"/>
            <a:ext cx="1943100" cy="1568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2825" lIns="92825" spcFirstLastPara="1" rIns="92825" wrap="square" tIns="92825">
            <a:noAutofit/>
          </a:bodyPr>
          <a:lstStyle/>
          <a:p>
            <a:pPr indent="-290168" lvl="0" marL="464268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4"/>
              <a:buChar char="●"/>
            </a:pPr>
            <a:r>
              <a:rPr lang="es" sz="1060">
                <a:solidFill>
                  <a:schemeClr val="dk1"/>
                </a:solidFill>
              </a:rPr>
              <a:t>Langchain</a:t>
            </a:r>
            <a:endParaRPr sz="1060">
              <a:solidFill>
                <a:schemeClr val="dk1"/>
              </a:solidFill>
            </a:endParaRPr>
          </a:p>
          <a:p>
            <a:pPr indent="-290168" lvl="0" marL="464268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4"/>
              <a:buChar char="●"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openai</a:t>
            </a:r>
            <a:endParaRPr sz="106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90168" lvl="0" marL="464268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4"/>
              <a:buChar char="●"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chromadb</a:t>
            </a:r>
            <a:endParaRPr sz="106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90168" lvl="0" marL="464268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14"/>
              <a:buChar char="●"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pandas</a:t>
            </a:r>
            <a:endParaRPr sz="913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21"/>
          </a:p>
        </p:txBody>
      </p:sp>
      <p:sp>
        <p:nvSpPr>
          <p:cNvPr id="193" name="Google Shape;193;p26"/>
          <p:cNvSpPr/>
          <p:nvPr/>
        </p:nvSpPr>
        <p:spPr>
          <a:xfrm>
            <a:off x="2466103" y="2314875"/>
            <a:ext cx="1943100" cy="1568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2825" lIns="92825" spcFirstLastPara="1" rIns="92825" wrap="square" tIns="92825">
            <a:noAutofit/>
          </a:bodyPr>
          <a:lstStyle/>
          <a:p>
            <a:pPr indent="-336613" lvl="0" marL="53858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0"/>
              <a:buChar char="●"/>
            </a:pPr>
            <a:r>
              <a:rPr lang="es" sz="1060">
                <a:solidFill>
                  <a:schemeClr val="dk1"/>
                </a:solidFill>
              </a:rPr>
              <a:t>Servicios de OpenAI</a:t>
            </a:r>
            <a:endParaRPr sz="1060">
              <a:solidFill>
                <a:schemeClr val="dk1"/>
              </a:solidFill>
            </a:endParaRPr>
          </a:p>
          <a:p>
            <a:pPr indent="-336613" lvl="0" marL="53858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0"/>
              <a:buChar char="●"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Uso del modelo text-embedding-3-small</a:t>
            </a:r>
            <a:endParaRPr sz="106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13">
              <a:solidFill>
                <a:schemeClr val="dk1"/>
              </a:solidFill>
            </a:endParaRPr>
          </a:p>
        </p:txBody>
      </p:sp>
      <p:sp>
        <p:nvSpPr>
          <p:cNvPr id="194" name="Google Shape;194;p26"/>
          <p:cNvSpPr/>
          <p:nvPr/>
        </p:nvSpPr>
        <p:spPr>
          <a:xfrm>
            <a:off x="4667992" y="2314875"/>
            <a:ext cx="1943100" cy="1568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2825" lIns="92825" spcFirstLastPara="1" rIns="92825" wrap="square" tIns="92825">
            <a:noAutofit/>
          </a:bodyPr>
          <a:lstStyle/>
          <a:p>
            <a:pPr indent="-336613" lvl="0" marL="53858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0"/>
              <a:buChar char="●"/>
            </a:pPr>
            <a:r>
              <a:rPr lang="es" sz="1060">
                <a:solidFill>
                  <a:schemeClr val="dk1"/>
                </a:solidFill>
              </a:rPr>
              <a:t>Carga del json con datos de contrataciones públicas</a:t>
            </a:r>
            <a:endParaRPr sz="1060">
              <a:solidFill>
                <a:schemeClr val="dk1"/>
              </a:solidFill>
            </a:endParaRPr>
          </a:p>
          <a:p>
            <a:pPr indent="-336613" lvl="0" marL="53858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0"/>
              <a:buChar char="●"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.Json a Dataframe</a:t>
            </a:r>
            <a:endParaRPr sz="106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336613" lvl="0" marL="53858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0"/>
              <a:buChar char="●"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Las filas del Dataframe se convierten a Document</a:t>
            </a:r>
            <a:endParaRPr sz="106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13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21"/>
          </a:p>
        </p:txBody>
      </p:sp>
      <p:sp>
        <p:nvSpPr>
          <p:cNvPr id="195" name="Google Shape;195;p26"/>
          <p:cNvSpPr/>
          <p:nvPr/>
        </p:nvSpPr>
        <p:spPr>
          <a:xfrm>
            <a:off x="6929628" y="2314875"/>
            <a:ext cx="1943100" cy="1568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2825" lIns="92825" spcFirstLastPara="1" rIns="92825" wrap="square" tIns="928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60">
                <a:solidFill>
                  <a:schemeClr val="dk1"/>
                </a:solidFill>
              </a:rPr>
              <a:t>- Se crea BD en Chroma</a:t>
            </a:r>
            <a:endParaRPr sz="106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- Se generan embeddings para todos los documentos</a:t>
            </a:r>
            <a:endParaRPr sz="106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- Almacenamiento de documentos con embeddings</a:t>
            </a:r>
            <a:endParaRPr sz="106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060">
                <a:solidFill>
                  <a:schemeClr val="dk1"/>
                </a:solidFill>
                <a:highlight>
                  <a:srgbClr val="ECECEC"/>
                </a:highlight>
              </a:rPr>
              <a:t>- Para nuevos documentos, se añaden a la BD</a:t>
            </a:r>
            <a:endParaRPr sz="913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2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7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 </a:t>
            </a:r>
            <a:r>
              <a:rPr b="1" lang="e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Procesamiento Semántico y Construcción de la Base Vectorial</a:t>
            </a:r>
            <a:endParaRPr b="1" i="0" sz="2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1" name="Google Shape;201;p27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7"/>
          <p:cNvPicPr preferRelativeResize="0"/>
          <p:nvPr/>
        </p:nvPicPr>
        <p:blipFill rotWithShape="1">
          <a:blip r:embed="rId4">
            <a:alphaModFix/>
          </a:blip>
          <a:srcRect b="31719" l="16414" r="14472" t="18719"/>
          <a:stretch/>
        </p:blipFill>
        <p:spPr>
          <a:xfrm>
            <a:off x="188950" y="812912"/>
            <a:ext cx="5565124" cy="190352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3" name="Google Shape;203;p27"/>
          <p:cNvSpPr txBox="1"/>
          <p:nvPr/>
        </p:nvSpPr>
        <p:spPr>
          <a:xfrm>
            <a:off x="247750" y="3202825"/>
            <a:ext cx="8753400" cy="15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500">
                <a:solidFill>
                  <a:schemeClr val="dk1"/>
                </a:solidFill>
              </a:rPr>
              <a:t>Utilizamos </a:t>
            </a:r>
            <a:r>
              <a:rPr b="1" lang="es" sz="1500">
                <a:solidFill>
                  <a:schemeClr val="dk1"/>
                </a:solidFill>
              </a:rPr>
              <a:t>LangChain</a:t>
            </a:r>
            <a:r>
              <a:rPr lang="es" sz="1500">
                <a:solidFill>
                  <a:schemeClr val="dk1"/>
                </a:solidFill>
              </a:rPr>
              <a:t>, </a:t>
            </a:r>
            <a:r>
              <a:rPr b="1" lang="es" sz="1500">
                <a:solidFill>
                  <a:schemeClr val="dk1"/>
                </a:solidFill>
              </a:rPr>
              <a:t>ChromaDB</a:t>
            </a:r>
            <a:r>
              <a:rPr lang="es" sz="1500">
                <a:solidFill>
                  <a:schemeClr val="dk1"/>
                </a:solidFill>
              </a:rPr>
              <a:t> y el modelo de embeddings </a:t>
            </a:r>
            <a:r>
              <a:rPr b="1" lang="es" sz="1500">
                <a:solidFill>
                  <a:srgbClr val="188038"/>
                </a:solidFill>
              </a:rPr>
              <a:t>multilingual-e5-large</a:t>
            </a:r>
            <a:r>
              <a:rPr lang="es" sz="1500">
                <a:solidFill>
                  <a:schemeClr val="dk1"/>
                </a:solidFill>
              </a:rPr>
              <a:t> para transformar las descripciones de licitaciones en </a:t>
            </a:r>
            <a:r>
              <a:rPr b="1" lang="es" sz="1500">
                <a:solidFill>
                  <a:schemeClr val="dk1"/>
                </a:solidFill>
                <a:highlight>
                  <a:srgbClr val="FFFF00"/>
                </a:highlight>
              </a:rPr>
              <a:t>vectores semánticos</a:t>
            </a:r>
            <a:r>
              <a:rPr lang="es" sz="1500">
                <a:solidFill>
                  <a:schemeClr val="dk1"/>
                </a:solidFill>
              </a:rPr>
              <a:t>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500">
                <a:solidFill>
                  <a:schemeClr val="dk1"/>
                </a:solidFill>
              </a:rPr>
              <a:t>Convertimos cada entrada del JSON en documentos, se divide en fragmentos (</a:t>
            </a:r>
            <a:r>
              <a:rPr lang="es" sz="1500">
                <a:solidFill>
                  <a:srgbClr val="188038"/>
                </a:solidFill>
              </a:rPr>
              <a:t>chunks</a:t>
            </a:r>
            <a:r>
              <a:rPr lang="es" sz="1500">
                <a:solidFill>
                  <a:schemeClr val="dk1"/>
                </a:solidFill>
              </a:rPr>
              <a:t>), los embebe y finalmente los almacena en una </a:t>
            </a:r>
            <a:r>
              <a:rPr b="1" lang="es" sz="1500">
                <a:solidFill>
                  <a:schemeClr val="dk1"/>
                </a:solidFill>
              </a:rPr>
              <a:t>base vectorial</a:t>
            </a:r>
            <a:r>
              <a:rPr lang="es" sz="1500">
                <a:solidFill>
                  <a:schemeClr val="dk1"/>
                </a:solidFill>
              </a:rPr>
              <a:t> optimizada para </a:t>
            </a:r>
            <a:r>
              <a:rPr b="1" lang="es" sz="1500">
                <a:solidFill>
                  <a:schemeClr val="dk1"/>
                </a:solidFill>
              </a:rPr>
              <a:t>búsquedas contextuales</a:t>
            </a:r>
            <a:r>
              <a:rPr lang="es" sz="1500">
                <a:solidFill>
                  <a:schemeClr val="dk1"/>
                </a:solidFill>
              </a:rPr>
              <a:t>.</a:t>
            </a:r>
            <a:endParaRPr sz="15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204" name="Google Shape;204;p27"/>
          <p:cNvSpPr txBox="1"/>
          <p:nvPr/>
        </p:nvSpPr>
        <p:spPr>
          <a:xfrm>
            <a:off x="6023550" y="729450"/>
            <a:ext cx="2754000" cy="22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s" sz="1500">
                <a:solidFill>
                  <a:schemeClr val="dk1"/>
                </a:solidFill>
              </a:rPr>
              <a:t>Tecnologías:</a:t>
            </a:r>
            <a:endParaRPr b="1" sz="15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s" sz="1300">
                <a:solidFill>
                  <a:schemeClr val="dk1"/>
                </a:solidFill>
              </a:rPr>
              <a:t>- </a:t>
            </a:r>
            <a:r>
              <a:rPr b="1" lang="es" sz="1300">
                <a:solidFill>
                  <a:schemeClr val="dk1"/>
                </a:solidFill>
              </a:rPr>
              <a:t>Modelo: </a:t>
            </a:r>
            <a:r>
              <a:rPr b="1" lang="es">
                <a:solidFill>
                  <a:srgbClr val="188038"/>
                </a:solidFill>
              </a:rPr>
              <a:t>multilingual-e5-large</a:t>
            </a:r>
            <a:r>
              <a:rPr b="1" lang="es">
                <a:solidFill>
                  <a:schemeClr val="dk1"/>
                </a:solidFill>
                <a:highlight>
                  <a:schemeClr val="accent6"/>
                </a:highlight>
              </a:rPr>
              <a:t>  </a:t>
            </a:r>
            <a:r>
              <a:rPr b="1" lang="es" sz="1300">
                <a:solidFill>
                  <a:schemeClr val="dk1"/>
                </a:solidFill>
                <a:highlight>
                  <a:schemeClr val="accent6"/>
                </a:highlight>
              </a:rPr>
              <a:t> </a:t>
            </a:r>
            <a:r>
              <a:rPr lang="es" sz="1300">
                <a:solidFill>
                  <a:schemeClr val="dk1"/>
                </a:solidFill>
              </a:rPr>
              <a:t>(</a:t>
            </a:r>
            <a:r>
              <a:rPr lang="es" sz="1100">
                <a:solidFill>
                  <a:schemeClr val="dk1"/>
                </a:solidFill>
              </a:rPr>
              <a:t>Preentrenado</a:t>
            </a:r>
            <a:r>
              <a:rPr lang="es" sz="1300">
                <a:solidFill>
                  <a:schemeClr val="dk1"/>
                </a:solidFill>
              </a:rPr>
              <a:t>)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s" sz="1300">
                <a:solidFill>
                  <a:schemeClr val="dk1"/>
                </a:solidFill>
              </a:rPr>
              <a:t>- </a:t>
            </a:r>
            <a:r>
              <a:rPr b="1" lang="es" sz="1300">
                <a:solidFill>
                  <a:schemeClr val="dk1"/>
                </a:solidFill>
              </a:rPr>
              <a:t>Framework: </a:t>
            </a:r>
            <a:r>
              <a:rPr lang="es" sz="1300">
                <a:solidFill>
                  <a:schemeClr val="dk1"/>
                </a:solidFill>
              </a:rPr>
              <a:t>LangChain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s" sz="1300">
                <a:solidFill>
                  <a:schemeClr val="dk1"/>
                </a:solidFill>
              </a:rPr>
              <a:t>- </a:t>
            </a:r>
            <a:r>
              <a:rPr b="1" lang="es" sz="1300">
                <a:solidFill>
                  <a:schemeClr val="dk1"/>
                </a:solidFill>
              </a:rPr>
              <a:t>Base de vectores: </a:t>
            </a:r>
            <a:r>
              <a:rPr lang="es" sz="1300">
                <a:solidFill>
                  <a:schemeClr val="dk1"/>
                </a:solidFill>
              </a:rPr>
              <a:t>ChromaDB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s" sz="1300">
                <a:solidFill>
                  <a:schemeClr val="dk1"/>
                </a:solidFill>
              </a:rPr>
              <a:t>- </a:t>
            </a:r>
            <a:r>
              <a:rPr b="1" lang="es" sz="1300">
                <a:solidFill>
                  <a:schemeClr val="dk1"/>
                </a:solidFill>
              </a:rPr>
              <a:t>Lenguaje: </a:t>
            </a:r>
            <a:r>
              <a:rPr lang="es" sz="1300">
                <a:solidFill>
                  <a:schemeClr val="dk1"/>
                </a:solidFill>
              </a:rPr>
              <a:t>Python</a:t>
            </a:r>
            <a:endParaRPr sz="1500">
              <a:solidFill>
                <a:schemeClr val="dk1"/>
              </a:solidFill>
            </a:endParaRPr>
          </a:p>
        </p:txBody>
      </p:sp>
      <p:pic>
        <p:nvPicPr>
          <p:cNvPr id="205" name="Google Shape;205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604323" y="2199886"/>
            <a:ext cx="396825" cy="2701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8"/>
          <p:cNvSpPr txBox="1"/>
          <p:nvPr/>
        </p:nvSpPr>
        <p:spPr>
          <a:xfrm>
            <a:off x="2056025" y="1294200"/>
            <a:ext cx="6493800" cy="27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b="1" lang="es"/>
              <a:t>Interfaz</a:t>
            </a:r>
            <a:r>
              <a:rPr lang="es"/>
              <a:t>: Se utiliza una web basada en Streamlit y se implementa una interfaz para que el usuario pueda buscar un servicio.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b="1" lang="es"/>
              <a:t>Intención: </a:t>
            </a:r>
            <a:r>
              <a:rPr lang="es"/>
              <a:t>Se instruye al modelo a reformular la consulta y detectar la intención del usuario, clasificándola como "búsqueda por código" (si detecta patrones como "CM-60-2025-OEDI"), "búsqueda por servicio" (si menciona bienes o servicios como "vigilancia"), "no entendida" o "fuera del dominio" y devuelve un JSON con lo entendido por el modelo. Se utiliza la API de OpenAI, en particular el modelo GPT4, ya que presentó mejores resultados que otros modelos Open Source.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11" name="Google Shape;211;p28"/>
          <p:cNvPicPr preferRelativeResize="0"/>
          <p:nvPr/>
        </p:nvPicPr>
        <p:blipFill rotWithShape="1">
          <a:blip r:embed="rId3">
            <a:alphaModFix/>
          </a:blip>
          <a:srcRect b="2319" l="8611" r="7368" t="2214"/>
          <a:stretch/>
        </p:blipFill>
        <p:spPr>
          <a:xfrm>
            <a:off x="308300" y="594050"/>
            <a:ext cx="1554100" cy="4457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8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b="1" lang="es"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Interacción Usuario - Sistema: Interpretación de Intención</a:t>
            </a:r>
            <a:endParaRPr b="1" i="0" sz="2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3" name="Google Shape;213;p28"/>
          <p:cNvPicPr preferRelativeResize="0"/>
          <p:nvPr/>
        </p:nvPicPr>
        <p:blipFill rotWithShape="1">
          <a:blip r:embed="rId4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9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27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Búsqueda semántica</a:t>
            </a:r>
            <a:endParaRPr b="1" sz="23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9" name="Google Shape;219;p29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7941701" y="40438"/>
            <a:ext cx="1217325" cy="510675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9"/>
          <p:cNvSpPr/>
          <p:nvPr/>
        </p:nvSpPr>
        <p:spPr>
          <a:xfrm>
            <a:off x="264225" y="893576"/>
            <a:ext cx="2155500" cy="10182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88475" lIns="88475" spcFirstLastPara="1" rIns="88475" wrap="square" tIns="884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354"/>
              <a:t>SETUP</a:t>
            </a:r>
            <a:endParaRPr b="1" sz="1354"/>
          </a:p>
        </p:txBody>
      </p:sp>
      <p:sp>
        <p:nvSpPr>
          <p:cNvPr id="221" name="Google Shape;221;p29"/>
          <p:cNvSpPr/>
          <p:nvPr/>
        </p:nvSpPr>
        <p:spPr>
          <a:xfrm>
            <a:off x="2382777" y="893576"/>
            <a:ext cx="2155500" cy="10182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88475" lIns="88475" spcFirstLastPara="1" rIns="88475" wrap="square" tIns="884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050">
                <a:solidFill>
                  <a:schemeClr val="dk1"/>
                </a:solidFill>
              </a:rPr>
              <a:t>AGENTE DE </a:t>
            </a:r>
            <a:r>
              <a:rPr b="1" lang="es" sz="1050">
                <a:solidFill>
                  <a:schemeClr val="dk1"/>
                </a:solidFill>
              </a:rPr>
              <a:t>BÚSQUEDA</a:t>
            </a:r>
            <a:endParaRPr b="1" sz="1354"/>
          </a:p>
        </p:txBody>
      </p:sp>
      <p:sp>
        <p:nvSpPr>
          <p:cNvPr id="222" name="Google Shape;222;p29"/>
          <p:cNvSpPr/>
          <p:nvPr/>
        </p:nvSpPr>
        <p:spPr>
          <a:xfrm>
            <a:off x="4656203" y="893576"/>
            <a:ext cx="2155500" cy="10182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88475" lIns="88475" spcFirstLastPara="1" rIns="88475" wrap="square" tIns="884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050">
                <a:solidFill>
                  <a:schemeClr val="dk1"/>
                </a:solidFill>
              </a:rPr>
              <a:t>PROCESAMIENTO DE EMBEDDINGS</a:t>
            </a:r>
            <a:endParaRPr b="1" sz="1258"/>
          </a:p>
        </p:txBody>
      </p:sp>
      <p:sp>
        <p:nvSpPr>
          <p:cNvPr id="223" name="Google Shape;223;p29"/>
          <p:cNvSpPr/>
          <p:nvPr/>
        </p:nvSpPr>
        <p:spPr>
          <a:xfrm>
            <a:off x="6929630" y="893576"/>
            <a:ext cx="2155500" cy="1018200"/>
          </a:xfrm>
          <a:prstGeom prst="chevron">
            <a:avLst>
              <a:gd fmla="val 21635" name="adj"/>
            </a:avLst>
          </a:prstGeom>
          <a:solidFill>
            <a:srgbClr val="999999"/>
          </a:solidFill>
          <a:ln>
            <a:noFill/>
          </a:ln>
        </p:spPr>
        <p:txBody>
          <a:bodyPr anchorCtr="0" anchor="ctr" bIns="88475" lIns="88475" spcFirstLastPara="1" rIns="88475" wrap="square" tIns="884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050">
                <a:solidFill>
                  <a:schemeClr val="dk1"/>
                </a:solidFill>
              </a:rPr>
              <a:t>VISUALIZACIÓN 3D</a:t>
            </a:r>
            <a:endParaRPr b="1" sz="1258"/>
          </a:p>
        </p:txBody>
      </p:sp>
      <p:sp>
        <p:nvSpPr>
          <p:cNvPr id="224" name="Google Shape;224;p29"/>
          <p:cNvSpPr/>
          <p:nvPr/>
        </p:nvSpPr>
        <p:spPr>
          <a:xfrm>
            <a:off x="264214" y="2314875"/>
            <a:ext cx="1943100" cy="1568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2825" lIns="92825" spcFirstLastPara="1" rIns="92825" wrap="square" tIns="92825">
            <a:noAutofit/>
          </a:bodyPr>
          <a:lstStyle/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Langchain, langgraph</a:t>
            </a:r>
            <a:endParaRPr sz="9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scikit-learn, Plotly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Modelo de embeddings text-embedding-3-small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Se inicializa la BD vectorial</a:t>
            </a:r>
            <a:endParaRPr sz="1060">
              <a:solidFill>
                <a:schemeClr val="dk1"/>
              </a:solidFill>
            </a:endParaRPr>
          </a:p>
        </p:txBody>
      </p:sp>
      <p:sp>
        <p:nvSpPr>
          <p:cNvPr id="225" name="Google Shape;225;p29"/>
          <p:cNvSpPr/>
          <p:nvPr/>
        </p:nvSpPr>
        <p:spPr>
          <a:xfrm>
            <a:off x="2466103" y="2314875"/>
            <a:ext cx="1943100" cy="1568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2825" lIns="92825" spcFirstLastPara="1" rIns="92825" wrap="square" tIns="92825">
            <a:noAutofit/>
          </a:bodyPr>
          <a:lstStyle/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Estructura de datos AgentState</a:t>
            </a:r>
            <a:endParaRPr sz="900">
              <a:solidFill>
                <a:schemeClr val="dk1"/>
              </a:solidFill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Función de búsqueda por similitud semántica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Grafo de estados con Langgraph para orquestar el flujo de búsqueda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60">
              <a:solidFill>
                <a:schemeClr val="dk1"/>
              </a:solidFill>
            </a:endParaRPr>
          </a:p>
        </p:txBody>
      </p:sp>
      <p:sp>
        <p:nvSpPr>
          <p:cNvPr id="226" name="Google Shape;226;p29"/>
          <p:cNvSpPr/>
          <p:nvPr/>
        </p:nvSpPr>
        <p:spPr>
          <a:xfrm>
            <a:off x="4667992" y="2314875"/>
            <a:ext cx="1943100" cy="1568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2825" lIns="92825" spcFirstLastPara="1" rIns="92825" wrap="square" tIns="92825">
            <a:noAutofit/>
          </a:bodyPr>
          <a:lstStyle/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Se extraen embeddings, documentos y metadatos de Chroma</a:t>
            </a:r>
            <a:endParaRPr sz="900">
              <a:solidFill>
                <a:schemeClr val="dk1"/>
              </a:solidFill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Filtrado para embeddings válidos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Preparación de datos para visualización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60">
              <a:solidFill>
                <a:schemeClr val="dk1"/>
              </a:solidFill>
              <a:highlight>
                <a:srgbClr val="ECECEC"/>
              </a:highlight>
            </a:endParaRPr>
          </a:p>
        </p:txBody>
      </p:sp>
      <p:sp>
        <p:nvSpPr>
          <p:cNvPr id="227" name="Google Shape;227;p29"/>
          <p:cNvSpPr/>
          <p:nvPr/>
        </p:nvSpPr>
        <p:spPr>
          <a:xfrm>
            <a:off x="6929628" y="2314875"/>
            <a:ext cx="1943100" cy="1568100"/>
          </a:xfrm>
          <a:prstGeom prst="roundRect">
            <a:avLst>
              <a:gd fmla="val 8302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t" bIns="92825" lIns="92825" spcFirstLastPara="1" rIns="92825" wrap="square" tIns="92825">
            <a:noAutofit/>
          </a:bodyPr>
          <a:lstStyle/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</a:rPr>
              <a:t>Todos los documentos se visualizan como puntos en el espacio vectorial</a:t>
            </a:r>
            <a:endParaRPr sz="900">
              <a:solidFill>
                <a:schemeClr val="dk1"/>
              </a:solidFill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5 documentos más similares se resaltan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●"/>
            </a:pPr>
            <a:r>
              <a:rPr lang="es" sz="900">
                <a:solidFill>
                  <a:schemeClr val="dk1"/>
                </a:solidFill>
                <a:highlight>
                  <a:srgbClr val="ECECEC"/>
                </a:highlight>
              </a:rPr>
              <a:t>La consulta se conecta con los documentos más relevantes</a:t>
            </a:r>
            <a:endParaRPr sz="900">
              <a:solidFill>
                <a:schemeClr val="dk1"/>
              </a:solidFill>
              <a:highlight>
                <a:srgbClr val="ECECEC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6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30"/>
          <p:cNvPicPr preferRelativeResize="0"/>
          <p:nvPr/>
        </p:nvPicPr>
        <p:blipFill rotWithShape="1">
          <a:blip r:embed="rId3">
            <a:alphaModFix/>
          </a:blip>
          <a:srcRect b="10042" l="1679" r="6569" t="3159"/>
          <a:stretch/>
        </p:blipFill>
        <p:spPr>
          <a:xfrm>
            <a:off x="275125" y="574512"/>
            <a:ext cx="6278574" cy="2757503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33" name="Google Shape;233;p30"/>
          <p:cNvSpPr/>
          <p:nvPr/>
        </p:nvSpPr>
        <p:spPr>
          <a:xfrm>
            <a:off x="0" y="-20125"/>
            <a:ext cx="7858200" cy="450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b="1" lang="es" sz="17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Proceso de Corrección y Generación en Retrieval-Augmented Generation</a:t>
            </a:r>
            <a:endParaRPr b="1" i="0" sz="17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4" name="Google Shape;234;p30"/>
          <p:cNvPicPr preferRelativeResize="0"/>
          <p:nvPr/>
        </p:nvPicPr>
        <p:blipFill rotWithShape="1">
          <a:blip r:embed="rId4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0"/>
          <p:cNvSpPr txBox="1"/>
          <p:nvPr/>
        </p:nvSpPr>
        <p:spPr>
          <a:xfrm>
            <a:off x="351325" y="3416050"/>
            <a:ext cx="8687400" cy="154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s" sz="1200">
                <a:solidFill>
                  <a:schemeClr val="dk1"/>
                </a:solidFill>
              </a:rPr>
              <a:t>2</a:t>
            </a:r>
            <a:r>
              <a:rPr b="1" lang="es">
                <a:solidFill>
                  <a:schemeClr val="dk1"/>
                </a:solidFill>
              </a:rPr>
              <a:t>. </a:t>
            </a:r>
            <a:r>
              <a:rPr lang="es">
                <a:solidFill>
                  <a:schemeClr val="dk1"/>
                </a:solidFill>
              </a:rPr>
              <a:t>La corrección actúa como</a:t>
            </a:r>
            <a:r>
              <a:rPr b="1" lang="es">
                <a:solidFill>
                  <a:schemeClr val="dk1"/>
                </a:solidFill>
              </a:rPr>
              <a:t> filtro de calidad</a:t>
            </a:r>
            <a:r>
              <a:rPr lang="es">
                <a:solidFill>
                  <a:schemeClr val="dk1"/>
                </a:solidFill>
              </a:rPr>
              <a:t> </a:t>
            </a:r>
            <a:r>
              <a:rPr b="1" lang="es">
                <a:solidFill>
                  <a:schemeClr val="dk1"/>
                </a:solidFill>
              </a:rPr>
              <a:t>enviando los concursos recuperados </a:t>
            </a:r>
            <a:r>
              <a:rPr lang="es">
                <a:solidFill>
                  <a:schemeClr val="dk1"/>
                </a:solidFill>
              </a:rPr>
              <a:t>al modelo Llama para su evaluación. Los resultados son clasifica por relevancia («Directamente», «Indirecto» o «No relacionado»), y filtra los resultados irrelevantes.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">
                <a:solidFill>
                  <a:schemeClr val="dk1"/>
                </a:solidFill>
              </a:rPr>
              <a:t>Este paso correctivo </a:t>
            </a:r>
            <a:r>
              <a:rPr b="1" lang="es">
                <a:solidFill>
                  <a:schemeClr val="dk1"/>
                </a:solidFill>
              </a:rPr>
              <a:t>garantiza presentar al usuario los contratos verdaderamente relevantes</a:t>
            </a:r>
            <a:r>
              <a:rPr lang="es">
                <a:solidFill>
                  <a:schemeClr val="dk1"/>
                </a:solidFill>
              </a:rPr>
              <a:t>, (Mejora la precisión del sistema RAG al eliminar los falsos positivos, </a:t>
            </a:r>
            <a:r>
              <a:rPr lang="es">
                <a:solidFill>
                  <a:schemeClr val="dk1"/>
                </a:solidFill>
              </a:rPr>
              <a:t>recuperados en la fase de búsqueda inicial)</a:t>
            </a:r>
            <a:endParaRPr b="1" sz="1700"/>
          </a:p>
        </p:txBody>
      </p:sp>
      <p:sp>
        <p:nvSpPr>
          <p:cNvPr id="236" name="Google Shape;236;p30"/>
          <p:cNvSpPr txBox="1"/>
          <p:nvPr/>
        </p:nvSpPr>
        <p:spPr>
          <a:xfrm>
            <a:off x="6629900" y="751975"/>
            <a:ext cx="2233500" cy="214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300">
                <a:solidFill>
                  <a:schemeClr val="dk1"/>
                </a:solidFill>
              </a:rPr>
              <a:t>El proceso correctivo RAG: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br>
              <a:rPr lang="es" sz="1300">
                <a:solidFill>
                  <a:schemeClr val="dk1"/>
                </a:solidFill>
              </a:rPr>
            </a:br>
            <a:r>
              <a:rPr b="1" lang="es" sz="1300">
                <a:solidFill>
                  <a:schemeClr val="dk1"/>
                </a:solidFill>
              </a:rPr>
              <a:t>1.</a:t>
            </a:r>
            <a:r>
              <a:rPr lang="es" sz="1300">
                <a:solidFill>
                  <a:schemeClr val="dk1"/>
                </a:solidFill>
              </a:rPr>
              <a:t> El sistema </a:t>
            </a:r>
            <a:r>
              <a:rPr b="1" lang="es" sz="1300">
                <a:solidFill>
                  <a:schemeClr val="dk1"/>
                </a:solidFill>
              </a:rPr>
              <a:t>recupera los documentos relevantes utilizando la búsqueda semántica</a:t>
            </a:r>
            <a:r>
              <a:rPr lang="es" sz="1300">
                <a:solidFill>
                  <a:schemeClr val="dk1"/>
                </a:solidFill>
              </a:rPr>
              <a:t> recopilando metadatos y contenido de la base de datos vectorial.</a:t>
            </a:r>
            <a:endParaRPr sz="15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1"/>
          <p:cNvSpPr/>
          <p:nvPr/>
        </p:nvSpPr>
        <p:spPr>
          <a:xfrm>
            <a:off x="0" y="-20125"/>
            <a:ext cx="7858200" cy="450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4572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Visualización Semántica de documentos</a:t>
            </a:r>
            <a:endParaRPr b="1" i="0" sz="17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2" name="Google Shape;242;p31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353599"/>
            <a:ext cx="8839200" cy="24363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32"/>
          <p:cNvPicPr preferRelativeResize="0"/>
          <p:nvPr/>
        </p:nvPicPr>
        <p:blipFill rotWithShape="1">
          <a:blip r:embed="rId3">
            <a:alphaModFix/>
          </a:blip>
          <a:srcRect b="3240" l="0" r="0" t="1999"/>
          <a:stretch/>
        </p:blipFill>
        <p:spPr>
          <a:xfrm>
            <a:off x="856525" y="927975"/>
            <a:ext cx="2836100" cy="364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3475" y="850994"/>
            <a:ext cx="2836111" cy="38445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2109054" y="2038302"/>
            <a:ext cx="331049" cy="33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361579" y="2500977"/>
            <a:ext cx="331049" cy="33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2109054" y="3011377"/>
            <a:ext cx="331049" cy="33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6526004" y="2038302"/>
            <a:ext cx="331049" cy="33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2"/>
          <p:cNvPicPr preferRelativeResize="0"/>
          <p:nvPr/>
        </p:nvPicPr>
        <p:blipFill rotWithShape="1">
          <a:blip r:embed="rId5">
            <a:alphaModFix/>
          </a:blip>
          <a:srcRect b="0" l="0" r="26226" t="19826"/>
          <a:stretch/>
        </p:blipFill>
        <p:spPr>
          <a:xfrm>
            <a:off x="7858675" y="2471956"/>
            <a:ext cx="358026" cy="389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32"/>
          <p:cNvPicPr preferRelativeResize="0"/>
          <p:nvPr/>
        </p:nvPicPr>
        <p:blipFill rotWithShape="1">
          <a:blip r:embed="rId6">
            <a:alphaModFix/>
          </a:blip>
          <a:srcRect b="17918" l="22307" r="20858" t="14183"/>
          <a:stretch/>
        </p:blipFill>
        <p:spPr>
          <a:xfrm>
            <a:off x="6411641" y="2953325"/>
            <a:ext cx="559761" cy="38910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2"/>
          <p:cNvSpPr txBox="1"/>
          <p:nvPr/>
        </p:nvSpPr>
        <p:spPr>
          <a:xfrm>
            <a:off x="1487675" y="4571000"/>
            <a:ext cx="1789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800">
                <a:solidFill>
                  <a:schemeClr val="dk1"/>
                </a:solidFill>
              </a:rPr>
              <a:t>Pay As u Go</a:t>
            </a:r>
            <a:endParaRPr b="1" sz="1800">
              <a:solidFill>
                <a:schemeClr val="dk1"/>
              </a:solidFill>
            </a:endParaRPr>
          </a:p>
        </p:txBody>
      </p:sp>
      <p:sp>
        <p:nvSpPr>
          <p:cNvPr id="257" name="Google Shape;257;p32"/>
          <p:cNvSpPr txBox="1"/>
          <p:nvPr/>
        </p:nvSpPr>
        <p:spPr>
          <a:xfrm>
            <a:off x="6509631" y="4571000"/>
            <a:ext cx="1789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800">
                <a:solidFill>
                  <a:schemeClr val="dk1"/>
                </a:solidFill>
              </a:rPr>
              <a:t>Open Source</a:t>
            </a:r>
            <a:endParaRPr b="1" sz="1800">
              <a:solidFill>
                <a:schemeClr val="dk1"/>
              </a:solidFill>
            </a:endParaRPr>
          </a:p>
        </p:txBody>
      </p:sp>
      <p:sp>
        <p:nvSpPr>
          <p:cNvPr id="258" name="Google Shape;258;p32"/>
          <p:cNvSpPr/>
          <p:nvPr/>
        </p:nvSpPr>
        <p:spPr>
          <a:xfrm>
            <a:off x="0" y="-20125"/>
            <a:ext cx="7858200" cy="450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4572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Agentes construidos</a:t>
            </a:r>
            <a:endParaRPr b="1" i="0" sz="17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9" name="Google Shape;259;p32"/>
          <p:cNvPicPr preferRelativeResize="0"/>
          <p:nvPr/>
        </p:nvPicPr>
        <p:blipFill rotWithShape="1">
          <a:blip r:embed="rId7">
            <a:alphaModFix/>
          </a:blip>
          <a:srcRect b="27410" l="3705" r="49035" t="32373"/>
          <a:stretch/>
        </p:blipFill>
        <p:spPr>
          <a:xfrm>
            <a:off x="8027850" y="10161"/>
            <a:ext cx="1072749" cy="450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3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2000">
                <a:solidFill>
                  <a:schemeClr val="lt1"/>
                </a:solidFill>
              </a:rPr>
              <a:t>CONCLUSIONES</a:t>
            </a:r>
            <a:endParaRPr b="1" sz="2000">
              <a:solidFill>
                <a:schemeClr val="lt1"/>
              </a:solidFill>
            </a:endParaRPr>
          </a:p>
        </p:txBody>
      </p:sp>
      <p:pic>
        <p:nvPicPr>
          <p:cNvPr id="265" name="Google Shape;265;p33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7941701" y="40438"/>
            <a:ext cx="1217325" cy="510675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3"/>
          <p:cNvSpPr txBox="1"/>
          <p:nvPr/>
        </p:nvSpPr>
        <p:spPr>
          <a:xfrm>
            <a:off x="359250" y="919050"/>
            <a:ext cx="8425500" cy="36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es" sz="1600">
                <a:solidFill>
                  <a:schemeClr val="dk1"/>
                </a:solidFill>
              </a:rPr>
              <a:t>Se utilizó </a:t>
            </a:r>
            <a:r>
              <a:rPr b="1" lang="es" sz="1600">
                <a:solidFill>
                  <a:schemeClr val="dk1"/>
                </a:solidFill>
              </a:rPr>
              <a:t>ChromaDB  como base vectorial óptima </a:t>
            </a:r>
            <a:r>
              <a:rPr lang="es" sz="1600">
                <a:solidFill>
                  <a:schemeClr val="dk1"/>
                </a:solidFill>
              </a:rPr>
              <a:t>para almacenar vectores semánticos derivados del campo descripción de las licitaciones. Su integración con LangChain permitió consultas contextuales eficientes y actualizaciones dinámicas.</a:t>
            </a:r>
            <a:endParaRPr sz="16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b="1" lang="es" sz="1600">
                <a:solidFill>
                  <a:schemeClr val="dk1"/>
                </a:solidFill>
              </a:rPr>
              <a:t>Orquestación modular con LangGraph</a:t>
            </a:r>
            <a:r>
              <a:rPr lang="es" sz="1600">
                <a:solidFill>
                  <a:schemeClr val="dk1"/>
                </a:solidFill>
              </a:rPr>
              <a:t> (reformulador, búsqueda, validación, generación), esto aportó modularidad, escalabilidad, seguimiento claro de los pasos en la consulta del usuario lo que nos va a permitir expandir a futuro el sistema de búsquedas.</a:t>
            </a:r>
            <a:endParaRPr sz="16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s" sz="1600">
                <a:solidFill>
                  <a:schemeClr val="dk1"/>
                </a:solidFill>
              </a:rPr>
              <a:t>La implementación del sistema CRAG (Corrective RAG),</a:t>
            </a:r>
            <a:r>
              <a:rPr lang="es" sz="1100">
                <a:solidFill>
                  <a:schemeClr val="dk1"/>
                </a:solidFill>
              </a:rPr>
              <a:t> </a:t>
            </a:r>
            <a:r>
              <a:rPr lang="es" sz="1600">
                <a:solidFill>
                  <a:schemeClr val="dk1"/>
                </a:solidFill>
              </a:rPr>
              <a:t>no solo recupera información semánticamente similar, sino que </a:t>
            </a:r>
            <a:r>
              <a:rPr b="1" lang="es" sz="1600">
                <a:solidFill>
                  <a:schemeClr val="dk1"/>
                </a:solidFill>
              </a:rPr>
              <a:t>valida y filtra resultados</a:t>
            </a:r>
            <a:r>
              <a:rPr lang="es" sz="1600">
                <a:solidFill>
                  <a:schemeClr val="dk1"/>
                </a:solidFill>
              </a:rPr>
              <a:t> usando un modelo como Llama-3.1-8B-Instruct, clasificando los resultados en categorías como “Directamente relacionado”, “Indirecto” o “No relacionado”.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4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2000">
                <a:solidFill>
                  <a:schemeClr val="lt1"/>
                </a:solidFill>
              </a:rPr>
              <a:t>CONCLUSIONES</a:t>
            </a:r>
            <a:endParaRPr b="1" sz="2000">
              <a:solidFill>
                <a:schemeClr val="lt1"/>
              </a:solidFill>
            </a:endParaRPr>
          </a:p>
        </p:txBody>
      </p:sp>
      <p:pic>
        <p:nvPicPr>
          <p:cNvPr id="272" name="Google Shape;272;p34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7941701" y="40438"/>
            <a:ext cx="1217325" cy="510675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4"/>
          <p:cNvSpPr txBox="1"/>
          <p:nvPr/>
        </p:nvSpPr>
        <p:spPr>
          <a:xfrm>
            <a:off x="367650" y="651700"/>
            <a:ext cx="8425500" cy="437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s" sz="1600">
                <a:solidFill>
                  <a:schemeClr val="dk1"/>
                </a:solidFill>
              </a:rPr>
              <a:t>La integración ha sido efectiva al usar modelos Open Source y comerciales, como GPT-4 para interpretar la intención del usuario y reformular su consulta. Llama-3.1-8B-Instruct como agente validador de relevancia. Es posible construir un sistema híbrido y robusto combinando herramientas open-source (LangChain, ChromaDB, HuggingFace) con APIs comerciales como OpenAI.</a:t>
            </a:r>
            <a:endParaRPr sz="16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b="1" lang="es" sz="1600">
                <a:solidFill>
                  <a:schemeClr val="dk1"/>
                </a:solidFill>
              </a:rPr>
              <a:t>La a</a:t>
            </a:r>
            <a:r>
              <a:rPr b="1" lang="es" sz="1600">
                <a:solidFill>
                  <a:schemeClr val="dk1"/>
                </a:solidFill>
              </a:rPr>
              <a:t>utomatización </a:t>
            </a:r>
            <a:r>
              <a:rPr lang="es" sz="1600">
                <a:solidFill>
                  <a:schemeClr val="dk1"/>
                </a:solidFill>
              </a:rPr>
              <a:t>completa del proceso </a:t>
            </a:r>
            <a:r>
              <a:rPr b="1" lang="es" sz="1600">
                <a:solidFill>
                  <a:schemeClr val="dk1"/>
                </a:solidFill>
              </a:rPr>
              <a:t>de scraping con Selenium</a:t>
            </a:r>
            <a:r>
              <a:rPr lang="es" sz="1600">
                <a:solidFill>
                  <a:schemeClr val="dk1"/>
                </a:solidFill>
              </a:rPr>
              <a:t>, desde el login hasta la paginación y extracción estructurada, n</a:t>
            </a:r>
            <a:r>
              <a:rPr b="1" lang="es" sz="1600">
                <a:solidFill>
                  <a:schemeClr val="dk1"/>
                </a:solidFill>
              </a:rPr>
              <a:t>os ayudó a tener una captura confiable de licitaciones vigentes en SEACE</a:t>
            </a:r>
            <a:r>
              <a:rPr lang="es" sz="1600">
                <a:solidFill>
                  <a:schemeClr val="dk1"/>
                </a:solidFill>
              </a:rPr>
              <a:t>.</a:t>
            </a:r>
            <a:endParaRPr sz="16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s" sz="1600">
                <a:solidFill>
                  <a:schemeClr val="dk1"/>
                </a:solidFill>
              </a:rPr>
              <a:t>Se comprobó que el modelo </a:t>
            </a:r>
            <a:r>
              <a:rPr b="1" lang="es" sz="1600">
                <a:solidFill>
                  <a:schemeClr val="dk1"/>
                </a:solidFill>
              </a:rPr>
              <a:t>multilingual-e5-large</a:t>
            </a:r>
            <a:r>
              <a:rPr lang="es" sz="1600">
                <a:solidFill>
                  <a:schemeClr val="dk1"/>
                </a:solidFill>
              </a:rPr>
              <a:t> es más adecuado que t</a:t>
            </a:r>
            <a:r>
              <a:rPr b="1" lang="es" sz="1600">
                <a:solidFill>
                  <a:schemeClr val="dk1"/>
                </a:solidFill>
              </a:rPr>
              <a:t>ext-embedding-3-small</a:t>
            </a:r>
            <a:r>
              <a:rPr lang="es" sz="1600">
                <a:solidFill>
                  <a:schemeClr val="dk1"/>
                </a:solidFill>
              </a:rPr>
              <a:t> para este caso, ya que ofrece mayor soporte multilingüe (más de 100 idiomas) así como mejores métricas MTEB (~65–68 puntos de score), ideal para interpretar descripciones en lenguaje natural en español extraídas desde SEACE.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5"/>
          <p:cNvSpPr/>
          <p:nvPr/>
        </p:nvSpPr>
        <p:spPr>
          <a:xfrm>
            <a:off x="0" y="-20125"/>
            <a:ext cx="7858200" cy="510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68575" lIns="68575" spcFirstLastPara="1" rIns="68575" wrap="square" tIns="68575">
            <a:no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" sz="2000">
                <a:solidFill>
                  <a:schemeClr val="lt1"/>
                </a:solidFill>
              </a:rPr>
              <a:t>Próximos pasos …</a:t>
            </a:r>
            <a:endParaRPr b="1" sz="2000">
              <a:solidFill>
                <a:schemeClr val="lt1"/>
              </a:solidFill>
            </a:endParaRPr>
          </a:p>
        </p:txBody>
      </p:sp>
      <p:pic>
        <p:nvPicPr>
          <p:cNvPr id="279" name="Google Shape;279;p35"/>
          <p:cNvPicPr preferRelativeResize="0"/>
          <p:nvPr/>
        </p:nvPicPr>
        <p:blipFill rotWithShape="1">
          <a:blip r:embed="rId3">
            <a:alphaModFix/>
          </a:blip>
          <a:srcRect b="27410" l="3705" r="49035" t="32373"/>
          <a:stretch/>
        </p:blipFill>
        <p:spPr>
          <a:xfrm>
            <a:off x="7941701" y="40438"/>
            <a:ext cx="1217325" cy="510675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35"/>
          <p:cNvSpPr txBox="1"/>
          <p:nvPr/>
        </p:nvSpPr>
        <p:spPr>
          <a:xfrm>
            <a:off x="367650" y="651700"/>
            <a:ext cx="84255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b="1" lang="es">
                <a:solidFill>
                  <a:schemeClr val="dk1"/>
                </a:solidFill>
              </a:rPr>
              <a:t>Extender el sistema de extracción y análisis</a:t>
            </a:r>
            <a:r>
              <a:rPr lang="es">
                <a:solidFill>
                  <a:schemeClr val="dk1"/>
                </a:solidFill>
              </a:rPr>
              <a:t> </a:t>
            </a:r>
            <a:r>
              <a:rPr b="1" lang="es">
                <a:solidFill>
                  <a:schemeClr val="dk1"/>
                </a:solidFill>
              </a:rPr>
              <a:t>a nuevos portales públicos</a:t>
            </a:r>
            <a:r>
              <a:rPr lang="es">
                <a:solidFill>
                  <a:schemeClr val="dk1"/>
                </a:solidFill>
              </a:rPr>
              <a:t>, con el objetivo de recopilar mayor cantidad de datos relevantes dentro del mismo dominio de contrataciones.</a:t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es">
                <a:solidFill>
                  <a:schemeClr val="dk1"/>
                </a:solidFill>
              </a:rPr>
              <a:t>Para esta nueva etapa, </a:t>
            </a:r>
            <a:r>
              <a:rPr b="1" lang="es">
                <a:solidFill>
                  <a:schemeClr val="dk1"/>
                </a:solidFill>
              </a:rPr>
              <a:t>se han identificado como fuentes potenciales</a:t>
            </a:r>
            <a:r>
              <a:rPr lang="es">
                <a:solidFill>
                  <a:schemeClr val="dk1"/>
                </a:solidFill>
              </a:rPr>
              <a:t> las plataformas de </a:t>
            </a:r>
            <a:r>
              <a:rPr b="1" lang="es">
                <a:solidFill>
                  <a:schemeClr val="dk1"/>
                </a:solidFill>
              </a:rPr>
              <a:t>SUTRAN</a:t>
            </a:r>
            <a:r>
              <a:rPr lang="es">
                <a:solidFill>
                  <a:schemeClr val="dk1"/>
                </a:solidFill>
              </a:rPr>
              <a:t> y </a:t>
            </a:r>
            <a:r>
              <a:rPr b="1" lang="es">
                <a:solidFill>
                  <a:schemeClr val="dk1"/>
                </a:solidFill>
              </a:rPr>
              <a:t>MIDAGRI</a:t>
            </a:r>
            <a:r>
              <a:rPr lang="es">
                <a:solidFill>
                  <a:schemeClr val="dk1"/>
                </a:solidFill>
              </a:rPr>
              <a:t>, por su disponibilidad pública y su alineación temática con licitaciones de bienes y servicios.</a:t>
            </a:r>
            <a:endParaRPr sz="1900">
              <a:solidFill>
                <a:schemeClr val="dk1"/>
              </a:solidFill>
            </a:endParaRPr>
          </a:p>
        </p:txBody>
      </p:sp>
      <p:sp>
        <p:nvSpPr>
          <p:cNvPr id="281" name="Google Shape;281;p35"/>
          <p:cNvSpPr txBox="1"/>
          <p:nvPr/>
        </p:nvSpPr>
        <p:spPr>
          <a:xfrm>
            <a:off x="935500" y="2857950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https://www.sutran.gob.pe/contrataciones-de-bienes-y-servicios/</a:t>
            </a:r>
            <a:endParaRPr/>
          </a:p>
        </p:txBody>
      </p:sp>
      <p:sp>
        <p:nvSpPr>
          <p:cNvPr id="282" name="Google Shape;282;p35"/>
          <p:cNvSpPr txBox="1"/>
          <p:nvPr/>
        </p:nvSpPr>
        <p:spPr>
          <a:xfrm>
            <a:off x="5215725" y="2857950"/>
            <a:ext cx="3000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600">
                <a:solidFill>
                  <a:schemeClr val="dk1"/>
                </a:solidFill>
              </a:rPr>
              <a:t>https://www.midagri.gob.pe/portal/2025/contrataciones-junio-2025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36"/>
          <p:cNvPicPr preferRelativeResize="0"/>
          <p:nvPr/>
        </p:nvPicPr>
        <p:blipFill rotWithShape="1">
          <a:blip r:embed="rId3">
            <a:alphaModFix/>
          </a:blip>
          <a:srcRect b="27410" l="3707" r="0" t="32373"/>
          <a:stretch/>
        </p:blipFill>
        <p:spPr>
          <a:xfrm>
            <a:off x="512525" y="242449"/>
            <a:ext cx="4211301" cy="909724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6"/>
          <p:cNvSpPr txBox="1"/>
          <p:nvPr/>
        </p:nvSpPr>
        <p:spPr>
          <a:xfrm>
            <a:off x="2377047" y="1725695"/>
            <a:ext cx="4389900" cy="2814900"/>
          </a:xfrm>
          <a:prstGeom prst="rect">
            <a:avLst/>
          </a:prstGeom>
          <a:noFill/>
          <a:ln>
            <a:noFill/>
          </a:ln>
        </p:spPr>
        <p:txBody>
          <a:bodyPr anchorCtr="0" anchor="t" bIns="51425" lIns="51425" spcFirstLastPara="1" rIns="51425" wrap="square" tIns="5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" sz="1900">
                <a:solidFill>
                  <a:srgbClr val="FFFFFF"/>
                </a:solidFill>
                <a:highlight>
                  <a:srgbClr val="000000"/>
                </a:highlight>
              </a:rPr>
              <a:t>   INTEGRANTES</a:t>
            </a:r>
            <a:r>
              <a:rPr b="1" lang="es" sz="1900">
                <a:solidFill>
                  <a:srgbClr val="000000"/>
                </a:solidFill>
                <a:highlight>
                  <a:srgbClr val="000000"/>
                </a:highlight>
              </a:rPr>
              <a:t>.</a:t>
            </a:r>
            <a:r>
              <a:rPr b="1" lang="es" sz="1900">
                <a:solidFill>
                  <a:srgbClr val="FFFFFF"/>
                </a:solidFill>
                <a:highlight>
                  <a:srgbClr val="000000"/>
                </a:highlight>
              </a:rPr>
              <a:t>    </a:t>
            </a:r>
            <a:endParaRPr b="1" sz="1900">
              <a:solidFill>
                <a:srgbClr val="FFFFFF"/>
              </a:solidFill>
              <a:highlight>
                <a:srgbClr val="000000"/>
              </a:highlight>
            </a:endParaRPr>
          </a:p>
          <a:p>
            <a:pPr indent="254000" lvl="0" marL="1028700" rtl="0" algn="ctr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700">
                <a:solidFill>
                  <a:schemeClr val="dk1"/>
                </a:solidFill>
              </a:rPr>
              <a:t>Boza Gutarra, </a:t>
            </a:r>
            <a:r>
              <a:rPr lang="es" sz="1700">
                <a:solidFill>
                  <a:schemeClr val="dk1"/>
                </a:solidFill>
              </a:rPr>
              <a:t>Fernando 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700">
                <a:solidFill>
                  <a:schemeClr val="dk1"/>
                </a:solidFill>
              </a:rPr>
              <a:t> Callomamani </a:t>
            </a:r>
            <a:r>
              <a:rPr lang="es" sz="1700">
                <a:solidFill>
                  <a:schemeClr val="dk1"/>
                </a:solidFill>
              </a:rPr>
              <a:t>Buendía</a:t>
            </a:r>
            <a:r>
              <a:rPr lang="es" sz="1700">
                <a:solidFill>
                  <a:schemeClr val="dk1"/>
                </a:solidFill>
              </a:rPr>
              <a:t>, </a:t>
            </a:r>
            <a:r>
              <a:rPr lang="es" sz="1700">
                <a:solidFill>
                  <a:schemeClr val="dk1"/>
                </a:solidFill>
              </a:rPr>
              <a:t>Johan Manuel 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700">
                <a:solidFill>
                  <a:schemeClr val="dk1"/>
                </a:solidFill>
              </a:rPr>
              <a:t> Kevin Gómez Villanueva	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700">
                <a:solidFill>
                  <a:schemeClr val="dk1"/>
                </a:solidFill>
              </a:rPr>
              <a:t>Umbert Lewis de la Cruz Rodriguez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700">
                <a:solidFill>
                  <a:schemeClr val="dk1"/>
                </a:solidFill>
              </a:rPr>
              <a:t>Yovany Romero Ramos</a:t>
            </a:r>
            <a:endParaRPr sz="2300"/>
          </a:p>
          <a:p>
            <a:pPr indent="0" lvl="0" marL="0" rtl="0" algn="ctr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rgbClr val="000000"/>
              </a:solidFill>
            </a:endParaRPr>
          </a:p>
        </p:txBody>
      </p:sp>
      <p:sp>
        <p:nvSpPr>
          <p:cNvPr id="289" name="Google Shape;289;p36"/>
          <p:cNvSpPr/>
          <p:nvPr/>
        </p:nvSpPr>
        <p:spPr>
          <a:xfrm flipH="1">
            <a:off x="-100" y="4593825"/>
            <a:ext cx="9144000" cy="5499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2F5496"/>
              </a:gs>
            </a:gsLst>
            <a:lin ang="8400134" scaled="0"/>
          </a:gra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20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sz="800">
              <a:solidFill>
                <a:schemeClr val="lt1"/>
              </a:solidFill>
            </a:endParaRPr>
          </a:p>
        </p:txBody>
      </p:sp>
      <p:pic>
        <p:nvPicPr>
          <p:cNvPr id="290" name="Google Shape;290;p36" title="4-11-2024 00-13-35.png"/>
          <p:cNvPicPr preferRelativeResize="0"/>
          <p:nvPr/>
        </p:nvPicPr>
        <p:blipFill rotWithShape="1">
          <a:blip r:embed="rId4">
            <a:alphaModFix/>
          </a:blip>
          <a:srcRect b="31709" l="43936" r="22265" t="29981"/>
          <a:stretch/>
        </p:blipFill>
        <p:spPr>
          <a:xfrm>
            <a:off x="7842875" y="405488"/>
            <a:ext cx="757524" cy="58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