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charts/chart2.xml" ContentType="application/vnd.openxmlformats-officedocument.drawingml.chart+xml"/>
  <Override PartName="/ppt/notesSlides/notesSlide35.xml" ContentType="application/vnd.openxmlformats-officedocument.presentationml.notesSlide+xml"/>
  <Override PartName="/ppt/charts/chart3.xml" ContentType="application/vnd.openxmlformats-officedocument.drawingml.chart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61" r:id="rId2"/>
  </p:sldMasterIdLst>
  <p:notesMasterIdLst>
    <p:notesMasterId r:id="rId4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98" r:id="rId27"/>
    <p:sldId id="282" r:id="rId28"/>
    <p:sldId id="299" r:id="rId29"/>
    <p:sldId id="300" r:id="rId30"/>
    <p:sldId id="301" r:id="rId31"/>
    <p:sldId id="302" r:id="rId32"/>
    <p:sldId id="303" r:id="rId33"/>
    <p:sldId id="304" r:id="rId34"/>
    <p:sldId id="305" r:id="rId35"/>
    <p:sldId id="306" r:id="rId36"/>
    <p:sldId id="307" r:id="rId37"/>
    <p:sldId id="308" r:id="rId38"/>
    <p:sldId id="309" r:id="rId39"/>
    <p:sldId id="315" r:id="rId40"/>
    <p:sldId id="320" r:id="rId41"/>
    <p:sldId id="318" r:id="rId42"/>
  </p:sldIdLst>
  <p:sldSz cx="12192000" cy="6858000"/>
  <p:notesSz cx="6858000" cy="9144000"/>
  <p:embeddedFontLst>
    <p:embeddedFont>
      <p:font typeface="Arimo" panose="020B0604020202020204" pitchFamily="34" charset="0"/>
      <p:regular r:id="rId44"/>
      <p:bold r:id="rId45"/>
      <p:italic r:id="rId46"/>
      <p:boldItalic r:id="rId47"/>
    </p:embeddedFont>
    <p:embeddedFont>
      <p:font typeface="Cambria" panose="02040503050406030204" pitchFamily="18" charset="0"/>
      <p:regular r:id="rId48"/>
      <p:bold r:id="rId49"/>
      <p:italic r:id="rId50"/>
      <p:boldItalic r:id="rId51"/>
    </p:embeddedFont>
    <p:embeddedFont>
      <p:font typeface="Consolas" panose="020B0609020204030204" pitchFamily="49" charset="0"/>
      <p:regular r:id="rId52"/>
      <p:bold r:id="rId53"/>
      <p:italic r:id="rId54"/>
      <p:boldItalic r:id="rId55"/>
    </p:embeddedFont>
    <p:embeddedFont>
      <p:font typeface="Segoe UI" panose="020B0502040204020203" pitchFamily="34" charset="0"/>
      <p:regular r:id="rId56"/>
      <p:bold r:id="rId57"/>
      <p:italic r:id="rId58"/>
      <p:boldItalic r:id="rId5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3" roundtripDataSignature="AMtx7miPnz5Pa6b7EaaOKqJk23+Fn0qKV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548C16F-5542-4EB6-BE2C-DE35B1E1535D}">
  <a:tblStyle styleId="{4548C16F-5542-4EB6-BE2C-DE35B1E1535D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tcBdr/>
        <a:fill>
          <a:solidFill>
            <a:srgbClr val="CFD7E7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FD7E7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492"/>
    <p:restoredTop sz="53187" autoAdjust="0"/>
  </p:normalViewPr>
  <p:slideViewPr>
    <p:cSldViewPr snapToGrid="0">
      <p:cViewPr varScale="1">
        <p:scale>
          <a:sx n="62" d="100"/>
          <a:sy n="62" d="100"/>
        </p:scale>
        <p:origin x="256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font" Target="fonts/font4.fntdata"/><Relationship Id="rId50" Type="http://schemas.openxmlformats.org/officeDocument/2006/relationships/font" Target="fonts/font7.fntdata"/><Relationship Id="rId55" Type="http://schemas.openxmlformats.org/officeDocument/2006/relationships/font" Target="fonts/font12.fntdata"/><Relationship Id="rId63" Type="http://customschemas.google.com/relationships/presentationmetadata" Target="metadata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font" Target="fonts/font2.fntdata"/><Relationship Id="rId53" Type="http://schemas.openxmlformats.org/officeDocument/2006/relationships/font" Target="fonts/font10.fntdata"/><Relationship Id="rId58" Type="http://schemas.openxmlformats.org/officeDocument/2006/relationships/font" Target="fonts/font15.fntdata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48" Type="http://schemas.openxmlformats.org/officeDocument/2006/relationships/font" Target="fonts/font5.fntdata"/><Relationship Id="rId56" Type="http://schemas.openxmlformats.org/officeDocument/2006/relationships/font" Target="fonts/font13.fntdata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font" Target="fonts/font8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3.fntdata"/><Relationship Id="rId59" Type="http://schemas.openxmlformats.org/officeDocument/2006/relationships/font" Target="fonts/font16.fntdata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6.fntdata"/><Relationship Id="rId57" Type="http://schemas.openxmlformats.org/officeDocument/2006/relationships/font" Target="fonts/font14.fntdata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font" Target="fonts/font1.fntdata"/><Relationship Id="rId52" Type="http://schemas.openxmlformats.org/officeDocument/2006/relationships/font" Target="fonts/font9.fntdata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Excel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Excel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MX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Hogares</c:v>
                </c:pt>
              </c:strCache>
            </c:strRef>
          </c:tx>
          <c:spPr>
            <a:solidFill>
              <a:srgbClr val="9C7518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0" i="0" u="none" strike="noStrike">
                    <a:solidFill>
                      <a:srgbClr val="6E6E6E"/>
                    </a:solidFill>
                    <a:latin typeface="Arial"/>
                  </a:defRPr>
                </a:pPr>
                <a:endParaRPr lang="es-P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Sheet1!$A$2:$A$9</c:f>
              <c:strCache>
                <c:ptCount val="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8+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5452</c:v>
                </c:pt>
                <c:pt idx="1">
                  <c:v>7382</c:v>
                </c:pt>
                <c:pt idx="2">
                  <c:v>6864</c:v>
                </c:pt>
                <c:pt idx="3">
                  <c:v>6576</c:v>
                </c:pt>
                <c:pt idx="4">
                  <c:v>3977</c:v>
                </c:pt>
                <c:pt idx="5">
                  <c:v>1872</c:v>
                </c:pt>
                <c:pt idx="6">
                  <c:v>865</c:v>
                </c:pt>
                <c:pt idx="7">
                  <c:v>714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D07-4E2B-9A6B-3320D3A6188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5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000" b="0" i="0" u="none" strike="noStrike">
                    <a:solidFill>
                      <a:srgbClr val="6E6E6E"/>
                    </a:solidFill>
                    <a:latin typeface="Arial"/>
                  </a:defRPr>
                </a:pPr>
                <a:r>
                  <a:rPr lang="es-PE" sz="1000" b="0" i="0" u="none" strike="noStrike">
                    <a:solidFill>
                      <a:srgbClr val="6E6E6E"/>
                    </a:solidFill>
                    <a:latin typeface="Arial"/>
                  </a:rPr>
                  <a:t>n.º de miembros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100" b="0" i="0" u="none" strike="noStrike">
                <a:solidFill>
                  <a:srgbClr val="6E6E6E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ax val="8600"/>
        </c:scaling>
        <c:delete val="1"/>
        <c:axPos val="l"/>
        <c:numFmt formatCode="General" sourceLinked="0"/>
        <c:majorTickMark val="out"/>
        <c:minorTickMark val="none"/>
        <c:tickLblPos val="nextTo"/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MX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Tasa de pobreza</c:v>
                </c:pt>
              </c:strCache>
            </c:strRef>
          </c:tx>
          <c:spPr>
            <a:solidFill>
              <a:srgbClr val="B0473F"/>
            </a:solidFill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D07B-984C-9A37-19F34A55EB4D}"/>
              </c:ext>
            </c:extLst>
          </c:dPt>
          <c:dPt>
            <c:idx val="1"/>
            <c:invertIfNegative val="0"/>
            <c:bubble3D val="0"/>
            <c:spPr>
              <a:solidFill>
                <a:srgbClr val="1B6B73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2-D07B-984C-9A37-19F34A55EB4D}"/>
              </c:ext>
            </c:extLst>
          </c:dPt>
          <c:dPt>
            <c:idx val="2"/>
            <c:invertIfNegative val="0"/>
            <c:bubble3D val="0"/>
            <c:spPr>
              <a:solidFill>
                <a:srgbClr val="1B6B73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4-D07B-984C-9A37-19F34A55EB4D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5-D07B-984C-9A37-19F34A55EB4D}"/>
              </c:ext>
            </c:extLst>
          </c:dPt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0" i="0" u="none" strike="noStrike">
                    <a:solidFill>
                      <a:srgbClr val="1F2937"/>
                    </a:solidFill>
                    <a:latin typeface="Arial"/>
                  </a:defRPr>
                </a:pPr>
                <a:endParaRPr lang="es-P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Clúster 0</c:v>
                </c:pt>
                <c:pt idx="1">
                  <c:v>Clúster 1</c:v>
                </c:pt>
                <c:pt idx="2">
                  <c:v>Clúster 2</c:v>
                </c:pt>
                <c:pt idx="3">
                  <c:v>Clúster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38.799999999999997</c:v>
                </c:pt>
                <c:pt idx="1">
                  <c:v>7.7</c:v>
                </c:pt>
                <c:pt idx="2">
                  <c:v>9.8000000000000007</c:v>
                </c:pt>
                <c:pt idx="3">
                  <c:v>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D07B-984C-9A37-19F34A55EB4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50" b="0" i="0" u="none" strike="noStrike">
                <a:solidFill>
                  <a:srgbClr val="6B7280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MX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Sin flag</c:v>
                </c:pt>
              </c:strCache>
            </c:strRef>
          </c:tx>
          <c:spPr>
            <a:solidFill>
              <a:srgbClr val="1B2A4A"/>
            </a:solidFill>
            <a:effectLst/>
          </c:spPr>
          <c:invertIfNegative val="0"/>
          <c:cat>
            <c:strRef>
              <c:f>Sheet1!$A$2:$A$8</c:f>
              <c:strCache>
                <c:ptCount val="7"/>
                <c:pt idx="0">
                  <c:v>Red Neuronal (MLP)</c:v>
                </c:pt>
                <c:pt idx="1">
                  <c:v>Gradient Boosting</c:v>
                </c:pt>
                <c:pt idx="2">
                  <c:v>XGBoost</c:v>
                </c:pt>
                <c:pt idx="3">
                  <c:v>K Vecinos Cercanos</c:v>
                </c:pt>
                <c:pt idx="4">
                  <c:v>Random Forest</c:v>
                </c:pt>
                <c:pt idx="5">
                  <c:v>Regresión Logística</c:v>
                </c:pt>
                <c:pt idx="6">
                  <c:v>Árbol de Decisión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0.93289999999999995</c:v>
                </c:pt>
                <c:pt idx="1">
                  <c:v>0.92430000000000001</c:v>
                </c:pt>
                <c:pt idx="2">
                  <c:v>0.91579999999999995</c:v>
                </c:pt>
                <c:pt idx="3">
                  <c:v>0.90790000000000004</c:v>
                </c:pt>
                <c:pt idx="4">
                  <c:v>0.89739999999999998</c:v>
                </c:pt>
                <c:pt idx="5">
                  <c:v>0.89349999999999996</c:v>
                </c:pt>
                <c:pt idx="6">
                  <c:v>0.84450000000000003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F6E-7C44-B553-CC8E40AA5AB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Con flag</c:v>
                </c:pt>
              </c:strCache>
            </c:strRef>
          </c:tx>
          <c:spPr>
            <a:solidFill>
              <a:srgbClr val="1B6B73"/>
            </a:solidFill>
            <a:effectLst/>
          </c:spPr>
          <c:invertIfNegative val="0"/>
          <c:cat>
            <c:strRef>
              <c:f>Sheet1!$A$2:$A$8</c:f>
              <c:strCache>
                <c:ptCount val="7"/>
                <c:pt idx="0">
                  <c:v>Red Neuronal (MLP)</c:v>
                </c:pt>
                <c:pt idx="1">
                  <c:v>Gradient Boosting</c:v>
                </c:pt>
                <c:pt idx="2">
                  <c:v>XGBoost</c:v>
                </c:pt>
                <c:pt idx="3">
                  <c:v>K Vecinos Cercanos</c:v>
                </c:pt>
                <c:pt idx="4">
                  <c:v>Random Forest</c:v>
                </c:pt>
                <c:pt idx="5">
                  <c:v>Regresión Logística</c:v>
                </c:pt>
                <c:pt idx="6">
                  <c:v>Árbol de Decisión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0.91900000000000004</c:v>
                </c:pt>
                <c:pt idx="1">
                  <c:v>0.92510000000000003</c:v>
                </c:pt>
                <c:pt idx="2">
                  <c:v>0.91669999999999996</c:v>
                </c:pt>
                <c:pt idx="3">
                  <c:v>0.90900000000000003</c:v>
                </c:pt>
                <c:pt idx="4">
                  <c:v>0.90080000000000005</c:v>
                </c:pt>
                <c:pt idx="5">
                  <c:v>0.89529999999999998</c:v>
                </c:pt>
                <c:pt idx="6">
                  <c:v>0.85509999999999997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F6E-7C44-B553-CC8E40AA5A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5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00" b="0" i="0" u="none" strike="noStrike">
                <a:solidFill>
                  <a:srgbClr val="1F2937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ax val="0.95"/>
          <c:min val="0.8"/>
        </c:scaling>
        <c:delete val="0"/>
        <c:axPos val="l"/>
        <c:majorGridlines>
          <c:spPr>
            <a:ln w="9525" cap="flat">
              <a:solidFill>
                <a:srgbClr val="E2E5E9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00" b="0" i="0" u="none" strike="noStrike">
                <a:solidFill>
                  <a:srgbClr val="6B7280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txPr>
        <a:bodyPr/>
        <a:lstStyle/>
        <a:p>
          <a:pPr>
            <a:defRPr sz="1100">
              <a:solidFill>
                <a:srgbClr val="1F2937"/>
              </a:solidFill>
            </a:defRPr>
          </a:pPr>
          <a:endParaRPr lang="en-US"/>
        </a:p>
      </c:txPr>
    </c:legend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" name="Google Shape;6;n"/>
          <p:cNvSpPr txBox="1">
            <a:spLocks noGrp="1"/>
          </p:cNvSpPr>
          <p:nvPr>
            <p:ph type="dt" idx="10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‹Nº›</a:t>
            </a:fld>
            <a:endParaRPr sz="1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:notes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4" name="Google Shape;15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66" name="Google Shape;166;p106:notes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106:notes"/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93" name="Google Shape;193;p107:notes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4" name="Google Shape;194;p107:notes"/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17" name="Google Shape;217;p109:notes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8" name="Google Shape;218;p109:notes"/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1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65" name="Google Shape;265;p110:notes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6" name="Google Shape;266;p110:notes"/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88" name="Google Shape;288;p111:notes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9" name="Google Shape;289;p111:notes"/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1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18" name="Google Shape;318;p112:notes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9" name="Google Shape;319;p112:notes"/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41" name="Google Shape;341;p113:notes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2" name="Google Shape;342;p113:notes"/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8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1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81" name="Google Shape;381;p114:notes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2" name="Google Shape;382;p114:notes"/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9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1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97" name="Google Shape;397;p115:notes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8" name="Google Shape;398;p115:notes"/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1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20" name="Google Shape;420;p116:notes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21" name="Google Shape;421;p116:notes"/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11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38" name="Google Shape;438;p117:notes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9" name="Google Shape;439;p117:notes"/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12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1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53" name="Google Shape;453;p118:notes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4" name="Google Shape;454;p118:notes"/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13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79" name="Google Shape;479;p119:notes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0" name="Google Shape;480;p119:notes"/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14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p1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95" name="Google Shape;495;p120:notes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6" name="Google Shape;496;p120:notes"/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15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Google Shape;507;p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08" name="Google Shape;508;p121:notes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09" name="Google Shape;509;p121:notes"/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16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1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21" name="Google Shape;521;p122:notes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522" name="Google Shape;522;p122:notes"/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17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1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29" name="Google Shape;529;p123:notes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530" name="Google Shape;530;p123:notes"/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18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1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37" name="Google Shape;537;p124:notes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538" name="Google Shape;538;p124:notes"/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19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p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45" name="Google Shape;545;p125:notes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546" name="Google Shape;546;p125:notes"/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p1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53" name="Google Shape;553;p126:notes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54" name="Google Shape;554;p126:notes"/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21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1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61" name="Google Shape;561;p127:notes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2" name="Google Shape;562;p127:notes"/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22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" name="Google Shape;578;p1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79" name="Google Shape;579;p128:notes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80" name="Google Shape;580;p128:notes"/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23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Google Shape;603;p1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04" name="Google Shape;604;p129:notes"/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Base filtrada 🡪 Lima Metropolitana, 4,030 hogares válidos (no nulos, ni duplicados)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627063" lvl="1" indent="-265113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Preprocesamiento transformó 19 variables en 57 características aptas para el modelamiento.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34290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/>
              <a:buChar char="•"/>
            </a:pPr>
            <a:r>
              <a:rPr lang="en-US" sz="1800" b="1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K-Means</a:t>
            </a:r>
            <a:r>
              <a:rPr lang="en-US" sz="1800"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1800"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K=4</a:t>
            </a:r>
            <a:r>
              <a:rPr lang="en-US" sz="1800">
                <a:latin typeface="Arial"/>
                <a:ea typeface="Arial"/>
                <a:cs typeface="Arial"/>
                <a:sym typeface="Arial"/>
              </a:rPr>
              <a:t> fue seleccionado en K-Means como </a:t>
            </a:r>
            <a:r>
              <a:rPr lang="en-US" sz="1800" b="1">
                <a:latin typeface="Arial"/>
                <a:ea typeface="Arial"/>
                <a:cs typeface="Arial"/>
                <a:sym typeface="Arial"/>
              </a:rPr>
              <a:t>solución de compromiso</a:t>
            </a:r>
            <a:r>
              <a:rPr lang="en-US" sz="1800">
                <a:latin typeface="Arial"/>
                <a:ea typeface="Arial"/>
                <a:cs typeface="Arial"/>
                <a:sym typeface="Arial"/>
              </a:rPr>
              <a:t> por las métricas internas, la estabilidad y la interpretación sustantiva de los perfiles.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627063" lvl="1" indent="-265113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Prueba complementaria con K=5 🡪 mejoró 1 métrica pero empeoro 2, y presentó una estabilidad ligeramente menor; por ello no reemplaza a K=4.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34290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/>
              <a:buChar char="•"/>
            </a:pPr>
            <a:r>
              <a:rPr lang="en-US" sz="1800" b="1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DBSCAN</a:t>
            </a:r>
            <a:r>
              <a:rPr lang="en-US" sz="1800">
                <a:latin typeface="Arial"/>
                <a:ea typeface="Arial"/>
                <a:cs typeface="Arial"/>
                <a:sym typeface="Arial"/>
              </a:rPr>
              <a:t> y </a:t>
            </a:r>
            <a:r>
              <a:rPr lang="en-US" sz="1800" b="1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HDBSCAN</a:t>
            </a:r>
            <a:r>
              <a:rPr lang="en-US" sz="1800">
                <a:latin typeface="Arial"/>
                <a:ea typeface="Arial"/>
                <a:cs typeface="Arial"/>
                <a:sym typeface="Arial"/>
              </a:rPr>
              <a:t>: No produjeron perfiles poblacionales amplios y equilibrados bajo la representación de alta dimensionalidad utilizada 🡪 Concentración en masa dominante, grupos pequeños o ruido.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34290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/>
              <a:buChar char="•"/>
            </a:pPr>
            <a:r>
              <a:rPr lang="en-US" sz="1800" b="1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GMM</a:t>
            </a:r>
            <a:r>
              <a:rPr lang="en-US" sz="1800">
                <a:latin typeface="Arial"/>
                <a:ea typeface="Arial"/>
                <a:cs typeface="Arial"/>
                <a:sym typeface="Arial"/>
              </a:rPr>
              <a:t>: Confirmó que es posible obtener 4 componentes estables, sin microcomponentes y con asignaciones probabilísticas claras. Configuración final uso PCA-90 (14 dimensiones), covarianza tied y 4 componentes.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34290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La correspondencia entre K-Means y GMM es parcial, no idéntica; sin embargo, ambos métodos coinciden en los ejes esenciales de: </a:t>
            </a:r>
            <a:r>
              <a:rPr lang="en-US" sz="1800"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ciclo de vida, composición familiar, presencia de menores y adultos mayores, educación y condiciones habitacionales</a:t>
            </a:r>
            <a:r>
              <a:rPr lang="en-US" sz="1800">
                <a:latin typeface="Arial"/>
                <a:ea typeface="Arial"/>
                <a:cs typeface="Arial"/>
                <a:sym typeface="Arial"/>
              </a:rPr>
              <a:t>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34290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Los cuatro clústeres de K-Means continúan siendo </a:t>
            </a:r>
            <a:r>
              <a:rPr lang="en-US" sz="1800" b="1">
                <a:latin typeface="Arial"/>
                <a:ea typeface="Arial"/>
                <a:cs typeface="Arial"/>
                <a:sym typeface="Arial"/>
              </a:rPr>
              <a:t>la segmentación principal</a:t>
            </a:r>
            <a:r>
              <a:rPr lang="en-US" sz="1800">
                <a:latin typeface="Arial"/>
                <a:ea typeface="Arial"/>
                <a:cs typeface="Arial"/>
                <a:sym typeface="Arial"/>
              </a:rPr>
              <a:t>, debido a:</a:t>
            </a:r>
            <a:endParaRPr/>
          </a:p>
          <a:p>
            <a:pPr marL="627063" lvl="1" indent="-265113" algn="just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4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Sus mejores métricas geométricas.</a:t>
            </a:r>
            <a:endParaRPr/>
          </a:p>
          <a:p>
            <a:pPr marL="627063" lvl="1" indent="-265113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Su interpretación más directa para el trabajo posterior.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5" name="Google Shape;605;p129:notes"/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24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5">
          <a:extLst>
            <a:ext uri="{FF2B5EF4-FFF2-40B4-BE49-F238E27FC236}">
              <a16:creationId xmlns:a16="http://schemas.microsoft.com/office/drawing/2014/main" id="{5285383D-80A9-2A8F-7EC3-2094A1ABF9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131:notes">
            <a:extLst>
              <a:ext uri="{FF2B5EF4-FFF2-40B4-BE49-F238E27FC236}">
                <a16:creationId xmlns:a16="http://schemas.microsoft.com/office/drawing/2014/main" id="{144DC93A-A9F8-DE27-81DE-44FADA9DBF5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17" name="Google Shape;617;p131:notes">
            <a:extLst>
              <a:ext uri="{FF2B5EF4-FFF2-40B4-BE49-F238E27FC236}">
                <a16:creationId xmlns:a16="http://schemas.microsoft.com/office/drawing/2014/main" id="{7FECDAEC-694E-82B0-AC3C-C12A67A18D3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18" name="Google Shape;618;p131:notes">
            <a:extLst>
              <a:ext uri="{FF2B5EF4-FFF2-40B4-BE49-F238E27FC236}">
                <a16:creationId xmlns:a16="http://schemas.microsoft.com/office/drawing/2014/main" id="{EB2AD5E4-18FC-A722-DAE8-8F08B47152D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25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6617023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5">
          <a:extLst>
            <a:ext uri="{FF2B5EF4-FFF2-40B4-BE49-F238E27FC236}">
              <a16:creationId xmlns:a16="http://schemas.microsoft.com/office/drawing/2014/main" id="{1D8192C2-347A-F23F-6CEA-C2E34E69CE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131:notes">
            <a:extLst>
              <a:ext uri="{FF2B5EF4-FFF2-40B4-BE49-F238E27FC236}">
                <a16:creationId xmlns:a16="http://schemas.microsoft.com/office/drawing/2014/main" id="{D8617CA2-9A3F-13C9-D44D-D8AA134A5E6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17" name="Google Shape;617;p131:notes">
            <a:extLst>
              <a:ext uri="{FF2B5EF4-FFF2-40B4-BE49-F238E27FC236}">
                <a16:creationId xmlns:a16="http://schemas.microsoft.com/office/drawing/2014/main" id="{83226D52-CE6F-DFAF-14CE-BB2C3FDEEA4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618" name="Google Shape;618;p131:notes">
            <a:extLst>
              <a:ext uri="{FF2B5EF4-FFF2-40B4-BE49-F238E27FC236}">
                <a16:creationId xmlns:a16="http://schemas.microsoft.com/office/drawing/2014/main" id="{073DCBCB-497B-C0FB-8F41-CF549C9E1C57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26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5701954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5">
          <a:extLst>
            <a:ext uri="{FF2B5EF4-FFF2-40B4-BE49-F238E27FC236}">
              <a16:creationId xmlns:a16="http://schemas.microsoft.com/office/drawing/2014/main" id="{A610BE52-F0B4-4AE5-5286-3BE7D7712B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131:notes">
            <a:extLst>
              <a:ext uri="{FF2B5EF4-FFF2-40B4-BE49-F238E27FC236}">
                <a16:creationId xmlns:a16="http://schemas.microsoft.com/office/drawing/2014/main" id="{270CB40B-82B7-9BA8-DD4C-BBF72B8A14B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17" name="Google Shape;617;p131:notes">
            <a:extLst>
              <a:ext uri="{FF2B5EF4-FFF2-40B4-BE49-F238E27FC236}">
                <a16:creationId xmlns:a16="http://schemas.microsoft.com/office/drawing/2014/main" id="{F3C8486F-23DB-9055-BDA1-C293921A72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18" name="Google Shape;618;p131:notes">
            <a:extLst>
              <a:ext uri="{FF2B5EF4-FFF2-40B4-BE49-F238E27FC236}">
                <a16:creationId xmlns:a16="http://schemas.microsoft.com/office/drawing/2014/main" id="{14A46FEA-FFA2-F1F3-6D82-D1A10BC76D9C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27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1754966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5">
          <a:extLst>
            <a:ext uri="{FF2B5EF4-FFF2-40B4-BE49-F238E27FC236}">
              <a16:creationId xmlns:a16="http://schemas.microsoft.com/office/drawing/2014/main" id="{5631F3A3-A673-9306-95D5-A1B486EB5A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131:notes">
            <a:extLst>
              <a:ext uri="{FF2B5EF4-FFF2-40B4-BE49-F238E27FC236}">
                <a16:creationId xmlns:a16="http://schemas.microsoft.com/office/drawing/2014/main" id="{01AC5DFA-8272-993D-9B6C-7B0335E568F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17" name="Google Shape;617;p131:notes">
            <a:extLst>
              <a:ext uri="{FF2B5EF4-FFF2-40B4-BE49-F238E27FC236}">
                <a16:creationId xmlns:a16="http://schemas.microsoft.com/office/drawing/2014/main" id="{7397E7FB-67BF-10CB-A81C-2DB063DA486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18" name="Google Shape;618;p131:notes">
            <a:extLst>
              <a:ext uri="{FF2B5EF4-FFF2-40B4-BE49-F238E27FC236}">
                <a16:creationId xmlns:a16="http://schemas.microsoft.com/office/drawing/2014/main" id="{53EB73BA-23BB-D79E-B0D0-5FE7CF0796BC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28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7204326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5">
          <a:extLst>
            <a:ext uri="{FF2B5EF4-FFF2-40B4-BE49-F238E27FC236}">
              <a16:creationId xmlns:a16="http://schemas.microsoft.com/office/drawing/2014/main" id="{6130A73F-F420-C3B3-E045-176EA78CF9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131:notes">
            <a:extLst>
              <a:ext uri="{FF2B5EF4-FFF2-40B4-BE49-F238E27FC236}">
                <a16:creationId xmlns:a16="http://schemas.microsoft.com/office/drawing/2014/main" id="{D12C4727-4478-E870-4EAC-CC0DA8AC0C2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17" name="Google Shape;617;p131:notes">
            <a:extLst>
              <a:ext uri="{FF2B5EF4-FFF2-40B4-BE49-F238E27FC236}">
                <a16:creationId xmlns:a16="http://schemas.microsoft.com/office/drawing/2014/main" id="{E7598093-54D9-9566-19BF-8F3064E1598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18" name="Google Shape;618;p131:notes">
            <a:extLst>
              <a:ext uri="{FF2B5EF4-FFF2-40B4-BE49-F238E27FC236}">
                <a16:creationId xmlns:a16="http://schemas.microsoft.com/office/drawing/2014/main" id="{E9DEF418-7ECC-2DA6-6192-3387ED41B7C1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29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3425906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5">
          <a:extLst>
            <a:ext uri="{FF2B5EF4-FFF2-40B4-BE49-F238E27FC236}">
              <a16:creationId xmlns:a16="http://schemas.microsoft.com/office/drawing/2014/main" id="{805485B2-9629-7D0F-BC31-98C4872C7D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131:notes">
            <a:extLst>
              <a:ext uri="{FF2B5EF4-FFF2-40B4-BE49-F238E27FC236}">
                <a16:creationId xmlns:a16="http://schemas.microsoft.com/office/drawing/2014/main" id="{99F652DB-00EC-E354-945C-685EA9EF7BB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17" name="Google Shape;617;p131:notes">
            <a:extLst>
              <a:ext uri="{FF2B5EF4-FFF2-40B4-BE49-F238E27FC236}">
                <a16:creationId xmlns:a16="http://schemas.microsoft.com/office/drawing/2014/main" id="{DE86B4AD-8FC4-A936-9866-81DE9169325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18" name="Google Shape;618;p131:notes">
            <a:extLst>
              <a:ext uri="{FF2B5EF4-FFF2-40B4-BE49-F238E27FC236}">
                <a16:creationId xmlns:a16="http://schemas.microsoft.com/office/drawing/2014/main" id="{7FF8ED0A-6C9D-B366-3CB1-DB12407B5541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30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507665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5">
          <a:extLst>
            <a:ext uri="{FF2B5EF4-FFF2-40B4-BE49-F238E27FC236}">
              <a16:creationId xmlns:a16="http://schemas.microsoft.com/office/drawing/2014/main" id="{B8E1C454-3105-3651-B0DE-EA7FEF4594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131:notes">
            <a:extLst>
              <a:ext uri="{FF2B5EF4-FFF2-40B4-BE49-F238E27FC236}">
                <a16:creationId xmlns:a16="http://schemas.microsoft.com/office/drawing/2014/main" id="{EB256F18-DFC4-CF5F-8F3D-1178B8FCEE1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17" name="Google Shape;617;p131:notes">
            <a:extLst>
              <a:ext uri="{FF2B5EF4-FFF2-40B4-BE49-F238E27FC236}">
                <a16:creationId xmlns:a16="http://schemas.microsoft.com/office/drawing/2014/main" id="{1E09CFCA-395E-CF36-BB7F-F78E16E2281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18" name="Google Shape;618;p131:notes">
            <a:extLst>
              <a:ext uri="{FF2B5EF4-FFF2-40B4-BE49-F238E27FC236}">
                <a16:creationId xmlns:a16="http://schemas.microsoft.com/office/drawing/2014/main" id="{375CEBC6-AA60-ED9D-0995-50291A14B041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31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2428560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5">
          <a:extLst>
            <a:ext uri="{FF2B5EF4-FFF2-40B4-BE49-F238E27FC236}">
              <a16:creationId xmlns:a16="http://schemas.microsoft.com/office/drawing/2014/main" id="{CD121A78-6507-BA1C-F555-8883033B16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131:notes">
            <a:extLst>
              <a:ext uri="{FF2B5EF4-FFF2-40B4-BE49-F238E27FC236}">
                <a16:creationId xmlns:a16="http://schemas.microsoft.com/office/drawing/2014/main" id="{1FC9265C-5877-2E09-2115-7BFFF8AC72D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17" name="Google Shape;617;p131:notes">
            <a:extLst>
              <a:ext uri="{FF2B5EF4-FFF2-40B4-BE49-F238E27FC236}">
                <a16:creationId xmlns:a16="http://schemas.microsoft.com/office/drawing/2014/main" id="{B0BD17FE-7BF3-C585-BF6F-1798DE49A2C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18" name="Google Shape;618;p131:notes">
            <a:extLst>
              <a:ext uri="{FF2B5EF4-FFF2-40B4-BE49-F238E27FC236}">
                <a16:creationId xmlns:a16="http://schemas.microsoft.com/office/drawing/2014/main" id="{337E0A11-3DA5-FE45-3533-D4F148D0D330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32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029394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5">
          <a:extLst>
            <a:ext uri="{FF2B5EF4-FFF2-40B4-BE49-F238E27FC236}">
              <a16:creationId xmlns:a16="http://schemas.microsoft.com/office/drawing/2014/main" id="{4394F713-A126-5B9A-ABFF-86FC24CA7D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131:notes">
            <a:extLst>
              <a:ext uri="{FF2B5EF4-FFF2-40B4-BE49-F238E27FC236}">
                <a16:creationId xmlns:a16="http://schemas.microsoft.com/office/drawing/2014/main" id="{C63F3AD7-7E9A-8402-FD86-0440F71B54D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17" name="Google Shape;617;p131:notes">
            <a:extLst>
              <a:ext uri="{FF2B5EF4-FFF2-40B4-BE49-F238E27FC236}">
                <a16:creationId xmlns:a16="http://schemas.microsoft.com/office/drawing/2014/main" id="{349896E8-B8CE-FB54-25B3-E9717C52F11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18" name="Google Shape;618;p131:notes">
            <a:extLst>
              <a:ext uri="{FF2B5EF4-FFF2-40B4-BE49-F238E27FC236}">
                <a16:creationId xmlns:a16="http://schemas.microsoft.com/office/drawing/2014/main" id="{CBBE240D-D14F-E46A-CEFA-4B628B8D461D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33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3617939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5">
          <a:extLst>
            <a:ext uri="{FF2B5EF4-FFF2-40B4-BE49-F238E27FC236}">
              <a16:creationId xmlns:a16="http://schemas.microsoft.com/office/drawing/2014/main" id="{4012D219-CB90-B131-B6BA-9887988D54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131:notes">
            <a:extLst>
              <a:ext uri="{FF2B5EF4-FFF2-40B4-BE49-F238E27FC236}">
                <a16:creationId xmlns:a16="http://schemas.microsoft.com/office/drawing/2014/main" id="{DDE025EE-01BC-2BEC-60A0-60BA4B4F57A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17" name="Google Shape;617;p131:notes">
            <a:extLst>
              <a:ext uri="{FF2B5EF4-FFF2-40B4-BE49-F238E27FC236}">
                <a16:creationId xmlns:a16="http://schemas.microsoft.com/office/drawing/2014/main" id="{A9BA3BF6-5CBC-FE9F-0B07-7DFAA881046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18" name="Google Shape;618;p131:notes">
            <a:extLst>
              <a:ext uri="{FF2B5EF4-FFF2-40B4-BE49-F238E27FC236}">
                <a16:creationId xmlns:a16="http://schemas.microsoft.com/office/drawing/2014/main" id="{8EE19245-A622-542F-AE62-76E1240FF6B4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34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2289614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5">
          <a:extLst>
            <a:ext uri="{FF2B5EF4-FFF2-40B4-BE49-F238E27FC236}">
              <a16:creationId xmlns:a16="http://schemas.microsoft.com/office/drawing/2014/main" id="{F4E7E359-9A01-786B-A9A6-E76F2C465C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131:notes">
            <a:extLst>
              <a:ext uri="{FF2B5EF4-FFF2-40B4-BE49-F238E27FC236}">
                <a16:creationId xmlns:a16="http://schemas.microsoft.com/office/drawing/2014/main" id="{F2826D53-12AF-9581-25D5-4DB22C7327E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17" name="Google Shape;617;p131:notes">
            <a:extLst>
              <a:ext uri="{FF2B5EF4-FFF2-40B4-BE49-F238E27FC236}">
                <a16:creationId xmlns:a16="http://schemas.microsoft.com/office/drawing/2014/main" id="{119127FC-3180-5D65-A82E-7EA8A858E6F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18" name="Google Shape;618;p131:notes">
            <a:extLst>
              <a:ext uri="{FF2B5EF4-FFF2-40B4-BE49-F238E27FC236}">
                <a16:creationId xmlns:a16="http://schemas.microsoft.com/office/drawing/2014/main" id="{5F7B35E3-7122-9C53-7900-49E491DDBD3C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35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5657073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5">
          <a:extLst>
            <a:ext uri="{FF2B5EF4-FFF2-40B4-BE49-F238E27FC236}">
              <a16:creationId xmlns:a16="http://schemas.microsoft.com/office/drawing/2014/main" id="{B289FF7D-7717-10FC-E382-6D4FF9E57A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131:notes">
            <a:extLst>
              <a:ext uri="{FF2B5EF4-FFF2-40B4-BE49-F238E27FC236}">
                <a16:creationId xmlns:a16="http://schemas.microsoft.com/office/drawing/2014/main" id="{E6F8EAD9-E193-8F99-869B-B820773DE79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17" name="Google Shape;617;p131:notes">
            <a:extLst>
              <a:ext uri="{FF2B5EF4-FFF2-40B4-BE49-F238E27FC236}">
                <a16:creationId xmlns:a16="http://schemas.microsoft.com/office/drawing/2014/main" id="{AEE1BB8E-F3A9-D1DD-56AB-B4267800D81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18" name="Google Shape;618;p131:notes">
            <a:extLst>
              <a:ext uri="{FF2B5EF4-FFF2-40B4-BE49-F238E27FC236}">
                <a16:creationId xmlns:a16="http://schemas.microsoft.com/office/drawing/2014/main" id="{DB15750C-46DC-D6AE-E669-8D0B2350DC37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36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830518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5">
          <a:extLst>
            <a:ext uri="{FF2B5EF4-FFF2-40B4-BE49-F238E27FC236}">
              <a16:creationId xmlns:a16="http://schemas.microsoft.com/office/drawing/2014/main" id="{1F18AD33-A322-5C63-1E6F-B951F717AD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131:notes">
            <a:extLst>
              <a:ext uri="{FF2B5EF4-FFF2-40B4-BE49-F238E27FC236}">
                <a16:creationId xmlns:a16="http://schemas.microsoft.com/office/drawing/2014/main" id="{97D1FCA5-B585-4D01-5791-96FE7C2AC82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17" name="Google Shape;617;p131:notes">
            <a:extLst>
              <a:ext uri="{FF2B5EF4-FFF2-40B4-BE49-F238E27FC236}">
                <a16:creationId xmlns:a16="http://schemas.microsoft.com/office/drawing/2014/main" id="{CFCB91D1-5D08-B5C4-E003-98F2A57EC58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18" name="Google Shape;618;p131:notes">
            <a:extLst>
              <a:ext uri="{FF2B5EF4-FFF2-40B4-BE49-F238E27FC236}">
                <a16:creationId xmlns:a16="http://schemas.microsoft.com/office/drawing/2014/main" id="{F483DA20-75A5-EDED-6460-1D121CBEA082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37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3976785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5">
          <a:extLst>
            <a:ext uri="{FF2B5EF4-FFF2-40B4-BE49-F238E27FC236}">
              <a16:creationId xmlns:a16="http://schemas.microsoft.com/office/drawing/2014/main" id="{619A673A-636D-BEA5-7D73-C3D17813CB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131:notes">
            <a:extLst>
              <a:ext uri="{FF2B5EF4-FFF2-40B4-BE49-F238E27FC236}">
                <a16:creationId xmlns:a16="http://schemas.microsoft.com/office/drawing/2014/main" id="{9D0DEB59-09DF-CE87-AD8D-253A2C6228D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17" name="Google Shape;617;p131:notes">
            <a:extLst>
              <a:ext uri="{FF2B5EF4-FFF2-40B4-BE49-F238E27FC236}">
                <a16:creationId xmlns:a16="http://schemas.microsoft.com/office/drawing/2014/main" id="{CA40864E-A74A-CE76-9E1C-8E9862DE46B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18" name="Google Shape;618;p131:notes">
            <a:extLst>
              <a:ext uri="{FF2B5EF4-FFF2-40B4-BE49-F238E27FC236}">
                <a16:creationId xmlns:a16="http://schemas.microsoft.com/office/drawing/2014/main" id="{87F1C857-0526-89F3-7FE2-F7B16AB5BD50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38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3455819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5">
          <a:extLst>
            <a:ext uri="{FF2B5EF4-FFF2-40B4-BE49-F238E27FC236}">
              <a16:creationId xmlns:a16="http://schemas.microsoft.com/office/drawing/2014/main" id="{33D00D41-215F-3D76-0844-E556E2AB01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131:notes">
            <a:extLst>
              <a:ext uri="{FF2B5EF4-FFF2-40B4-BE49-F238E27FC236}">
                <a16:creationId xmlns:a16="http://schemas.microsoft.com/office/drawing/2014/main" id="{15046E8A-FC58-B7D1-90DD-D2FD0E53E51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17488" y="812800"/>
            <a:ext cx="7124700" cy="40084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17" name="Google Shape;617;p131:notes">
            <a:extLst>
              <a:ext uri="{FF2B5EF4-FFF2-40B4-BE49-F238E27FC236}">
                <a16:creationId xmlns:a16="http://schemas.microsoft.com/office/drawing/2014/main" id="{CDAB49CB-21E3-3CAF-C716-0FDD470C04A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18" name="Google Shape;618;p131:notes">
            <a:extLst>
              <a:ext uri="{FF2B5EF4-FFF2-40B4-BE49-F238E27FC236}">
                <a16:creationId xmlns:a16="http://schemas.microsoft.com/office/drawing/2014/main" id="{E3B18FFB-3676-0CDC-E713-801A58E6C7E4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39</a:t>
            </a:fld>
            <a:endParaRPr sz="1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4092171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55"/>
          <p:cNvSpPr txBox="1">
            <a:spLocks noGrp="1"/>
          </p:cNvSpPr>
          <p:nvPr>
            <p:ph type="title"/>
          </p:nvPr>
        </p:nvSpPr>
        <p:spPr>
          <a:xfrm>
            <a:off x="609600" y="273600"/>
            <a:ext cx="1097232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55"/>
          <p:cNvSpPr txBox="1">
            <a:spLocks noGrp="1"/>
          </p:cNvSpPr>
          <p:nvPr>
            <p:ph type="body" idx="1"/>
          </p:nvPr>
        </p:nvSpPr>
        <p:spPr>
          <a:xfrm>
            <a:off x="609600" y="1604520"/>
            <a:ext cx="1097232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x">
  <p:cSld name="TITLE_AND_BODY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4"/>
          <p:cNvSpPr txBox="1">
            <a:spLocks noGrp="1"/>
          </p:cNvSpPr>
          <p:nvPr>
            <p:ph type="title"/>
          </p:nvPr>
        </p:nvSpPr>
        <p:spPr>
          <a:xfrm>
            <a:off x="609600" y="273600"/>
            <a:ext cx="1097232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64"/>
          <p:cNvSpPr txBox="1">
            <a:spLocks noGrp="1"/>
          </p:cNvSpPr>
          <p:nvPr>
            <p:ph type="subTitle" idx="1"/>
          </p:nvPr>
        </p:nvSpPr>
        <p:spPr>
          <a:xfrm>
            <a:off x="609600" y="1604520"/>
            <a:ext cx="1097232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lvl="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lvl="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lvl="3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lvl="4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" type="twoObj">
  <p:cSld name="TWO_OBJECT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65"/>
          <p:cNvSpPr txBox="1">
            <a:spLocks noGrp="1"/>
          </p:cNvSpPr>
          <p:nvPr>
            <p:ph type="title"/>
          </p:nvPr>
        </p:nvSpPr>
        <p:spPr>
          <a:xfrm>
            <a:off x="609600" y="273600"/>
            <a:ext cx="1097232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65"/>
          <p:cNvSpPr txBox="1">
            <a:spLocks noGrp="1"/>
          </p:cNvSpPr>
          <p:nvPr>
            <p:ph type="body" idx="1"/>
          </p:nvPr>
        </p:nvSpPr>
        <p:spPr>
          <a:xfrm>
            <a:off x="609600" y="1604520"/>
            <a:ext cx="535440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" name="Google Shape;27;p65"/>
          <p:cNvSpPr txBox="1">
            <a:spLocks noGrp="1"/>
          </p:cNvSpPr>
          <p:nvPr>
            <p:ph type="body" idx="2"/>
          </p:nvPr>
        </p:nvSpPr>
        <p:spPr>
          <a:xfrm>
            <a:off x="6232320" y="1604520"/>
            <a:ext cx="535440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6"/>
          <p:cNvSpPr txBox="1">
            <a:spLocks noGrp="1"/>
          </p:cNvSpPr>
          <p:nvPr>
            <p:ph type="title"/>
          </p:nvPr>
        </p:nvSpPr>
        <p:spPr>
          <a:xfrm>
            <a:off x="609600" y="273600"/>
            <a:ext cx="1097232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entered Text" type="objOnly">
  <p:cSld name="OBJECT_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7"/>
          <p:cNvSpPr txBox="1">
            <a:spLocks noGrp="1"/>
          </p:cNvSpPr>
          <p:nvPr>
            <p:ph type="subTitle" idx="1"/>
          </p:nvPr>
        </p:nvSpPr>
        <p:spPr>
          <a:xfrm>
            <a:off x="609600" y="273600"/>
            <a:ext cx="10972320" cy="5307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lvl="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lvl="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lvl="3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lvl="4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and Content" type="twoObjAndObj">
  <p:cSld name="TWO_OBJECTS_AND_OBJEC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8"/>
          <p:cNvSpPr txBox="1">
            <a:spLocks noGrp="1"/>
          </p:cNvSpPr>
          <p:nvPr>
            <p:ph type="title"/>
          </p:nvPr>
        </p:nvSpPr>
        <p:spPr>
          <a:xfrm>
            <a:off x="609600" y="273600"/>
            <a:ext cx="1097232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8"/>
          <p:cNvSpPr txBox="1">
            <a:spLocks noGrp="1"/>
          </p:cNvSpPr>
          <p:nvPr>
            <p:ph type="body" idx="1"/>
          </p:nvPr>
        </p:nvSpPr>
        <p:spPr>
          <a:xfrm>
            <a:off x="609600" y="1604520"/>
            <a:ext cx="535440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68"/>
          <p:cNvSpPr txBox="1">
            <a:spLocks noGrp="1"/>
          </p:cNvSpPr>
          <p:nvPr>
            <p:ph type="body" idx="2"/>
          </p:nvPr>
        </p:nvSpPr>
        <p:spPr>
          <a:xfrm>
            <a:off x="6232320" y="1604520"/>
            <a:ext cx="535440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68"/>
          <p:cNvSpPr txBox="1">
            <a:spLocks noGrp="1"/>
          </p:cNvSpPr>
          <p:nvPr>
            <p:ph type="body" idx="3"/>
          </p:nvPr>
        </p:nvSpPr>
        <p:spPr>
          <a:xfrm>
            <a:off x="609600" y="3682080"/>
            <a:ext cx="535440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Content and 2 Content" type="objAndTwoObj">
  <p:cSld name="OBJECT_AND_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9"/>
          <p:cNvSpPr txBox="1">
            <a:spLocks noGrp="1"/>
          </p:cNvSpPr>
          <p:nvPr>
            <p:ph type="title"/>
          </p:nvPr>
        </p:nvSpPr>
        <p:spPr>
          <a:xfrm>
            <a:off x="609600" y="273600"/>
            <a:ext cx="1097232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9"/>
          <p:cNvSpPr txBox="1">
            <a:spLocks noGrp="1"/>
          </p:cNvSpPr>
          <p:nvPr>
            <p:ph type="body" idx="1"/>
          </p:nvPr>
        </p:nvSpPr>
        <p:spPr>
          <a:xfrm>
            <a:off x="609600" y="1604520"/>
            <a:ext cx="5354400" cy="397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9"/>
          <p:cNvSpPr txBox="1">
            <a:spLocks noGrp="1"/>
          </p:cNvSpPr>
          <p:nvPr>
            <p:ph type="body" idx="2"/>
          </p:nvPr>
        </p:nvSpPr>
        <p:spPr>
          <a:xfrm>
            <a:off x="6232320" y="1604520"/>
            <a:ext cx="535440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69"/>
          <p:cNvSpPr txBox="1">
            <a:spLocks noGrp="1"/>
          </p:cNvSpPr>
          <p:nvPr>
            <p:ph type="body" idx="3"/>
          </p:nvPr>
        </p:nvSpPr>
        <p:spPr>
          <a:xfrm>
            <a:off x="6232320" y="3682080"/>
            <a:ext cx="535440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over Content" type="twoObjOverTx">
  <p:cSld name="TWO_OBJECTS_OVER_TEXT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70"/>
          <p:cNvSpPr txBox="1">
            <a:spLocks noGrp="1"/>
          </p:cNvSpPr>
          <p:nvPr>
            <p:ph type="title"/>
          </p:nvPr>
        </p:nvSpPr>
        <p:spPr>
          <a:xfrm>
            <a:off x="609600" y="273600"/>
            <a:ext cx="1097232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0"/>
          <p:cNvSpPr txBox="1">
            <a:spLocks noGrp="1"/>
          </p:cNvSpPr>
          <p:nvPr>
            <p:ph type="body" idx="1"/>
          </p:nvPr>
        </p:nvSpPr>
        <p:spPr>
          <a:xfrm>
            <a:off x="609600" y="1604520"/>
            <a:ext cx="535440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70"/>
          <p:cNvSpPr txBox="1">
            <a:spLocks noGrp="1"/>
          </p:cNvSpPr>
          <p:nvPr>
            <p:ph type="body" idx="2"/>
          </p:nvPr>
        </p:nvSpPr>
        <p:spPr>
          <a:xfrm>
            <a:off x="6232320" y="1604520"/>
            <a:ext cx="535440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70"/>
          <p:cNvSpPr txBox="1">
            <a:spLocks noGrp="1"/>
          </p:cNvSpPr>
          <p:nvPr>
            <p:ph type="body" idx="3"/>
          </p:nvPr>
        </p:nvSpPr>
        <p:spPr>
          <a:xfrm>
            <a:off x="609600" y="3682080"/>
            <a:ext cx="1097232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 over Content" type="objOverTx">
  <p:cSld name="OBJECT_OVER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71"/>
          <p:cNvSpPr txBox="1">
            <a:spLocks noGrp="1"/>
          </p:cNvSpPr>
          <p:nvPr>
            <p:ph type="title"/>
          </p:nvPr>
        </p:nvSpPr>
        <p:spPr>
          <a:xfrm>
            <a:off x="609600" y="273600"/>
            <a:ext cx="1097232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1"/>
          <p:cNvSpPr txBox="1">
            <a:spLocks noGrp="1"/>
          </p:cNvSpPr>
          <p:nvPr>
            <p:ph type="body" idx="1"/>
          </p:nvPr>
        </p:nvSpPr>
        <p:spPr>
          <a:xfrm>
            <a:off x="609600" y="1604520"/>
            <a:ext cx="1097232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71"/>
          <p:cNvSpPr txBox="1">
            <a:spLocks noGrp="1"/>
          </p:cNvSpPr>
          <p:nvPr>
            <p:ph type="body" idx="2"/>
          </p:nvPr>
        </p:nvSpPr>
        <p:spPr>
          <a:xfrm>
            <a:off x="609600" y="3682080"/>
            <a:ext cx="1097232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4 Content" type="fourObj">
  <p:cSld name="FOUR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72"/>
          <p:cNvSpPr txBox="1">
            <a:spLocks noGrp="1"/>
          </p:cNvSpPr>
          <p:nvPr>
            <p:ph type="title"/>
          </p:nvPr>
        </p:nvSpPr>
        <p:spPr>
          <a:xfrm>
            <a:off x="609600" y="273600"/>
            <a:ext cx="1097232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2"/>
          <p:cNvSpPr txBox="1">
            <a:spLocks noGrp="1"/>
          </p:cNvSpPr>
          <p:nvPr>
            <p:ph type="body" idx="1"/>
          </p:nvPr>
        </p:nvSpPr>
        <p:spPr>
          <a:xfrm>
            <a:off x="609600" y="1604520"/>
            <a:ext cx="535440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72"/>
          <p:cNvSpPr txBox="1">
            <a:spLocks noGrp="1"/>
          </p:cNvSpPr>
          <p:nvPr>
            <p:ph type="body" idx="2"/>
          </p:nvPr>
        </p:nvSpPr>
        <p:spPr>
          <a:xfrm>
            <a:off x="6232320" y="1604520"/>
            <a:ext cx="535440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72"/>
          <p:cNvSpPr txBox="1">
            <a:spLocks noGrp="1"/>
          </p:cNvSpPr>
          <p:nvPr>
            <p:ph type="body" idx="3"/>
          </p:nvPr>
        </p:nvSpPr>
        <p:spPr>
          <a:xfrm>
            <a:off x="609600" y="3682080"/>
            <a:ext cx="535440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72"/>
          <p:cNvSpPr txBox="1">
            <a:spLocks noGrp="1"/>
          </p:cNvSpPr>
          <p:nvPr>
            <p:ph type="body" idx="4"/>
          </p:nvPr>
        </p:nvSpPr>
        <p:spPr>
          <a:xfrm>
            <a:off x="6232320" y="3682080"/>
            <a:ext cx="535440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6 Content">
  <p:cSld name="Title, 6 Content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73"/>
          <p:cNvSpPr txBox="1">
            <a:spLocks noGrp="1"/>
          </p:cNvSpPr>
          <p:nvPr>
            <p:ph type="title"/>
          </p:nvPr>
        </p:nvSpPr>
        <p:spPr>
          <a:xfrm>
            <a:off x="609600" y="273600"/>
            <a:ext cx="1097232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73"/>
          <p:cNvSpPr txBox="1">
            <a:spLocks noGrp="1"/>
          </p:cNvSpPr>
          <p:nvPr>
            <p:ph type="body" idx="1"/>
          </p:nvPr>
        </p:nvSpPr>
        <p:spPr>
          <a:xfrm>
            <a:off x="609600" y="1604520"/>
            <a:ext cx="353280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73"/>
          <p:cNvSpPr txBox="1">
            <a:spLocks noGrp="1"/>
          </p:cNvSpPr>
          <p:nvPr>
            <p:ph type="body" idx="2"/>
          </p:nvPr>
        </p:nvSpPr>
        <p:spPr>
          <a:xfrm>
            <a:off x="4319520" y="1604520"/>
            <a:ext cx="353280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1" name="Google Shape;61;p73"/>
          <p:cNvSpPr txBox="1">
            <a:spLocks noGrp="1"/>
          </p:cNvSpPr>
          <p:nvPr>
            <p:ph type="body" idx="3"/>
          </p:nvPr>
        </p:nvSpPr>
        <p:spPr>
          <a:xfrm>
            <a:off x="8029440" y="1604520"/>
            <a:ext cx="353280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73"/>
          <p:cNvSpPr txBox="1">
            <a:spLocks noGrp="1"/>
          </p:cNvSpPr>
          <p:nvPr>
            <p:ph type="body" idx="4"/>
          </p:nvPr>
        </p:nvSpPr>
        <p:spPr>
          <a:xfrm>
            <a:off x="609600" y="3682080"/>
            <a:ext cx="353280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3" name="Google Shape;63;p73"/>
          <p:cNvSpPr txBox="1">
            <a:spLocks noGrp="1"/>
          </p:cNvSpPr>
          <p:nvPr>
            <p:ph type="body" idx="5"/>
          </p:nvPr>
        </p:nvSpPr>
        <p:spPr>
          <a:xfrm>
            <a:off x="4319520" y="3682080"/>
            <a:ext cx="353280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73"/>
          <p:cNvSpPr txBox="1">
            <a:spLocks noGrp="1"/>
          </p:cNvSpPr>
          <p:nvPr>
            <p:ph type="body" idx="6"/>
          </p:nvPr>
        </p:nvSpPr>
        <p:spPr>
          <a:xfrm>
            <a:off x="8029440" y="3682080"/>
            <a:ext cx="3532800" cy="1896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objetos" type="obj">
  <p:cSld name="OBJEC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" name="Google Shape;72;p59"/>
          <p:cNvGrpSpPr/>
          <p:nvPr/>
        </p:nvGrpSpPr>
        <p:grpSpPr>
          <a:xfrm>
            <a:off x="0" y="1"/>
            <a:ext cx="8509000" cy="593725"/>
            <a:chOff x="0" y="0"/>
            <a:chExt cx="6382428" cy="404664"/>
          </a:xfrm>
        </p:grpSpPr>
        <p:sp>
          <p:nvSpPr>
            <p:cNvPr id="73" name="Google Shape;73;p59"/>
            <p:cNvSpPr/>
            <p:nvPr/>
          </p:nvSpPr>
          <p:spPr>
            <a:xfrm>
              <a:off x="0" y="0"/>
              <a:ext cx="6155392" cy="404664"/>
            </a:xfrm>
            <a:prstGeom prst="rect">
              <a:avLst/>
            </a:prstGeom>
            <a:solidFill>
              <a:srgbClr val="800000"/>
            </a:solidFill>
            <a:ln w="25400" cap="flat" cmpd="sng">
              <a:solidFill>
                <a:srgbClr val="8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" name="Google Shape;74;p59"/>
            <p:cNvSpPr/>
            <p:nvPr/>
          </p:nvSpPr>
          <p:spPr>
            <a:xfrm rot="10800000">
              <a:off x="5950582" y="0"/>
              <a:ext cx="431846" cy="404664"/>
            </a:xfrm>
            <a:prstGeom prst="flowChartExtract">
              <a:avLst/>
            </a:prstGeom>
            <a:solidFill>
              <a:srgbClr val="800000"/>
            </a:solidFill>
            <a:ln w="25400" cap="flat" cmpd="sng">
              <a:solidFill>
                <a:srgbClr val="8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5" name="Google Shape;75;p59"/>
          <p:cNvGrpSpPr/>
          <p:nvPr/>
        </p:nvGrpSpPr>
        <p:grpSpPr>
          <a:xfrm>
            <a:off x="0" y="6453188"/>
            <a:ext cx="12192000" cy="404812"/>
            <a:chOff x="0" y="6453188"/>
            <a:chExt cx="9144000" cy="404812"/>
          </a:xfrm>
        </p:grpSpPr>
        <p:grpSp>
          <p:nvGrpSpPr>
            <p:cNvPr id="76" name="Google Shape;76;p59"/>
            <p:cNvGrpSpPr/>
            <p:nvPr/>
          </p:nvGrpSpPr>
          <p:grpSpPr>
            <a:xfrm>
              <a:off x="0" y="6453188"/>
              <a:ext cx="9144000" cy="404812"/>
              <a:chOff x="0" y="6453188"/>
              <a:chExt cx="9144000" cy="404812"/>
            </a:xfrm>
          </p:grpSpPr>
          <p:sp>
            <p:nvSpPr>
              <p:cNvPr id="77" name="Google Shape;77;p59"/>
              <p:cNvSpPr/>
              <p:nvPr/>
            </p:nvSpPr>
            <p:spPr>
              <a:xfrm>
                <a:off x="2811463" y="6453188"/>
                <a:ext cx="431800" cy="404812"/>
              </a:xfrm>
              <a:prstGeom prst="flowChartExtract">
                <a:avLst/>
              </a:prstGeom>
              <a:solidFill>
                <a:srgbClr val="800000"/>
              </a:solidFill>
              <a:ln w="25400" cap="flat" cmpd="sng">
                <a:solidFill>
                  <a:srgbClr val="8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8" name="Google Shape;78;p59"/>
              <p:cNvSpPr/>
              <p:nvPr/>
            </p:nvSpPr>
            <p:spPr>
              <a:xfrm>
                <a:off x="3027363" y="6453188"/>
                <a:ext cx="6116637" cy="404812"/>
              </a:xfrm>
              <a:prstGeom prst="rect">
                <a:avLst/>
              </a:prstGeom>
              <a:solidFill>
                <a:srgbClr val="800000"/>
              </a:solidFill>
              <a:ln w="25400" cap="flat" cmpd="sng">
                <a:solidFill>
                  <a:srgbClr val="8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9" name="Google Shape;79;p59"/>
              <p:cNvSpPr/>
              <p:nvPr/>
            </p:nvSpPr>
            <p:spPr>
              <a:xfrm>
                <a:off x="0" y="6691313"/>
                <a:ext cx="2757488" cy="166687"/>
              </a:xfrm>
              <a:prstGeom prst="rect">
                <a:avLst/>
              </a:prstGeom>
              <a:solidFill>
                <a:srgbClr val="A5A5A5"/>
              </a:solidFill>
              <a:ln w="25400" cap="flat" cmpd="sng">
                <a:solidFill>
                  <a:srgbClr val="A5A5A5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D8D8D8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80" name="Google Shape;80;p59"/>
            <p:cNvSpPr/>
            <p:nvPr/>
          </p:nvSpPr>
          <p:spPr>
            <a:xfrm rot="10800000">
              <a:off x="2700338" y="6691313"/>
              <a:ext cx="168275" cy="166687"/>
            </a:xfrm>
            <a:prstGeom prst="flowChartExtract">
              <a:avLst/>
            </a:prstGeom>
            <a:solidFill>
              <a:srgbClr val="A5A5A5"/>
            </a:solidFill>
            <a:ln w="25400" cap="flat" cmpd="sng">
              <a:solidFill>
                <a:srgbClr val="A5A5A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81" name="Google Shape;81;p59" descr="uni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178468" y="79962"/>
            <a:ext cx="886884" cy="1111252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59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3" name="Google Shape;83;p59"/>
          <p:cNvSpPr txBox="1">
            <a:spLocks noGrp="1"/>
          </p:cNvSpPr>
          <p:nvPr>
            <p:ph type="title"/>
          </p:nvPr>
        </p:nvSpPr>
        <p:spPr>
          <a:xfrm>
            <a:off x="164425" y="0"/>
            <a:ext cx="6579951" cy="510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59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59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59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e título" type="title">
  <p:cSld name="TITLE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95" descr="uni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317067" y="509589"/>
            <a:ext cx="1714500" cy="1620837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95"/>
          <p:cNvSpPr txBox="1"/>
          <p:nvPr/>
        </p:nvSpPr>
        <p:spPr>
          <a:xfrm>
            <a:off x="2540000" y="4908550"/>
            <a:ext cx="6978651" cy="10073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595959"/>
                </a:solidFill>
                <a:latin typeface="Calibri"/>
                <a:ea typeface="Calibri"/>
                <a:cs typeface="Calibri"/>
                <a:sym typeface="Calibri"/>
              </a:rPr>
              <a:t>Docente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595959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595959"/>
                </a:solidFill>
                <a:latin typeface="Calibri"/>
                <a:ea typeface="Calibri"/>
                <a:cs typeface="Calibri"/>
                <a:sym typeface="Calibri"/>
              </a:rPr>
              <a:t>Nestor Audante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95"/>
          <p:cNvSpPr txBox="1"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95"/>
          <p:cNvSpPr txBox="1">
            <a:spLocks noGrp="1"/>
          </p:cNvSpPr>
          <p:nvPr>
            <p:ph type="subTitle" idx="1"/>
          </p:nvPr>
        </p:nvSpPr>
        <p:spPr>
          <a:xfrm>
            <a:off x="1988885" y="3886201"/>
            <a:ext cx="8374315" cy="8613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595959"/>
              </a:buClr>
              <a:buSzPts val="2800"/>
              <a:buNone/>
              <a:defRPr sz="2800">
                <a:solidFill>
                  <a:srgbClr val="595959"/>
                </a:solidFill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92" name="Google Shape;92;p95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95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95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cabezado de sección" type="secHead">
  <p:cSld name="SECTION_HEADER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6"/>
          <p:cNvSpPr txBox="1"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96"/>
          <p:cNvSpPr txBox="1"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98" name="Google Shape;98;p96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96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96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 type="twoObj">
  <p:cSld name="TWO_OBJECT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97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97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104" name="Google Shape;104;p97"/>
          <p:cNvSpPr txBox="1">
            <a:spLocks noGrp="1"/>
          </p:cNvSpPr>
          <p:nvPr>
            <p:ph type="body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105" name="Google Shape;105;p97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97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97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 type="twoTxTwoObj">
  <p:cSld name="TWO_OBJECTS_WITH_TEXT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98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98"/>
          <p:cNvSpPr txBox="1"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1" name="Google Shape;111;p98"/>
          <p:cNvSpPr txBox="1">
            <a:spLocks noGrp="1"/>
          </p:cNvSpPr>
          <p:nvPr>
            <p:ph type="body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112" name="Google Shape;112;p98"/>
          <p:cNvSpPr txBox="1">
            <a:spLocks noGrp="1"/>
          </p:cNvSpPr>
          <p:nvPr>
            <p:ph type="body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3" name="Google Shape;113;p98"/>
          <p:cNvSpPr txBox="1">
            <a:spLocks noGrp="1"/>
          </p:cNvSpPr>
          <p:nvPr>
            <p:ph type="body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114" name="Google Shape;114;p98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98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98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ólo el título" type="titleOnly">
  <p:cSld name="TITLE_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99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99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99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99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00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100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100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 con título" type="objTx">
  <p:cSld name="OBJECT_WITH_CAPTION_TEXT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01"/>
          <p:cNvSpPr txBox="1"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101"/>
          <p:cNvSpPr txBox="1">
            <a:spLocks noGrp="1"/>
          </p:cNvSpPr>
          <p:nvPr>
            <p:ph type="body"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29" name="Google Shape;129;p101"/>
          <p:cNvSpPr txBox="1">
            <a:spLocks noGrp="1"/>
          </p:cNvSpPr>
          <p:nvPr>
            <p:ph type="body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30" name="Google Shape;130;p101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101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101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n con título" type="picTx">
  <p:cSld name="PICTURE_WITH_CAPTION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02"/>
          <p:cNvSpPr txBox="1"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102"/>
          <p:cNvSpPr>
            <a:spLocks noGrp="1"/>
          </p:cNvSpPr>
          <p:nvPr>
            <p:ph type="pic" idx="2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136" name="Google Shape;136;p102"/>
          <p:cNvSpPr txBox="1">
            <a:spLocks noGrp="1"/>
          </p:cNvSpPr>
          <p:nvPr>
            <p:ph type="body" idx="1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37" name="Google Shape;137;p102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102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102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texto vertical" type="vertTx">
  <p:cSld name="VERTICAL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03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103"/>
          <p:cNvSpPr txBox="1">
            <a:spLocks noGrp="1"/>
          </p:cNvSpPr>
          <p:nvPr>
            <p:ph type="body" idx="1"/>
          </p:nvPr>
        </p:nvSpPr>
        <p:spPr>
          <a:xfrm rot="5400000">
            <a:off x="3833020" y="-1623218"/>
            <a:ext cx="4525963" cy="109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3" name="Google Shape;143;p103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4" name="Google Shape;144;p103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103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vertical y texto" type="vertTitleAndTx">
  <p:cSld name="VERTICAL_TITLE_AND_VERTICAL_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04"/>
          <p:cNvSpPr txBox="1">
            <a:spLocks noGrp="1"/>
          </p:cNvSpPr>
          <p:nvPr>
            <p:ph type="title"/>
          </p:nvPr>
        </p:nvSpPr>
        <p:spPr>
          <a:xfrm rot="5400000">
            <a:off x="7285039" y="1828801"/>
            <a:ext cx="5851525" cy="27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8" name="Google Shape;148;p104"/>
          <p:cNvSpPr txBox="1">
            <a:spLocks noGrp="1"/>
          </p:cNvSpPr>
          <p:nvPr>
            <p:ph type="body" idx="1"/>
          </p:nvPr>
        </p:nvSpPr>
        <p:spPr>
          <a:xfrm rot="5400000">
            <a:off x="1697039" y="-812800"/>
            <a:ext cx="5851525" cy="80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9" name="Google Shape;149;p104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0" name="Google Shape;150;p104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104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1109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54"/>
          <p:cNvCxnSpPr/>
          <p:nvPr/>
        </p:nvCxnSpPr>
        <p:spPr>
          <a:xfrm>
            <a:off x="164640" y="1737720"/>
            <a:ext cx="11765692" cy="0"/>
          </a:xfrm>
          <a:prstGeom prst="straightConnector1">
            <a:avLst/>
          </a:prstGeom>
          <a:noFill/>
          <a:ln w="222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" name="Google Shape;11;p54"/>
          <p:cNvSpPr/>
          <p:nvPr/>
        </p:nvSpPr>
        <p:spPr>
          <a:xfrm>
            <a:off x="3360" y="6400800"/>
            <a:ext cx="12187680" cy="456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54"/>
          <p:cNvSpPr/>
          <p:nvPr/>
        </p:nvSpPr>
        <p:spPr>
          <a:xfrm>
            <a:off x="0" y="6334200"/>
            <a:ext cx="12187680" cy="633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" name="Google Shape;13;p54"/>
          <p:cNvCxnSpPr/>
          <p:nvPr/>
        </p:nvCxnSpPr>
        <p:spPr>
          <a:xfrm>
            <a:off x="268157" y="5716996"/>
            <a:ext cx="11662175" cy="0"/>
          </a:xfrm>
          <a:prstGeom prst="straightConnector1">
            <a:avLst/>
          </a:prstGeom>
          <a:noFill/>
          <a:ln w="222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" name="Google Shape;14;p54"/>
          <p:cNvSpPr txBox="1">
            <a:spLocks noGrp="1"/>
          </p:cNvSpPr>
          <p:nvPr>
            <p:ph type="title"/>
          </p:nvPr>
        </p:nvSpPr>
        <p:spPr>
          <a:xfrm>
            <a:off x="268157" y="581039"/>
            <a:ext cx="6578880" cy="652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" name="Google Shape;15;p54"/>
          <p:cNvSpPr txBox="1">
            <a:spLocks noGrp="1"/>
          </p:cNvSpPr>
          <p:nvPr>
            <p:ph type="body" idx="1"/>
          </p:nvPr>
        </p:nvSpPr>
        <p:spPr>
          <a:xfrm>
            <a:off x="609840" y="2019741"/>
            <a:ext cx="10972320" cy="2005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pic>
        <p:nvPicPr>
          <p:cNvPr id="16" name="Google Shape;16;p54"/>
          <p:cNvPicPr preferRelativeResize="0"/>
          <p:nvPr/>
        </p:nvPicPr>
        <p:blipFill rotWithShape="1">
          <a:blip r:embed="rId13">
            <a:alphaModFix/>
          </a:blip>
          <a:srcRect t="8252" b="7355"/>
          <a:stretch/>
        </p:blipFill>
        <p:spPr>
          <a:xfrm>
            <a:off x="713278" y="650933"/>
            <a:ext cx="1382760" cy="1782618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58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7" name="Google Shape;67;p58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58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58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58"/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royectos.inei.gob.pe/microdato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0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"/>
          <p:cNvSpPr/>
          <p:nvPr/>
        </p:nvSpPr>
        <p:spPr>
          <a:xfrm>
            <a:off x="2486754" y="2160681"/>
            <a:ext cx="7766170" cy="9061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ctr" anchorCtr="0">
            <a:noAutofit/>
          </a:bodyPr>
          <a:lstStyle/>
          <a:p>
            <a:pPr marL="0" marR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i="0" u="none" strike="noStrike" cap="none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Curso “Machine Learning”</a:t>
            </a:r>
            <a:br>
              <a:rPr lang="en-US" sz="3200" b="1" i="0" u="none" strike="noStrike" cap="none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</a:br>
            <a:br>
              <a:rPr lang="en-US" sz="1200" b="1" i="0" u="none" strike="noStrike" cap="none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</a:br>
            <a:r>
              <a:rPr lang="en-US" sz="3200" b="1" i="0" u="none" strike="noStrike" cap="none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Trabajo Final</a:t>
            </a:r>
            <a:endParaRPr/>
          </a:p>
        </p:txBody>
      </p:sp>
      <p:sp>
        <p:nvSpPr>
          <p:cNvPr id="157" name="Google Shape;157;p1"/>
          <p:cNvSpPr/>
          <p:nvPr/>
        </p:nvSpPr>
        <p:spPr>
          <a:xfrm>
            <a:off x="508849" y="5637040"/>
            <a:ext cx="11174302" cy="17775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1051"/>
              </a:spcBef>
              <a:spcAft>
                <a:spcPts val="600"/>
              </a:spcAft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1"/>
          <p:cNvSpPr/>
          <p:nvPr/>
        </p:nvSpPr>
        <p:spPr>
          <a:xfrm>
            <a:off x="3179484" y="996904"/>
            <a:ext cx="5844247" cy="6448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>
                <a:solidFill>
                  <a:srgbClr val="9B2D1F"/>
                </a:solidFill>
                <a:latin typeface="Cambria"/>
                <a:ea typeface="Cambria"/>
                <a:cs typeface="Cambria"/>
                <a:sym typeface="Cambria"/>
              </a:rPr>
              <a:t>UNIVERSIDAD NACIONAL DE INGENIERÍA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FACULTAD DE INGENIERÍA INDUSTRIAL Y DE SISTEMAS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1"/>
          <p:cNvSpPr/>
          <p:nvPr/>
        </p:nvSpPr>
        <p:spPr>
          <a:xfrm>
            <a:off x="9588000" y="5662440"/>
            <a:ext cx="1079280" cy="337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80" b="0" i="0" u="none" strike="noStrike" cap="none">
                <a:solidFill>
                  <a:srgbClr val="E9E5DC"/>
                </a:solidFill>
                <a:latin typeface="Calibri"/>
                <a:ea typeface="Calibri"/>
                <a:cs typeface="Calibri"/>
                <a:sym typeface="Calibri"/>
              </a:rPr>
              <a:t>30/10/2024</a:t>
            </a:r>
            <a:endParaRPr sz="68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1"/>
          <p:cNvSpPr txBox="1">
            <a:spLocks noGrp="1"/>
          </p:cNvSpPr>
          <p:nvPr>
            <p:ph type="body" idx="1"/>
          </p:nvPr>
        </p:nvSpPr>
        <p:spPr>
          <a:xfrm>
            <a:off x="261199" y="3523908"/>
            <a:ext cx="11421952" cy="20093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800"/>
              <a:buNone/>
            </a:pPr>
            <a:r>
              <a:rPr lang="en-US" sz="2000" b="1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Informe</a:t>
            </a:r>
            <a:r>
              <a:rPr lang="en-US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 “</a:t>
            </a:r>
            <a:r>
              <a:rPr lang="en-US" sz="2400" b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Identificación de </a:t>
            </a:r>
            <a:r>
              <a:rPr lang="en-US" sz="2400" b="1">
                <a:solidFill>
                  <a:srgbClr val="0000FF"/>
                </a:solidFill>
                <a:highlight>
                  <a:srgbClr val="FFFF00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Perfiles de Hogar</a:t>
            </a:r>
            <a:r>
              <a:rPr lang="en-US" sz="2400" b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y </a:t>
            </a:r>
            <a:r>
              <a:rPr lang="en-US" sz="2400" b="1">
                <a:solidFill>
                  <a:srgbClr val="0000FF"/>
                </a:solidFill>
                <a:highlight>
                  <a:srgbClr val="FFFF00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Predicción de Pobreza Monetaria</a:t>
            </a:r>
            <a:r>
              <a:rPr lang="en-US" sz="2400" b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  </a:t>
            </a:r>
            <a:br>
              <a:rPr lang="en-US" sz="2400" b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400" b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Hogares Peruanos basado en ENAHO 2025</a:t>
            </a:r>
            <a:r>
              <a:rPr lang="en-US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lang="en-US" sz="2000" b="1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Grupo 1</a:t>
            </a:r>
            <a:r>
              <a:rPr lang="en-US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SzPts val="1800"/>
              <a:buNone/>
            </a:pPr>
            <a:endParaRPr sz="20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1" name="Google Shape;161;p1"/>
          <p:cNvSpPr txBox="1"/>
          <p:nvPr/>
        </p:nvSpPr>
        <p:spPr>
          <a:xfrm>
            <a:off x="10252924" y="5860399"/>
            <a:ext cx="1767626" cy="4614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6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 Agosto 2026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2" name="Google Shape;162;p1"/>
          <p:cNvSpPr txBox="1"/>
          <p:nvPr/>
        </p:nvSpPr>
        <p:spPr>
          <a:xfrm>
            <a:off x="1540262" y="4387112"/>
            <a:ext cx="2953679" cy="1071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Roxana Vargas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Mariluna Olarte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Sebastián Villanueva</a:t>
            </a:r>
            <a:endParaRPr/>
          </a:p>
        </p:txBody>
      </p:sp>
      <p:sp>
        <p:nvSpPr>
          <p:cNvPr id="163" name="Google Shape;163;p1"/>
          <p:cNvSpPr txBox="1"/>
          <p:nvPr/>
        </p:nvSpPr>
        <p:spPr>
          <a:xfrm>
            <a:off x="4407096" y="4387112"/>
            <a:ext cx="2953679" cy="1071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Nicolas Nieto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Victor Tello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06"/>
          <p:cNvSpPr txBox="1">
            <a:spLocks noGrp="1"/>
          </p:cNvSpPr>
          <p:nvPr>
            <p:ph type="title"/>
          </p:nvPr>
        </p:nvSpPr>
        <p:spPr>
          <a:xfrm>
            <a:off x="184280" y="27432"/>
            <a:ext cx="5250166" cy="510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b="1">
                <a:solidFill>
                  <a:srgbClr val="FFFF00"/>
                </a:solidFill>
              </a:rPr>
              <a:t>Problemática</a:t>
            </a:r>
            <a:endParaRPr/>
          </a:p>
        </p:txBody>
      </p:sp>
      <p:sp>
        <p:nvSpPr>
          <p:cNvPr id="170" name="Google Shape;170;p106"/>
          <p:cNvSpPr/>
          <p:nvPr/>
        </p:nvSpPr>
        <p:spPr>
          <a:xfrm>
            <a:off x="457200" y="1892414"/>
            <a:ext cx="3545738" cy="2514600"/>
          </a:xfrm>
          <a:prstGeom prst="roundRect">
            <a:avLst>
              <a:gd name="adj" fmla="val 2182"/>
            </a:avLst>
          </a:prstGeom>
          <a:solidFill>
            <a:srgbClr val="FBF2F2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106"/>
          <p:cNvSpPr/>
          <p:nvPr/>
        </p:nvSpPr>
        <p:spPr>
          <a:xfrm>
            <a:off x="457200" y="1892414"/>
            <a:ext cx="82296" cy="2514600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106"/>
          <p:cNvSpPr/>
          <p:nvPr/>
        </p:nvSpPr>
        <p:spPr>
          <a:xfrm>
            <a:off x="749808" y="2148446"/>
            <a:ext cx="3042818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0000"/>
              </a:buClr>
              <a:buSzPts val="1250"/>
              <a:buFont typeface="Arial"/>
              <a:buNone/>
            </a:pPr>
            <a:r>
              <a:rPr lang="en-US" sz="125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MEDIR POBREZA CUESTA</a:t>
            </a:r>
            <a:endParaRPr sz="125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106"/>
          <p:cNvSpPr/>
          <p:nvPr/>
        </p:nvSpPr>
        <p:spPr>
          <a:xfrm>
            <a:off x="749808" y="2605646"/>
            <a:ext cx="2997098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Clr>
                <a:srgbClr val="2B2B2B"/>
              </a:buClr>
              <a:buSzPts val="1350"/>
              <a:buFont typeface="Arial"/>
              <a:buNone/>
            </a:pPr>
            <a:r>
              <a:rPr lang="en-US" sz="13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La pobreza monetaria se calcula a partir del ingreso, y levantarlo es caro, lento y sujeto a error de medición y subdeclaración.</a:t>
            </a:r>
            <a:endParaRPr sz="135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106"/>
          <p:cNvSpPr/>
          <p:nvPr/>
        </p:nvSpPr>
        <p:spPr>
          <a:xfrm>
            <a:off x="4322978" y="1892414"/>
            <a:ext cx="3545738" cy="2514600"/>
          </a:xfrm>
          <a:prstGeom prst="roundRect">
            <a:avLst>
              <a:gd name="adj" fmla="val 2182"/>
            </a:avLst>
          </a:prstGeom>
          <a:solidFill>
            <a:srgbClr val="FBF4E4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106"/>
          <p:cNvSpPr/>
          <p:nvPr/>
        </p:nvSpPr>
        <p:spPr>
          <a:xfrm>
            <a:off x="4322978" y="1892414"/>
            <a:ext cx="82296" cy="2514600"/>
          </a:xfrm>
          <a:prstGeom prst="rect">
            <a:avLst/>
          </a:prstGeom>
          <a:solidFill>
            <a:srgbClr val="9C7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106"/>
          <p:cNvSpPr/>
          <p:nvPr/>
        </p:nvSpPr>
        <p:spPr>
          <a:xfrm>
            <a:off x="4615586" y="2148446"/>
            <a:ext cx="3042818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C7518"/>
              </a:buClr>
              <a:buSzPts val="1250"/>
              <a:buFont typeface="Arial"/>
              <a:buNone/>
            </a:pPr>
            <a:r>
              <a:rPr lang="en-US" sz="125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FOCALIZAR EXIGE IDENTIFICAR</a:t>
            </a:r>
            <a:endParaRPr sz="125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106"/>
          <p:cNvSpPr/>
          <p:nvPr/>
        </p:nvSpPr>
        <p:spPr>
          <a:xfrm>
            <a:off x="4615586" y="2605646"/>
            <a:ext cx="2997098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Clr>
                <a:srgbClr val="2B2B2B"/>
              </a:buClr>
              <a:buSzPts val="1350"/>
              <a:buFont typeface="Arial"/>
              <a:buNone/>
            </a:pPr>
            <a:r>
              <a:rPr lang="en-US" sz="13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Para orientar los programas sociales hay que identificar a los hogares vulnerables, idealmente sin depender de una medición de ingreso confiable.</a:t>
            </a:r>
            <a:endParaRPr sz="135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106"/>
          <p:cNvSpPr/>
          <p:nvPr/>
        </p:nvSpPr>
        <p:spPr>
          <a:xfrm>
            <a:off x="8188757" y="1892414"/>
            <a:ext cx="3545738" cy="2514600"/>
          </a:xfrm>
          <a:prstGeom prst="roundRect">
            <a:avLst>
              <a:gd name="adj" fmla="val 2182"/>
            </a:avLst>
          </a:prstGeom>
          <a:solidFill>
            <a:srgbClr val="F4F2ED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106"/>
          <p:cNvSpPr/>
          <p:nvPr/>
        </p:nvSpPr>
        <p:spPr>
          <a:xfrm>
            <a:off x="8188757" y="1892414"/>
            <a:ext cx="82296" cy="2514600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106"/>
          <p:cNvSpPr/>
          <p:nvPr/>
        </p:nvSpPr>
        <p:spPr>
          <a:xfrm>
            <a:off x="8481365" y="2148446"/>
            <a:ext cx="3042818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0000"/>
              </a:buClr>
              <a:buSzPts val="1250"/>
              <a:buFont typeface="Arial"/>
              <a:buNone/>
            </a:pPr>
            <a:r>
              <a:rPr lang="en-US" sz="125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SEÑALES ESTRUCTURALES</a:t>
            </a:r>
            <a:endParaRPr sz="125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106"/>
          <p:cNvSpPr/>
          <p:nvPr/>
        </p:nvSpPr>
        <p:spPr>
          <a:xfrm>
            <a:off x="8481365" y="2605646"/>
            <a:ext cx="2997098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Clr>
                <a:srgbClr val="2B2B2B"/>
              </a:buClr>
              <a:buSzPts val="1350"/>
              <a:buFont typeface="Arial"/>
              <a:buNone/>
            </a:pPr>
            <a:r>
              <a:rPr lang="en-US" sz="13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Vivienda, servicios, educación del jefe y composición son más baratas, estables y observables que el ingreso, y describen las condiciones de vida del hogar.</a:t>
            </a:r>
            <a:endParaRPr sz="135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106"/>
          <p:cNvSpPr/>
          <p:nvPr/>
        </p:nvSpPr>
        <p:spPr>
          <a:xfrm>
            <a:off x="457200" y="4653901"/>
            <a:ext cx="11277295" cy="1617689"/>
          </a:xfrm>
          <a:prstGeom prst="roundRect">
            <a:avLst>
              <a:gd name="adj" fmla="val 5217"/>
            </a:avLst>
          </a:prstGeom>
          <a:solidFill>
            <a:srgbClr val="FFFFFF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106"/>
          <p:cNvSpPr/>
          <p:nvPr/>
        </p:nvSpPr>
        <p:spPr>
          <a:xfrm>
            <a:off x="731520" y="5066972"/>
            <a:ext cx="2011680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APLICACIÓN</a:t>
            </a:r>
            <a:endParaRPr sz="16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106"/>
          <p:cNvSpPr/>
          <p:nvPr/>
        </p:nvSpPr>
        <p:spPr>
          <a:xfrm>
            <a:off x="731520" y="4781918"/>
            <a:ext cx="310896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E6E6E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Focalización de programas sociales</a:t>
            </a:r>
            <a:endParaRPr sz="11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106"/>
          <p:cNvSpPr/>
          <p:nvPr/>
        </p:nvSpPr>
        <p:spPr>
          <a:xfrm>
            <a:off x="184279" y="685818"/>
            <a:ext cx="5707366" cy="525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ctr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Contexto y Motivación</a:t>
            </a:r>
            <a:endParaRPr/>
          </a:p>
        </p:txBody>
      </p:sp>
      <p:sp>
        <p:nvSpPr>
          <p:cNvPr id="186" name="Google Shape;186;p106"/>
          <p:cNvSpPr/>
          <p:nvPr/>
        </p:nvSpPr>
        <p:spPr>
          <a:xfrm>
            <a:off x="308113" y="1144592"/>
            <a:ext cx="10424160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9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Identificación de Perfiles de Hogar y Predicción de Pobreza Monetaria en Hogares Peruanos — </a:t>
            </a:r>
            <a:r>
              <a:rPr lang="en-US" sz="150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ENAHO 2025</a:t>
            </a:r>
            <a:endParaRPr sz="1500" b="0" i="0" u="none" strike="noStrike" cap="non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7" name="Google Shape;187;p10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78574" y="4753489"/>
            <a:ext cx="1790027" cy="1442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10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595789" y="4786774"/>
            <a:ext cx="1683798" cy="12548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10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370126" y="5010518"/>
            <a:ext cx="2273830" cy="9708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10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281614" y="4883886"/>
            <a:ext cx="1963086" cy="11577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07"/>
          <p:cNvSpPr txBox="1">
            <a:spLocks noGrp="1"/>
          </p:cNvSpPr>
          <p:nvPr>
            <p:ph type="title"/>
          </p:nvPr>
        </p:nvSpPr>
        <p:spPr>
          <a:xfrm>
            <a:off x="184280" y="27432"/>
            <a:ext cx="5250166" cy="510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b="1">
                <a:solidFill>
                  <a:srgbClr val="FFFF00"/>
                </a:solidFill>
              </a:rPr>
              <a:t>Objetivo y Metodología</a:t>
            </a:r>
            <a:endParaRPr/>
          </a:p>
        </p:txBody>
      </p:sp>
      <p:sp>
        <p:nvSpPr>
          <p:cNvPr id="197" name="Google Shape;197;p107"/>
          <p:cNvSpPr/>
          <p:nvPr/>
        </p:nvSpPr>
        <p:spPr>
          <a:xfrm>
            <a:off x="184278" y="685818"/>
            <a:ext cx="7111043" cy="525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ctr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Pregunta de Investigación – Enfoque Hibrido</a:t>
            </a:r>
            <a:endParaRPr/>
          </a:p>
        </p:txBody>
      </p:sp>
      <p:sp>
        <p:nvSpPr>
          <p:cNvPr id="198" name="Google Shape;198;p107"/>
          <p:cNvSpPr/>
          <p:nvPr/>
        </p:nvSpPr>
        <p:spPr>
          <a:xfrm>
            <a:off x="308112" y="1243982"/>
            <a:ext cx="11211339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9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¿Pueden las condiciones estructurales del hogar — vivienda, servicios, educación y composición — describir perfiles de vulnerabilidad y anticipar la pobreza monetaria sin depender del ingreso?</a:t>
            </a:r>
            <a:endParaRPr/>
          </a:p>
        </p:txBody>
      </p:sp>
      <p:sp>
        <p:nvSpPr>
          <p:cNvPr id="199" name="Google Shape;199;p107"/>
          <p:cNvSpPr/>
          <p:nvPr/>
        </p:nvSpPr>
        <p:spPr>
          <a:xfrm>
            <a:off x="457200" y="1942104"/>
            <a:ext cx="5455768" cy="3063240"/>
          </a:xfrm>
          <a:prstGeom prst="roundRect">
            <a:avLst>
              <a:gd name="adj" fmla="val 1791"/>
            </a:avLst>
          </a:prstGeom>
          <a:solidFill>
            <a:srgbClr val="FFFFFF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107"/>
          <p:cNvSpPr/>
          <p:nvPr/>
        </p:nvSpPr>
        <p:spPr>
          <a:xfrm>
            <a:off x="457200" y="1942104"/>
            <a:ext cx="5455768" cy="566928"/>
          </a:xfrm>
          <a:prstGeom prst="roundRect">
            <a:avLst>
              <a:gd name="adj" fmla="val 9677"/>
            </a:avLst>
          </a:prstGeom>
          <a:solidFill>
            <a:srgbClr val="8000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107"/>
          <p:cNvSpPr/>
          <p:nvPr/>
        </p:nvSpPr>
        <p:spPr>
          <a:xfrm>
            <a:off x="731520" y="1942104"/>
            <a:ext cx="4907128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TRACK A   </a:t>
            </a:r>
            <a:r>
              <a:rPr lang="en-US" sz="15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Perfil de hogar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107"/>
          <p:cNvSpPr/>
          <p:nvPr/>
        </p:nvSpPr>
        <p:spPr>
          <a:xfrm>
            <a:off x="731520" y="2600472"/>
            <a:ext cx="4907128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US" sz="130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Aprendizaje </a:t>
            </a:r>
            <a:r>
              <a:rPr lang="en-US" sz="130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NO supervisado </a:t>
            </a:r>
            <a:r>
              <a:rPr lang="en-US" sz="130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(clustering)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107"/>
          <p:cNvSpPr/>
          <p:nvPr/>
        </p:nvSpPr>
        <p:spPr>
          <a:xfrm>
            <a:off x="749808" y="3021096"/>
            <a:ext cx="488884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203200" marR="0" lvl="0" indent="-2032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Char char="•"/>
            </a:pPr>
            <a:r>
              <a:rPr lang="en-US" sz="130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Segmenta los hogares en perfiles según sus condiciones de vida.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03200" marR="0" lvl="0" indent="-203200" algn="l" rtl="0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Char char="•"/>
            </a:pPr>
            <a:r>
              <a:rPr lang="en-US" sz="130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Énfasis en vivienda, servicios y educación del jefe; sin usar ingreso.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03200" marR="0" lvl="0" indent="-203200" algn="l" rtl="0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Char char="•"/>
            </a:pPr>
            <a:r>
              <a:rPr lang="en-US" sz="130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Entrega una tipología interpretable para focalización.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4" name="Google Shape;204;p107"/>
          <p:cNvSpPr/>
          <p:nvPr/>
        </p:nvSpPr>
        <p:spPr>
          <a:xfrm>
            <a:off x="731520" y="4429272"/>
            <a:ext cx="4907128" cy="457200"/>
          </a:xfrm>
          <a:prstGeom prst="roundRect">
            <a:avLst>
              <a:gd name="adj" fmla="val 8000"/>
            </a:avLst>
          </a:prstGeom>
          <a:solidFill>
            <a:srgbClr val="FBF2F2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p107"/>
          <p:cNvSpPr/>
          <p:nvPr/>
        </p:nvSpPr>
        <p:spPr>
          <a:xfrm>
            <a:off x="731520" y="4429272"/>
            <a:ext cx="4907128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50"/>
              <a:buFont typeface="Arial"/>
              <a:buNone/>
            </a:pPr>
            <a:r>
              <a:rPr lang="en-US" sz="1150" b="1" i="1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Resultado: perfiles de vulnerabilidad del hogar</a:t>
            </a:r>
            <a:endParaRPr sz="11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107"/>
          <p:cNvSpPr/>
          <p:nvPr/>
        </p:nvSpPr>
        <p:spPr>
          <a:xfrm>
            <a:off x="6278728" y="1942104"/>
            <a:ext cx="5455768" cy="3063240"/>
          </a:xfrm>
          <a:prstGeom prst="roundRect">
            <a:avLst>
              <a:gd name="adj" fmla="val 1791"/>
            </a:avLst>
          </a:prstGeom>
          <a:solidFill>
            <a:srgbClr val="FFFFFF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" name="Google Shape;207;p107"/>
          <p:cNvSpPr/>
          <p:nvPr/>
        </p:nvSpPr>
        <p:spPr>
          <a:xfrm>
            <a:off x="6278728" y="1942104"/>
            <a:ext cx="5455768" cy="566928"/>
          </a:xfrm>
          <a:prstGeom prst="roundRect">
            <a:avLst>
              <a:gd name="adj" fmla="val 9677"/>
            </a:avLst>
          </a:prstGeom>
          <a:solidFill>
            <a:srgbClr val="9C7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8" name="Google Shape;208;p107"/>
          <p:cNvSpPr/>
          <p:nvPr/>
        </p:nvSpPr>
        <p:spPr>
          <a:xfrm>
            <a:off x="6553048" y="1942104"/>
            <a:ext cx="4907128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TRACK B   Pobreza monetaria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9" name="Google Shape;209;p107"/>
          <p:cNvSpPr/>
          <p:nvPr/>
        </p:nvSpPr>
        <p:spPr>
          <a:xfrm>
            <a:off x="6553048" y="2600472"/>
            <a:ext cx="4907128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US" sz="130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Aprendizaje </a:t>
            </a:r>
            <a:r>
              <a:rPr lang="en-US" sz="13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SUPERVISADO</a:t>
            </a:r>
            <a:r>
              <a:rPr lang="en-US" sz="130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 (predicción)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107"/>
          <p:cNvSpPr/>
          <p:nvPr/>
        </p:nvSpPr>
        <p:spPr>
          <a:xfrm>
            <a:off x="6571336" y="3021096"/>
            <a:ext cx="488884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203200" marR="0" lvl="0" indent="-2032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Char char="•"/>
            </a:pPr>
            <a:r>
              <a:rPr lang="en-US" sz="130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Predice la pobreza monetaria a partir de condiciones estructurales.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03200" marR="0" lvl="0" indent="-203200" algn="l" rtl="0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Char char="•"/>
            </a:pPr>
            <a:r>
              <a:rPr lang="en-US" sz="130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Incorpora el perfil de vulnerabilidad del Track A como predictor.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03200" marR="0" lvl="0" indent="-203200" algn="l" rtl="0">
              <a:lnSpc>
                <a:spcPct val="11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Char char="•"/>
            </a:pPr>
            <a:r>
              <a:rPr lang="en-US" sz="130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Mide cuán buen proxy del ingreso son las condiciones de vida.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p107"/>
          <p:cNvSpPr/>
          <p:nvPr/>
        </p:nvSpPr>
        <p:spPr>
          <a:xfrm>
            <a:off x="6553048" y="4429272"/>
            <a:ext cx="4907128" cy="457200"/>
          </a:xfrm>
          <a:prstGeom prst="roundRect">
            <a:avLst>
              <a:gd name="adj" fmla="val 8000"/>
            </a:avLst>
          </a:prstGeom>
          <a:solidFill>
            <a:srgbClr val="FBF4E4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2" name="Google Shape;212;p107"/>
          <p:cNvSpPr/>
          <p:nvPr/>
        </p:nvSpPr>
        <p:spPr>
          <a:xfrm>
            <a:off x="6553048" y="4429272"/>
            <a:ext cx="4907128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50"/>
              <a:buFont typeface="Arial"/>
              <a:buNone/>
            </a:pPr>
            <a:r>
              <a:rPr lang="en-US" sz="1150" b="1" i="1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Resultado: capacidad predictiva y sus límites</a:t>
            </a:r>
            <a:endParaRPr sz="11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3" name="Google Shape;213;p107"/>
          <p:cNvSpPr/>
          <p:nvPr/>
        </p:nvSpPr>
        <p:spPr>
          <a:xfrm>
            <a:off x="457200" y="5233944"/>
            <a:ext cx="11277295" cy="1005840"/>
          </a:xfrm>
          <a:prstGeom prst="roundRect">
            <a:avLst>
              <a:gd name="adj" fmla="val 5455"/>
            </a:avLst>
          </a:prstGeom>
          <a:solidFill>
            <a:srgbClr val="FBF2F2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p107"/>
          <p:cNvSpPr/>
          <p:nvPr/>
        </p:nvSpPr>
        <p:spPr>
          <a:xfrm>
            <a:off x="822960" y="5233944"/>
            <a:ext cx="10545775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Hallazgo de interés:  </a:t>
            </a:r>
            <a:r>
              <a:rPr lang="en-US" sz="1400" b="1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N</a:t>
            </a:r>
            <a:r>
              <a:rPr lang="en-US" sz="140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o solo predecir, sino detectar dónde condiciones de vida e ingreso divergen —hogares “pobres de ingreso” con buenas condiciones, y viceversa—, clave para no dejar fuera a quien lo necesita.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09"/>
          <p:cNvSpPr txBox="1">
            <a:spLocks noGrp="1"/>
          </p:cNvSpPr>
          <p:nvPr>
            <p:ph type="title"/>
          </p:nvPr>
        </p:nvSpPr>
        <p:spPr>
          <a:xfrm>
            <a:off x="184280" y="27432"/>
            <a:ext cx="5250166" cy="510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b="1">
                <a:solidFill>
                  <a:srgbClr val="FFFF00"/>
                </a:solidFill>
              </a:rPr>
              <a:t>Fuente de Información</a:t>
            </a:r>
            <a:endParaRPr/>
          </a:p>
        </p:txBody>
      </p:sp>
      <p:sp>
        <p:nvSpPr>
          <p:cNvPr id="221" name="Google Shape;221;p109"/>
          <p:cNvSpPr/>
          <p:nvPr/>
        </p:nvSpPr>
        <p:spPr>
          <a:xfrm>
            <a:off x="184278" y="685818"/>
            <a:ext cx="9884061" cy="525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ctr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rgbClr val="0000FF"/>
                </a:solidFill>
                <a:latin typeface="Arimo"/>
                <a:ea typeface="Arimo"/>
                <a:cs typeface="Arimo"/>
                <a:sym typeface="Arimo"/>
              </a:rPr>
              <a:t>ENAHO 2025 </a:t>
            </a:r>
            <a:r>
              <a:rPr lang="en-US" sz="2400" b="1" i="0" u="none" strike="noStrike" cap="none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(INEI) -  </a:t>
            </a:r>
            <a:r>
              <a:rPr lang="en-US" sz="2400" b="0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https://proyectos.inei.gob.pe/microdatos/</a:t>
            </a: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2400" b="1" i="0" u="none" strike="noStrike" cap="none">
              <a:solidFill>
                <a:srgbClr val="C00000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222" name="Google Shape;222;p109"/>
          <p:cNvSpPr/>
          <p:nvPr/>
        </p:nvSpPr>
        <p:spPr>
          <a:xfrm>
            <a:off x="457200" y="1321902"/>
            <a:ext cx="3576218" cy="1572768"/>
          </a:xfrm>
          <a:prstGeom prst="roundRect">
            <a:avLst>
              <a:gd name="adj" fmla="val 3488"/>
            </a:avLst>
          </a:prstGeom>
          <a:solidFill>
            <a:srgbClr val="F4F2ED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109"/>
          <p:cNvSpPr/>
          <p:nvPr/>
        </p:nvSpPr>
        <p:spPr>
          <a:xfrm>
            <a:off x="685800" y="1577934"/>
            <a:ext cx="566928" cy="566928"/>
          </a:xfrm>
          <a:prstGeom prst="ellipse">
            <a:avLst/>
          </a:prstGeom>
          <a:solidFill>
            <a:srgbClr val="8000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109"/>
          <p:cNvSpPr/>
          <p:nvPr/>
        </p:nvSpPr>
        <p:spPr>
          <a:xfrm>
            <a:off x="685800" y="1577934"/>
            <a:ext cx="566928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100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109"/>
          <p:cNvSpPr/>
          <p:nvPr/>
        </p:nvSpPr>
        <p:spPr>
          <a:xfrm>
            <a:off x="1371600" y="1523070"/>
            <a:ext cx="2478938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lang="en-US" sz="1350" b="1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Vivienda y hogar</a:t>
            </a:r>
            <a:endParaRPr sz="13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109"/>
          <p:cNvSpPr/>
          <p:nvPr/>
        </p:nvSpPr>
        <p:spPr>
          <a:xfrm>
            <a:off x="1371600" y="1870542"/>
            <a:ext cx="2524658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50"/>
              <a:buFont typeface="Arial"/>
              <a:buNone/>
            </a:pPr>
            <a:r>
              <a:rPr lang="en-US" sz="950" b="1" i="0" u="none" strike="noStrike" cap="none">
                <a:solidFill>
                  <a:srgbClr val="0000FF"/>
                </a:solidFill>
                <a:latin typeface="Courier New"/>
                <a:ea typeface="Courier New"/>
                <a:cs typeface="Courier New"/>
                <a:sym typeface="Courier New"/>
              </a:rPr>
              <a:t>Enaho01-2025-100.csv</a:t>
            </a:r>
            <a:endParaRPr sz="950" b="1" i="0" u="none" strike="noStrike" cap="non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109"/>
          <p:cNvSpPr/>
          <p:nvPr/>
        </p:nvSpPr>
        <p:spPr>
          <a:xfrm>
            <a:off x="685800" y="2254590"/>
            <a:ext cx="3119018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44,599 </a:t>
            </a:r>
            <a:r>
              <a:rPr lang="en-US" sz="110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filas · 336 cols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Google Shape;228;p109"/>
          <p:cNvSpPr/>
          <p:nvPr/>
        </p:nvSpPr>
        <p:spPr>
          <a:xfrm>
            <a:off x="685800" y="2565486"/>
            <a:ext cx="3119018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Unidad: </a:t>
            </a:r>
            <a:r>
              <a:rPr lang="en-US" sz="110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HOGAR</a:t>
            </a: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109"/>
          <p:cNvSpPr/>
          <p:nvPr/>
        </p:nvSpPr>
        <p:spPr>
          <a:xfrm>
            <a:off x="4307738" y="1321902"/>
            <a:ext cx="3576218" cy="1572768"/>
          </a:xfrm>
          <a:prstGeom prst="roundRect">
            <a:avLst>
              <a:gd name="adj" fmla="val 3488"/>
            </a:avLst>
          </a:prstGeom>
          <a:solidFill>
            <a:srgbClr val="F4F2ED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109"/>
          <p:cNvSpPr/>
          <p:nvPr/>
        </p:nvSpPr>
        <p:spPr>
          <a:xfrm>
            <a:off x="4536338" y="1577934"/>
            <a:ext cx="566928" cy="566928"/>
          </a:xfrm>
          <a:prstGeom prst="ellipse">
            <a:avLst/>
          </a:prstGeom>
          <a:solidFill>
            <a:srgbClr val="9C7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1" name="Google Shape;231;p109"/>
          <p:cNvSpPr/>
          <p:nvPr/>
        </p:nvSpPr>
        <p:spPr>
          <a:xfrm>
            <a:off x="4536338" y="1577934"/>
            <a:ext cx="566928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200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109"/>
          <p:cNvSpPr/>
          <p:nvPr/>
        </p:nvSpPr>
        <p:spPr>
          <a:xfrm>
            <a:off x="5222138" y="1523070"/>
            <a:ext cx="2478938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lang="en-US" sz="1350" b="1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Miembros del hogar</a:t>
            </a:r>
            <a:endParaRPr sz="13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109"/>
          <p:cNvSpPr/>
          <p:nvPr/>
        </p:nvSpPr>
        <p:spPr>
          <a:xfrm>
            <a:off x="5222138" y="1870542"/>
            <a:ext cx="2524658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50"/>
              <a:buFont typeface="Arial"/>
              <a:buNone/>
            </a:pPr>
            <a:r>
              <a:rPr lang="en-US" sz="950" b="1" i="0" u="none" strike="noStrike" cap="none">
                <a:solidFill>
                  <a:srgbClr val="0000FF"/>
                </a:solidFill>
                <a:latin typeface="Courier New"/>
                <a:ea typeface="Courier New"/>
                <a:cs typeface="Courier New"/>
                <a:sym typeface="Courier New"/>
              </a:rPr>
              <a:t>Enaho01-2025-200.csv</a:t>
            </a:r>
            <a:endParaRPr sz="950" b="1" i="0" u="none" strike="noStrike" cap="non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p109"/>
          <p:cNvSpPr/>
          <p:nvPr/>
        </p:nvSpPr>
        <p:spPr>
          <a:xfrm>
            <a:off x="4536338" y="2254590"/>
            <a:ext cx="3119018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115,145 </a:t>
            </a:r>
            <a:r>
              <a:rPr lang="en-US" sz="110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filas · 40 cols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109"/>
          <p:cNvSpPr/>
          <p:nvPr/>
        </p:nvSpPr>
        <p:spPr>
          <a:xfrm>
            <a:off x="4536338" y="2565486"/>
            <a:ext cx="3119018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Unidad: </a:t>
            </a:r>
            <a:r>
              <a:rPr lang="en-US" sz="110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PERSONA</a:t>
            </a: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109"/>
          <p:cNvSpPr/>
          <p:nvPr/>
        </p:nvSpPr>
        <p:spPr>
          <a:xfrm>
            <a:off x="8158277" y="1321902"/>
            <a:ext cx="3576218" cy="1572768"/>
          </a:xfrm>
          <a:prstGeom prst="roundRect">
            <a:avLst>
              <a:gd name="adj" fmla="val 3488"/>
            </a:avLst>
          </a:prstGeom>
          <a:solidFill>
            <a:srgbClr val="F4F2ED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7" name="Google Shape;237;p109"/>
          <p:cNvSpPr/>
          <p:nvPr/>
        </p:nvSpPr>
        <p:spPr>
          <a:xfrm>
            <a:off x="8386877" y="1577934"/>
            <a:ext cx="566928" cy="566928"/>
          </a:xfrm>
          <a:prstGeom prst="ellipse">
            <a:avLst/>
          </a:prstGeom>
          <a:solidFill>
            <a:srgbClr val="8000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8" name="Google Shape;238;p109"/>
          <p:cNvSpPr/>
          <p:nvPr/>
        </p:nvSpPr>
        <p:spPr>
          <a:xfrm>
            <a:off x="8386877" y="1577934"/>
            <a:ext cx="566928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300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109"/>
          <p:cNvSpPr/>
          <p:nvPr/>
        </p:nvSpPr>
        <p:spPr>
          <a:xfrm>
            <a:off x="9072677" y="1523070"/>
            <a:ext cx="2478938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lang="en-US" sz="1350" b="1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Educación (3+ años)</a:t>
            </a:r>
            <a:endParaRPr sz="13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0" name="Google Shape;240;p109"/>
          <p:cNvSpPr/>
          <p:nvPr/>
        </p:nvSpPr>
        <p:spPr>
          <a:xfrm>
            <a:off x="9072677" y="1870542"/>
            <a:ext cx="2524658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50"/>
              <a:buFont typeface="Arial"/>
              <a:buNone/>
            </a:pPr>
            <a:r>
              <a:rPr lang="en-US" sz="950" b="1" i="0" u="none" strike="noStrike" cap="none">
                <a:solidFill>
                  <a:srgbClr val="0000FF"/>
                </a:solidFill>
                <a:latin typeface="Courier New"/>
                <a:ea typeface="Courier New"/>
                <a:cs typeface="Courier New"/>
                <a:sym typeface="Courier New"/>
              </a:rPr>
              <a:t>Enaho01A-2025-300.csv</a:t>
            </a:r>
            <a:endParaRPr sz="950" b="1" i="0" u="none" strike="noStrike" cap="non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109"/>
          <p:cNvSpPr/>
          <p:nvPr/>
        </p:nvSpPr>
        <p:spPr>
          <a:xfrm>
            <a:off x="8386877" y="2254590"/>
            <a:ext cx="3119018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104,446 </a:t>
            </a:r>
            <a:r>
              <a:rPr lang="en-US" sz="110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filas · 495 cols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2" name="Google Shape;242;p109"/>
          <p:cNvSpPr/>
          <p:nvPr/>
        </p:nvSpPr>
        <p:spPr>
          <a:xfrm>
            <a:off x="8386877" y="2565486"/>
            <a:ext cx="3119018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Unidad: </a:t>
            </a:r>
            <a:r>
              <a:rPr lang="en-US" sz="110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PERSONA</a:t>
            </a: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3" name="Google Shape;243;p109"/>
          <p:cNvSpPr/>
          <p:nvPr/>
        </p:nvSpPr>
        <p:spPr>
          <a:xfrm>
            <a:off x="457200" y="3104982"/>
            <a:ext cx="5501488" cy="1325880"/>
          </a:xfrm>
          <a:prstGeom prst="roundRect">
            <a:avLst>
              <a:gd name="adj" fmla="val 4138"/>
            </a:avLst>
          </a:prstGeom>
          <a:solidFill>
            <a:srgbClr val="FBF2F2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109"/>
          <p:cNvSpPr/>
          <p:nvPr/>
        </p:nvSpPr>
        <p:spPr>
          <a:xfrm>
            <a:off x="731520" y="3269574"/>
            <a:ext cx="4952848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LLAVES E IDENTIDAD</a:t>
            </a: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109"/>
          <p:cNvSpPr/>
          <p:nvPr/>
        </p:nvSpPr>
        <p:spPr>
          <a:xfrm>
            <a:off x="731520" y="3580470"/>
            <a:ext cx="4952848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rgbClr val="2B2B2B"/>
                </a:solidFill>
                <a:latin typeface="Courier New"/>
                <a:ea typeface="Courier New"/>
                <a:cs typeface="Courier New"/>
                <a:sym typeface="Courier New"/>
              </a:rPr>
              <a:t>Hogar = CONGLOME · VIVIENDA · HOGAR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2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rgbClr val="2B2B2B"/>
                </a:solidFill>
                <a:latin typeface="Courier New"/>
                <a:ea typeface="Courier New"/>
                <a:cs typeface="Courier New"/>
                <a:sym typeface="Courier New"/>
              </a:rPr>
              <a:t>Persona = + CODPERSO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2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150"/>
              <a:buFont typeface="Arial"/>
              <a:buNone/>
            </a:pPr>
            <a:r>
              <a:rPr lang="en-US" sz="115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Se leen como texto + zfill (6·3·2·2) para no romper los cruces (‘01’ ≠ ‘1’).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109"/>
          <p:cNvSpPr/>
          <p:nvPr/>
        </p:nvSpPr>
        <p:spPr>
          <a:xfrm>
            <a:off x="6233008" y="3104982"/>
            <a:ext cx="5501488" cy="1325880"/>
          </a:xfrm>
          <a:prstGeom prst="roundRect">
            <a:avLst>
              <a:gd name="adj" fmla="val 4138"/>
            </a:avLst>
          </a:prstGeom>
          <a:solidFill>
            <a:srgbClr val="FBF4E4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109"/>
          <p:cNvSpPr/>
          <p:nvPr/>
        </p:nvSpPr>
        <p:spPr>
          <a:xfrm>
            <a:off x="6507328" y="3269574"/>
            <a:ext cx="4952848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INGESTA ROBUSTA</a:t>
            </a: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p109"/>
          <p:cNvSpPr/>
          <p:nvPr/>
        </p:nvSpPr>
        <p:spPr>
          <a:xfrm>
            <a:off x="6507328" y="3580470"/>
            <a:ext cx="4952848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Origen INEI: separador “;”, codificación latin1.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2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Faltantes como espacios en blanco → to_numeric(errors="coerce").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2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150"/>
              <a:buFont typeface="Arial"/>
              <a:buNone/>
            </a:pPr>
            <a:r>
              <a:rPr lang="en-US" sz="115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Auditoría de nulos por columna antes de transformar.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9" name="Google Shape;249;p109"/>
          <p:cNvSpPr/>
          <p:nvPr/>
        </p:nvSpPr>
        <p:spPr>
          <a:xfrm>
            <a:off x="457200" y="4632030"/>
            <a:ext cx="11277295" cy="841248"/>
          </a:xfrm>
          <a:prstGeom prst="roundRect">
            <a:avLst>
              <a:gd name="adj" fmla="val 6522"/>
            </a:avLst>
          </a:prstGeom>
          <a:solidFill>
            <a:srgbClr val="FBF2F2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0" name="Google Shape;250;p109"/>
          <p:cNvSpPr/>
          <p:nvPr/>
        </p:nvSpPr>
        <p:spPr>
          <a:xfrm>
            <a:off x="731520" y="4632030"/>
            <a:ext cx="10728655" cy="841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US" sz="130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Left join por llave de hogar   →   </a:t>
            </a:r>
            <a:r>
              <a:rPr lang="en-US" sz="260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33,321 </a:t>
            </a:r>
            <a:r>
              <a:rPr lang="en-US" sz="130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hogares   ×   </a:t>
            </a:r>
            <a:r>
              <a:rPr lang="en-US" sz="260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23 </a:t>
            </a:r>
            <a:r>
              <a:rPr lang="en-US" sz="1300" b="0" i="0" u="none" strike="noStrike" cap="none">
                <a:solidFill>
                  <a:srgbClr val="6E6E6E"/>
                </a:solidFill>
                <a:latin typeface="Courier New"/>
                <a:ea typeface="Courier New"/>
                <a:cs typeface="Courier New"/>
                <a:sym typeface="Courier New"/>
              </a:rPr>
              <a:t>variables   →   enaho_2025_base3.csv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109"/>
          <p:cNvSpPr/>
          <p:nvPr/>
        </p:nvSpPr>
        <p:spPr>
          <a:xfrm>
            <a:off x="457200" y="5637870"/>
            <a:ext cx="2647874" cy="686422"/>
          </a:xfrm>
          <a:prstGeom prst="roundRect">
            <a:avLst>
              <a:gd name="adj" fmla="val 6316"/>
            </a:avLst>
          </a:prstGeom>
          <a:solidFill>
            <a:srgbClr val="FFFFFF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p109"/>
          <p:cNvSpPr/>
          <p:nvPr/>
        </p:nvSpPr>
        <p:spPr>
          <a:xfrm>
            <a:off x="594360" y="5706252"/>
            <a:ext cx="2373554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−25 %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109"/>
          <p:cNvSpPr/>
          <p:nvPr/>
        </p:nvSpPr>
        <p:spPr>
          <a:xfrm>
            <a:off x="566928" y="6053724"/>
            <a:ext cx="2428418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registros depurados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4" name="Google Shape;254;p109"/>
          <p:cNvSpPr/>
          <p:nvPr/>
        </p:nvSpPr>
        <p:spPr>
          <a:xfrm>
            <a:off x="3333674" y="5637870"/>
            <a:ext cx="2647874" cy="686422"/>
          </a:xfrm>
          <a:prstGeom prst="roundRect">
            <a:avLst>
              <a:gd name="adj" fmla="val 6316"/>
            </a:avLst>
          </a:prstGeom>
          <a:solidFill>
            <a:srgbClr val="FFFFFF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5" name="Google Shape;255;p109"/>
          <p:cNvSpPr/>
          <p:nvPr/>
        </p:nvSpPr>
        <p:spPr>
          <a:xfrm>
            <a:off x="3470834" y="5706252"/>
            <a:ext cx="2373554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Título propiedad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109"/>
          <p:cNvSpPr/>
          <p:nvPr/>
        </p:nvSpPr>
        <p:spPr>
          <a:xfrm>
            <a:off x="3443402" y="6053724"/>
            <a:ext cx="2428418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faltante → “sin título”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Google Shape;257;p109"/>
          <p:cNvSpPr/>
          <p:nvPr/>
        </p:nvSpPr>
        <p:spPr>
          <a:xfrm>
            <a:off x="6210148" y="5637870"/>
            <a:ext cx="2647874" cy="686422"/>
          </a:xfrm>
          <a:prstGeom prst="roundRect">
            <a:avLst>
              <a:gd name="adj" fmla="val 6316"/>
            </a:avLst>
          </a:prstGeom>
          <a:solidFill>
            <a:srgbClr val="FFFFFF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" name="Google Shape;258;p109"/>
          <p:cNvSpPr/>
          <p:nvPr/>
        </p:nvSpPr>
        <p:spPr>
          <a:xfrm>
            <a:off x="6347308" y="5706252"/>
            <a:ext cx="2373554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Estado civil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p109"/>
          <p:cNvSpPr/>
          <p:nvPr/>
        </p:nvSpPr>
        <p:spPr>
          <a:xfrm>
            <a:off x="6319876" y="6053724"/>
            <a:ext cx="2428418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faltante → “soltero”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109"/>
          <p:cNvSpPr/>
          <p:nvPr/>
        </p:nvSpPr>
        <p:spPr>
          <a:xfrm>
            <a:off x="9086621" y="5637870"/>
            <a:ext cx="2647874" cy="686422"/>
          </a:xfrm>
          <a:prstGeom prst="roundRect">
            <a:avLst>
              <a:gd name="adj" fmla="val 6316"/>
            </a:avLst>
          </a:prstGeom>
          <a:solidFill>
            <a:srgbClr val="FFFFFF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1" name="Google Shape;261;p109"/>
          <p:cNvSpPr/>
          <p:nvPr/>
        </p:nvSpPr>
        <p:spPr>
          <a:xfrm>
            <a:off x="9223781" y="5706252"/>
            <a:ext cx="2373554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Código 99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2" name="Google Shape;262;p109"/>
          <p:cNvSpPr/>
          <p:nvPr/>
        </p:nvSpPr>
        <p:spPr>
          <a:xfrm>
            <a:off x="9196349" y="6053724"/>
            <a:ext cx="2428418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(missing INEI) → eliminado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110"/>
          <p:cNvSpPr txBox="1">
            <a:spLocks noGrp="1"/>
          </p:cNvSpPr>
          <p:nvPr>
            <p:ph type="title"/>
          </p:nvPr>
        </p:nvSpPr>
        <p:spPr>
          <a:xfrm>
            <a:off x="184280" y="27432"/>
            <a:ext cx="5250166" cy="510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b="1">
                <a:solidFill>
                  <a:srgbClr val="FFFF00"/>
                </a:solidFill>
              </a:rPr>
              <a:t>Descripción de Variables</a:t>
            </a:r>
            <a:endParaRPr/>
          </a:p>
        </p:txBody>
      </p:sp>
      <p:sp>
        <p:nvSpPr>
          <p:cNvPr id="269" name="Google Shape;269;p110"/>
          <p:cNvSpPr/>
          <p:nvPr/>
        </p:nvSpPr>
        <p:spPr>
          <a:xfrm>
            <a:off x="184278" y="685818"/>
            <a:ext cx="7111043" cy="525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ctr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Diccionario: 23 variables a nivel </a:t>
            </a:r>
            <a:r>
              <a:rPr lang="en-US" sz="2400" b="1" i="0" u="none" strike="noStrike" cap="none">
                <a:solidFill>
                  <a:srgbClr val="0000FF"/>
                </a:solidFill>
                <a:latin typeface="Arimo"/>
                <a:ea typeface="Arimo"/>
                <a:cs typeface="Arimo"/>
                <a:sym typeface="Arimo"/>
              </a:rPr>
              <a:t>HOGAR</a:t>
            </a:r>
            <a:endParaRPr/>
          </a:p>
        </p:txBody>
      </p:sp>
      <p:sp>
        <p:nvSpPr>
          <p:cNvPr id="270" name="Google Shape;270;p110"/>
          <p:cNvSpPr/>
          <p:nvPr/>
        </p:nvSpPr>
        <p:spPr>
          <a:xfrm>
            <a:off x="357810" y="1181169"/>
            <a:ext cx="5532120" cy="5138928"/>
          </a:xfrm>
          <a:prstGeom prst="roundRect">
            <a:avLst>
              <a:gd name="adj" fmla="val 1068"/>
            </a:avLst>
          </a:prstGeom>
          <a:solidFill>
            <a:srgbClr val="FFFFFF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Google Shape;271;p110"/>
          <p:cNvSpPr/>
          <p:nvPr/>
        </p:nvSpPr>
        <p:spPr>
          <a:xfrm>
            <a:off x="357810" y="1181169"/>
            <a:ext cx="5532120" cy="4572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2" name="Google Shape;272;p110"/>
          <p:cNvSpPr/>
          <p:nvPr/>
        </p:nvSpPr>
        <p:spPr>
          <a:xfrm>
            <a:off x="613842" y="1181169"/>
            <a:ext cx="507492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US" sz="130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Vivienda y servicios  ·  10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3" name="Google Shape;273;p110"/>
          <p:cNvSpPr/>
          <p:nvPr/>
        </p:nvSpPr>
        <p:spPr>
          <a:xfrm>
            <a:off x="613842" y="1766385"/>
            <a:ext cx="5074920" cy="4480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DOMINIO</a:t>
            </a:r>
            <a:r>
              <a:rPr lang="en-US" sz="105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85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· Categórica  </a:t>
            </a: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— dominio geográfico (Costa/Sierra/Selva/Lima, 8)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4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TIPO_VIVIENDA  </a:t>
            </a:r>
            <a:r>
              <a:rPr lang="en-US" sz="85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· Categórica  </a:t>
            </a: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— tipo de vivienda (casa, dpto, quinta…)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4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MAT_PAREDES  </a:t>
            </a:r>
            <a:r>
              <a:rPr lang="en-US" sz="85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· Categórica  </a:t>
            </a: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— material predominante de las paredes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4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TENENCIA_VIVIENDA  </a:t>
            </a:r>
            <a:r>
              <a:rPr lang="en-US" sz="85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· Categórica  </a:t>
            </a: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— régimen de tenencia (alquilada, propia…)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4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TITULO_PROPIEDAD  </a:t>
            </a:r>
            <a:r>
              <a:rPr lang="en-US" sz="85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· Categórica  </a:t>
            </a: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— situación del título de propiedad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4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FUENTE_AGUA  </a:t>
            </a:r>
            <a:r>
              <a:rPr lang="en-US" sz="85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· Categórica  </a:t>
            </a: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— procedencia del agua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4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TIPO_DESAGUE  </a:t>
            </a:r>
            <a:r>
              <a:rPr lang="en-US" sz="85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· Categórica  </a:t>
            </a: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— tipo de servicio higiénico / desagüe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4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NUM_HABITACIONES  </a:t>
            </a:r>
            <a:r>
              <a:rPr lang="en-US" sz="85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· Cuantitativa  </a:t>
            </a: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— n.º de habitaciones (sin baño/cocina/garaje)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4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TIENE_ELECTRICIDAD  </a:t>
            </a:r>
            <a:r>
              <a:rPr lang="en-US" sz="85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· Binaria  </a:t>
            </a: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— acceso a electricidad (0/1)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4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TIENE_INTERNET  </a:t>
            </a:r>
            <a:r>
              <a:rPr lang="en-US" sz="85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· Binaria  </a:t>
            </a: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— conexión a internet fijo/móvil (0/1)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4" name="Google Shape;274;p110"/>
          <p:cNvSpPr/>
          <p:nvPr/>
        </p:nvSpPr>
        <p:spPr>
          <a:xfrm>
            <a:off x="6145962" y="1181169"/>
            <a:ext cx="5489143" cy="1874520"/>
          </a:xfrm>
          <a:prstGeom prst="roundRect">
            <a:avLst>
              <a:gd name="adj" fmla="val 2927"/>
            </a:avLst>
          </a:prstGeom>
          <a:solidFill>
            <a:srgbClr val="FFFFFF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5" name="Google Shape;275;p110"/>
          <p:cNvSpPr/>
          <p:nvPr/>
        </p:nvSpPr>
        <p:spPr>
          <a:xfrm>
            <a:off x="6145962" y="1181169"/>
            <a:ext cx="5489143" cy="420624"/>
          </a:xfrm>
          <a:prstGeom prst="rect">
            <a:avLst/>
          </a:prstGeom>
          <a:solidFill>
            <a:srgbClr val="E36C0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6" name="Google Shape;276;p110"/>
          <p:cNvSpPr/>
          <p:nvPr/>
        </p:nvSpPr>
        <p:spPr>
          <a:xfrm>
            <a:off x="6401994" y="1181169"/>
            <a:ext cx="5031943" cy="420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50"/>
              <a:buFont typeface="Arial"/>
              <a:buNone/>
            </a:pPr>
            <a:r>
              <a:rPr lang="en-US" sz="125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Jefe de hogar  ·  5</a:t>
            </a:r>
            <a:endParaRPr sz="12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7" name="Google Shape;277;p110"/>
          <p:cNvSpPr/>
          <p:nvPr/>
        </p:nvSpPr>
        <p:spPr>
          <a:xfrm>
            <a:off x="6401994" y="1693233"/>
            <a:ext cx="5031943" cy="13258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SEXO_JEFE  </a:t>
            </a:r>
            <a:r>
              <a:rPr lang="en-US" sz="85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· Categórica  </a:t>
            </a: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— sexo del jefe (1 hombre, 2 mujer)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ESTADO_CIVIL_JEFE  </a:t>
            </a:r>
            <a:r>
              <a:rPr lang="en-US" sz="85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· Categórica  </a:t>
            </a: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— estado civil (6 categorías)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EDAD_JEFE  </a:t>
            </a:r>
            <a:r>
              <a:rPr lang="en-US" sz="85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· Cuantitativa  </a:t>
            </a: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— edad del jefe de hogar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EDUC_JEFE  </a:t>
            </a:r>
            <a:r>
              <a:rPr lang="en-US" sz="85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· Ordinal  </a:t>
            </a: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— último nivel educativo del jefe (1–12)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LEE_JEFE  </a:t>
            </a:r>
            <a:r>
              <a:rPr lang="en-US" sz="85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· Binaria  </a:t>
            </a: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— el jefe sabe leer y escribir (sí/no)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8" name="Google Shape;278;p110"/>
          <p:cNvSpPr/>
          <p:nvPr/>
        </p:nvSpPr>
        <p:spPr>
          <a:xfrm>
            <a:off x="6145962" y="3220281"/>
            <a:ext cx="5489143" cy="1572768"/>
          </a:xfrm>
          <a:prstGeom prst="roundRect">
            <a:avLst>
              <a:gd name="adj" fmla="val 3488"/>
            </a:avLst>
          </a:prstGeom>
          <a:solidFill>
            <a:srgbClr val="FFFFFF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9" name="Google Shape;279;p110"/>
          <p:cNvSpPr/>
          <p:nvPr/>
        </p:nvSpPr>
        <p:spPr>
          <a:xfrm>
            <a:off x="6145962" y="3220281"/>
            <a:ext cx="5489143" cy="420624"/>
          </a:xfrm>
          <a:prstGeom prst="rect">
            <a:avLst/>
          </a:prstGeom>
          <a:solidFill>
            <a:srgbClr val="9C7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p110"/>
          <p:cNvSpPr/>
          <p:nvPr/>
        </p:nvSpPr>
        <p:spPr>
          <a:xfrm>
            <a:off x="6401994" y="3220281"/>
            <a:ext cx="5031943" cy="420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50"/>
              <a:buFont typeface="Arial"/>
              <a:buNone/>
            </a:pPr>
            <a:r>
              <a:rPr lang="en-US" sz="125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Composición del hogar  ·  4</a:t>
            </a:r>
            <a:endParaRPr sz="12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1" name="Google Shape;281;p110"/>
          <p:cNvSpPr/>
          <p:nvPr/>
        </p:nvSpPr>
        <p:spPr>
          <a:xfrm>
            <a:off x="6401994" y="3723201"/>
            <a:ext cx="5031943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N_MIEMBROS  </a:t>
            </a:r>
            <a:r>
              <a:rPr lang="en-US" sz="85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· Cuantitativa  </a:t>
            </a: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— n.º de personas en el hogar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N_MENORES  </a:t>
            </a:r>
            <a:r>
              <a:rPr lang="en-US" sz="85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· Cuantitativa  </a:t>
            </a: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— miembros menores de 14 años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N_ADULTOS_MAY  </a:t>
            </a:r>
            <a:r>
              <a:rPr lang="en-US" sz="85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· Cuantitativa  </a:t>
            </a: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— miembros de 65 años a más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2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EDAD_PROM  </a:t>
            </a:r>
            <a:r>
              <a:rPr lang="en-US" sz="85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· Cuantitativa  </a:t>
            </a: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— edad promedio del hogar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2" name="Google Shape;282;p110"/>
          <p:cNvSpPr/>
          <p:nvPr/>
        </p:nvSpPr>
        <p:spPr>
          <a:xfrm>
            <a:off x="6145962" y="4957641"/>
            <a:ext cx="5489143" cy="1362456"/>
          </a:xfrm>
          <a:prstGeom prst="roundRect">
            <a:avLst>
              <a:gd name="adj" fmla="val 4027"/>
            </a:avLst>
          </a:prstGeom>
          <a:solidFill>
            <a:srgbClr val="FFFFFF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110"/>
          <p:cNvSpPr/>
          <p:nvPr/>
        </p:nvSpPr>
        <p:spPr>
          <a:xfrm>
            <a:off x="6145962" y="4957641"/>
            <a:ext cx="5489143" cy="42062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4" name="Google Shape;284;p110"/>
          <p:cNvSpPr/>
          <p:nvPr/>
        </p:nvSpPr>
        <p:spPr>
          <a:xfrm>
            <a:off x="6401994" y="4957641"/>
            <a:ext cx="5031943" cy="420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50"/>
              <a:buFont typeface="Arial"/>
              <a:buNone/>
            </a:pPr>
            <a:r>
              <a:rPr lang="en-US" sz="1250" b="1" i="0" u="none" strike="noStrike" cap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Alfabetismo e identificadores</a:t>
            </a:r>
            <a:endParaRPr sz="12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5" name="Google Shape;285;p110"/>
          <p:cNvSpPr/>
          <p:nvPr/>
        </p:nvSpPr>
        <p:spPr>
          <a:xfrm>
            <a:off x="6401994" y="5478849"/>
            <a:ext cx="5031943" cy="777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TASA_ANALFAB_HOGAR  </a:t>
            </a:r>
            <a:r>
              <a:rPr lang="en-US" sz="85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· Cuantitativa  </a:t>
            </a: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— proporción de analfabetos en el hogar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5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Llaves  </a:t>
            </a:r>
            <a:r>
              <a:rPr lang="en-US" sz="85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· ID  </a:t>
            </a: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— </a:t>
            </a:r>
            <a:r>
              <a:rPr lang="en-US" sz="105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CONGLOME</a:t>
            </a: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 (6d) · </a:t>
            </a:r>
            <a:r>
              <a:rPr lang="en-US" sz="105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VIVIENDA </a:t>
            </a: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(3d) · </a:t>
            </a:r>
            <a:r>
              <a:rPr lang="en-US" sz="105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HOGAR </a:t>
            </a: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(2d) · </a:t>
            </a:r>
            <a:r>
              <a:rPr lang="en-US" sz="1050" b="1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CODPERSO</a:t>
            </a:r>
            <a:endParaRPr sz="105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111"/>
          <p:cNvSpPr txBox="1">
            <a:spLocks noGrp="1"/>
          </p:cNvSpPr>
          <p:nvPr>
            <p:ph type="title"/>
          </p:nvPr>
        </p:nvSpPr>
        <p:spPr>
          <a:xfrm>
            <a:off x="184280" y="27432"/>
            <a:ext cx="5250166" cy="510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b="1">
                <a:solidFill>
                  <a:srgbClr val="FFFF00"/>
                </a:solidFill>
              </a:rPr>
              <a:t>Exploración de Variables</a:t>
            </a:r>
            <a:endParaRPr/>
          </a:p>
        </p:txBody>
      </p:sp>
      <p:sp>
        <p:nvSpPr>
          <p:cNvPr id="292" name="Google Shape;292;p111"/>
          <p:cNvSpPr/>
          <p:nvPr/>
        </p:nvSpPr>
        <p:spPr>
          <a:xfrm>
            <a:off x="184278" y="685818"/>
            <a:ext cx="7111043" cy="525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ctr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Análisis Descriptivo – </a:t>
            </a:r>
            <a:r>
              <a:rPr lang="en-US" sz="2400" b="1" i="0" u="none" strike="noStrike" cap="none">
                <a:solidFill>
                  <a:srgbClr val="0000FF"/>
                </a:solidFill>
                <a:latin typeface="Arimo"/>
                <a:ea typeface="Arimo"/>
                <a:cs typeface="Arimo"/>
                <a:sym typeface="Arimo"/>
              </a:rPr>
              <a:t>33,321 Hogares</a:t>
            </a:r>
            <a:endParaRPr/>
          </a:p>
        </p:txBody>
      </p:sp>
      <p:sp>
        <p:nvSpPr>
          <p:cNvPr id="293" name="Google Shape;293;p111"/>
          <p:cNvSpPr/>
          <p:nvPr/>
        </p:nvSpPr>
        <p:spPr>
          <a:xfrm>
            <a:off x="457200" y="1220927"/>
            <a:ext cx="6400800" cy="3703320"/>
          </a:xfrm>
          <a:prstGeom prst="roundRect">
            <a:avLst>
              <a:gd name="adj" fmla="val 1481"/>
            </a:avLst>
          </a:prstGeom>
          <a:solidFill>
            <a:srgbClr val="FFFFFF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4" name="Google Shape;294;p111"/>
          <p:cNvSpPr/>
          <p:nvPr/>
        </p:nvSpPr>
        <p:spPr>
          <a:xfrm>
            <a:off x="749808" y="1385519"/>
            <a:ext cx="585216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US" sz="130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Distribución del tamaño del hogar (N_MIEMBROS)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295" name="Google Shape;295;p111"/>
          <p:cNvGraphicFramePr/>
          <p:nvPr/>
        </p:nvGraphicFramePr>
        <p:xfrm>
          <a:off x="594360" y="1751279"/>
          <a:ext cx="6080760" cy="3017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96" name="Google Shape;296;p111"/>
          <p:cNvSpPr/>
          <p:nvPr/>
        </p:nvSpPr>
        <p:spPr>
          <a:xfrm>
            <a:off x="7132320" y="1220927"/>
            <a:ext cx="2186788" cy="1737360"/>
          </a:xfrm>
          <a:prstGeom prst="roundRect">
            <a:avLst>
              <a:gd name="adj" fmla="val 3158"/>
            </a:avLst>
          </a:prstGeom>
          <a:solidFill>
            <a:srgbClr val="F4F2ED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7" name="Google Shape;297;p111"/>
          <p:cNvSpPr/>
          <p:nvPr/>
        </p:nvSpPr>
        <p:spPr>
          <a:xfrm>
            <a:off x="7269480" y="1476959"/>
            <a:ext cx="1912468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lang="en-US" sz="310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3.28</a:t>
            </a:r>
            <a:endParaRPr sz="3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8" name="Google Shape;298;p111"/>
          <p:cNvSpPr/>
          <p:nvPr/>
        </p:nvSpPr>
        <p:spPr>
          <a:xfrm>
            <a:off x="7242048" y="2153615"/>
            <a:ext cx="1967332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50"/>
              <a:buFont typeface="Arial"/>
              <a:buNone/>
            </a:pPr>
            <a:r>
              <a:rPr lang="en-US" sz="115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miembros por hogar (media)</a:t>
            </a:r>
            <a:endParaRPr sz="11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9" name="Google Shape;299;p111"/>
          <p:cNvSpPr/>
          <p:nvPr/>
        </p:nvSpPr>
        <p:spPr>
          <a:xfrm>
            <a:off x="9547708" y="1220927"/>
            <a:ext cx="2186788" cy="1737360"/>
          </a:xfrm>
          <a:prstGeom prst="roundRect">
            <a:avLst>
              <a:gd name="adj" fmla="val 3158"/>
            </a:avLst>
          </a:prstGeom>
          <a:solidFill>
            <a:srgbClr val="F4F2ED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p111"/>
          <p:cNvSpPr/>
          <p:nvPr/>
        </p:nvSpPr>
        <p:spPr>
          <a:xfrm>
            <a:off x="9684868" y="1476959"/>
            <a:ext cx="1912468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lang="en-US" sz="310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41.9</a:t>
            </a:r>
            <a:endParaRPr sz="3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1" name="Google Shape;301;p111"/>
          <p:cNvSpPr/>
          <p:nvPr/>
        </p:nvSpPr>
        <p:spPr>
          <a:xfrm>
            <a:off x="9657436" y="2153615"/>
            <a:ext cx="1967332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50"/>
              <a:buFont typeface="Arial"/>
              <a:buNone/>
            </a:pPr>
            <a:r>
              <a:rPr lang="en-US" sz="115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edad del jefe (media)</a:t>
            </a:r>
            <a:endParaRPr sz="11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2" name="Google Shape;302;p111"/>
          <p:cNvSpPr/>
          <p:nvPr/>
        </p:nvSpPr>
        <p:spPr>
          <a:xfrm>
            <a:off x="7132320" y="3186887"/>
            <a:ext cx="2186788" cy="1737360"/>
          </a:xfrm>
          <a:prstGeom prst="roundRect">
            <a:avLst>
              <a:gd name="adj" fmla="val 3158"/>
            </a:avLst>
          </a:prstGeom>
          <a:solidFill>
            <a:srgbClr val="F4F2ED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p111"/>
          <p:cNvSpPr/>
          <p:nvPr/>
        </p:nvSpPr>
        <p:spPr>
          <a:xfrm>
            <a:off x="7269480" y="3442919"/>
            <a:ext cx="1912468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lang="en-US" sz="310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57.6 %</a:t>
            </a:r>
            <a:endParaRPr sz="3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4" name="Google Shape;304;p111"/>
          <p:cNvSpPr/>
          <p:nvPr/>
        </p:nvSpPr>
        <p:spPr>
          <a:xfrm>
            <a:off x="7242048" y="4119575"/>
            <a:ext cx="1967332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50"/>
              <a:buFont typeface="Arial"/>
              <a:buNone/>
            </a:pPr>
            <a:r>
              <a:rPr lang="en-US" sz="115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hogares sin menores de 14</a:t>
            </a:r>
            <a:endParaRPr sz="11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5" name="Google Shape;305;p111"/>
          <p:cNvSpPr/>
          <p:nvPr/>
        </p:nvSpPr>
        <p:spPr>
          <a:xfrm>
            <a:off x="9547708" y="3186887"/>
            <a:ext cx="2186788" cy="1737360"/>
          </a:xfrm>
          <a:prstGeom prst="roundRect">
            <a:avLst>
              <a:gd name="adj" fmla="val 3158"/>
            </a:avLst>
          </a:prstGeom>
          <a:solidFill>
            <a:srgbClr val="F4F2ED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6" name="Google Shape;306;p111"/>
          <p:cNvSpPr/>
          <p:nvPr/>
        </p:nvSpPr>
        <p:spPr>
          <a:xfrm>
            <a:off x="9684868" y="3442919"/>
            <a:ext cx="1912468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lang="en-US" sz="310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16</a:t>
            </a:r>
            <a:endParaRPr sz="3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7" name="Google Shape;307;p111"/>
          <p:cNvSpPr/>
          <p:nvPr/>
        </p:nvSpPr>
        <p:spPr>
          <a:xfrm>
            <a:off x="9657436" y="4119575"/>
            <a:ext cx="1967332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50"/>
              <a:buFont typeface="Arial"/>
              <a:buNone/>
            </a:pPr>
            <a:r>
              <a:rPr lang="en-US" sz="115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miembros · hogar más grande</a:t>
            </a:r>
            <a:endParaRPr sz="11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8" name="Google Shape;308;p111"/>
          <p:cNvSpPr/>
          <p:nvPr/>
        </p:nvSpPr>
        <p:spPr>
          <a:xfrm>
            <a:off x="457200" y="5088839"/>
            <a:ext cx="6400800" cy="1280160"/>
          </a:xfrm>
          <a:prstGeom prst="roundRect">
            <a:avLst>
              <a:gd name="adj" fmla="val 4286"/>
            </a:avLst>
          </a:prstGeom>
          <a:solidFill>
            <a:srgbClr val="FBF2F2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111"/>
          <p:cNvSpPr/>
          <p:nvPr/>
        </p:nvSpPr>
        <p:spPr>
          <a:xfrm>
            <a:off x="731520" y="5235143"/>
            <a:ext cx="585216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DEPURACIÓN DE LA MUESTRA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111"/>
          <p:cNvSpPr/>
          <p:nvPr/>
        </p:nvSpPr>
        <p:spPr>
          <a:xfrm>
            <a:off x="731520" y="5564327"/>
            <a:ext cx="585216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1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44,599 </a:t>
            </a:r>
            <a:r>
              <a:rPr lang="en-US" sz="120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crudos   →   </a:t>
            </a:r>
            <a:r>
              <a:rPr lang="en-US" sz="190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33,333 </a:t>
            </a:r>
            <a:r>
              <a:rPr lang="en-US" sz="120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válidos (mód. 100)   →   </a:t>
            </a:r>
            <a:r>
              <a:rPr lang="en-US" sz="190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33,321 </a:t>
            </a:r>
            <a:r>
              <a:rPr lang="en-US" sz="120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base final</a:t>
            </a:r>
            <a:endParaRPr sz="1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111"/>
          <p:cNvSpPr/>
          <p:nvPr/>
        </p:nvSpPr>
        <p:spPr>
          <a:xfrm>
            <a:off x="731520" y="6003239"/>
            <a:ext cx="585216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1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≈ 25 % de registros descartados por falta de información útil.</a:t>
            </a: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2" name="Google Shape;312;p111"/>
          <p:cNvSpPr/>
          <p:nvPr/>
        </p:nvSpPr>
        <p:spPr>
          <a:xfrm>
            <a:off x="7132320" y="5088839"/>
            <a:ext cx="4602175" cy="1280160"/>
          </a:xfrm>
          <a:prstGeom prst="roundRect">
            <a:avLst>
              <a:gd name="adj" fmla="val 4286"/>
            </a:avLst>
          </a:prstGeom>
          <a:solidFill>
            <a:srgbClr val="FFFFFF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3" name="Google Shape;313;p111"/>
          <p:cNvSpPr/>
          <p:nvPr/>
        </p:nvSpPr>
        <p:spPr>
          <a:xfrm>
            <a:off x="7406640" y="5500319"/>
            <a:ext cx="457200" cy="457200"/>
          </a:xfrm>
          <a:prstGeom prst="ellipse">
            <a:avLst/>
          </a:prstGeom>
          <a:solidFill>
            <a:srgbClr val="8000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4" name="Google Shape;314;p111"/>
          <p:cNvSpPr/>
          <p:nvPr/>
        </p:nvSpPr>
        <p:spPr>
          <a:xfrm>
            <a:off x="7406640" y="5500319"/>
            <a:ext cx="457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✓</a:t>
            </a: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5" name="Google Shape;315;p111"/>
          <p:cNvSpPr/>
          <p:nvPr/>
        </p:nvSpPr>
        <p:spPr>
          <a:xfrm>
            <a:off x="8001000" y="5271719"/>
            <a:ext cx="3550615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0 inconsistencias lógicas.  </a:t>
            </a:r>
            <a:r>
              <a:rPr lang="en-US" sz="120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Ningún hogar con menores &gt; miembros, sin miembros o con edades fuera de rango.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112"/>
          <p:cNvSpPr txBox="1">
            <a:spLocks noGrp="1"/>
          </p:cNvSpPr>
          <p:nvPr>
            <p:ph type="title"/>
          </p:nvPr>
        </p:nvSpPr>
        <p:spPr>
          <a:xfrm>
            <a:off x="184280" y="27432"/>
            <a:ext cx="5250166" cy="510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b="1">
                <a:solidFill>
                  <a:srgbClr val="FFFF00"/>
                </a:solidFill>
              </a:rPr>
              <a:t>Preparación Inicial de los Datos</a:t>
            </a:r>
            <a:endParaRPr/>
          </a:p>
        </p:txBody>
      </p:sp>
      <p:sp>
        <p:nvSpPr>
          <p:cNvPr id="322" name="Google Shape;322;p112"/>
          <p:cNvSpPr/>
          <p:nvPr/>
        </p:nvSpPr>
        <p:spPr>
          <a:xfrm>
            <a:off x="184277" y="685818"/>
            <a:ext cx="10480409" cy="525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ctr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Integración – Faltantes – Feature Engineering - Preprocesamiento</a:t>
            </a:r>
            <a:endParaRPr sz="2400" b="1" i="0" u="none" strike="noStrike" cap="none">
              <a:solidFill>
                <a:srgbClr val="0000FF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323" name="Google Shape;323;p112"/>
          <p:cNvSpPr/>
          <p:nvPr/>
        </p:nvSpPr>
        <p:spPr>
          <a:xfrm>
            <a:off x="417443" y="1389488"/>
            <a:ext cx="5478628" cy="2121408"/>
          </a:xfrm>
          <a:prstGeom prst="roundRect">
            <a:avLst>
              <a:gd name="adj" fmla="val 2586"/>
            </a:avLst>
          </a:prstGeom>
          <a:solidFill>
            <a:srgbClr val="FBF2F2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4" name="Google Shape;324;p112"/>
          <p:cNvSpPr/>
          <p:nvPr/>
        </p:nvSpPr>
        <p:spPr>
          <a:xfrm>
            <a:off x="417443" y="1389488"/>
            <a:ext cx="82296" cy="2121408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5" name="Google Shape;325;p112"/>
          <p:cNvSpPr/>
          <p:nvPr/>
        </p:nvSpPr>
        <p:spPr>
          <a:xfrm>
            <a:off x="691763" y="1590656"/>
            <a:ext cx="4929988" cy="411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1.  Integración de módulos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6" name="Google Shape;326;p112"/>
          <p:cNvSpPr/>
          <p:nvPr/>
        </p:nvSpPr>
        <p:spPr>
          <a:xfrm>
            <a:off x="719195" y="2121008"/>
            <a:ext cx="4902556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190500" marR="0" lvl="0" indent="-1905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50"/>
              <a:buFont typeface="Arial"/>
              <a:buChar char="•"/>
            </a:pPr>
            <a:r>
              <a:rPr lang="en-US" sz="12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Unión de </a:t>
            </a:r>
            <a:r>
              <a:rPr lang="en-US" sz="125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módulos 100, 200 y 300 </a:t>
            </a:r>
            <a:r>
              <a:rPr lang="en-US" sz="12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por la llave de hogar (CONGLOME · VIVIENDA · HOGAR).</a:t>
            </a:r>
            <a:endParaRPr sz="12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90500" marR="0" lvl="0" indent="-190500" algn="l" rtl="0">
              <a:lnSpc>
                <a:spcPct val="108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1250"/>
              <a:buFont typeface="Arial"/>
              <a:buChar char="•"/>
            </a:pPr>
            <a:r>
              <a:rPr lang="en-US" sz="12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Jefe de hogar con P203 = 1; variables de composición agregadas por hogar.</a:t>
            </a:r>
            <a:endParaRPr sz="12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7" name="Google Shape;327;p112"/>
          <p:cNvSpPr/>
          <p:nvPr/>
        </p:nvSpPr>
        <p:spPr>
          <a:xfrm>
            <a:off x="6216111" y="1389488"/>
            <a:ext cx="5478628" cy="2121408"/>
          </a:xfrm>
          <a:prstGeom prst="roundRect">
            <a:avLst>
              <a:gd name="adj" fmla="val 2586"/>
            </a:avLst>
          </a:prstGeom>
          <a:solidFill>
            <a:srgbClr val="FBF4E4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p112"/>
          <p:cNvSpPr/>
          <p:nvPr/>
        </p:nvSpPr>
        <p:spPr>
          <a:xfrm>
            <a:off x="6216111" y="1389488"/>
            <a:ext cx="82296" cy="2121408"/>
          </a:xfrm>
          <a:prstGeom prst="rect">
            <a:avLst/>
          </a:prstGeom>
          <a:solidFill>
            <a:srgbClr val="9C7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9" name="Google Shape;329;p112"/>
          <p:cNvSpPr/>
          <p:nvPr/>
        </p:nvSpPr>
        <p:spPr>
          <a:xfrm>
            <a:off x="6490431" y="1590656"/>
            <a:ext cx="4929988" cy="411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2.  Tratamiento de faltantes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0" name="Google Shape;330;p112"/>
          <p:cNvSpPr/>
          <p:nvPr/>
        </p:nvSpPr>
        <p:spPr>
          <a:xfrm>
            <a:off x="6517863" y="2121008"/>
            <a:ext cx="4902556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190500" marR="0" lvl="0" indent="-1905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50"/>
              <a:buFont typeface="Arial"/>
              <a:buChar char="•"/>
            </a:pPr>
            <a:r>
              <a:rPr lang="en-US" sz="12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Título → «sin título»; estado civil → «soltero»; «sabe leer» derivado de la educación.</a:t>
            </a:r>
            <a:endParaRPr sz="12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90500" marR="0" lvl="0" indent="-190500" algn="l" rtl="0">
              <a:lnSpc>
                <a:spcPct val="108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1250"/>
              <a:buFont typeface="Arial"/>
              <a:buChar char="•"/>
            </a:pPr>
            <a:r>
              <a:rPr lang="en-US" sz="12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Código 99 (missing INEI) eliminado (111 casos) y filas 100 % vacías descartadas.</a:t>
            </a:r>
            <a:endParaRPr sz="12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1" name="Google Shape;331;p112"/>
          <p:cNvSpPr/>
          <p:nvPr/>
        </p:nvSpPr>
        <p:spPr>
          <a:xfrm>
            <a:off x="417443" y="3693776"/>
            <a:ext cx="5478628" cy="2121408"/>
          </a:xfrm>
          <a:prstGeom prst="roundRect">
            <a:avLst>
              <a:gd name="adj" fmla="val 2586"/>
            </a:avLst>
          </a:prstGeom>
          <a:solidFill>
            <a:srgbClr val="FBF2F2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2" name="Google Shape;332;p112"/>
          <p:cNvSpPr/>
          <p:nvPr/>
        </p:nvSpPr>
        <p:spPr>
          <a:xfrm>
            <a:off x="417443" y="3693776"/>
            <a:ext cx="82296" cy="2121408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3" name="Google Shape;333;p112"/>
          <p:cNvSpPr/>
          <p:nvPr/>
        </p:nvSpPr>
        <p:spPr>
          <a:xfrm>
            <a:off x="691763" y="3894944"/>
            <a:ext cx="4929988" cy="411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3.  Ingeniería de variables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4" name="Google Shape;334;p112"/>
          <p:cNvSpPr/>
          <p:nvPr/>
        </p:nvSpPr>
        <p:spPr>
          <a:xfrm>
            <a:off x="719195" y="4425296"/>
            <a:ext cx="4902556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190500" marR="0" lvl="0" indent="-1905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50"/>
              <a:buFont typeface="Arial"/>
              <a:buChar char="•"/>
            </a:pPr>
            <a:r>
              <a:rPr lang="en-US" sz="12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N_MIEMBROS, N_MENORES (&lt;14), N_ADULTOS_MAY (≥65) y EDAD_PROM por hogar.</a:t>
            </a:r>
            <a:endParaRPr sz="12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90500" marR="0" lvl="0" indent="-190500" algn="l" rtl="0">
              <a:lnSpc>
                <a:spcPct val="108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1250"/>
              <a:buFont typeface="Arial"/>
              <a:buChar char="•"/>
            </a:pPr>
            <a:r>
              <a:rPr lang="en-US" sz="12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TASA_ANALFAB_HOGAR: proporción de miembros de 6+ que no leen.</a:t>
            </a:r>
            <a:endParaRPr sz="12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5" name="Google Shape;335;p112"/>
          <p:cNvSpPr/>
          <p:nvPr/>
        </p:nvSpPr>
        <p:spPr>
          <a:xfrm>
            <a:off x="6216111" y="3693776"/>
            <a:ext cx="5478628" cy="2121408"/>
          </a:xfrm>
          <a:prstGeom prst="roundRect">
            <a:avLst>
              <a:gd name="adj" fmla="val 2586"/>
            </a:avLst>
          </a:prstGeom>
          <a:solidFill>
            <a:srgbClr val="FBF4E4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112"/>
          <p:cNvSpPr/>
          <p:nvPr/>
        </p:nvSpPr>
        <p:spPr>
          <a:xfrm>
            <a:off x="6216111" y="3693776"/>
            <a:ext cx="82296" cy="2121408"/>
          </a:xfrm>
          <a:prstGeom prst="rect">
            <a:avLst/>
          </a:prstGeom>
          <a:solidFill>
            <a:srgbClr val="9C7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7" name="Google Shape;337;p112"/>
          <p:cNvSpPr/>
          <p:nvPr/>
        </p:nvSpPr>
        <p:spPr>
          <a:xfrm>
            <a:off x="6490431" y="3894944"/>
            <a:ext cx="4929988" cy="411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1" i="0" u="none" strike="noStrike" cap="none">
                <a:solidFill>
                  <a:srgbClr val="9C7518"/>
                </a:solidFill>
                <a:latin typeface="Arial"/>
                <a:ea typeface="Arial"/>
                <a:cs typeface="Arial"/>
                <a:sym typeface="Arial"/>
              </a:rPr>
              <a:t>4.  Verificación de la Calidad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8" name="Google Shape;338;p112"/>
          <p:cNvSpPr/>
          <p:nvPr/>
        </p:nvSpPr>
        <p:spPr>
          <a:xfrm>
            <a:off x="6517863" y="4425296"/>
            <a:ext cx="4902556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90500" marR="0" lvl="0" indent="-1905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50"/>
              <a:buFont typeface="Arial"/>
              <a:buChar char="•"/>
            </a:pPr>
            <a:r>
              <a:rPr lang="en-US" sz="12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33,321 registros limpios</a:t>
            </a:r>
            <a:endParaRPr/>
          </a:p>
          <a:p>
            <a:pPr marL="190500" marR="0" lvl="0" indent="-190500" algn="l" rtl="0">
              <a:lnSpc>
                <a:spcPct val="108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ts val="1250"/>
              <a:buFont typeface="Arial"/>
              <a:buChar char="•"/>
            </a:pPr>
            <a:r>
              <a:rPr lang="en-US" sz="12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Cero NaNs, cero filas duplicada, cero llaves de hogar duplicadas</a:t>
            </a:r>
            <a:endParaRPr sz="12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113"/>
          <p:cNvSpPr txBox="1">
            <a:spLocks noGrp="1"/>
          </p:cNvSpPr>
          <p:nvPr>
            <p:ph type="title"/>
          </p:nvPr>
        </p:nvSpPr>
        <p:spPr>
          <a:xfrm>
            <a:off x="184280" y="27432"/>
            <a:ext cx="5250166" cy="510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b="1">
                <a:solidFill>
                  <a:srgbClr val="FFFF00"/>
                </a:solidFill>
              </a:rPr>
              <a:t>Alcance del Modelamiento</a:t>
            </a:r>
            <a:endParaRPr/>
          </a:p>
        </p:txBody>
      </p:sp>
      <p:sp>
        <p:nvSpPr>
          <p:cNvPr id="345" name="Google Shape;345;p113"/>
          <p:cNvSpPr/>
          <p:nvPr/>
        </p:nvSpPr>
        <p:spPr>
          <a:xfrm>
            <a:off x="184277" y="685818"/>
            <a:ext cx="10480409" cy="525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ctr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Distribución por Dominio  - </a:t>
            </a:r>
            <a:r>
              <a:rPr lang="en-US" sz="2400" b="1" i="0" u="none" strike="noStrike" cap="none">
                <a:solidFill>
                  <a:srgbClr val="0000FF"/>
                </a:solidFill>
                <a:latin typeface="Arimo"/>
                <a:ea typeface="Arimo"/>
                <a:cs typeface="Arimo"/>
                <a:sym typeface="Arimo"/>
              </a:rPr>
              <a:t>¿Por qué LIMA?</a:t>
            </a:r>
            <a:endParaRPr sz="2400" b="1" i="0" u="none" strike="noStrike" cap="none">
              <a:solidFill>
                <a:srgbClr val="0000FF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346" name="Google Shape;346;p113"/>
          <p:cNvSpPr/>
          <p:nvPr/>
        </p:nvSpPr>
        <p:spPr>
          <a:xfrm>
            <a:off x="298174" y="1359476"/>
            <a:ext cx="5852160" cy="4617720"/>
          </a:xfrm>
          <a:prstGeom prst="roundRect">
            <a:avLst>
              <a:gd name="adj" fmla="val 1188"/>
            </a:avLst>
          </a:prstGeom>
          <a:solidFill>
            <a:srgbClr val="FFFFFF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7" name="Google Shape;347;p113"/>
          <p:cNvSpPr/>
          <p:nvPr/>
        </p:nvSpPr>
        <p:spPr>
          <a:xfrm>
            <a:off x="572494" y="1542356"/>
            <a:ext cx="530352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50"/>
              <a:buFont typeface="Arial"/>
              <a:buNone/>
            </a:pPr>
            <a:r>
              <a:rPr lang="en-US" sz="115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HOGARES POR DOMINIO GEOGRÁFICO</a:t>
            </a:r>
            <a:endParaRPr sz="11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8" name="Google Shape;348;p113"/>
          <p:cNvSpPr/>
          <p:nvPr/>
        </p:nvSpPr>
        <p:spPr>
          <a:xfrm>
            <a:off x="572494" y="1999556"/>
            <a:ext cx="169164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Selva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p113"/>
          <p:cNvSpPr/>
          <p:nvPr/>
        </p:nvSpPr>
        <p:spPr>
          <a:xfrm>
            <a:off x="2264134" y="2017844"/>
            <a:ext cx="2880360" cy="274320"/>
          </a:xfrm>
          <a:prstGeom prst="roundRect">
            <a:avLst>
              <a:gd name="adj" fmla="val 10000"/>
            </a:avLst>
          </a:prstGeom>
          <a:solidFill>
            <a:srgbClr val="9C7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0" name="Google Shape;350;p113"/>
          <p:cNvSpPr/>
          <p:nvPr/>
        </p:nvSpPr>
        <p:spPr>
          <a:xfrm>
            <a:off x="5199358" y="1999556"/>
            <a:ext cx="822960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21,3 %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1" name="Google Shape;351;p113"/>
          <p:cNvSpPr/>
          <p:nvPr/>
        </p:nvSpPr>
        <p:spPr>
          <a:xfrm>
            <a:off x="572494" y="2475044"/>
            <a:ext cx="169164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Sierra Centro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2" name="Google Shape;352;p113"/>
          <p:cNvSpPr/>
          <p:nvPr/>
        </p:nvSpPr>
        <p:spPr>
          <a:xfrm>
            <a:off x="2264134" y="2493332"/>
            <a:ext cx="2217742" cy="274320"/>
          </a:xfrm>
          <a:prstGeom prst="roundRect">
            <a:avLst>
              <a:gd name="adj" fmla="val 10000"/>
            </a:avLst>
          </a:prstGeom>
          <a:solidFill>
            <a:srgbClr val="9C7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3" name="Google Shape;353;p113"/>
          <p:cNvSpPr/>
          <p:nvPr/>
        </p:nvSpPr>
        <p:spPr>
          <a:xfrm>
            <a:off x="4536740" y="2475044"/>
            <a:ext cx="822960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16,4 %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4" name="Google Shape;354;p113"/>
          <p:cNvSpPr/>
          <p:nvPr/>
        </p:nvSpPr>
        <p:spPr>
          <a:xfrm>
            <a:off x="572494" y="2950532"/>
            <a:ext cx="169164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Costa Norte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5" name="Google Shape;355;p113"/>
          <p:cNvSpPr/>
          <p:nvPr/>
        </p:nvSpPr>
        <p:spPr>
          <a:xfrm>
            <a:off x="2264134" y="2968820"/>
            <a:ext cx="1947286" cy="274320"/>
          </a:xfrm>
          <a:prstGeom prst="roundRect">
            <a:avLst>
              <a:gd name="adj" fmla="val 10000"/>
            </a:avLst>
          </a:prstGeom>
          <a:solidFill>
            <a:srgbClr val="9C7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6" name="Google Shape;356;p113"/>
          <p:cNvSpPr/>
          <p:nvPr/>
        </p:nvSpPr>
        <p:spPr>
          <a:xfrm>
            <a:off x="4266284" y="2950532"/>
            <a:ext cx="822960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14,4 %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7" name="Google Shape;357;p113"/>
          <p:cNvSpPr/>
          <p:nvPr/>
        </p:nvSpPr>
        <p:spPr>
          <a:xfrm>
            <a:off x="572494" y="3426020"/>
            <a:ext cx="169164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Sierra Sur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8" name="Google Shape;358;p113"/>
          <p:cNvSpPr/>
          <p:nvPr/>
        </p:nvSpPr>
        <p:spPr>
          <a:xfrm>
            <a:off x="2264134" y="3444308"/>
            <a:ext cx="1812057" cy="274320"/>
          </a:xfrm>
          <a:prstGeom prst="roundRect">
            <a:avLst>
              <a:gd name="adj" fmla="val 10000"/>
            </a:avLst>
          </a:prstGeom>
          <a:solidFill>
            <a:srgbClr val="9C7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9" name="Google Shape;359;p113"/>
          <p:cNvSpPr/>
          <p:nvPr/>
        </p:nvSpPr>
        <p:spPr>
          <a:xfrm>
            <a:off x="4131055" y="3426020"/>
            <a:ext cx="822960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13,4 %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0" name="Google Shape;360;p113"/>
          <p:cNvSpPr/>
          <p:nvPr/>
        </p:nvSpPr>
        <p:spPr>
          <a:xfrm>
            <a:off x="572494" y="3901508"/>
            <a:ext cx="169164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Lima Metropolitana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1" name="Google Shape;361;p113"/>
          <p:cNvSpPr/>
          <p:nvPr/>
        </p:nvSpPr>
        <p:spPr>
          <a:xfrm>
            <a:off x="2264134" y="3919796"/>
            <a:ext cx="1636261" cy="274320"/>
          </a:xfrm>
          <a:prstGeom prst="roundRect">
            <a:avLst>
              <a:gd name="adj" fmla="val 10000"/>
            </a:avLst>
          </a:prstGeom>
          <a:solidFill>
            <a:srgbClr val="0000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2" name="Google Shape;362;p113"/>
          <p:cNvSpPr/>
          <p:nvPr/>
        </p:nvSpPr>
        <p:spPr>
          <a:xfrm>
            <a:off x="3955259" y="3901508"/>
            <a:ext cx="822960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12,1 %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3" name="Google Shape;363;p113"/>
          <p:cNvSpPr/>
          <p:nvPr/>
        </p:nvSpPr>
        <p:spPr>
          <a:xfrm>
            <a:off x="572494" y="4376996"/>
            <a:ext cx="169164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Costa Centro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4" name="Google Shape;364;p113"/>
          <p:cNvSpPr/>
          <p:nvPr/>
        </p:nvSpPr>
        <p:spPr>
          <a:xfrm>
            <a:off x="2264134" y="4395284"/>
            <a:ext cx="1298190" cy="274320"/>
          </a:xfrm>
          <a:prstGeom prst="roundRect">
            <a:avLst>
              <a:gd name="adj" fmla="val 10000"/>
            </a:avLst>
          </a:prstGeom>
          <a:solidFill>
            <a:srgbClr val="9C7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5" name="Google Shape;365;p113"/>
          <p:cNvSpPr/>
          <p:nvPr/>
        </p:nvSpPr>
        <p:spPr>
          <a:xfrm>
            <a:off x="3617188" y="4376996"/>
            <a:ext cx="822960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9,6 %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6" name="Google Shape;366;p113"/>
          <p:cNvSpPr/>
          <p:nvPr/>
        </p:nvSpPr>
        <p:spPr>
          <a:xfrm>
            <a:off x="572494" y="4852484"/>
            <a:ext cx="169164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Costa Sur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7" name="Google Shape;367;p113"/>
          <p:cNvSpPr/>
          <p:nvPr/>
        </p:nvSpPr>
        <p:spPr>
          <a:xfrm>
            <a:off x="2264134" y="4870772"/>
            <a:ext cx="906029" cy="274320"/>
          </a:xfrm>
          <a:prstGeom prst="roundRect">
            <a:avLst>
              <a:gd name="adj" fmla="val 10000"/>
            </a:avLst>
          </a:prstGeom>
          <a:solidFill>
            <a:srgbClr val="9C7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8" name="Google Shape;368;p113"/>
          <p:cNvSpPr/>
          <p:nvPr/>
        </p:nvSpPr>
        <p:spPr>
          <a:xfrm>
            <a:off x="3225027" y="4852484"/>
            <a:ext cx="822960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6,7 %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9" name="Google Shape;369;p113"/>
          <p:cNvSpPr/>
          <p:nvPr/>
        </p:nvSpPr>
        <p:spPr>
          <a:xfrm>
            <a:off x="572494" y="5327972"/>
            <a:ext cx="1691640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Sierra Norte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0" name="Google Shape;370;p113"/>
          <p:cNvSpPr/>
          <p:nvPr/>
        </p:nvSpPr>
        <p:spPr>
          <a:xfrm>
            <a:off x="2264134" y="5346260"/>
            <a:ext cx="811369" cy="274320"/>
          </a:xfrm>
          <a:prstGeom prst="roundRect">
            <a:avLst>
              <a:gd name="adj" fmla="val 10000"/>
            </a:avLst>
          </a:prstGeom>
          <a:solidFill>
            <a:srgbClr val="9C7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1" name="Google Shape;371;p113"/>
          <p:cNvSpPr/>
          <p:nvPr/>
        </p:nvSpPr>
        <p:spPr>
          <a:xfrm>
            <a:off x="3130367" y="5327972"/>
            <a:ext cx="822960" cy="310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0" i="0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6,0 %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2" name="Google Shape;372;p113"/>
          <p:cNvSpPr/>
          <p:nvPr/>
        </p:nvSpPr>
        <p:spPr>
          <a:xfrm>
            <a:off x="572494" y="5519996"/>
            <a:ext cx="530352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0" i="1" u="none" strike="noStrike" cap="none">
                <a:solidFill>
                  <a:srgbClr val="6E6E6E"/>
                </a:solidFill>
                <a:latin typeface="Arial"/>
                <a:ea typeface="Arial"/>
                <a:cs typeface="Arial"/>
                <a:sym typeface="Arial"/>
              </a:rPr>
              <a:t>Total: 33 319 hogares · 8 dominios</a:t>
            </a: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3" name="Google Shape;373;p113"/>
          <p:cNvSpPr/>
          <p:nvPr/>
        </p:nvSpPr>
        <p:spPr>
          <a:xfrm>
            <a:off x="6424654" y="1359476"/>
            <a:ext cx="5150815" cy="2148840"/>
          </a:xfrm>
          <a:prstGeom prst="roundRect">
            <a:avLst>
              <a:gd name="adj" fmla="val 2553"/>
            </a:avLst>
          </a:prstGeom>
          <a:solidFill>
            <a:srgbClr val="FBF2F2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4" name="Google Shape;374;p113"/>
          <p:cNvSpPr/>
          <p:nvPr/>
        </p:nvSpPr>
        <p:spPr>
          <a:xfrm>
            <a:off x="6698974" y="1588076"/>
            <a:ext cx="4602175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US" sz="130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EL MODELAMIENTO SE HACE SOBRE LIMA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5" name="Google Shape;375;p113"/>
          <p:cNvSpPr/>
          <p:nvPr/>
        </p:nvSpPr>
        <p:spPr>
          <a:xfrm>
            <a:off x="6698974" y="1999556"/>
            <a:ext cx="4602175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60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4,030 hogares</a:t>
            </a:r>
            <a:endParaRPr sz="2600" b="0" i="0" u="none" strike="noStrike" cap="non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6" name="Google Shape;376;p113"/>
          <p:cNvSpPr/>
          <p:nvPr/>
        </p:nvSpPr>
        <p:spPr>
          <a:xfrm>
            <a:off x="6698974" y="2657924"/>
            <a:ext cx="4602175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US" sz="130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del dominio de Lima Metropolitana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7" name="Google Shape;377;p113"/>
          <p:cNvSpPr/>
          <p:nvPr/>
        </p:nvSpPr>
        <p:spPr>
          <a:xfrm>
            <a:off x="6424654" y="3691196"/>
            <a:ext cx="5150815" cy="2286000"/>
          </a:xfrm>
          <a:prstGeom prst="roundRect">
            <a:avLst>
              <a:gd name="adj" fmla="val 2400"/>
            </a:avLst>
          </a:prstGeom>
          <a:solidFill>
            <a:srgbClr val="FFFFFF"/>
          </a:solidFill>
          <a:ln w="12700" cap="flat" cmpd="sng">
            <a:solidFill>
              <a:srgbClr val="DDD8CF"/>
            </a:solidFill>
            <a:prstDash val="solid"/>
            <a:round/>
            <a:headEnd type="none" w="sm" len="sm"/>
            <a:tailEnd type="none" w="sm" len="sm"/>
          </a:ln>
          <a:effectLst>
            <a:outerShdw blurRad="88900" dist="31750" dir="5400000" algn="bl" rotWithShape="0">
              <a:srgbClr val="7A6F60">
                <a:alpha val="2196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8" name="Google Shape;378;p113"/>
          <p:cNvSpPr/>
          <p:nvPr/>
        </p:nvSpPr>
        <p:spPr>
          <a:xfrm>
            <a:off x="6717262" y="3874076"/>
            <a:ext cx="4565599" cy="1920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Por qué un solo dominio.  </a:t>
            </a:r>
            <a:r>
              <a:rPr lang="en-US" sz="140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Las condiciones de vida difieren mucho entre dominios (p. ej. Lima frente a la sierra rural), por lo que un modelo nacional mezcla realidades muy distintas y genera grupos menos nítidos. Restringir el análisis a Lima da perfiles más homogéneos e interpretables. </a:t>
            </a:r>
            <a:r>
              <a:rPr lang="en-US" sz="1400" b="0" i="0" u="none" strike="noStrike" cap="none">
                <a:solidFill>
                  <a:srgbClr val="2B2B2B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El procedimiento es replicable a los demás dominios</a:t>
            </a:r>
            <a:r>
              <a:rPr lang="en-US" sz="1400" b="0" i="0" u="none" strike="noStrike" cap="none">
                <a:solidFill>
                  <a:srgbClr val="2B2B2B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114"/>
          <p:cNvSpPr txBox="1">
            <a:spLocks noGrp="1"/>
          </p:cNvSpPr>
          <p:nvPr>
            <p:ph type="title"/>
          </p:nvPr>
        </p:nvSpPr>
        <p:spPr>
          <a:xfrm>
            <a:off x="184280" y="27432"/>
            <a:ext cx="5250166" cy="510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b="1">
                <a:solidFill>
                  <a:srgbClr val="FFFF00"/>
                </a:solidFill>
              </a:rPr>
              <a:t>Preprocesamiento de los Datos</a:t>
            </a:r>
            <a:endParaRPr/>
          </a:p>
        </p:txBody>
      </p:sp>
      <p:sp>
        <p:nvSpPr>
          <p:cNvPr id="385" name="Google Shape;385;p114"/>
          <p:cNvSpPr/>
          <p:nvPr/>
        </p:nvSpPr>
        <p:spPr>
          <a:xfrm>
            <a:off x="184279" y="685818"/>
            <a:ext cx="8440176" cy="525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ctr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Revisión y Filtrado Previo</a:t>
            </a:r>
            <a:endParaRPr/>
          </a:p>
        </p:txBody>
      </p:sp>
      <p:pic>
        <p:nvPicPr>
          <p:cNvPr id="386" name="Google Shape;386;p1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8115" y="1251902"/>
            <a:ext cx="3627923" cy="5081018"/>
          </a:xfrm>
          <a:prstGeom prst="rect">
            <a:avLst/>
          </a:prstGeom>
          <a:noFill/>
          <a:ln>
            <a:noFill/>
          </a:ln>
        </p:spPr>
      </p:pic>
      <p:sp>
        <p:nvSpPr>
          <p:cNvPr id="387" name="Google Shape;387;p114"/>
          <p:cNvSpPr/>
          <p:nvPr/>
        </p:nvSpPr>
        <p:spPr>
          <a:xfrm>
            <a:off x="96253" y="2249905"/>
            <a:ext cx="3814006" cy="649706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88" name="Google Shape;388;p114"/>
          <p:cNvCxnSpPr>
            <a:stCxn id="387" idx="3"/>
            <a:endCxn id="389" idx="1"/>
          </p:cNvCxnSpPr>
          <p:nvPr/>
        </p:nvCxnSpPr>
        <p:spPr>
          <a:xfrm rot="10800000" flipH="1">
            <a:off x="3910259" y="1174058"/>
            <a:ext cx="903000" cy="1400700"/>
          </a:xfrm>
          <a:prstGeom prst="straightConnector1">
            <a:avLst/>
          </a:prstGeom>
          <a:noFill/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389" name="Google Shape;389;p114"/>
          <p:cNvSpPr txBox="1"/>
          <p:nvPr/>
        </p:nvSpPr>
        <p:spPr>
          <a:xfrm>
            <a:off x="4813289" y="770062"/>
            <a:ext cx="6400143" cy="8079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Columnas IDs (KEY) = CONGLOME + VIVIENDA + HOGAR</a:t>
            </a:r>
            <a:b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Dominio = </a:t>
            </a:r>
            <a:r>
              <a:rPr lang="en-US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LIMA METROPOLITANA </a:t>
            </a: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(código 8)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0" name="Google Shape;390;p114"/>
          <p:cNvSpPr txBox="1"/>
          <p:nvPr/>
        </p:nvSpPr>
        <p:spPr>
          <a:xfrm>
            <a:off x="4620779" y="1612513"/>
            <a:ext cx="7180597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Análisis de Calidad 🡪 cero NaN, cero filas duplicadas, cero filas con KEY duplicada, cero valores “Missing” (INEI), las 23 variables son todas NUMERICAS</a:t>
            </a:r>
            <a:endParaRPr/>
          </a:p>
        </p:txBody>
      </p:sp>
      <p:pic>
        <p:nvPicPr>
          <p:cNvPr id="391" name="Google Shape;391;p1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627447" y="2767263"/>
            <a:ext cx="3005164" cy="3909779"/>
          </a:xfrm>
          <a:prstGeom prst="rect">
            <a:avLst/>
          </a:prstGeom>
          <a:noFill/>
          <a:ln>
            <a:noFill/>
          </a:ln>
        </p:spPr>
      </p:pic>
      <p:pic>
        <p:nvPicPr>
          <p:cNvPr id="392" name="Google Shape;392;p11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722577" y="3029137"/>
            <a:ext cx="3279501" cy="2942356"/>
          </a:xfrm>
          <a:prstGeom prst="rect">
            <a:avLst/>
          </a:prstGeom>
          <a:noFill/>
          <a:ln>
            <a:noFill/>
          </a:ln>
        </p:spPr>
      </p:pic>
      <p:sp>
        <p:nvSpPr>
          <p:cNvPr id="393" name="Google Shape;393;p114"/>
          <p:cNvSpPr/>
          <p:nvPr/>
        </p:nvSpPr>
        <p:spPr>
          <a:xfrm>
            <a:off x="3992209" y="2982562"/>
            <a:ext cx="230875" cy="2988931"/>
          </a:xfrm>
          <a:prstGeom prst="rightBrace">
            <a:avLst>
              <a:gd name="adj1" fmla="val 8333"/>
              <a:gd name="adj2" fmla="val 50000"/>
            </a:avLst>
          </a:prstGeom>
          <a:noFill/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4" name="Google Shape;394;p114"/>
          <p:cNvSpPr txBox="1"/>
          <p:nvPr/>
        </p:nvSpPr>
        <p:spPr>
          <a:xfrm>
            <a:off x="4346369" y="4088864"/>
            <a:ext cx="1188157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19 Vars para procesar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115"/>
          <p:cNvSpPr txBox="1">
            <a:spLocks noGrp="1"/>
          </p:cNvSpPr>
          <p:nvPr>
            <p:ph type="title"/>
          </p:nvPr>
        </p:nvSpPr>
        <p:spPr>
          <a:xfrm>
            <a:off x="184280" y="27432"/>
            <a:ext cx="5250166" cy="510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b="1">
                <a:solidFill>
                  <a:srgbClr val="FFFF00"/>
                </a:solidFill>
              </a:rPr>
              <a:t>Preprocesamiento de los Datos</a:t>
            </a:r>
            <a:endParaRPr/>
          </a:p>
        </p:txBody>
      </p:sp>
      <p:sp>
        <p:nvSpPr>
          <p:cNvPr id="401" name="Google Shape;401;p115"/>
          <p:cNvSpPr/>
          <p:nvPr/>
        </p:nvSpPr>
        <p:spPr>
          <a:xfrm>
            <a:off x="184280" y="739863"/>
            <a:ext cx="3088312" cy="13378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ctr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Análisis EDA (Vars Cuantitativas + Ordinales)</a:t>
            </a:r>
            <a:endParaRPr/>
          </a:p>
        </p:txBody>
      </p:sp>
      <p:pic>
        <p:nvPicPr>
          <p:cNvPr id="402" name="Google Shape;402;p1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89946" y="622118"/>
            <a:ext cx="8194308" cy="6145731"/>
          </a:xfrm>
          <a:prstGeom prst="rect">
            <a:avLst/>
          </a:prstGeom>
          <a:noFill/>
          <a:ln>
            <a:noFill/>
          </a:ln>
        </p:spPr>
      </p:pic>
      <p:sp>
        <p:nvSpPr>
          <p:cNvPr id="403" name="Google Shape;403;p115"/>
          <p:cNvSpPr txBox="1"/>
          <p:nvPr/>
        </p:nvSpPr>
        <p:spPr>
          <a:xfrm>
            <a:off x="207746" y="2077757"/>
            <a:ext cx="3232688" cy="45243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N_MIEMBROS (3.34), N_MENORES (0.54) y N_ADULTOS_MAY (0.519) 🡪 asimetría positiva (no valores imposibles)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EDAD_JEFE y EDAD_PROM 🡪 dispersión suficiente para clasificar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TASA_ANALFAB muy concentrado en 0 🡪 casos positivos muy distintos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NO se eliminan los OUTLIERS</a:t>
            </a:r>
            <a:endParaRPr/>
          </a:p>
          <a:p>
            <a:pPr marL="2857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4" name="Google Shape;404;p115"/>
          <p:cNvSpPr/>
          <p:nvPr/>
        </p:nvSpPr>
        <p:spPr>
          <a:xfrm>
            <a:off x="4963886" y="3206338"/>
            <a:ext cx="700644" cy="1080654"/>
          </a:xfrm>
          <a:custGeom>
            <a:avLst/>
            <a:gdLst/>
            <a:ahLst/>
            <a:cxnLst/>
            <a:rect l="l" t="t" r="r" b="b"/>
            <a:pathLst>
              <a:path w="700644" h="1080654" extrusionOk="0">
                <a:moveTo>
                  <a:pt x="0" y="0"/>
                </a:moveTo>
                <a:cubicBezTo>
                  <a:pt x="989" y="230579"/>
                  <a:pt x="1979" y="461158"/>
                  <a:pt x="118753" y="641267"/>
                </a:cubicBezTo>
                <a:cubicBezTo>
                  <a:pt x="235527" y="821376"/>
                  <a:pt x="468085" y="951015"/>
                  <a:pt x="700644" y="1080654"/>
                </a:cubicBezTo>
              </a:path>
            </a:pathLst>
          </a:cu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5" name="Google Shape;405;p115"/>
          <p:cNvSpPr/>
          <p:nvPr/>
        </p:nvSpPr>
        <p:spPr>
          <a:xfrm>
            <a:off x="7228991" y="3292154"/>
            <a:ext cx="1313430" cy="954993"/>
          </a:xfrm>
          <a:custGeom>
            <a:avLst/>
            <a:gdLst/>
            <a:ahLst/>
            <a:cxnLst/>
            <a:rect l="l" t="t" r="r" b="b"/>
            <a:pathLst>
              <a:path w="1313430" h="954993" extrusionOk="0">
                <a:moveTo>
                  <a:pt x="0" y="0"/>
                </a:moveTo>
                <a:cubicBezTo>
                  <a:pt x="54142" y="282742"/>
                  <a:pt x="338872" y="509825"/>
                  <a:pt x="519346" y="678267"/>
                </a:cubicBezTo>
                <a:cubicBezTo>
                  <a:pt x="699820" y="846709"/>
                  <a:pt x="1006625" y="900851"/>
                  <a:pt x="1313430" y="954993"/>
                </a:cubicBezTo>
              </a:path>
            </a:pathLst>
          </a:cu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6" name="Google Shape;406;p115"/>
          <p:cNvSpPr/>
          <p:nvPr/>
        </p:nvSpPr>
        <p:spPr>
          <a:xfrm>
            <a:off x="9697453" y="1234415"/>
            <a:ext cx="1985210" cy="891091"/>
          </a:xfrm>
          <a:custGeom>
            <a:avLst/>
            <a:gdLst/>
            <a:ahLst/>
            <a:cxnLst/>
            <a:rect l="l" t="t" r="r" b="b"/>
            <a:pathLst>
              <a:path w="1985210" h="891091" extrusionOk="0">
                <a:moveTo>
                  <a:pt x="0" y="854996"/>
                </a:moveTo>
                <a:cubicBezTo>
                  <a:pt x="200526" y="717636"/>
                  <a:pt x="401053" y="580276"/>
                  <a:pt x="541421" y="445923"/>
                </a:cubicBezTo>
                <a:cubicBezTo>
                  <a:pt x="681789" y="311570"/>
                  <a:pt x="739942" y="115055"/>
                  <a:pt x="842210" y="48881"/>
                </a:cubicBezTo>
                <a:cubicBezTo>
                  <a:pt x="944478" y="-17293"/>
                  <a:pt x="1066799" y="-15287"/>
                  <a:pt x="1155031" y="48881"/>
                </a:cubicBezTo>
                <a:cubicBezTo>
                  <a:pt x="1243263" y="113049"/>
                  <a:pt x="1293395" y="311570"/>
                  <a:pt x="1371600" y="433891"/>
                </a:cubicBezTo>
                <a:cubicBezTo>
                  <a:pt x="1449805" y="556212"/>
                  <a:pt x="1521995" y="706607"/>
                  <a:pt x="1624263" y="782807"/>
                </a:cubicBezTo>
                <a:cubicBezTo>
                  <a:pt x="1726531" y="859007"/>
                  <a:pt x="1855870" y="875049"/>
                  <a:pt x="1985210" y="891091"/>
                </a:cubicBezTo>
              </a:path>
            </a:pathLst>
          </a:cu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7" name="Google Shape;407;p115"/>
          <p:cNvSpPr/>
          <p:nvPr/>
        </p:nvSpPr>
        <p:spPr>
          <a:xfrm>
            <a:off x="4321603" y="5319165"/>
            <a:ext cx="1985210" cy="981374"/>
          </a:xfrm>
          <a:custGeom>
            <a:avLst/>
            <a:gdLst/>
            <a:ahLst/>
            <a:cxnLst/>
            <a:rect l="l" t="t" r="r" b="b"/>
            <a:pathLst>
              <a:path w="1985210" h="981374" extrusionOk="0">
                <a:moveTo>
                  <a:pt x="0" y="945279"/>
                </a:moveTo>
                <a:cubicBezTo>
                  <a:pt x="200526" y="807919"/>
                  <a:pt x="248653" y="668553"/>
                  <a:pt x="372979" y="512143"/>
                </a:cubicBezTo>
                <a:cubicBezTo>
                  <a:pt x="497305" y="355733"/>
                  <a:pt x="641685" y="50932"/>
                  <a:pt x="745958" y="6816"/>
                </a:cubicBezTo>
                <a:cubicBezTo>
                  <a:pt x="850232" y="-37300"/>
                  <a:pt x="900362" y="143174"/>
                  <a:pt x="998620" y="247448"/>
                </a:cubicBezTo>
                <a:cubicBezTo>
                  <a:pt x="1096878" y="351722"/>
                  <a:pt x="1231231" y="528184"/>
                  <a:pt x="1335505" y="632458"/>
                </a:cubicBezTo>
                <a:cubicBezTo>
                  <a:pt x="1439779" y="736732"/>
                  <a:pt x="1521995" y="796890"/>
                  <a:pt x="1624263" y="873090"/>
                </a:cubicBezTo>
                <a:cubicBezTo>
                  <a:pt x="1726531" y="949290"/>
                  <a:pt x="1855870" y="965332"/>
                  <a:pt x="1985210" y="981374"/>
                </a:cubicBezTo>
              </a:path>
            </a:pathLst>
          </a:cu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8" name="Google Shape;408;p115"/>
          <p:cNvSpPr/>
          <p:nvPr/>
        </p:nvSpPr>
        <p:spPr>
          <a:xfrm>
            <a:off x="7178842" y="5289886"/>
            <a:ext cx="1440650" cy="1082214"/>
          </a:xfrm>
          <a:custGeom>
            <a:avLst/>
            <a:gdLst/>
            <a:ahLst/>
            <a:cxnLst/>
            <a:rect l="l" t="t" r="r" b="b"/>
            <a:pathLst>
              <a:path w="1440650" h="1082214" extrusionOk="0">
                <a:moveTo>
                  <a:pt x="0" y="0"/>
                </a:moveTo>
                <a:cubicBezTo>
                  <a:pt x="54142" y="282742"/>
                  <a:pt x="108284" y="565484"/>
                  <a:pt x="288758" y="733926"/>
                </a:cubicBezTo>
                <a:cubicBezTo>
                  <a:pt x="438705" y="892574"/>
                  <a:pt x="699750" y="949499"/>
                  <a:pt x="891732" y="1007547"/>
                </a:cubicBezTo>
                <a:cubicBezTo>
                  <a:pt x="1083714" y="1065595"/>
                  <a:pt x="1350489" y="1060493"/>
                  <a:pt x="1440650" y="1082214"/>
                </a:cubicBezTo>
              </a:path>
            </a:pathLst>
          </a:cu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9" name="Google Shape;409;p115"/>
          <p:cNvSpPr/>
          <p:nvPr/>
        </p:nvSpPr>
        <p:spPr>
          <a:xfrm>
            <a:off x="7178841" y="6284636"/>
            <a:ext cx="2097506" cy="483213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0" name="Google Shape;410;p115"/>
          <p:cNvSpPr txBox="1"/>
          <p:nvPr/>
        </p:nvSpPr>
        <p:spPr>
          <a:xfrm>
            <a:off x="8001000" y="5791203"/>
            <a:ext cx="323268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Perfiles minoritarios reales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1" name="Google Shape;411;p115"/>
          <p:cNvSpPr txBox="1"/>
          <p:nvPr/>
        </p:nvSpPr>
        <p:spPr>
          <a:xfrm>
            <a:off x="4226891" y="1408809"/>
            <a:ext cx="1018877" cy="3838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Ordinal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12" name="Google Shape;412;p115"/>
          <p:cNvCxnSpPr/>
          <p:nvPr/>
        </p:nvCxnSpPr>
        <p:spPr>
          <a:xfrm rot="10800000">
            <a:off x="4629484" y="4286992"/>
            <a:ext cx="0" cy="333134"/>
          </a:xfrm>
          <a:prstGeom prst="straightConnector1">
            <a:avLst/>
          </a:prstGeom>
          <a:noFill/>
          <a:ln w="317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13" name="Google Shape;413;p115"/>
          <p:cNvCxnSpPr/>
          <p:nvPr/>
        </p:nvCxnSpPr>
        <p:spPr>
          <a:xfrm rot="10800000">
            <a:off x="7278590" y="4288317"/>
            <a:ext cx="0" cy="333134"/>
          </a:xfrm>
          <a:prstGeom prst="straightConnector1">
            <a:avLst/>
          </a:prstGeom>
          <a:noFill/>
          <a:ln w="317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14" name="Google Shape;414;p115"/>
          <p:cNvCxnSpPr/>
          <p:nvPr/>
        </p:nvCxnSpPr>
        <p:spPr>
          <a:xfrm rot="10800000">
            <a:off x="10062872" y="4289644"/>
            <a:ext cx="0" cy="333134"/>
          </a:xfrm>
          <a:prstGeom prst="straightConnector1">
            <a:avLst/>
          </a:prstGeom>
          <a:noFill/>
          <a:ln w="317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15" name="Google Shape;415;p115"/>
          <p:cNvSpPr/>
          <p:nvPr/>
        </p:nvSpPr>
        <p:spPr>
          <a:xfrm>
            <a:off x="9962983" y="3222240"/>
            <a:ext cx="1610209" cy="952648"/>
          </a:xfrm>
          <a:custGeom>
            <a:avLst/>
            <a:gdLst/>
            <a:ahLst/>
            <a:cxnLst/>
            <a:rect l="l" t="t" r="r" b="b"/>
            <a:pathLst>
              <a:path w="1256585" h="994059" extrusionOk="0">
                <a:moveTo>
                  <a:pt x="0" y="0"/>
                </a:moveTo>
                <a:cubicBezTo>
                  <a:pt x="54142" y="282742"/>
                  <a:pt x="282027" y="548891"/>
                  <a:pt x="462501" y="717333"/>
                </a:cubicBezTo>
                <a:cubicBezTo>
                  <a:pt x="642975" y="885775"/>
                  <a:pt x="949780" y="939917"/>
                  <a:pt x="1256585" y="994059"/>
                </a:cubicBezTo>
              </a:path>
            </a:pathLst>
          </a:cu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6" name="Google Shape;416;p115"/>
          <p:cNvSpPr/>
          <p:nvPr/>
        </p:nvSpPr>
        <p:spPr>
          <a:xfrm>
            <a:off x="7892119" y="1232855"/>
            <a:ext cx="1077695" cy="1082214"/>
          </a:xfrm>
          <a:custGeom>
            <a:avLst/>
            <a:gdLst/>
            <a:ahLst/>
            <a:cxnLst/>
            <a:rect l="l" t="t" r="r" b="b"/>
            <a:pathLst>
              <a:path w="700644" h="1080654" extrusionOk="0">
                <a:moveTo>
                  <a:pt x="0" y="0"/>
                </a:moveTo>
                <a:cubicBezTo>
                  <a:pt x="989" y="230579"/>
                  <a:pt x="1979" y="461158"/>
                  <a:pt x="118753" y="641267"/>
                </a:cubicBezTo>
                <a:cubicBezTo>
                  <a:pt x="235527" y="821376"/>
                  <a:pt x="468085" y="951015"/>
                  <a:pt x="700644" y="1080654"/>
                </a:cubicBezTo>
              </a:path>
            </a:pathLst>
          </a:cu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7" name="Google Shape;417;p115"/>
          <p:cNvSpPr/>
          <p:nvPr/>
        </p:nvSpPr>
        <p:spPr>
          <a:xfrm>
            <a:off x="7278590" y="4682572"/>
            <a:ext cx="1507599" cy="310847"/>
          </a:xfrm>
          <a:prstGeom prst="rect">
            <a:avLst/>
          </a:prstGeom>
          <a:solidFill>
            <a:srgbClr val="FFFF00">
              <a:alpha val="50196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116"/>
          <p:cNvSpPr txBox="1">
            <a:spLocks noGrp="1"/>
          </p:cNvSpPr>
          <p:nvPr>
            <p:ph type="title"/>
          </p:nvPr>
        </p:nvSpPr>
        <p:spPr>
          <a:xfrm>
            <a:off x="184280" y="27432"/>
            <a:ext cx="5250166" cy="510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b="1">
                <a:solidFill>
                  <a:srgbClr val="FFFF00"/>
                </a:solidFill>
              </a:rPr>
              <a:t>Preprocesamiento de los Datos</a:t>
            </a:r>
            <a:endParaRPr/>
          </a:p>
        </p:txBody>
      </p:sp>
      <p:sp>
        <p:nvSpPr>
          <p:cNvPr id="424" name="Google Shape;424;p116"/>
          <p:cNvSpPr/>
          <p:nvPr/>
        </p:nvSpPr>
        <p:spPr>
          <a:xfrm>
            <a:off x="184280" y="739863"/>
            <a:ext cx="7804688" cy="510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ctr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Análisis Frecuencias (Vars Categóricas + Binarias)</a:t>
            </a:r>
            <a:endParaRPr/>
          </a:p>
        </p:txBody>
      </p:sp>
      <p:pic>
        <p:nvPicPr>
          <p:cNvPr id="425" name="Google Shape;425;p1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8027" y="1406732"/>
            <a:ext cx="4929139" cy="4835251"/>
          </a:xfrm>
          <a:prstGeom prst="rect">
            <a:avLst/>
          </a:prstGeom>
          <a:noFill/>
          <a:ln>
            <a:noFill/>
          </a:ln>
        </p:spPr>
      </p:pic>
      <p:sp>
        <p:nvSpPr>
          <p:cNvPr id="426" name="Google Shape;426;p116"/>
          <p:cNvSpPr/>
          <p:nvPr/>
        </p:nvSpPr>
        <p:spPr>
          <a:xfrm>
            <a:off x="3308683" y="1913022"/>
            <a:ext cx="1708483" cy="510462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7" name="Google Shape;427;p116"/>
          <p:cNvSpPr/>
          <p:nvPr/>
        </p:nvSpPr>
        <p:spPr>
          <a:xfrm>
            <a:off x="1804735" y="3826042"/>
            <a:ext cx="2418348" cy="240632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28" name="Google Shape;428;p1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09591" y="1406732"/>
            <a:ext cx="3019946" cy="3089029"/>
          </a:xfrm>
          <a:prstGeom prst="rect">
            <a:avLst/>
          </a:prstGeom>
          <a:noFill/>
          <a:ln>
            <a:noFill/>
          </a:ln>
        </p:spPr>
      </p:pic>
      <p:pic>
        <p:nvPicPr>
          <p:cNvPr id="429" name="Google Shape;429;p1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279460" y="1406731"/>
            <a:ext cx="3824512" cy="1063559"/>
          </a:xfrm>
          <a:prstGeom prst="rect">
            <a:avLst/>
          </a:prstGeom>
          <a:noFill/>
          <a:ln>
            <a:noFill/>
          </a:ln>
        </p:spPr>
      </p:pic>
      <p:pic>
        <p:nvPicPr>
          <p:cNvPr id="430" name="Google Shape;430;p11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279459" y="2951245"/>
            <a:ext cx="3824513" cy="2693367"/>
          </a:xfrm>
          <a:prstGeom prst="rect">
            <a:avLst/>
          </a:prstGeom>
          <a:noFill/>
          <a:ln>
            <a:noFill/>
          </a:ln>
        </p:spPr>
      </p:pic>
      <p:sp>
        <p:nvSpPr>
          <p:cNvPr id="431" name="Google Shape;431;p116"/>
          <p:cNvSpPr/>
          <p:nvPr/>
        </p:nvSpPr>
        <p:spPr>
          <a:xfrm>
            <a:off x="6737684" y="1852862"/>
            <a:ext cx="1391853" cy="510462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2" name="Google Shape;432;p116"/>
          <p:cNvSpPr txBox="1"/>
          <p:nvPr/>
        </p:nvSpPr>
        <p:spPr>
          <a:xfrm>
            <a:off x="8221962" y="2581914"/>
            <a:ext cx="36171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Nivel Educativo EDUC_JEFE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3" name="Google Shape;433;p116"/>
          <p:cNvSpPr/>
          <p:nvPr/>
        </p:nvSpPr>
        <p:spPr>
          <a:xfrm>
            <a:off x="8221962" y="4174958"/>
            <a:ext cx="3970038" cy="320803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4" name="Google Shape;434;p116"/>
          <p:cNvSpPr txBox="1"/>
          <p:nvPr/>
        </p:nvSpPr>
        <p:spPr>
          <a:xfrm>
            <a:off x="5167088" y="4851103"/>
            <a:ext cx="2725628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Agua y Desagüe Red Pub (+89%)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Electricidad (99.6%)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Internet (92.9%)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5" name="Google Shape;435;p116"/>
          <p:cNvSpPr/>
          <p:nvPr/>
        </p:nvSpPr>
        <p:spPr>
          <a:xfrm>
            <a:off x="8566484" y="2189747"/>
            <a:ext cx="2021305" cy="280543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117"/>
          <p:cNvSpPr txBox="1">
            <a:spLocks noGrp="1"/>
          </p:cNvSpPr>
          <p:nvPr>
            <p:ph type="title"/>
          </p:nvPr>
        </p:nvSpPr>
        <p:spPr>
          <a:xfrm>
            <a:off x="184280" y="27432"/>
            <a:ext cx="5250166" cy="510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b="1">
                <a:solidFill>
                  <a:srgbClr val="FFFF00"/>
                </a:solidFill>
              </a:rPr>
              <a:t>Preprocesamiento de los Datos</a:t>
            </a:r>
            <a:endParaRPr/>
          </a:p>
        </p:txBody>
      </p:sp>
      <p:sp>
        <p:nvSpPr>
          <p:cNvPr id="442" name="Google Shape;442;p117"/>
          <p:cNvSpPr/>
          <p:nvPr/>
        </p:nvSpPr>
        <p:spPr>
          <a:xfrm>
            <a:off x="184280" y="739863"/>
            <a:ext cx="5801850" cy="510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ctr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Matriz Correlación (Cuantit + Binarias)</a:t>
            </a:r>
            <a:endParaRPr/>
          </a:p>
        </p:txBody>
      </p:sp>
      <p:pic>
        <p:nvPicPr>
          <p:cNvPr id="443" name="Google Shape;443;p1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4279" y="1254013"/>
            <a:ext cx="6115921" cy="5578438"/>
          </a:xfrm>
          <a:prstGeom prst="rect">
            <a:avLst/>
          </a:prstGeom>
          <a:noFill/>
          <a:ln>
            <a:noFill/>
          </a:ln>
        </p:spPr>
      </p:pic>
      <p:sp>
        <p:nvSpPr>
          <p:cNvPr id="444" name="Google Shape;444;p117"/>
          <p:cNvSpPr txBox="1"/>
          <p:nvPr/>
        </p:nvSpPr>
        <p:spPr>
          <a:xfrm>
            <a:off x="6766671" y="2688848"/>
            <a:ext cx="4939775" cy="23083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Transformación de Variables</a:t>
            </a: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Variables Cuantitativas (7) y Ordinales (1) 🡪 </a:t>
            </a:r>
            <a:r>
              <a:rPr lang="en-US" sz="180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ESTANDARIZACION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Variables Categóricas (8) y Binarias (3) 🡪 </a:t>
            </a:r>
            <a:r>
              <a:rPr lang="en-US" sz="1800" b="1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ONE HOT ENCODING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Matriz “X” transformada 🡪 cero NaN, cero infinitos 🡪 </a:t>
            </a:r>
            <a:r>
              <a:rPr lang="en-US" sz="1800" b="0" i="0" u="none" strike="noStrike" cap="none">
                <a:solidFill>
                  <a:srgbClr val="000000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57 variables</a:t>
            </a:r>
            <a:endParaRPr/>
          </a:p>
          <a:p>
            <a:pPr marL="2857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45" name="Google Shape;445;p1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766671" y="4761155"/>
            <a:ext cx="5406245" cy="1187085"/>
          </a:xfrm>
          <a:prstGeom prst="rect">
            <a:avLst/>
          </a:prstGeom>
          <a:noFill/>
          <a:ln>
            <a:noFill/>
          </a:ln>
        </p:spPr>
      </p:pic>
      <p:sp>
        <p:nvSpPr>
          <p:cNvPr id="446" name="Google Shape;446;p117"/>
          <p:cNvSpPr/>
          <p:nvPr/>
        </p:nvSpPr>
        <p:spPr>
          <a:xfrm>
            <a:off x="2131892" y="3825701"/>
            <a:ext cx="266217" cy="196770"/>
          </a:xfrm>
          <a:prstGeom prst="rect">
            <a:avLst/>
          </a:prstGeom>
          <a:noFill/>
          <a:ln w="25400" cap="flat" cmpd="sng">
            <a:solidFill>
              <a:srgbClr val="66FF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7" name="Google Shape;447;p117"/>
          <p:cNvSpPr/>
          <p:nvPr/>
        </p:nvSpPr>
        <p:spPr>
          <a:xfrm>
            <a:off x="2900026" y="3832794"/>
            <a:ext cx="640616" cy="196770"/>
          </a:xfrm>
          <a:prstGeom prst="rect">
            <a:avLst/>
          </a:prstGeom>
          <a:noFill/>
          <a:ln w="25400" cap="flat" cmpd="sng">
            <a:solidFill>
              <a:srgbClr val="66FF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8" name="Google Shape;448;p117"/>
          <p:cNvSpPr/>
          <p:nvPr/>
        </p:nvSpPr>
        <p:spPr>
          <a:xfrm>
            <a:off x="5198869" y="4230230"/>
            <a:ext cx="248855" cy="162045"/>
          </a:xfrm>
          <a:prstGeom prst="rect">
            <a:avLst/>
          </a:prstGeom>
          <a:noFill/>
          <a:ln w="25400" cap="flat" cmpd="sng">
            <a:solidFill>
              <a:srgbClr val="66FF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9" name="Google Shape;449;p117"/>
          <p:cNvSpPr/>
          <p:nvPr/>
        </p:nvSpPr>
        <p:spPr>
          <a:xfrm>
            <a:off x="300044" y="4563317"/>
            <a:ext cx="1044124" cy="1022382"/>
          </a:xfrm>
          <a:prstGeom prst="rect">
            <a:avLst/>
          </a:prstGeom>
          <a:noFill/>
          <a:ln w="25400" cap="flat" cmpd="sng">
            <a:solidFill>
              <a:srgbClr val="66FF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50" name="Google Shape;450;p117" descr="Data transformation - Free electronics icons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408789" y="964453"/>
            <a:ext cx="1521274" cy="15212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118"/>
          <p:cNvSpPr txBox="1">
            <a:spLocks noGrp="1"/>
          </p:cNvSpPr>
          <p:nvPr>
            <p:ph type="title"/>
          </p:nvPr>
        </p:nvSpPr>
        <p:spPr>
          <a:xfrm>
            <a:off x="184280" y="27432"/>
            <a:ext cx="5250166" cy="510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b="1">
                <a:solidFill>
                  <a:srgbClr val="FFFF00"/>
                </a:solidFill>
              </a:rPr>
              <a:t>Modelamiento y Evaluación</a:t>
            </a:r>
            <a:endParaRPr b="1">
              <a:solidFill>
                <a:srgbClr val="00FFFF"/>
              </a:solidFill>
            </a:endParaRPr>
          </a:p>
        </p:txBody>
      </p:sp>
      <p:sp>
        <p:nvSpPr>
          <p:cNvPr id="457" name="Google Shape;457;p118"/>
          <p:cNvSpPr/>
          <p:nvPr/>
        </p:nvSpPr>
        <p:spPr>
          <a:xfrm>
            <a:off x="184278" y="685818"/>
            <a:ext cx="6923103" cy="4260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ctr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0000FF"/>
                </a:solidFill>
                <a:latin typeface="Arimo"/>
                <a:ea typeface="Arimo"/>
                <a:cs typeface="Arimo"/>
                <a:sym typeface="Arimo"/>
              </a:rPr>
              <a:t>K-Means:</a:t>
            </a:r>
            <a:r>
              <a:rPr lang="en-US" sz="2000" b="1" i="0" u="none" strike="noStrike" cap="none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 Barrido inicial de parámetros (K=2 🡪 10) </a:t>
            </a:r>
            <a:endParaRPr/>
          </a:p>
        </p:txBody>
      </p:sp>
      <p:sp>
        <p:nvSpPr>
          <p:cNvPr id="458" name="Google Shape;458;p118"/>
          <p:cNvSpPr/>
          <p:nvPr/>
        </p:nvSpPr>
        <p:spPr>
          <a:xfrm>
            <a:off x="1066939" y="2386168"/>
            <a:ext cx="228600" cy="228600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9" name="Google Shape;459;p118"/>
          <p:cNvSpPr/>
          <p:nvPr/>
        </p:nvSpPr>
        <p:spPr>
          <a:xfrm>
            <a:off x="4263875" y="2386168"/>
            <a:ext cx="228600" cy="228600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0" name="Google Shape;460;p118"/>
          <p:cNvSpPr/>
          <p:nvPr/>
        </p:nvSpPr>
        <p:spPr>
          <a:xfrm>
            <a:off x="4263875" y="4907695"/>
            <a:ext cx="228600" cy="228600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1" name="Google Shape;461;p118"/>
          <p:cNvSpPr/>
          <p:nvPr/>
        </p:nvSpPr>
        <p:spPr>
          <a:xfrm>
            <a:off x="1066939" y="4602895"/>
            <a:ext cx="228600" cy="228600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62" name="Google Shape;462;p1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8976" y="1139259"/>
            <a:ext cx="6998208" cy="4998516"/>
          </a:xfrm>
          <a:prstGeom prst="rect">
            <a:avLst/>
          </a:prstGeom>
          <a:noFill/>
          <a:ln>
            <a:noFill/>
          </a:ln>
        </p:spPr>
      </p:pic>
      <p:sp>
        <p:nvSpPr>
          <p:cNvPr id="463" name="Google Shape;463;p118"/>
          <p:cNvSpPr/>
          <p:nvPr/>
        </p:nvSpPr>
        <p:spPr>
          <a:xfrm>
            <a:off x="4773168" y="5321808"/>
            <a:ext cx="585216" cy="768096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4" name="Google Shape;464;p118"/>
          <p:cNvSpPr/>
          <p:nvPr/>
        </p:nvSpPr>
        <p:spPr>
          <a:xfrm>
            <a:off x="4773168" y="2112264"/>
            <a:ext cx="246888" cy="273904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5" name="Google Shape;465;p118"/>
          <p:cNvSpPr/>
          <p:nvPr/>
        </p:nvSpPr>
        <p:spPr>
          <a:xfrm>
            <a:off x="1332114" y="2240280"/>
            <a:ext cx="560693" cy="457200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466" name="Google Shape;466;p118"/>
          <p:cNvGraphicFramePr/>
          <p:nvPr/>
        </p:nvGraphicFramePr>
        <p:xfrm>
          <a:off x="7424928" y="2468880"/>
          <a:ext cx="4578100" cy="2521425"/>
        </p:xfrm>
        <a:graphic>
          <a:graphicData uri="http://schemas.openxmlformats.org/drawingml/2006/table">
            <a:tbl>
              <a:tblPr firstRow="1" firstCol="1" bandRow="1">
                <a:noFill/>
                <a:tableStyleId>{4548C16F-5542-4EB6-BE2C-DE35B1E1535D}</a:tableStyleId>
              </a:tblPr>
              <a:tblGrid>
                <a:gridCol w="263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7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8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288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713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strike="noStrike" cap="none"/>
                        <a:t>K</a:t>
                      </a:r>
                      <a:endParaRPr sz="1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strike="noStrike" cap="none"/>
                        <a:t>Silhouette</a:t>
                      </a:r>
                      <a:endParaRPr sz="1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strike="noStrike" cap="none"/>
                        <a:t>Calinski-Harabasz</a:t>
                      </a:r>
                      <a:endParaRPr sz="1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strike="noStrike" cap="none"/>
                        <a:t>Davies-Bouldin</a:t>
                      </a:r>
                      <a:endParaRPr sz="1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strike="noStrike" cap="none"/>
                        <a:t>Interpretación</a:t>
                      </a:r>
                      <a:endParaRPr sz="1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33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strike="noStrike" cap="none"/>
                        <a:t>2</a:t>
                      </a:r>
                      <a:endParaRPr sz="1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strike="noStrike" cap="none"/>
                        <a:t>0.181</a:t>
                      </a:r>
                      <a:endParaRPr sz="1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strike="noStrike" cap="none"/>
                        <a:t>913.906</a:t>
                      </a:r>
                      <a:endParaRPr sz="1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strike="noStrike" cap="none"/>
                        <a:t>1.946</a:t>
                      </a:r>
                      <a:endParaRPr sz="1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strike="noStrike" cap="none"/>
                        <a:t>Mejor separación global, pero segmentación muy agregada</a:t>
                      </a:r>
                      <a:endParaRPr sz="1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33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strike="noStrike" cap="none"/>
                        <a:t>4</a:t>
                      </a:r>
                      <a:endParaRPr sz="1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strike="noStrike" cap="none"/>
                        <a:t>0.146</a:t>
                      </a:r>
                      <a:endParaRPr sz="1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strike="noStrike" cap="none"/>
                        <a:t>636.368</a:t>
                      </a:r>
                      <a:endParaRPr sz="1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strike="noStrike" cap="none">
                          <a:highlight>
                            <a:srgbClr val="FFFF00"/>
                          </a:highlight>
                        </a:rPr>
                        <a:t>1.889</a:t>
                      </a:r>
                      <a:endParaRPr sz="1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b="1" u="none" strike="noStrike" cap="none"/>
                        <a:t>Buen compromiso </a:t>
                      </a:r>
                      <a:r>
                        <a:rPr lang="en-US" sz="1200" u="none" strike="noStrike" cap="none"/>
                        <a:t>entre calidad, detalle e interpretabilidad</a:t>
                      </a:r>
                      <a:endParaRPr sz="1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33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strike="noStrike" cap="none"/>
                        <a:t>5</a:t>
                      </a:r>
                      <a:endParaRPr sz="1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strike="noStrike" cap="none"/>
                        <a:t>0.136</a:t>
                      </a:r>
                      <a:endParaRPr sz="1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strike="noStrike" cap="none"/>
                        <a:t>568.221</a:t>
                      </a:r>
                      <a:endParaRPr sz="1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strike="noStrike" cap="none"/>
                        <a:t>1.840</a:t>
                      </a:r>
                      <a:endParaRPr sz="1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strike="noStrike" cap="none"/>
                        <a:t>Mejor Davies-Bouldin, pero </a:t>
                      </a:r>
                      <a:r>
                        <a:rPr lang="en-US" sz="1200" b="1" u="none" strike="noStrike" cap="none"/>
                        <a:t>menor </a:t>
                      </a:r>
                      <a:r>
                        <a:rPr lang="en-US" sz="1200" u="none" strike="noStrike" cap="none"/>
                        <a:t>Silhouette y mayor complejidad</a:t>
                      </a:r>
                      <a:endParaRPr sz="16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67" name="Google Shape;467;p118"/>
          <p:cNvSpPr txBox="1"/>
          <p:nvPr/>
        </p:nvSpPr>
        <p:spPr>
          <a:xfrm>
            <a:off x="7472689" y="5108232"/>
            <a:ext cx="4298688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 K=5: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Solo una métrica mejora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Subdivide los grupos principales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Mantiene un grupo minoritario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Estable pero menos que con K=4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8" name="Google Shape;468;p118"/>
          <p:cNvSpPr txBox="1"/>
          <p:nvPr/>
        </p:nvSpPr>
        <p:spPr>
          <a:xfrm>
            <a:off x="7171947" y="1111827"/>
            <a:ext cx="5020054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Inercia (WCSS) 🡪 ∑ Dist. Cuadráticas a Centroide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Silueta 🡪 Pertenencia individual por punto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Calinski-Harabasz 🡪 Compactación y separación entre Clusters (calidad global)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Davies-Bouldin 🡪 Similitud entre Clusters vecinos</a:t>
            </a:r>
            <a:endParaRPr/>
          </a:p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9" name="Google Shape;469;p118"/>
          <p:cNvSpPr/>
          <p:nvPr/>
        </p:nvSpPr>
        <p:spPr>
          <a:xfrm>
            <a:off x="2711196" y="1194123"/>
            <a:ext cx="374904" cy="530352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0" name="Google Shape;470;p118"/>
          <p:cNvSpPr/>
          <p:nvPr/>
        </p:nvSpPr>
        <p:spPr>
          <a:xfrm rot="10800000">
            <a:off x="5908548" y="1058528"/>
            <a:ext cx="374904" cy="530352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00FFFF"/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1" name="Google Shape;471;p118"/>
          <p:cNvSpPr/>
          <p:nvPr/>
        </p:nvSpPr>
        <p:spPr>
          <a:xfrm rot="10800000">
            <a:off x="2640199" y="3643920"/>
            <a:ext cx="374904" cy="530352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00FFFF"/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2" name="Google Shape;472;p118"/>
          <p:cNvSpPr/>
          <p:nvPr/>
        </p:nvSpPr>
        <p:spPr>
          <a:xfrm>
            <a:off x="4878324" y="3638517"/>
            <a:ext cx="374904" cy="530352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3" name="Google Shape;473;p118"/>
          <p:cNvSpPr txBox="1"/>
          <p:nvPr/>
        </p:nvSpPr>
        <p:spPr>
          <a:xfrm>
            <a:off x="4197096" y="1307592"/>
            <a:ext cx="105613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Separados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4" name="Google Shape;474;p118"/>
          <p:cNvSpPr txBox="1"/>
          <p:nvPr/>
        </p:nvSpPr>
        <p:spPr>
          <a:xfrm>
            <a:off x="5786887" y="2767584"/>
            <a:ext cx="105613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Solapados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75" name="Google Shape;475;p118"/>
          <p:cNvCxnSpPr/>
          <p:nvPr/>
        </p:nvCxnSpPr>
        <p:spPr>
          <a:xfrm>
            <a:off x="1456660" y="2386168"/>
            <a:ext cx="0" cy="1042832"/>
          </a:xfrm>
          <a:prstGeom prst="straightConnector1">
            <a:avLst/>
          </a:prstGeom>
          <a:noFill/>
          <a:ln w="9525" cap="flat" cmpd="sng">
            <a:solidFill>
              <a:srgbClr val="4A7DBA"/>
            </a:solidFill>
            <a:prstDash val="lgDash"/>
            <a:round/>
            <a:headEnd type="none" w="sm" len="sm"/>
            <a:tailEnd type="none" w="sm" len="sm"/>
          </a:ln>
        </p:spPr>
      </p:cxnSp>
      <p:cxnSp>
        <p:nvCxnSpPr>
          <p:cNvPr id="476" name="Google Shape;476;p118"/>
          <p:cNvCxnSpPr/>
          <p:nvPr/>
        </p:nvCxnSpPr>
        <p:spPr>
          <a:xfrm>
            <a:off x="4878324" y="2246168"/>
            <a:ext cx="0" cy="1182832"/>
          </a:xfrm>
          <a:prstGeom prst="straightConnector1">
            <a:avLst/>
          </a:prstGeom>
          <a:noFill/>
          <a:ln w="9525" cap="flat" cmpd="sng">
            <a:solidFill>
              <a:srgbClr val="4A7DBA"/>
            </a:solidFill>
            <a:prstDash val="lgDash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119"/>
          <p:cNvSpPr txBox="1">
            <a:spLocks noGrp="1"/>
          </p:cNvSpPr>
          <p:nvPr>
            <p:ph type="title"/>
          </p:nvPr>
        </p:nvSpPr>
        <p:spPr>
          <a:xfrm>
            <a:off x="184280" y="27432"/>
            <a:ext cx="5250166" cy="510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b="1">
                <a:solidFill>
                  <a:srgbClr val="FFFF00"/>
                </a:solidFill>
              </a:rPr>
              <a:t>Modelamiento y Evaluación</a:t>
            </a:r>
            <a:endParaRPr b="1">
              <a:solidFill>
                <a:srgbClr val="00FFFF"/>
              </a:solidFill>
            </a:endParaRPr>
          </a:p>
        </p:txBody>
      </p:sp>
      <p:sp>
        <p:nvSpPr>
          <p:cNvPr id="483" name="Google Shape;483;p119"/>
          <p:cNvSpPr/>
          <p:nvPr/>
        </p:nvSpPr>
        <p:spPr>
          <a:xfrm>
            <a:off x="184278" y="685818"/>
            <a:ext cx="6923103" cy="4260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ctr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0000FF"/>
                </a:solidFill>
                <a:latin typeface="Arimo"/>
                <a:ea typeface="Arimo"/>
                <a:cs typeface="Arimo"/>
                <a:sym typeface="Arimo"/>
              </a:rPr>
              <a:t>K-Means:</a:t>
            </a:r>
            <a:r>
              <a:rPr lang="en-US" sz="2000" b="1" i="0" u="none" strike="noStrike" cap="none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 Modelamiento final (K=4) y validación</a:t>
            </a:r>
            <a:endParaRPr/>
          </a:p>
        </p:txBody>
      </p:sp>
      <p:pic>
        <p:nvPicPr>
          <p:cNvPr id="484" name="Google Shape;484;p1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4278" y="1259751"/>
            <a:ext cx="2546768" cy="2429747"/>
          </a:xfrm>
          <a:prstGeom prst="rect">
            <a:avLst/>
          </a:prstGeom>
          <a:noFill/>
          <a:ln>
            <a:noFill/>
          </a:ln>
        </p:spPr>
      </p:pic>
      <p:sp>
        <p:nvSpPr>
          <p:cNvPr id="485" name="Google Shape;485;p119"/>
          <p:cNvSpPr/>
          <p:nvPr/>
        </p:nvSpPr>
        <p:spPr>
          <a:xfrm>
            <a:off x="2105247" y="2307265"/>
            <a:ext cx="595423" cy="255182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86" name="Google Shape;486;p1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84279" y="3957008"/>
            <a:ext cx="2516392" cy="2019226"/>
          </a:xfrm>
          <a:prstGeom prst="rect">
            <a:avLst/>
          </a:prstGeom>
          <a:noFill/>
          <a:ln>
            <a:noFill/>
          </a:ln>
        </p:spPr>
      </p:pic>
      <p:sp>
        <p:nvSpPr>
          <p:cNvPr id="487" name="Google Shape;487;p119"/>
          <p:cNvSpPr/>
          <p:nvPr/>
        </p:nvSpPr>
        <p:spPr>
          <a:xfrm>
            <a:off x="1044360" y="5598249"/>
            <a:ext cx="1765003" cy="409741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88" name="Google Shape;488;p11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856951" y="1111827"/>
            <a:ext cx="6393623" cy="34176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89" name="Google Shape;489;p11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384099" y="4592019"/>
            <a:ext cx="3163087" cy="1754525"/>
          </a:xfrm>
          <a:prstGeom prst="rect">
            <a:avLst/>
          </a:prstGeom>
          <a:noFill/>
          <a:ln>
            <a:noFill/>
          </a:ln>
        </p:spPr>
      </p:pic>
      <p:sp>
        <p:nvSpPr>
          <p:cNvPr id="490" name="Google Shape;490;p119"/>
          <p:cNvSpPr txBox="1"/>
          <p:nvPr/>
        </p:nvSpPr>
        <p:spPr>
          <a:xfrm>
            <a:off x="2745565" y="2264733"/>
            <a:ext cx="1666944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Solapamiento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1" name="Google Shape;491;p119"/>
          <p:cNvSpPr txBox="1"/>
          <p:nvPr/>
        </p:nvSpPr>
        <p:spPr>
          <a:xfrm>
            <a:off x="1033726" y="6007990"/>
            <a:ext cx="1666944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Grupo especial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2" name="Google Shape;492;p119"/>
          <p:cNvSpPr txBox="1"/>
          <p:nvPr/>
        </p:nvSpPr>
        <p:spPr>
          <a:xfrm>
            <a:off x="6677246" y="4807561"/>
            <a:ext cx="5153248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La segmentación mostrada NO es consecuencia de una inicialización en particular. 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ARI (ADJUSTED RAND INDEX) se mantiene entre 0.996 y 1.000 y la Inercia prácticamente no cambia.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La partición es extraordinariamente estable.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Google Shape;498;p120"/>
          <p:cNvSpPr txBox="1">
            <a:spLocks noGrp="1"/>
          </p:cNvSpPr>
          <p:nvPr>
            <p:ph type="title"/>
          </p:nvPr>
        </p:nvSpPr>
        <p:spPr>
          <a:xfrm>
            <a:off x="184280" y="27432"/>
            <a:ext cx="5250166" cy="510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b="1">
                <a:solidFill>
                  <a:srgbClr val="FFFF00"/>
                </a:solidFill>
              </a:rPr>
              <a:t>Modelamiento y Evaluación</a:t>
            </a:r>
            <a:endParaRPr b="1">
              <a:solidFill>
                <a:srgbClr val="00FFFF"/>
              </a:solidFill>
            </a:endParaRPr>
          </a:p>
        </p:txBody>
      </p:sp>
      <p:sp>
        <p:nvSpPr>
          <p:cNvPr id="499" name="Google Shape;499;p120"/>
          <p:cNvSpPr/>
          <p:nvPr/>
        </p:nvSpPr>
        <p:spPr>
          <a:xfrm>
            <a:off x="184279" y="685818"/>
            <a:ext cx="5250166" cy="4260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ctr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0000FF"/>
                </a:solidFill>
                <a:latin typeface="Arimo"/>
                <a:ea typeface="Arimo"/>
                <a:cs typeface="Arimo"/>
                <a:sym typeface="Arimo"/>
              </a:rPr>
              <a:t>K-Means:</a:t>
            </a:r>
            <a:r>
              <a:rPr lang="en-US" sz="2000" b="1" i="0" u="none" strike="noStrike" cap="none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 Visualización PCA en 3D</a:t>
            </a:r>
            <a:endParaRPr/>
          </a:p>
        </p:txBody>
      </p:sp>
      <p:pic>
        <p:nvPicPr>
          <p:cNvPr id="500" name="Google Shape;500;p1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23952" y="1259749"/>
            <a:ext cx="7263248" cy="4828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01" name="Google Shape;501;p1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02205" y="3771070"/>
            <a:ext cx="1596222" cy="1481181"/>
          </a:xfrm>
          <a:prstGeom prst="rect">
            <a:avLst/>
          </a:prstGeom>
          <a:noFill/>
          <a:ln>
            <a:noFill/>
          </a:ln>
        </p:spPr>
      </p:pic>
      <p:sp>
        <p:nvSpPr>
          <p:cNvPr id="502" name="Google Shape;502;p120"/>
          <p:cNvSpPr txBox="1"/>
          <p:nvPr/>
        </p:nvSpPr>
        <p:spPr>
          <a:xfrm>
            <a:off x="184279" y="1332605"/>
            <a:ext cx="5153248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Varianza explicada por componente: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PC1: 26.51%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PC2: 14.37%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PC3: 12.56%</a:t>
            </a:r>
            <a:endParaRPr/>
          </a:p>
          <a:p>
            <a:pPr marL="2857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Varianza acumulada: </a:t>
            </a:r>
            <a:r>
              <a:rPr lang="en-US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53.44%</a:t>
            </a:r>
            <a:endParaRPr sz="18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03" name="Google Shape;503;p1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04800" y="3506169"/>
            <a:ext cx="2516392" cy="2019226"/>
          </a:xfrm>
          <a:prstGeom prst="rect">
            <a:avLst/>
          </a:prstGeom>
          <a:noFill/>
          <a:ln>
            <a:noFill/>
          </a:ln>
        </p:spPr>
      </p:pic>
      <p:sp>
        <p:nvSpPr>
          <p:cNvPr id="504" name="Google Shape;504;p120"/>
          <p:cNvSpPr/>
          <p:nvPr/>
        </p:nvSpPr>
        <p:spPr>
          <a:xfrm rot="-805318">
            <a:off x="6066695" y="3164101"/>
            <a:ext cx="2976773" cy="1619846"/>
          </a:xfrm>
          <a:prstGeom prst="ellipse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5" name="Google Shape;505;p120"/>
          <p:cNvSpPr/>
          <p:nvPr/>
        </p:nvSpPr>
        <p:spPr>
          <a:xfrm>
            <a:off x="1371601" y="5171108"/>
            <a:ext cx="1382233" cy="325927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Google Shape;511;p121"/>
          <p:cNvSpPr txBox="1">
            <a:spLocks noGrp="1"/>
          </p:cNvSpPr>
          <p:nvPr>
            <p:ph type="title"/>
          </p:nvPr>
        </p:nvSpPr>
        <p:spPr>
          <a:xfrm>
            <a:off x="184280" y="27432"/>
            <a:ext cx="5250166" cy="510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b="1">
                <a:solidFill>
                  <a:srgbClr val="FFFF00"/>
                </a:solidFill>
              </a:rPr>
              <a:t>Modelamiento y Evaluación</a:t>
            </a:r>
            <a:endParaRPr b="1">
              <a:solidFill>
                <a:srgbClr val="00FFFF"/>
              </a:solidFill>
            </a:endParaRPr>
          </a:p>
        </p:txBody>
      </p:sp>
      <p:sp>
        <p:nvSpPr>
          <p:cNvPr id="512" name="Google Shape;512;p121"/>
          <p:cNvSpPr/>
          <p:nvPr/>
        </p:nvSpPr>
        <p:spPr>
          <a:xfrm>
            <a:off x="184278" y="685818"/>
            <a:ext cx="9193637" cy="4260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ctr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0000FF"/>
                </a:solidFill>
                <a:latin typeface="Arimo"/>
                <a:ea typeface="Arimo"/>
                <a:cs typeface="Arimo"/>
                <a:sym typeface="Arimo"/>
              </a:rPr>
              <a:t>K-Means:</a:t>
            </a:r>
            <a:r>
              <a:rPr lang="en-US" sz="2000" b="1" i="0" u="none" strike="noStrike" cap="none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 Interpretación de los Clústeres  (Promedios/Medianas)</a:t>
            </a:r>
            <a:endParaRPr/>
          </a:p>
        </p:txBody>
      </p:sp>
      <p:pic>
        <p:nvPicPr>
          <p:cNvPr id="513" name="Google Shape;513;p1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2427" y="1259751"/>
            <a:ext cx="11997706" cy="4354240"/>
          </a:xfrm>
          <a:prstGeom prst="rect">
            <a:avLst/>
          </a:prstGeom>
          <a:noFill/>
          <a:ln>
            <a:noFill/>
          </a:ln>
        </p:spPr>
      </p:pic>
      <p:sp>
        <p:nvSpPr>
          <p:cNvPr id="514" name="Google Shape;514;p121"/>
          <p:cNvSpPr/>
          <p:nvPr/>
        </p:nvSpPr>
        <p:spPr>
          <a:xfrm>
            <a:off x="7357730" y="5263116"/>
            <a:ext cx="1373894" cy="255182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5" name="Google Shape;515;p121"/>
          <p:cNvSpPr/>
          <p:nvPr/>
        </p:nvSpPr>
        <p:spPr>
          <a:xfrm>
            <a:off x="5932967" y="2647507"/>
            <a:ext cx="552893" cy="606056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6" name="Google Shape;516;p121"/>
          <p:cNvSpPr/>
          <p:nvPr/>
        </p:nvSpPr>
        <p:spPr>
          <a:xfrm>
            <a:off x="3319670" y="2057400"/>
            <a:ext cx="1240138" cy="295656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7" name="Google Shape;517;p121"/>
          <p:cNvSpPr/>
          <p:nvPr/>
        </p:nvSpPr>
        <p:spPr>
          <a:xfrm>
            <a:off x="2373978" y="2647507"/>
            <a:ext cx="552893" cy="606056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8" name="Google Shape;518;p121"/>
          <p:cNvSpPr/>
          <p:nvPr/>
        </p:nvSpPr>
        <p:spPr>
          <a:xfrm>
            <a:off x="7357730" y="2976491"/>
            <a:ext cx="1373894" cy="255182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122"/>
          <p:cNvSpPr txBox="1">
            <a:spLocks noGrp="1"/>
          </p:cNvSpPr>
          <p:nvPr>
            <p:ph type="title"/>
          </p:nvPr>
        </p:nvSpPr>
        <p:spPr>
          <a:xfrm>
            <a:off x="184279" y="27432"/>
            <a:ext cx="7732499" cy="510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b="1">
                <a:solidFill>
                  <a:srgbClr val="FFFF00"/>
                </a:solidFill>
              </a:rPr>
              <a:t>Perfil Hogar 1</a:t>
            </a:r>
            <a:endParaRPr b="1">
              <a:solidFill>
                <a:srgbClr val="00FFFF"/>
              </a:solidFill>
            </a:endParaRPr>
          </a:p>
        </p:txBody>
      </p:sp>
      <p:sp>
        <p:nvSpPr>
          <p:cNvPr id="525" name="Google Shape;525;p122"/>
          <p:cNvSpPr/>
          <p:nvPr/>
        </p:nvSpPr>
        <p:spPr>
          <a:xfrm>
            <a:off x="2662988" y="111885"/>
            <a:ext cx="8077406" cy="4260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0000" tIns="45000" rIns="90000" bIns="45000" anchor="ctr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0000FF"/>
                </a:solidFill>
                <a:latin typeface="Arimo"/>
                <a:ea typeface="Arimo"/>
                <a:cs typeface="Arimo"/>
                <a:sym typeface="Arimo"/>
              </a:rPr>
              <a:t>K-Means:</a:t>
            </a:r>
            <a:r>
              <a:rPr lang="en-US" sz="2000" b="1" i="0" u="none" strike="noStrike" cap="none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 Cluster 0 – Hogares Jóvenes numerosos con menores</a:t>
            </a:r>
            <a:endParaRPr/>
          </a:p>
        </p:txBody>
      </p:sp>
      <p:pic>
        <p:nvPicPr>
          <p:cNvPr id="526" name="Google Shape;526;p1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6170" y="613225"/>
            <a:ext cx="11127782" cy="62627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p123"/>
          <p:cNvSpPr txBox="1">
            <a:spLocks noGrp="1"/>
          </p:cNvSpPr>
          <p:nvPr>
            <p:ph type="title"/>
          </p:nvPr>
        </p:nvSpPr>
        <p:spPr>
          <a:xfrm>
            <a:off x="184280" y="27432"/>
            <a:ext cx="5250166" cy="510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b="1">
                <a:solidFill>
                  <a:srgbClr val="FFFF00"/>
                </a:solidFill>
              </a:rPr>
              <a:t>Perfil Hogar 2</a:t>
            </a:r>
            <a:endParaRPr b="1">
              <a:solidFill>
                <a:srgbClr val="00FFFF"/>
              </a:solidFill>
            </a:endParaRPr>
          </a:p>
        </p:txBody>
      </p:sp>
      <p:sp>
        <p:nvSpPr>
          <p:cNvPr id="533" name="Google Shape;533;p123"/>
          <p:cNvSpPr/>
          <p:nvPr/>
        </p:nvSpPr>
        <p:spPr>
          <a:xfrm>
            <a:off x="2333920" y="69658"/>
            <a:ext cx="8783259" cy="4260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0000" tIns="45000" rIns="90000" bIns="45000" anchor="ctr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0000FF"/>
                </a:solidFill>
                <a:latin typeface="Arimo"/>
                <a:ea typeface="Arimo"/>
                <a:cs typeface="Arimo"/>
                <a:sym typeface="Arimo"/>
              </a:rPr>
              <a:t>K-Means:</a:t>
            </a:r>
            <a:r>
              <a:rPr lang="en-US" sz="2000" b="1" i="0" u="none" strike="noStrike" cap="none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 Cluster 1 – Hogares Adultos pequeños con mayor educación</a:t>
            </a:r>
            <a:endParaRPr/>
          </a:p>
        </p:txBody>
      </p:sp>
      <p:pic>
        <p:nvPicPr>
          <p:cNvPr id="534" name="Google Shape;534;p1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6344" y="588549"/>
            <a:ext cx="11154744" cy="62778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p124"/>
          <p:cNvSpPr txBox="1">
            <a:spLocks noGrp="1"/>
          </p:cNvSpPr>
          <p:nvPr>
            <p:ph type="title"/>
          </p:nvPr>
        </p:nvSpPr>
        <p:spPr>
          <a:xfrm>
            <a:off x="184280" y="27432"/>
            <a:ext cx="5250166" cy="510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b="1">
                <a:solidFill>
                  <a:srgbClr val="FFFF00"/>
                </a:solidFill>
              </a:rPr>
              <a:t>Perfil Hogar 3</a:t>
            </a:r>
            <a:endParaRPr b="1">
              <a:solidFill>
                <a:srgbClr val="00FFFF"/>
              </a:solidFill>
            </a:endParaRPr>
          </a:p>
        </p:txBody>
      </p:sp>
      <p:sp>
        <p:nvSpPr>
          <p:cNvPr id="541" name="Google Shape;541;p124"/>
          <p:cNvSpPr/>
          <p:nvPr/>
        </p:nvSpPr>
        <p:spPr>
          <a:xfrm>
            <a:off x="2062697" y="69658"/>
            <a:ext cx="10129303" cy="4260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0000" tIns="45000" rIns="90000" bIns="45000" anchor="ctr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0000FF"/>
                </a:solidFill>
                <a:latin typeface="Arimo"/>
                <a:ea typeface="Arimo"/>
                <a:cs typeface="Arimo"/>
                <a:sym typeface="Arimo"/>
              </a:rPr>
              <a:t>K-Means:</a:t>
            </a:r>
            <a:r>
              <a:rPr lang="en-US" sz="2000" b="1" i="0" u="none" strike="noStrike" cap="none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 Cluster 2 – Hogares envejecidos con adultos mayores y vivienda formal</a:t>
            </a:r>
            <a:endParaRPr/>
          </a:p>
        </p:txBody>
      </p:sp>
      <p:pic>
        <p:nvPicPr>
          <p:cNvPr id="542" name="Google Shape;542;p1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4588" y="615536"/>
            <a:ext cx="11139883" cy="62695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Google Shape;548;p125"/>
          <p:cNvSpPr txBox="1">
            <a:spLocks noGrp="1"/>
          </p:cNvSpPr>
          <p:nvPr>
            <p:ph type="title"/>
          </p:nvPr>
        </p:nvSpPr>
        <p:spPr>
          <a:xfrm>
            <a:off x="184280" y="27432"/>
            <a:ext cx="5250166" cy="510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b="1">
                <a:solidFill>
                  <a:srgbClr val="FFFF00"/>
                </a:solidFill>
              </a:rPr>
              <a:t>Perfil Hogar 4</a:t>
            </a:r>
            <a:endParaRPr b="1">
              <a:solidFill>
                <a:srgbClr val="00FFFF"/>
              </a:solidFill>
            </a:endParaRPr>
          </a:p>
        </p:txBody>
      </p:sp>
      <p:sp>
        <p:nvSpPr>
          <p:cNvPr id="549" name="Google Shape;549;p125"/>
          <p:cNvSpPr/>
          <p:nvPr/>
        </p:nvSpPr>
        <p:spPr>
          <a:xfrm>
            <a:off x="2221627" y="79801"/>
            <a:ext cx="9408899" cy="4260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0000" tIns="45000" rIns="90000" bIns="45000" anchor="ctr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0000FF"/>
                </a:solidFill>
                <a:latin typeface="Arimo"/>
                <a:ea typeface="Arimo"/>
                <a:cs typeface="Arimo"/>
                <a:sym typeface="Arimo"/>
              </a:rPr>
              <a:t>K-Means:</a:t>
            </a:r>
            <a:r>
              <a:rPr lang="en-US" sz="2000" b="1" i="0" u="none" strike="noStrike" cap="none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 Cluster 3 – Hogares pequeños de Edad avanzada con alto ANALF</a:t>
            </a:r>
            <a:endParaRPr/>
          </a:p>
        </p:txBody>
      </p:sp>
      <p:pic>
        <p:nvPicPr>
          <p:cNvPr id="550" name="Google Shape;550;p1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8720" y="618539"/>
            <a:ext cx="11104033" cy="62493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Google Shape;556;p126"/>
          <p:cNvSpPr txBox="1">
            <a:spLocks noGrp="1"/>
          </p:cNvSpPr>
          <p:nvPr>
            <p:ph type="title"/>
          </p:nvPr>
        </p:nvSpPr>
        <p:spPr>
          <a:xfrm>
            <a:off x="184279" y="76419"/>
            <a:ext cx="7947349" cy="4260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64815"/>
              <a:buNone/>
            </a:pPr>
            <a:r>
              <a:rPr lang="en-US" b="1">
                <a:solidFill>
                  <a:srgbClr val="FFFF00"/>
                </a:solidFill>
              </a:rPr>
              <a:t>Modelamiento: Análisis con </a:t>
            </a:r>
            <a:r>
              <a:rPr lang="en-US" b="1">
                <a:solidFill>
                  <a:srgbClr val="00FFFF"/>
                </a:solidFill>
              </a:rPr>
              <a:t>otros Algoritmos</a:t>
            </a:r>
            <a:endParaRPr b="1">
              <a:solidFill>
                <a:srgbClr val="00FFFF"/>
              </a:solidFill>
            </a:endParaRPr>
          </a:p>
        </p:txBody>
      </p:sp>
      <p:pic>
        <p:nvPicPr>
          <p:cNvPr id="557" name="Google Shape;557;p1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616688"/>
            <a:ext cx="12192000" cy="624131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58" name="Google Shape;558;p126"/>
          <p:cNvCxnSpPr/>
          <p:nvPr/>
        </p:nvCxnSpPr>
        <p:spPr>
          <a:xfrm>
            <a:off x="4523232" y="5157216"/>
            <a:ext cx="2340864" cy="0"/>
          </a:xfrm>
          <a:prstGeom prst="straightConnector1">
            <a:avLst/>
          </a:prstGeom>
          <a:noFill/>
          <a:ln w="412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Google Shape;564;p127"/>
          <p:cNvSpPr txBox="1">
            <a:spLocks noGrp="1"/>
          </p:cNvSpPr>
          <p:nvPr>
            <p:ph type="title"/>
          </p:nvPr>
        </p:nvSpPr>
        <p:spPr>
          <a:xfrm>
            <a:off x="184280" y="27432"/>
            <a:ext cx="5250166" cy="510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b="1">
                <a:solidFill>
                  <a:srgbClr val="FFFF00"/>
                </a:solidFill>
              </a:rPr>
              <a:t>Modelamiento y Evaluación</a:t>
            </a:r>
            <a:endParaRPr b="1">
              <a:solidFill>
                <a:srgbClr val="00FFFF"/>
              </a:solidFill>
            </a:endParaRPr>
          </a:p>
        </p:txBody>
      </p:sp>
      <p:sp>
        <p:nvSpPr>
          <p:cNvPr id="565" name="Google Shape;565;p127"/>
          <p:cNvSpPr/>
          <p:nvPr/>
        </p:nvSpPr>
        <p:spPr>
          <a:xfrm>
            <a:off x="184280" y="675185"/>
            <a:ext cx="10320689" cy="4260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ctr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 dirty="0">
                <a:solidFill>
                  <a:srgbClr val="0000FF"/>
                </a:solidFill>
                <a:latin typeface="Arimo"/>
                <a:ea typeface="Arimo"/>
                <a:cs typeface="Arimo"/>
                <a:sym typeface="Arimo"/>
              </a:rPr>
              <a:t>GMM:</a:t>
            </a:r>
            <a:r>
              <a:rPr lang="en-US" sz="2000" b="1" i="0" u="none" strike="noStrike" cap="none" dirty="0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000" b="1" i="0" u="none" strike="noStrike" cap="none" dirty="0" err="1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Barrido</a:t>
            </a:r>
            <a:r>
              <a:rPr lang="en-US" sz="2000" b="1" i="0" u="none" strike="noStrike" cap="none" dirty="0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2000" b="1" i="0" u="none" strike="noStrike" cap="none" dirty="0" err="1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inicial</a:t>
            </a:r>
            <a:r>
              <a:rPr lang="en-US" sz="2000" b="1" i="0" u="none" strike="noStrike" cap="none" dirty="0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 y </a:t>
            </a:r>
            <a:r>
              <a:rPr lang="en-US" sz="2000" b="1" i="0" u="none" strike="noStrike" cap="none" dirty="0" err="1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Modelamiento</a:t>
            </a:r>
            <a:r>
              <a:rPr lang="en-US" sz="2000" b="1" i="0" u="none" strike="noStrike" cap="none" dirty="0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 final</a:t>
            </a:r>
            <a:endParaRPr dirty="0"/>
          </a:p>
        </p:txBody>
      </p:sp>
      <p:pic>
        <p:nvPicPr>
          <p:cNvPr id="566" name="Google Shape;566;p1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0751" y="2487637"/>
            <a:ext cx="3015298" cy="1989181"/>
          </a:xfrm>
          <a:prstGeom prst="rect">
            <a:avLst/>
          </a:prstGeom>
          <a:noFill/>
          <a:ln>
            <a:noFill/>
          </a:ln>
        </p:spPr>
      </p:pic>
      <p:sp>
        <p:nvSpPr>
          <p:cNvPr id="567" name="Google Shape;567;p127"/>
          <p:cNvSpPr txBox="1"/>
          <p:nvPr/>
        </p:nvSpPr>
        <p:spPr>
          <a:xfrm>
            <a:off x="153603" y="1186701"/>
            <a:ext cx="3249402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Barrido con 2-6 componentes y 3 tipos de covarianza (diag, tied, full)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Configuración FINAL</a:t>
            </a:r>
            <a:endParaRPr/>
          </a:p>
        </p:txBody>
      </p:sp>
      <p:sp>
        <p:nvSpPr>
          <p:cNvPr id="568" name="Google Shape;568;p127"/>
          <p:cNvSpPr/>
          <p:nvPr/>
        </p:nvSpPr>
        <p:spPr>
          <a:xfrm>
            <a:off x="212649" y="3285464"/>
            <a:ext cx="1911096" cy="228600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9" name="Google Shape;569;p127"/>
          <p:cNvSpPr/>
          <p:nvPr/>
        </p:nvSpPr>
        <p:spPr>
          <a:xfrm>
            <a:off x="212649" y="3958859"/>
            <a:ext cx="2142460" cy="353032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70" name="Google Shape;570;p1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2650" y="4645042"/>
            <a:ext cx="3073400" cy="1417444"/>
          </a:xfrm>
          <a:prstGeom prst="rect">
            <a:avLst/>
          </a:prstGeom>
          <a:noFill/>
          <a:ln>
            <a:noFill/>
          </a:ln>
        </p:spPr>
      </p:pic>
      <p:sp>
        <p:nvSpPr>
          <p:cNvPr id="571" name="Google Shape;571;p127"/>
          <p:cNvSpPr/>
          <p:nvPr/>
        </p:nvSpPr>
        <p:spPr>
          <a:xfrm>
            <a:off x="2030815" y="5015199"/>
            <a:ext cx="606056" cy="1100452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72" name="Google Shape;572;p12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408325" y="1424162"/>
            <a:ext cx="4353442" cy="2362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573" name="Google Shape;573;p12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805486" y="1424162"/>
            <a:ext cx="4266728" cy="231987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74" name="Google Shape;574;p127"/>
          <p:cNvCxnSpPr/>
          <p:nvPr/>
        </p:nvCxnSpPr>
        <p:spPr>
          <a:xfrm>
            <a:off x="11132288" y="2215501"/>
            <a:ext cx="0" cy="1213499"/>
          </a:xfrm>
          <a:prstGeom prst="straightConnector1">
            <a:avLst/>
          </a:prstGeom>
          <a:noFill/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triangle" w="med" len="med"/>
          </a:ln>
        </p:spPr>
      </p:cxnSp>
      <p:pic>
        <p:nvPicPr>
          <p:cNvPr id="575" name="Google Shape;575;p12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931742" y="4258726"/>
            <a:ext cx="7660049" cy="1662685"/>
          </a:xfrm>
          <a:prstGeom prst="rect">
            <a:avLst/>
          </a:prstGeom>
          <a:noFill/>
          <a:ln>
            <a:noFill/>
          </a:ln>
        </p:spPr>
      </p:pic>
      <p:sp>
        <p:nvSpPr>
          <p:cNvPr id="576" name="Google Shape;576;p127"/>
          <p:cNvSpPr/>
          <p:nvPr/>
        </p:nvSpPr>
        <p:spPr>
          <a:xfrm>
            <a:off x="10217888" y="4082210"/>
            <a:ext cx="1488559" cy="1980276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2" name="Google Shape;582;p1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19820" y="1308711"/>
            <a:ext cx="4978064" cy="3970497"/>
          </a:xfrm>
          <a:prstGeom prst="rect">
            <a:avLst/>
          </a:prstGeom>
          <a:noFill/>
          <a:ln>
            <a:noFill/>
          </a:ln>
        </p:spPr>
      </p:pic>
      <p:sp>
        <p:nvSpPr>
          <p:cNvPr id="583" name="Google Shape;583;p128"/>
          <p:cNvSpPr txBox="1">
            <a:spLocks noGrp="1"/>
          </p:cNvSpPr>
          <p:nvPr>
            <p:ph type="title"/>
          </p:nvPr>
        </p:nvSpPr>
        <p:spPr>
          <a:xfrm>
            <a:off x="184280" y="27432"/>
            <a:ext cx="5250166" cy="510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b="1">
                <a:solidFill>
                  <a:srgbClr val="FFFF00"/>
                </a:solidFill>
              </a:rPr>
              <a:t>Modelamiento y Evaluación</a:t>
            </a:r>
            <a:endParaRPr b="1">
              <a:solidFill>
                <a:srgbClr val="00FFFF"/>
              </a:solidFill>
            </a:endParaRPr>
          </a:p>
        </p:txBody>
      </p:sp>
      <p:sp>
        <p:nvSpPr>
          <p:cNvPr id="584" name="Google Shape;584;p128"/>
          <p:cNvSpPr/>
          <p:nvPr/>
        </p:nvSpPr>
        <p:spPr>
          <a:xfrm>
            <a:off x="184280" y="675185"/>
            <a:ext cx="10320689" cy="4260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ctr" anchorCtr="0">
            <a:noAutofit/>
          </a:bodyPr>
          <a:lstStyle/>
          <a:p>
            <a:pPr marL="0" marR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0000FF"/>
                </a:solidFill>
                <a:latin typeface="Arimo"/>
                <a:ea typeface="Arimo"/>
                <a:cs typeface="Arimo"/>
                <a:sym typeface="Arimo"/>
              </a:rPr>
              <a:t>GMM:</a:t>
            </a:r>
            <a:r>
              <a:rPr lang="en-US" sz="2000" b="1" i="0" u="none" strike="noStrike" cap="none">
                <a:solidFill>
                  <a:srgbClr val="C00000"/>
                </a:solidFill>
                <a:latin typeface="Arimo"/>
                <a:ea typeface="Arimo"/>
                <a:cs typeface="Arimo"/>
                <a:sym typeface="Arimo"/>
              </a:rPr>
              <a:t> Visualización e Interpretación de Clústeres</a:t>
            </a:r>
            <a:endParaRPr/>
          </a:p>
        </p:txBody>
      </p:sp>
      <p:sp>
        <p:nvSpPr>
          <p:cNvPr id="585" name="Google Shape;585;p128"/>
          <p:cNvSpPr/>
          <p:nvPr/>
        </p:nvSpPr>
        <p:spPr>
          <a:xfrm rot="-2812775">
            <a:off x="3873402" y="2345921"/>
            <a:ext cx="1450042" cy="426009"/>
          </a:xfrm>
          <a:prstGeom prst="ellipse">
            <a:avLst/>
          </a:prstGeom>
          <a:solidFill>
            <a:srgbClr val="FFFF00">
              <a:alpha val="9020"/>
            </a:srgbClr>
          </a:solidFill>
          <a:ln w="25400" cap="flat" cmpd="sng">
            <a:solidFill>
              <a:srgbClr val="66FF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6" name="Google Shape;586;p128"/>
          <p:cNvSpPr/>
          <p:nvPr/>
        </p:nvSpPr>
        <p:spPr>
          <a:xfrm rot="-5770923">
            <a:off x="5392826" y="2616529"/>
            <a:ext cx="1450042" cy="780684"/>
          </a:xfrm>
          <a:prstGeom prst="ellipse">
            <a:avLst/>
          </a:prstGeom>
          <a:solidFill>
            <a:srgbClr val="FFFF00">
              <a:alpha val="9020"/>
            </a:srgbClr>
          </a:solidFill>
          <a:ln w="25400" cap="flat" cmpd="sng">
            <a:solidFill>
              <a:srgbClr val="66FF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7" name="Google Shape;587;p128"/>
          <p:cNvSpPr/>
          <p:nvPr/>
        </p:nvSpPr>
        <p:spPr>
          <a:xfrm rot="-6662582">
            <a:off x="4795749" y="3550605"/>
            <a:ext cx="1807265" cy="637269"/>
          </a:xfrm>
          <a:prstGeom prst="ellipse">
            <a:avLst/>
          </a:prstGeom>
          <a:solidFill>
            <a:srgbClr val="FFFF00">
              <a:alpha val="9020"/>
            </a:srgbClr>
          </a:solidFill>
          <a:ln w="25400" cap="flat" cmpd="sng">
            <a:solidFill>
              <a:srgbClr val="66FF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8" name="Google Shape;588;p128"/>
          <p:cNvSpPr/>
          <p:nvPr/>
        </p:nvSpPr>
        <p:spPr>
          <a:xfrm rot="-3064400">
            <a:off x="4200260" y="2819186"/>
            <a:ext cx="1519876" cy="637269"/>
          </a:xfrm>
          <a:prstGeom prst="ellipse">
            <a:avLst/>
          </a:prstGeom>
          <a:solidFill>
            <a:srgbClr val="FFFF00">
              <a:alpha val="9020"/>
            </a:srgbClr>
          </a:solidFill>
          <a:ln w="25400" cap="flat" cmpd="sng">
            <a:solidFill>
              <a:srgbClr val="66FF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589" name="Google Shape;589;p128"/>
          <p:cNvCxnSpPr>
            <a:stCxn id="586" idx="5"/>
            <a:endCxn id="590" idx="1"/>
          </p:cNvCxnSpPr>
          <p:nvPr/>
        </p:nvCxnSpPr>
        <p:spPr>
          <a:xfrm rot="10800000" flipH="1">
            <a:off x="6337047" y="1707862"/>
            <a:ext cx="2346300" cy="759600"/>
          </a:xfrm>
          <a:prstGeom prst="straightConnector1">
            <a:avLst/>
          </a:prstGeom>
          <a:noFill/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91" name="Google Shape;591;p128"/>
          <p:cNvCxnSpPr>
            <a:stCxn id="587" idx="3"/>
            <a:endCxn id="592" idx="1"/>
          </p:cNvCxnSpPr>
          <p:nvPr/>
        </p:nvCxnSpPr>
        <p:spPr>
          <a:xfrm rot="10800000" flipH="1">
            <a:off x="6139097" y="3499991"/>
            <a:ext cx="2701500" cy="884700"/>
          </a:xfrm>
          <a:prstGeom prst="straightConnector1">
            <a:avLst/>
          </a:prstGeom>
          <a:noFill/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93" name="Google Shape;593;p128"/>
          <p:cNvCxnSpPr>
            <a:stCxn id="585" idx="1"/>
            <a:endCxn id="594" idx="3"/>
          </p:cNvCxnSpPr>
          <p:nvPr/>
        </p:nvCxnSpPr>
        <p:spPr>
          <a:xfrm rot="10800000">
            <a:off x="2423559" y="2359779"/>
            <a:ext cx="1714500" cy="470400"/>
          </a:xfrm>
          <a:prstGeom prst="straightConnector1">
            <a:avLst/>
          </a:prstGeom>
          <a:noFill/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95" name="Google Shape;595;p128"/>
          <p:cNvCxnSpPr>
            <a:stCxn id="588" idx="1"/>
          </p:cNvCxnSpPr>
          <p:nvPr/>
        </p:nvCxnSpPr>
        <p:spPr>
          <a:xfrm flipH="1">
            <a:off x="2285484" y="3414291"/>
            <a:ext cx="2161800" cy="630900"/>
          </a:xfrm>
          <a:prstGeom prst="straightConnector1">
            <a:avLst/>
          </a:prstGeom>
          <a:noFill/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92" name="Google Shape;592;p128"/>
          <p:cNvSpPr txBox="1"/>
          <p:nvPr/>
        </p:nvSpPr>
        <p:spPr>
          <a:xfrm>
            <a:off x="8840586" y="3130575"/>
            <a:ext cx="2371061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C0</a:t>
            </a:r>
            <a:r>
              <a:rPr lang="en-US" sz="1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Hogares envejecidos con viudez y jefatura femenina (</a:t>
            </a:r>
            <a:r>
              <a:rPr lang="en-US" sz="1400" b="1" i="0" u="none" strike="noStrike" cap="none">
                <a:solidFill>
                  <a:srgbClr val="000000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25.4%</a:t>
            </a:r>
            <a:r>
              <a:rPr lang="en-US" sz="1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sz="1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4" name="Google Shape;594;p128"/>
          <p:cNvSpPr txBox="1"/>
          <p:nvPr/>
        </p:nvSpPr>
        <p:spPr>
          <a:xfrm>
            <a:off x="413831" y="1882735"/>
            <a:ext cx="2009596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C2</a:t>
            </a:r>
            <a:r>
              <a:rPr lang="en-US" sz="1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Familias jóvenes numerosas con alta presencia de menores (</a:t>
            </a:r>
            <a:r>
              <a:rPr lang="en-US" sz="1400" b="1" i="0" u="none" strike="noStrike" cap="none">
                <a:solidFill>
                  <a:srgbClr val="000000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11.2%</a:t>
            </a:r>
            <a:r>
              <a:rPr lang="en-US" sz="1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sz="1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0" name="Google Shape;590;p128"/>
          <p:cNvSpPr txBox="1"/>
          <p:nvPr/>
        </p:nvSpPr>
        <p:spPr>
          <a:xfrm>
            <a:off x="8683233" y="1338383"/>
            <a:ext cx="2371061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C3</a:t>
            </a:r>
            <a:r>
              <a:rPr lang="en-US" sz="1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Hogares de Adultos Mayores y vivienda consolidada (</a:t>
            </a:r>
            <a:r>
              <a:rPr lang="en-US" sz="1400" b="1" i="0" u="none" strike="noStrike" cap="none">
                <a:solidFill>
                  <a:srgbClr val="000000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12.9%</a:t>
            </a:r>
            <a:r>
              <a:rPr lang="en-US" sz="1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sz="1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6" name="Google Shape;596;p128"/>
          <p:cNvSpPr txBox="1"/>
          <p:nvPr/>
        </p:nvSpPr>
        <p:spPr>
          <a:xfrm>
            <a:off x="371948" y="3641654"/>
            <a:ext cx="2371061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0" u="sng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C1</a:t>
            </a:r>
            <a:r>
              <a:rPr lang="en-US" sz="1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Hogares de edad intermedia, mayor educación y alta conectividad (</a:t>
            </a:r>
            <a:r>
              <a:rPr lang="en-US" sz="1400" b="1" i="0" u="none" strike="noStrike" cap="none">
                <a:solidFill>
                  <a:srgbClr val="000000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50.5%</a:t>
            </a:r>
            <a:r>
              <a:rPr lang="en-US" sz="1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sz="1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97" name="Google Shape;597;p1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36919" y="5549289"/>
            <a:ext cx="10518162" cy="1129771"/>
          </a:xfrm>
          <a:prstGeom prst="rect">
            <a:avLst/>
          </a:prstGeom>
          <a:noFill/>
          <a:ln>
            <a:noFill/>
          </a:ln>
        </p:spPr>
      </p:pic>
      <p:sp>
        <p:nvSpPr>
          <p:cNvPr id="598" name="Google Shape;598;p128"/>
          <p:cNvSpPr/>
          <p:nvPr/>
        </p:nvSpPr>
        <p:spPr>
          <a:xfrm>
            <a:off x="4234827" y="5946634"/>
            <a:ext cx="4313750" cy="303248"/>
          </a:xfrm>
          <a:prstGeom prst="rect">
            <a:avLst/>
          </a:prstGeom>
          <a:solidFill>
            <a:srgbClr val="FFFF00">
              <a:alpha val="50196"/>
            </a:srgbClr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9" name="Google Shape;599;p128"/>
          <p:cNvSpPr/>
          <p:nvPr/>
        </p:nvSpPr>
        <p:spPr>
          <a:xfrm>
            <a:off x="8134501" y="5850084"/>
            <a:ext cx="230550" cy="41257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00FFFF"/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0" name="Google Shape;600;p128"/>
          <p:cNvSpPr/>
          <p:nvPr/>
        </p:nvSpPr>
        <p:spPr>
          <a:xfrm rot="10800000">
            <a:off x="4960198" y="5832036"/>
            <a:ext cx="230549" cy="373098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00FFFF"/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1" name="Google Shape;601;p128"/>
          <p:cNvSpPr/>
          <p:nvPr/>
        </p:nvSpPr>
        <p:spPr>
          <a:xfrm rot="10800000">
            <a:off x="6686216" y="5846208"/>
            <a:ext cx="230549" cy="373098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00FFFF"/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p129"/>
          <p:cNvSpPr txBox="1">
            <a:spLocks noGrp="1"/>
          </p:cNvSpPr>
          <p:nvPr>
            <p:ph type="title"/>
          </p:nvPr>
        </p:nvSpPr>
        <p:spPr>
          <a:xfrm>
            <a:off x="184280" y="27432"/>
            <a:ext cx="7021590" cy="510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b="1" dirty="0" err="1">
                <a:solidFill>
                  <a:srgbClr val="FFFF00"/>
                </a:solidFill>
              </a:rPr>
              <a:t>Resumen</a:t>
            </a:r>
            <a:r>
              <a:rPr lang="en-US" b="1" dirty="0">
                <a:solidFill>
                  <a:srgbClr val="FFFF00"/>
                </a:solidFill>
              </a:rPr>
              <a:t> – 1ra </a:t>
            </a:r>
            <a:r>
              <a:rPr lang="en-US" b="1" dirty="0" err="1">
                <a:solidFill>
                  <a:srgbClr val="FFFF00"/>
                </a:solidFill>
              </a:rPr>
              <a:t>Parte</a:t>
            </a:r>
            <a:r>
              <a:rPr lang="en-US" b="1" dirty="0">
                <a:solidFill>
                  <a:srgbClr val="FFFF00"/>
                </a:solidFill>
              </a:rPr>
              <a:t> (</a:t>
            </a:r>
            <a:r>
              <a:rPr lang="en-US" b="1" dirty="0" err="1">
                <a:solidFill>
                  <a:srgbClr val="FFFF00"/>
                </a:solidFill>
              </a:rPr>
              <a:t>Análisis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>
                <a:solidFill>
                  <a:srgbClr val="00FFFF"/>
                </a:solidFill>
              </a:rPr>
              <a:t>NO SUPERVISADO</a:t>
            </a:r>
            <a:r>
              <a:rPr lang="en-US" b="1" dirty="0">
                <a:solidFill>
                  <a:srgbClr val="FFFF00"/>
                </a:solidFill>
              </a:rPr>
              <a:t>)</a:t>
            </a:r>
            <a:endParaRPr b="1" dirty="0">
              <a:solidFill>
                <a:srgbClr val="00FFFF"/>
              </a:solidFill>
            </a:endParaRPr>
          </a:p>
        </p:txBody>
      </p:sp>
      <p:pic>
        <p:nvPicPr>
          <p:cNvPr id="608" name="Google Shape;608;p1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0860" y="599455"/>
            <a:ext cx="11177399" cy="62906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9">
          <a:extLst>
            <a:ext uri="{FF2B5EF4-FFF2-40B4-BE49-F238E27FC236}">
              <a16:creationId xmlns:a16="http://schemas.microsoft.com/office/drawing/2014/main" id="{1B1DDC77-A509-D456-A69B-5E5DEB9EDD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2">
            <a:extLst>
              <a:ext uri="{FF2B5EF4-FFF2-40B4-BE49-F238E27FC236}">
                <a16:creationId xmlns:a16="http://schemas.microsoft.com/office/drawing/2014/main" id="{2DD2F23B-CCFC-DDC2-4E1F-A82A58383D36}"/>
              </a:ext>
            </a:extLst>
          </p:cNvPr>
          <p:cNvSpPr/>
          <p:nvPr/>
        </p:nvSpPr>
        <p:spPr>
          <a:xfrm>
            <a:off x="457200" y="987552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 err="1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Enfoque</a:t>
            </a:r>
            <a:r>
              <a:rPr lang="en-US" sz="125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250" dirty="0" err="1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supervisado</a:t>
            </a:r>
            <a:r>
              <a:rPr lang="en-US" sz="125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a partir de variables de gasto y composición del </a:t>
            </a:r>
            <a:r>
              <a:rPr lang="en-US" sz="1250" dirty="0" err="1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hogar</a:t>
            </a:r>
            <a:r>
              <a:rPr lang="en-US" sz="125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250" dirty="0"/>
          </a:p>
        </p:txBody>
      </p:sp>
      <p:sp>
        <p:nvSpPr>
          <p:cNvPr id="6" name="Shape 3">
            <a:extLst>
              <a:ext uri="{FF2B5EF4-FFF2-40B4-BE49-F238E27FC236}">
                <a16:creationId xmlns:a16="http://schemas.microsoft.com/office/drawing/2014/main" id="{2BBE9EDF-7BE9-2AAB-023F-AD359C5C59FA}"/>
              </a:ext>
            </a:extLst>
          </p:cNvPr>
          <p:cNvSpPr/>
          <p:nvPr/>
        </p:nvSpPr>
        <p:spPr>
          <a:xfrm>
            <a:off x="457200" y="1691640"/>
            <a:ext cx="5394960" cy="1965960"/>
          </a:xfrm>
          <a:prstGeom prst="roundRect">
            <a:avLst>
              <a:gd name="adj" fmla="val 3721"/>
            </a:avLst>
          </a:prstGeom>
          <a:solidFill>
            <a:srgbClr val="EAF3F1"/>
          </a:solidFill>
          <a:ln/>
        </p:spPr>
        <p:txBody>
          <a:bodyPr/>
          <a:lstStyle/>
          <a:p>
            <a:endParaRPr lang="es-PE"/>
          </a:p>
        </p:txBody>
      </p:sp>
      <p:sp>
        <p:nvSpPr>
          <p:cNvPr id="7" name="Text 4">
            <a:extLst>
              <a:ext uri="{FF2B5EF4-FFF2-40B4-BE49-F238E27FC236}">
                <a16:creationId xmlns:a16="http://schemas.microsoft.com/office/drawing/2014/main" id="{163836F9-5D85-5848-BB53-D334D32E89BE}"/>
              </a:ext>
            </a:extLst>
          </p:cNvPr>
          <p:cNvSpPr/>
          <p:nvPr/>
        </p:nvSpPr>
        <p:spPr>
          <a:xfrm>
            <a:off x="731520" y="1874520"/>
            <a:ext cx="4846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OBJETIVO</a:t>
            </a:r>
            <a:endParaRPr lang="en-US" sz="1100" dirty="0"/>
          </a:p>
        </p:txBody>
      </p:sp>
      <p:sp>
        <p:nvSpPr>
          <p:cNvPr id="8" name="Text 5">
            <a:extLst>
              <a:ext uri="{FF2B5EF4-FFF2-40B4-BE49-F238E27FC236}">
                <a16:creationId xmlns:a16="http://schemas.microsoft.com/office/drawing/2014/main" id="{8973609A-B334-A659-2401-3FB2BA428CBC}"/>
              </a:ext>
            </a:extLst>
          </p:cNvPr>
          <p:cNvSpPr/>
          <p:nvPr/>
        </p:nvSpPr>
        <p:spPr>
          <a:xfrm>
            <a:off x="731520" y="2194560"/>
            <a:ext cx="4846320" cy="1371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3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Predecir si un hogar de Lima Metropolitana es pobre o no pobre, mediante un modelo de clasificación supervisado, a partir de sus características de gasto y composición.</a:t>
            </a:r>
            <a:endParaRPr lang="en-US" sz="1300" dirty="0"/>
          </a:p>
        </p:txBody>
      </p:sp>
      <p:sp>
        <p:nvSpPr>
          <p:cNvPr id="9" name="Shape 6">
            <a:extLst>
              <a:ext uri="{FF2B5EF4-FFF2-40B4-BE49-F238E27FC236}">
                <a16:creationId xmlns:a16="http://schemas.microsoft.com/office/drawing/2014/main" id="{C80DF66B-E549-A503-1B62-C7089D048AF2}"/>
              </a:ext>
            </a:extLst>
          </p:cNvPr>
          <p:cNvSpPr/>
          <p:nvPr/>
        </p:nvSpPr>
        <p:spPr>
          <a:xfrm>
            <a:off x="6035040" y="1691640"/>
            <a:ext cx="5696712" cy="1965960"/>
          </a:xfrm>
          <a:prstGeom prst="roundRect">
            <a:avLst>
              <a:gd name="adj" fmla="val 3721"/>
            </a:avLst>
          </a:prstGeom>
          <a:solidFill>
            <a:srgbClr val="F4F6F8"/>
          </a:solidFill>
          <a:ln/>
        </p:spPr>
        <p:txBody>
          <a:bodyPr/>
          <a:lstStyle/>
          <a:p>
            <a:endParaRPr lang="es-PE"/>
          </a:p>
        </p:txBody>
      </p:sp>
      <p:sp>
        <p:nvSpPr>
          <p:cNvPr id="10" name="Text 7">
            <a:extLst>
              <a:ext uri="{FF2B5EF4-FFF2-40B4-BE49-F238E27FC236}">
                <a16:creationId xmlns:a16="http://schemas.microsoft.com/office/drawing/2014/main" id="{70C6C634-59AB-1DFF-3280-26ECF3803656}"/>
              </a:ext>
            </a:extLst>
          </p:cNvPr>
          <p:cNvSpPr/>
          <p:nvPr/>
        </p:nvSpPr>
        <p:spPr>
          <a:xfrm>
            <a:off x="6309360" y="1874520"/>
            <a:ext cx="52120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EVALUACIÓN ADICIONAL</a:t>
            </a:r>
            <a:endParaRPr lang="en-US" sz="1100" dirty="0"/>
          </a:p>
        </p:txBody>
      </p:sp>
      <p:sp>
        <p:nvSpPr>
          <p:cNvPr id="11" name="Text 8">
            <a:extLst>
              <a:ext uri="{FF2B5EF4-FFF2-40B4-BE49-F238E27FC236}">
                <a16:creationId xmlns:a16="http://schemas.microsoft.com/office/drawing/2014/main" id="{40F2CBE4-A032-4227-ADB8-F8F3491E94C3}"/>
              </a:ext>
            </a:extLst>
          </p:cNvPr>
          <p:cNvSpPr/>
          <p:nvPr/>
        </p:nvSpPr>
        <p:spPr>
          <a:xfrm>
            <a:off x="6309360" y="2194560"/>
            <a:ext cx="5212080" cy="1371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lnSpc>
                <a:spcPct val="115000"/>
              </a:lnSpc>
            </a:pPr>
            <a:r>
              <a:rPr lang="es-ES" sz="1300" dirty="0">
                <a:solidFill>
                  <a:srgbClr val="1F2937"/>
                </a:solidFill>
                <a:latin typeface="Arial" pitchFamily="34" charset="0"/>
                <a:cs typeface="Arial" pitchFamily="34" charset="-120"/>
              </a:rPr>
              <a:t>Incorporar los </a:t>
            </a:r>
            <a:r>
              <a:rPr lang="es-ES" sz="1300" dirty="0" err="1">
                <a:solidFill>
                  <a:srgbClr val="1F2937"/>
                </a:solidFill>
                <a:latin typeface="Arial" pitchFamily="34" charset="0"/>
                <a:cs typeface="Arial" pitchFamily="34" charset="-120"/>
              </a:rPr>
              <a:t>clusters</a:t>
            </a:r>
            <a:r>
              <a:rPr lang="es-ES" sz="1300" dirty="0">
                <a:solidFill>
                  <a:srgbClr val="1F2937"/>
                </a:solidFill>
                <a:latin typeface="Arial" pitchFamily="34" charset="0"/>
                <a:cs typeface="Arial" pitchFamily="34" charset="-120"/>
              </a:rPr>
              <a:t> obtenidos en la etapa no supervisada y evaluar si esta segmentación mejora la capacidad predictiva de los modelos supervisados.</a:t>
            </a:r>
            <a:endParaRPr lang="en-US" sz="1300" dirty="0">
              <a:solidFill>
                <a:srgbClr val="1F2937"/>
              </a:solidFill>
              <a:latin typeface="Arial" pitchFamily="34" charset="0"/>
              <a:cs typeface="Arial" pitchFamily="34" charset="-120"/>
            </a:endParaRPr>
          </a:p>
        </p:txBody>
      </p:sp>
      <p:sp>
        <p:nvSpPr>
          <p:cNvPr id="12" name="Text 9">
            <a:extLst>
              <a:ext uri="{FF2B5EF4-FFF2-40B4-BE49-F238E27FC236}">
                <a16:creationId xmlns:a16="http://schemas.microsoft.com/office/drawing/2014/main" id="{192838B4-4FB1-73E1-BF30-50EBD331F783}"/>
              </a:ext>
            </a:extLst>
          </p:cNvPr>
          <p:cNvSpPr/>
          <p:nvPr/>
        </p:nvSpPr>
        <p:spPr>
          <a:xfrm>
            <a:off x="457200" y="3977640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FLUJO DE ESTA SECCIÓN</a:t>
            </a:r>
            <a:endParaRPr lang="en-US" sz="1100" dirty="0"/>
          </a:p>
        </p:txBody>
      </p:sp>
      <p:sp>
        <p:nvSpPr>
          <p:cNvPr id="13" name="Shape 10">
            <a:extLst>
              <a:ext uri="{FF2B5EF4-FFF2-40B4-BE49-F238E27FC236}">
                <a16:creationId xmlns:a16="http://schemas.microsoft.com/office/drawing/2014/main" id="{4F2DBE7D-A69F-FDB3-888E-3676ED6520D7}"/>
              </a:ext>
            </a:extLst>
          </p:cNvPr>
          <p:cNvSpPr/>
          <p:nvPr/>
        </p:nvSpPr>
        <p:spPr>
          <a:xfrm>
            <a:off x="457200" y="4343400"/>
            <a:ext cx="1783080" cy="868680"/>
          </a:xfrm>
          <a:prstGeom prst="roundRect">
            <a:avLst>
              <a:gd name="adj" fmla="val 6316"/>
            </a:avLst>
          </a:prstGeom>
          <a:solidFill>
            <a:srgbClr val="F4F6F8"/>
          </a:solidFill>
          <a:ln w="9525">
            <a:solidFill>
              <a:srgbClr val="E2E5E9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14" name="Text 11">
            <a:extLst>
              <a:ext uri="{FF2B5EF4-FFF2-40B4-BE49-F238E27FC236}">
                <a16:creationId xmlns:a16="http://schemas.microsoft.com/office/drawing/2014/main" id="{0FCF1EB8-5F80-48C9-DBA1-71624421041F}"/>
              </a:ext>
            </a:extLst>
          </p:cNvPr>
          <p:cNvSpPr/>
          <p:nvPr/>
        </p:nvSpPr>
        <p:spPr>
          <a:xfrm>
            <a:off x="457200" y="4343400"/>
            <a:ext cx="1783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Fuente de</a:t>
            </a:r>
            <a:endParaRPr lang="en-US" sz="1050" dirty="0"/>
          </a:p>
          <a:p>
            <a:pPr marL="0" indent="0" algn="ctr">
              <a:buNone/>
            </a:pPr>
            <a:r>
              <a:rPr lang="en-US" sz="105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datos</a:t>
            </a:r>
            <a:endParaRPr lang="en-US" sz="1050" dirty="0"/>
          </a:p>
        </p:txBody>
      </p:sp>
      <p:sp>
        <p:nvSpPr>
          <p:cNvPr id="15" name="Text 12">
            <a:extLst>
              <a:ext uri="{FF2B5EF4-FFF2-40B4-BE49-F238E27FC236}">
                <a16:creationId xmlns:a16="http://schemas.microsoft.com/office/drawing/2014/main" id="{C0BAE91F-4673-89FA-6C73-274925904623}"/>
              </a:ext>
            </a:extLst>
          </p:cNvPr>
          <p:cNvSpPr/>
          <p:nvPr/>
        </p:nvSpPr>
        <p:spPr>
          <a:xfrm>
            <a:off x="2240280" y="4343400"/>
            <a:ext cx="13716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200" dirty="0"/>
          </a:p>
        </p:txBody>
      </p:sp>
      <p:sp>
        <p:nvSpPr>
          <p:cNvPr id="16" name="Shape 13">
            <a:extLst>
              <a:ext uri="{FF2B5EF4-FFF2-40B4-BE49-F238E27FC236}">
                <a16:creationId xmlns:a16="http://schemas.microsoft.com/office/drawing/2014/main" id="{ACA72FEA-3159-968C-16B1-6B3946C2CBE9}"/>
              </a:ext>
            </a:extLst>
          </p:cNvPr>
          <p:cNvSpPr/>
          <p:nvPr/>
        </p:nvSpPr>
        <p:spPr>
          <a:xfrm>
            <a:off x="2377440" y="4343400"/>
            <a:ext cx="1783080" cy="868680"/>
          </a:xfrm>
          <a:prstGeom prst="roundRect">
            <a:avLst>
              <a:gd name="adj" fmla="val 6316"/>
            </a:avLst>
          </a:prstGeom>
          <a:solidFill>
            <a:srgbClr val="F4F6F8"/>
          </a:solidFill>
          <a:ln w="9525">
            <a:solidFill>
              <a:srgbClr val="E2E5E9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17" name="Text 14">
            <a:extLst>
              <a:ext uri="{FF2B5EF4-FFF2-40B4-BE49-F238E27FC236}">
                <a16:creationId xmlns:a16="http://schemas.microsoft.com/office/drawing/2014/main" id="{99CEDF3C-63B1-34C6-433B-AC4E9C69D491}"/>
              </a:ext>
            </a:extLst>
          </p:cNvPr>
          <p:cNvSpPr/>
          <p:nvPr/>
        </p:nvSpPr>
        <p:spPr>
          <a:xfrm>
            <a:off x="2377440" y="4343400"/>
            <a:ext cx="1783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Selección de</a:t>
            </a:r>
            <a:endParaRPr lang="en-US" sz="1050" dirty="0"/>
          </a:p>
          <a:p>
            <a:pPr marL="0" indent="0" algn="ctr">
              <a:buNone/>
            </a:pPr>
            <a:r>
              <a:rPr lang="en-US" sz="105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variables</a:t>
            </a:r>
            <a:endParaRPr lang="en-US" sz="1050" dirty="0"/>
          </a:p>
        </p:txBody>
      </p:sp>
      <p:sp>
        <p:nvSpPr>
          <p:cNvPr id="18" name="Text 15">
            <a:extLst>
              <a:ext uri="{FF2B5EF4-FFF2-40B4-BE49-F238E27FC236}">
                <a16:creationId xmlns:a16="http://schemas.microsoft.com/office/drawing/2014/main" id="{287CEC1F-9BE6-EEDA-8355-5264AB8B085E}"/>
              </a:ext>
            </a:extLst>
          </p:cNvPr>
          <p:cNvSpPr/>
          <p:nvPr/>
        </p:nvSpPr>
        <p:spPr>
          <a:xfrm>
            <a:off x="4160520" y="4343400"/>
            <a:ext cx="13716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200" dirty="0"/>
          </a:p>
        </p:txBody>
      </p:sp>
      <p:sp>
        <p:nvSpPr>
          <p:cNvPr id="19" name="Shape 16">
            <a:extLst>
              <a:ext uri="{FF2B5EF4-FFF2-40B4-BE49-F238E27FC236}">
                <a16:creationId xmlns:a16="http://schemas.microsoft.com/office/drawing/2014/main" id="{47292588-2FC1-2D44-18E9-ECD9D13F16EA}"/>
              </a:ext>
            </a:extLst>
          </p:cNvPr>
          <p:cNvSpPr/>
          <p:nvPr/>
        </p:nvSpPr>
        <p:spPr>
          <a:xfrm>
            <a:off x="4297680" y="4343400"/>
            <a:ext cx="1783080" cy="868680"/>
          </a:xfrm>
          <a:prstGeom prst="roundRect">
            <a:avLst>
              <a:gd name="adj" fmla="val 6316"/>
            </a:avLst>
          </a:prstGeom>
          <a:solidFill>
            <a:srgbClr val="F4F6F8"/>
          </a:solidFill>
          <a:ln w="9525">
            <a:solidFill>
              <a:srgbClr val="E2E5E9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20" name="Text 17">
            <a:extLst>
              <a:ext uri="{FF2B5EF4-FFF2-40B4-BE49-F238E27FC236}">
                <a16:creationId xmlns:a16="http://schemas.microsoft.com/office/drawing/2014/main" id="{0ACD9DEC-FECA-54D6-C45A-42F4D677DABE}"/>
              </a:ext>
            </a:extLst>
          </p:cNvPr>
          <p:cNvSpPr/>
          <p:nvPr/>
        </p:nvSpPr>
        <p:spPr>
          <a:xfrm>
            <a:off x="4297680" y="4343400"/>
            <a:ext cx="1783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Calidad y</a:t>
            </a:r>
            <a:endParaRPr lang="en-US" sz="1050" dirty="0"/>
          </a:p>
          <a:p>
            <a:pPr marL="0" indent="0" algn="ctr">
              <a:buNone/>
            </a:pPr>
            <a:r>
              <a:rPr lang="en-US" sz="105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estadísticas</a:t>
            </a:r>
            <a:endParaRPr lang="en-US" sz="1050" dirty="0"/>
          </a:p>
        </p:txBody>
      </p:sp>
      <p:sp>
        <p:nvSpPr>
          <p:cNvPr id="21" name="Text 18">
            <a:extLst>
              <a:ext uri="{FF2B5EF4-FFF2-40B4-BE49-F238E27FC236}">
                <a16:creationId xmlns:a16="http://schemas.microsoft.com/office/drawing/2014/main" id="{387267C3-E22D-44E9-C301-88F20A94E15E}"/>
              </a:ext>
            </a:extLst>
          </p:cNvPr>
          <p:cNvSpPr/>
          <p:nvPr/>
        </p:nvSpPr>
        <p:spPr>
          <a:xfrm>
            <a:off x="6080760" y="4343400"/>
            <a:ext cx="13716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200" dirty="0"/>
          </a:p>
        </p:txBody>
      </p:sp>
      <p:sp>
        <p:nvSpPr>
          <p:cNvPr id="22" name="Shape 19">
            <a:extLst>
              <a:ext uri="{FF2B5EF4-FFF2-40B4-BE49-F238E27FC236}">
                <a16:creationId xmlns:a16="http://schemas.microsoft.com/office/drawing/2014/main" id="{FAFDE492-B617-5661-CAAB-171D1CEE1204}"/>
              </a:ext>
            </a:extLst>
          </p:cNvPr>
          <p:cNvSpPr/>
          <p:nvPr/>
        </p:nvSpPr>
        <p:spPr>
          <a:xfrm>
            <a:off x="6217920" y="4343400"/>
            <a:ext cx="1783080" cy="868680"/>
          </a:xfrm>
          <a:prstGeom prst="roundRect">
            <a:avLst>
              <a:gd name="adj" fmla="val 6316"/>
            </a:avLst>
          </a:prstGeom>
          <a:solidFill>
            <a:srgbClr val="F4F6F8"/>
          </a:solidFill>
          <a:ln w="9525">
            <a:solidFill>
              <a:srgbClr val="E2E5E9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23" name="Text 20">
            <a:extLst>
              <a:ext uri="{FF2B5EF4-FFF2-40B4-BE49-F238E27FC236}">
                <a16:creationId xmlns:a16="http://schemas.microsoft.com/office/drawing/2014/main" id="{3627BF0A-A22E-C554-FD69-1BCE30BC1B1A}"/>
              </a:ext>
            </a:extLst>
          </p:cNvPr>
          <p:cNvSpPr/>
          <p:nvPr/>
        </p:nvSpPr>
        <p:spPr>
          <a:xfrm>
            <a:off x="6217920" y="4343400"/>
            <a:ext cx="1783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Outliers</a:t>
            </a:r>
            <a:endParaRPr lang="en-US" sz="1050" dirty="0"/>
          </a:p>
        </p:txBody>
      </p:sp>
      <p:sp>
        <p:nvSpPr>
          <p:cNvPr id="24" name="Text 21">
            <a:extLst>
              <a:ext uri="{FF2B5EF4-FFF2-40B4-BE49-F238E27FC236}">
                <a16:creationId xmlns:a16="http://schemas.microsoft.com/office/drawing/2014/main" id="{B8709C93-F7F1-6EF5-342F-AAD703368B19}"/>
              </a:ext>
            </a:extLst>
          </p:cNvPr>
          <p:cNvSpPr/>
          <p:nvPr/>
        </p:nvSpPr>
        <p:spPr>
          <a:xfrm>
            <a:off x="8001000" y="4343400"/>
            <a:ext cx="13716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200" dirty="0"/>
          </a:p>
        </p:txBody>
      </p:sp>
      <p:sp>
        <p:nvSpPr>
          <p:cNvPr id="25" name="Shape 22">
            <a:extLst>
              <a:ext uri="{FF2B5EF4-FFF2-40B4-BE49-F238E27FC236}">
                <a16:creationId xmlns:a16="http://schemas.microsoft.com/office/drawing/2014/main" id="{A850EC04-EABB-EB08-B075-6AE286B72E35}"/>
              </a:ext>
            </a:extLst>
          </p:cNvPr>
          <p:cNvSpPr/>
          <p:nvPr/>
        </p:nvSpPr>
        <p:spPr>
          <a:xfrm>
            <a:off x="8138160" y="4343400"/>
            <a:ext cx="1783080" cy="868680"/>
          </a:xfrm>
          <a:prstGeom prst="roundRect">
            <a:avLst>
              <a:gd name="adj" fmla="val 6316"/>
            </a:avLst>
          </a:prstGeom>
          <a:solidFill>
            <a:srgbClr val="F4F6F8"/>
          </a:solidFill>
          <a:ln w="9525">
            <a:solidFill>
              <a:srgbClr val="E2E5E9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26" name="Text 23">
            <a:extLst>
              <a:ext uri="{FF2B5EF4-FFF2-40B4-BE49-F238E27FC236}">
                <a16:creationId xmlns:a16="http://schemas.microsoft.com/office/drawing/2014/main" id="{C2DB7E52-9F19-87DE-9FF0-B4376B78AC78}"/>
              </a:ext>
            </a:extLst>
          </p:cNvPr>
          <p:cNvSpPr/>
          <p:nvPr/>
        </p:nvSpPr>
        <p:spPr>
          <a:xfrm>
            <a:off x="8138160" y="4343400"/>
            <a:ext cx="1783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Transformación</a:t>
            </a:r>
            <a:endParaRPr lang="en-US" sz="1050" dirty="0"/>
          </a:p>
          <a:p>
            <a:pPr marL="0" indent="0" algn="ctr">
              <a:buNone/>
            </a:pPr>
            <a:r>
              <a:rPr lang="en-US" sz="105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y correlación</a:t>
            </a:r>
            <a:endParaRPr lang="en-US" sz="1050" dirty="0"/>
          </a:p>
        </p:txBody>
      </p:sp>
      <p:sp>
        <p:nvSpPr>
          <p:cNvPr id="27" name="Text 24">
            <a:extLst>
              <a:ext uri="{FF2B5EF4-FFF2-40B4-BE49-F238E27FC236}">
                <a16:creationId xmlns:a16="http://schemas.microsoft.com/office/drawing/2014/main" id="{7D28E944-952B-2B97-3AB4-61ACA3AE9BEE}"/>
              </a:ext>
            </a:extLst>
          </p:cNvPr>
          <p:cNvSpPr/>
          <p:nvPr/>
        </p:nvSpPr>
        <p:spPr>
          <a:xfrm>
            <a:off x="9921240" y="4343400"/>
            <a:ext cx="13716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200" dirty="0"/>
          </a:p>
        </p:txBody>
      </p:sp>
      <p:sp>
        <p:nvSpPr>
          <p:cNvPr id="28" name="Shape 25">
            <a:extLst>
              <a:ext uri="{FF2B5EF4-FFF2-40B4-BE49-F238E27FC236}">
                <a16:creationId xmlns:a16="http://schemas.microsoft.com/office/drawing/2014/main" id="{4826DDBB-C452-5F29-DEC7-DECE2D0A943E}"/>
              </a:ext>
            </a:extLst>
          </p:cNvPr>
          <p:cNvSpPr/>
          <p:nvPr/>
        </p:nvSpPr>
        <p:spPr>
          <a:xfrm>
            <a:off x="10058400" y="4343400"/>
            <a:ext cx="1783080" cy="868680"/>
          </a:xfrm>
          <a:prstGeom prst="roundRect">
            <a:avLst>
              <a:gd name="adj" fmla="val 6316"/>
            </a:avLst>
          </a:prstGeom>
          <a:solidFill>
            <a:srgbClr val="1B6B73"/>
          </a:solidFill>
          <a:ln w="9525">
            <a:solidFill>
              <a:srgbClr val="E2E5E9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29" name="Text 26">
            <a:extLst>
              <a:ext uri="{FF2B5EF4-FFF2-40B4-BE49-F238E27FC236}">
                <a16:creationId xmlns:a16="http://schemas.microsoft.com/office/drawing/2014/main" id="{416FB6AA-AD38-20EC-30F8-5414B7E4244E}"/>
              </a:ext>
            </a:extLst>
          </p:cNvPr>
          <p:cNvSpPr/>
          <p:nvPr/>
        </p:nvSpPr>
        <p:spPr>
          <a:xfrm>
            <a:off x="10058400" y="4343400"/>
            <a:ext cx="1783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Dataset</a:t>
            </a:r>
            <a:endParaRPr lang="en-US" sz="1050" dirty="0"/>
          </a:p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final</a:t>
            </a:r>
            <a:endParaRPr lang="en-US" sz="1050" dirty="0"/>
          </a:p>
        </p:txBody>
      </p:sp>
      <p:sp>
        <p:nvSpPr>
          <p:cNvPr id="30" name="Shape 27">
            <a:extLst>
              <a:ext uri="{FF2B5EF4-FFF2-40B4-BE49-F238E27FC236}">
                <a16:creationId xmlns:a16="http://schemas.microsoft.com/office/drawing/2014/main" id="{7134D1D6-E441-658E-A46A-2338868D43EF}"/>
              </a:ext>
            </a:extLst>
          </p:cNvPr>
          <p:cNvSpPr/>
          <p:nvPr/>
        </p:nvSpPr>
        <p:spPr>
          <a:xfrm>
            <a:off x="457200" y="5532120"/>
            <a:ext cx="11274552" cy="685800"/>
          </a:xfrm>
          <a:prstGeom prst="roundRect">
            <a:avLst>
              <a:gd name="adj" fmla="val 8000"/>
            </a:avLst>
          </a:prstGeom>
          <a:solidFill>
            <a:srgbClr val="FBEAE7"/>
          </a:solidFill>
          <a:ln/>
        </p:spPr>
        <p:txBody>
          <a:bodyPr/>
          <a:lstStyle/>
          <a:p>
            <a:endParaRPr lang="es-PE"/>
          </a:p>
        </p:txBody>
      </p:sp>
      <p:sp>
        <p:nvSpPr>
          <p:cNvPr id="31" name="Text 28">
            <a:extLst>
              <a:ext uri="{FF2B5EF4-FFF2-40B4-BE49-F238E27FC236}">
                <a16:creationId xmlns:a16="http://schemas.microsoft.com/office/drawing/2014/main" id="{B4DB3A75-25FC-CBB6-3C74-0747AC43BAF5}"/>
              </a:ext>
            </a:extLst>
          </p:cNvPr>
          <p:cNvSpPr/>
          <p:nvPr/>
        </p:nvSpPr>
        <p:spPr>
          <a:xfrm>
            <a:off x="685800" y="5532120"/>
            <a:ext cx="1081735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s-ES" sz="1150" b="1" dirty="0">
                <a:solidFill>
                  <a:srgbClr val="B0473F"/>
                </a:solidFill>
                <a:latin typeface="Arial" pitchFamily="34" charset="0"/>
                <a:cs typeface="Arial" pitchFamily="34" charset="-120"/>
              </a:rPr>
              <a:t>Contexto: </a:t>
            </a:r>
            <a:r>
              <a:rPr lang="es-ES" sz="1150" dirty="0">
                <a:solidFill>
                  <a:srgbClr val="B0473F"/>
                </a:solidFill>
                <a:latin typeface="Arial" pitchFamily="34" charset="0"/>
                <a:cs typeface="Arial" pitchFamily="34" charset="-120"/>
              </a:rPr>
              <a:t>esta sección sienta las bases del modelo predictivo: definimos qué vamos a predecir, seleccionamos las variables y preparamos los datos para el modelado supervisado.</a:t>
            </a:r>
            <a:endParaRPr lang="en-US" sz="1150" dirty="0">
              <a:solidFill>
                <a:srgbClr val="B0473F"/>
              </a:solidFill>
              <a:latin typeface="Arial" pitchFamily="34" charset="0"/>
              <a:cs typeface="Arial" pitchFamily="34" charset="-120"/>
            </a:endParaRPr>
          </a:p>
        </p:txBody>
      </p:sp>
      <p:sp>
        <p:nvSpPr>
          <p:cNvPr id="32" name="Text 30">
            <a:extLst>
              <a:ext uri="{FF2B5EF4-FFF2-40B4-BE49-F238E27FC236}">
                <a16:creationId xmlns:a16="http://schemas.microsoft.com/office/drawing/2014/main" id="{AFF055CB-A994-59C9-5504-3FEF6C2E33AA}"/>
              </a:ext>
            </a:extLst>
          </p:cNvPr>
          <p:cNvSpPr/>
          <p:nvPr/>
        </p:nvSpPr>
        <p:spPr>
          <a:xfrm>
            <a:off x="10332720" y="6547104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900" dirty="0"/>
          </a:p>
        </p:txBody>
      </p:sp>
      <p:sp>
        <p:nvSpPr>
          <p:cNvPr id="2" name="Google Shape;583;p128">
            <a:extLst>
              <a:ext uri="{FF2B5EF4-FFF2-40B4-BE49-F238E27FC236}">
                <a16:creationId xmlns:a16="http://schemas.microsoft.com/office/drawing/2014/main" id="{236889E7-4047-5432-7F5A-0AD22300F1F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8094" y="217854"/>
            <a:ext cx="8279496" cy="385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r>
              <a:rPr lang="en-US" b="1" dirty="0" err="1">
                <a:solidFill>
                  <a:srgbClr val="FFFF00"/>
                </a:solidFill>
              </a:rPr>
              <a:t>Predicción</a:t>
            </a:r>
            <a:r>
              <a:rPr lang="en-US" b="1" dirty="0">
                <a:solidFill>
                  <a:srgbClr val="FFFF00"/>
                </a:solidFill>
              </a:rPr>
              <a:t> de </a:t>
            </a:r>
            <a:r>
              <a:rPr lang="en-US" b="1" dirty="0" err="1">
                <a:solidFill>
                  <a:srgbClr val="FFFF00"/>
                </a:solidFill>
              </a:rPr>
              <a:t>pobreza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Monetaria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en</a:t>
            </a:r>
            <a:r>
              <a:rPr lang="en-US" b="1" dirty="0">
                <a:solidFill>
                  <a:srgbClr val="FFFF00"/>
                </a:solidFill>
              </a:rPr>
              <a:t> </a:t>
            </a:r>
            <a:r>
              <a:rPr lang="en-US" b="1" dirty="0" err="1">
                <a:solidFill>
                  <a:srgbClr val="FFFF00"/>
                </a:solidFill>
              </a:rPr>
              <a:t>Hogares</a:t>
            </a:r>
            <a:r>
              <a:rPr lang="en-US" b="1" dirty="0">
                <a:solidFill>
                  <a:srgbClr val="FFFF00"/>
                </a:solidFill>
              </a:rPr>
              <a:t> de Lima </a:t>
            </a:r>
            <a:r>
              <a:rPr lang="en-US" b="1" dirty="0" err="1">
                <a:solidFill>
                  <a:srgbClr val="FFFF00"/>
                </a:solidFill>
              </a:rPr>
              <a:t>Metropolitana</a:t>
            </a:r>
            <a:br>
              <a:rPr lang="en-US" b="1" dirty="0">
                <a:solidFill>
                  <a:srgbClr val="FFFF00"/>
                </a:solidFill>
              </a:rPr>
            </a:br>
            <a:endParaRPr b="1" dirty="0">
              <a:solidFill>
                <a:srgbClr val="00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3612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9">
          <a:extLst>
            <a:ext uri="{FF2B5EF4-FFF2-40B4-BE49-F238E27FC236}">
              <a16:creationId xmlns:a16="http://schemas.microsoft.com/office/drawing/2014/main" id="{98FB5987-9E6F-813F-BB17-9F9F007AEF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0">
            <a:extLst>
              <a:ext uri="{FF2B5EF4-FFF2-40B4-BE49-F238E27FC236}">
                <a16:creationId xmlns:a16="http://schemas.microsoft.com/office/drawing/2014/main" id="{E8F1B720-D94C-523F-64A8-58CA439A2D7A}"/>
              </a:ext>
            </a:extLst>
          </p:cNvPr>
          <p:cNvSpPr/>
          <p:nvPr/>
        </p:nvSpPr>
        <p:spPr>
          <a:xfrm>
            <a:off x="457200" y="690372"/>
            <a:ext cx="73152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FUENTE DE DATOS</a:t>
            </a:r>
            <a:endParaRPr lang="en-US" sz="1050" dirty="0"/>
          </a:p>
        </p:txBody>
      </p:sp>
      <p:sp>
        <p:nvSpPr>
          <p:cNvPr id="5" name="Text 1">
            <a:extLst>
              <a:ext uri="{FF2B5EF4-FFF2-40B4-BE49-F238E27FC236}">
                <a16:creationId xmlns:a16="http://schemas.microsoft.com/office/drawing/2014/main" id="{3226EFF4-F1BA-369A-F18F-5D1D3109F739}"/>
              </a:ext>
            </a:extLst>
          </p:cNvPr>
          <p:cNvSpPr/>
          <p:nvPr/>
        </p:nvSpPr>
        <p:spPr>
          <a:xfrm>
            <a:off x="411480" y="77724"/>
            <a:ext cx="11247120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7500"/>
          </a:bodyPr>
          <a:lstStyle/>
          <a:p>
            <a:pPr>
              <a:buSzPts val="1400"/>
            </a:pPr>
            <a:r>
              <a:rPr lang="en-US" sz="2400" b="1" dirty="0">
                <a:solidFill>
                  <a:srgbClr val="FFFF00"/>
                </a:solidFill>
                <a:latin typeface="Calibri"/>
                <a:cs typeface="Calibri"/>
                <a:sym typeface="Calibri"/>
              </a:rPr>
              <a:t>Archivo Sumaria y construcción de la variable </a:t>
            </a:r>
            <a:r>
              <a:rPr lang="en-US" sz="2400" b="1" dirty="0" err="1">
                <a:solidFill>
                  <a:srgbClr val="FFFF00"/>
                </a:solidFill>
                <a:latin typeface="Calibri"/>
                <a:cs typeface="Calibri"/>
                <a:sym typeface="Calibri"/>
              </a:rPr>
              <a:t>objetivo</a:t>
            </a:r>
            <a:endParaRPr lang="en-US" sz="2400" b="1" dirty="0">
              <a:solidFill>
                <a:srgbClr val="FFFF00"/>
              </a:solidFill>
              <a:latin typeface="Calibri"/>
              <a:cs typeface="Calibri"/>
              <a:sym typeface="Calibri"/>
            </a:endParaRPr>
          </a:p>
        </p:txBody>
      </p:sp>
      <p:sp>
        <p:nvSpPr>
          <p:cNvPr id="6" name="Text 2">
            <a:extLst>
              <a:ext uri="{FF2B5EF4-FFF2-40B4-BE49-F238E27FC236}">
                <a16:creationId xmlns:a16="http://schemas.microsoft.com/office/drawing/2014/main" id="{45846691-18EC-8BB4-901A-BCF2649171FF}"/>
              </a:ext>
            </a:extLst>
          </p:cNvPr>
          <p:cNvSpPr/>
          <p:nvPr/>
        </p:nvSpPr>
        <p:spPr>
          <a:xfrm>
            <a:off x="457200" y="987552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Cómo el INEI calcula la pobreza, y cómo la simplificamos para </a:t>
            </a:r>
            <a:r>
              <a:rPr lang="en-US" sz="1250" dirty="0" err="1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el</a:t>
            </a:r>
            <a:r>
              <a:rPr lang="en-US" sz="125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250" dirty="0" err="1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modelo</a:t>
            </a:r>
            <a:r>
              <a:rPr lang="en-US" sz="125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250" dirty="0"/>
          </a:p>
        </p:txBody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1880F4C5-30F4-60B0-7F28-BF6D20F88B0C}"/>
              </a:ext>
            </a:extLst>
          </p:cNvPr>
          <p:cNvSpPr/>
          <p:nvPr/>
        </p:nvSpPr>
        <p:spPr>
          <a:xfrm>
            <a:off x="457200" y="1600200"/>
            <a:ext cx="5120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ARCHIVO SUMARIA</a:t>
            </a:r>
            <a:endParaRPr lang="en-US" sz="1100" dirty="0"/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D43C3560-EC37-BDBB-1012-F67935CFBCD6}"/>
              </a:ext>
            </a:extLst>
          </p:cNvPr>
          <p:cNvSpPr/>
          <p:nvPr/>
        </p:nvSpPr>
        <p:spPr>
          <a:xfrm>
            <a:off x="457200" y="1920240"/>
            <a:ext cx="5212080" cy="23774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2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Archivo consolidado que el INEI genera a partir de todos los módulos de la ENAHO</a:t>
            </a:r>
            <a:endParaRPr lang="en-US" sz="125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2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Nivel de agregación: hogar</a:t>
            </a:r>
            <a:endParaRPr lang="en-US" sz="125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2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33,702 hogares a nivel nacional (usados para el EDA)</a:t>
            </a:r>
            <a:endParaRPr lang="en-US" sz="125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2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4,030 hogares </a:t>
            </a:r>
            <a:r>
              <a:rPr lang="en-US" sz="1250" dirty="0" err="1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en</a:t>
            </a:r>
            <a:r>
              <a:rPr lang="en-US" sz="12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Lima Metropolitana (usados para el modelado, tras el filtrado)</a:t>
            </a:r>
            <a:endParaRPr lang="en-US" sz="1250" dirty="0"/>
          </a:p>
        </p:txBody>
      </p:sp>
      <p:sp>
        <p:nvSpPr>
          <p:cNvPr id="9" name="Shape 5">
            <a:extLst>
              <a:ext uri="{FF2B5EF4-FFF2-40B4-BE49-F238E27FC236}">
                <a16:creationId xmlns:a16="http://schemas.microsoft.com/office/drawing/2014/main" id="{92DCD6D3-386F-B9F1-521F-183F57A16DAE}"/>
              </a:ext>
            </a:extLst>
          </p:cNvPr>
          <p:cNvSpPr/>
          <p:nvPr/>
        </p:nvSpPr>
        <p:spPr>
          <a:xfrm>
            <a:off x="457200" y="4343400"/>
            <a:ext cx="5212080" cy="1417320"/>
          </a:xfrm>
          <a:prstGeom prst="roundRect">
            <a:avLst>
              <a:gd name="adj" fmla="val 5161"/>
            </a:avLst>
          </a:prstGeom>
          <a:solidFill>
            <a:srgbClr val="EAF3F1"/>
          </a:solidFill>
          <a:ln/>
        </p:spPr>
        <p:txBody>
          <a:bodyPr/>
          <a:lstStyle/>
          <a:p>
            <a:endParaRPr lang="es-PE"/>
          </a:p>
        </p:txBody>
      </p:sp>
      <p:sp>
        <p:nvSpPr>
          <p:cNvPr id="10" name="Text 6">
            <a:extLst>
              <a:ext uri="{FF2B5EF4-FFF2-40B4-BE49-F238E27FC236}">
                <a16:creationId xmlns:a16="http://schemas.microsoft.com/office/drawing/2014/main" id="{9DE1EB39-F960-2302-B07A-80D4078845E2}"/>
              </a:ext>
            </a:extLst>
          </p:cNvPr>
          <p:cNvSpPr/>
          <p:nvPr/>
        </p:nvSpPr>
        <p:spPr>
          <a:xfrm>
            <a:off x="685800" y="4526280"/>
            <a:ext cx="4754880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30000"/>
              </a:lnSpc>
              <a:buNone/>
            </a:pPr>
            <a:r>
              <a:rPr lang="en-US" sz="1200" b="1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POBRE_BIN</a:t>
            </a:r>
            <a:endParaRPr lang="en-US" sz="12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= 1  si POBREZA es 1 (Pobre Extremo) o 2 (Pobre No Extremo)</a:t>
            </a:r>
            <a:endParaRPr lang="en-US" sz="12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2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= 0  si POBREZA es 3 (No Pobre)</a:t>
            </a:r>
            <a:endParaRPr lang="en-US" sz="1200" dirty="0"/>
          </a:p>
        </p:txBody>
      </p:sp>
      <p:sp>
        <p:nvSpPr>
          <p:cNvPr id="11" name="Text 7">
            <a:extLst>
              <a:ext uri="{FF2B5EF4-FFF2-40B4-BE49-F238E27FC236}">
                <a16:creationId xmlns:a16="http://schemas.microsoft.com/office/drawing/2014/main" id="{915EEA92-7E95-DE6B-A424-08FFF2D78AE5}"/>
              </a:ext>
            </a:extLst>
          </p:cNvPr>
          <p:cNvSpPr/>
          <p:nvPr/>
        </p:nvSpPr>
        <p:spPr>
          <a:xfrm>
            <a:off x="6035040" y="1600200"/>
            <a:ext cx="56692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¿CÓMO SE CALCULA POBREZA? (metodología INEI)</a:t>
            </a:r>
            <a:endParaRPr lang="en-US" sz="1100" dirty="0"/>
          </a:p>
        </p:txBody>
      </p:sp>
      <p:sp>
        <p:nvSpPr>
          <p:cNvPr id="12" name="Shape 8">
            <a:extLst>
              <a:ext uri="{FF2B5EF4-FFF2-40B4-BE49-F238E27FC236}">
                <a16:creationId xmlns:a16="http://schemas.microsoft.com/office/drawing/2014/main" id="{19D7641B-88FE-EBC2-9590-F51E40F29D5F}"/>
              </a:ext>
            </a:extLst>
          </p:cNvPr>
          <p:cNvSpPr/>
          <p:nvPr/>
        </p:nvSpPr>
        <p:spPr>
          <a:xfrm>
            <a:off x="6035040" y="1965960"/>
            <a:ext cx="5669280" cy="548640"/>
          </a:xfrm>
          <a:prstGeom prst="roundRect">
            <a:avLst>
              <a:gd name="adj" fmla="val 10000"/>
            </a:avLst>
          </a:prstGeom>
          <a:solidFill>
            <a:srgbClr val="F4F6F8"/>
          </a:solidFill>
          <a:ln w="9525">
            <a:solidFill>
              <a:srgbClr val="E2E5E9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13" name="Text 9">
            <a:extLst>
              <a:ext uri="{FF2B5EF4-FFF2-40B4-BE49-F238E27FC236}">
                <a16:creationId xmlns:a16="http://schemas.microsoft.com/office/drawing/2014/main" id="{91C055DF-6AFE-119A-B1DF-DE7CC357A003}"/>
              </a:ext>
            </a:extLst>
          </p:cNvPr>
          <p:cNvSpPr/>
          <p:nvPr/>
        </p:nvSpPr>
        <p:spPr>
          <a:xfrm>
            <a:off x="6263640" y="1965960"/>
            <a:ext cx="52120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PASO 1   </a:t>
            </a:r>
            <a:r>
              <a:rPr lang="en-US" sz="11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gasto_percápita = GASHOG2D / (12 × TOTMIEHO)</a:t>
            </a:r>
            <a:endParaRPr lang="en-US" sz="1150" dirty="0"/>
          </a:p>
        </p:txBody>
      </p:sp>
      <p:sp>
        <p:nvSpPr>
          <p:cNvPr id="14" name="Shape 10">
            <a:extLst>
              <a:ext uri="{FF2B5EF4-FFF2-40B4-BE49-F238E27FC236}">
                <a16:creationId xmlns:a16="http://schemas.microsoft.com/office/drawing/2014/main" id="{951D9649-1AC1-3CF5-4C24-6729FEFDF6EA}"/>
              </a:ext>
            </a:extLst>
          </p:cNvPr>
          <p:cNvSpPr/>
          <p:nvPr/>
        </p:nvSpPr>
        <p:spPr>
          <a:xfrm>
            <a:off x="6035040" y="2606040"/>
            <a:ext cx="5669280" cy="457200"/>
          </a:xfrm>
          <a:prstGeom prst="roundRect">
            <a:avLst>
              <a:gd name="adj" fmla="val 12000"/>
            </a:avLst>
          </a:prstGeom>
          <a:solidFill>
            <a:srgbClr val="F4F6F8"/>
          </a:solidFill>
          <a:ln w="9525">
            <a:solidFill>
              <a:srgbClr val="E2E5E9"/>
            </a:solidFill>
            <a:prstDash val="solid"/>
          </a:ln>
        </p:spPr>
        <p:txBody>
          <a:bodyPr/>
          <a:lstStyle/>
          <a:p>
            <a:endParaRPr lang="es-PE"/>
          </a:p>
        </p:txBody>
      </p:sp>
      <p:sp>
        <p:nvSpPr>
          <p:cNvPr id="15" name="Text 11">
            <a:extLst>
              <a:ext uri="{FF2B5EF4-FFF2-40B4-BE49-F238E27FC236}">
                <a16:creationId xmlns:a16="http://schemas.microsoft.com/office/drawing/2014/main" id="{D4AAB2C5-9F41-1A68-537B-11898E813CFE}"/>
              </a:ext>
            </a:extLst>
          </p:cNvPr>
          <p:cNvSpPr/>
          <p:nvPr/>
        </p:nvSpPr>
        <p:spPr>
          <a:xfrm>
            <a:off x="6263640" y="2606040"/>
            <a:ext cx="52120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PASO 2   </a:t>
            </a:r>
            <a:r>
              <a:rPr lang="en-US" sz="11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Comparar con las líneas LINPE y LINEA</a:t>
            </a:r>
            <a:endParaRPr lang="en-US" sz="1150" dirty="0"/>
          </a:p>
        </p:txBody>
      </p:sp>
      <p:sp>
        <p:nvSpPr>
          <p:cNvPr id="16" name="Shape 12">
            <a:extLst>
              <a:ext uri="{FF2B5EF4-FFF2-40B4-BE49-F238E27FC236}">
                <a16:creationId xmlns:a16="http://schemas.microsoft.com/office/drawing/2014/main" id="{8F6BFFA4-F68C-9323-F7DE-662836E8E145}"/>
              </a:ext>
            </a:extLst>
          </p:cNvPr>
          <p:cNvSpPr/>
          <p:nvPr/>
        </p:nvSpPr>
        <p:spPr>
          <a:xfrm>
            <a:off x="6035040" y="3246120"/>
            <a:ext cx="5669280" cy="566928"/>
          </a:xfrm>
          <a:prstGeom prst="roundRect">
            <a:avLst>
              <a:gd name="adj" fmla="val 9677"/>
            </a:avLst>
          </a:prstGeom>
          <a:solidFill>
            <a:srgbClr val="FBEAE7"/>
          </a:solidFill>
          <a:ln/>
        </p:spPr>
        <p:txBody>
          <a:bodyPr/>
          <a:lstStyle/>
          <a:p>
            <a:endParaRPr lang="es-PE"/>
          </a:p>
        </p:txBody>
      </p:sp>
      <p:sp>
        <p:nvSpPr>
          <p:cNvPr id="17" name="Text 13">
            <a:extLst>
              <a:ext uri="{FF2B5EF4-FFF2-40B4-BE49-F238E27FC236}">
                <a16:creationId xmlns:a16="http://schemas.microsoft.com/office/drawing/2014/main" id="{2BF766BE-B215-DF2C-D225-589813FAF88C}"/>
              </a:ext>
            </a:extLst>
          </p:cNvPr>
          <p:cNvSpPr/>
          <p:nvPr/>
        </p:nvSpPr>
        <p:spPr>
          <a:xfrm>
            <a:off x="6263640" y="3246120"/>
            <a:ext cx="35661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gasto_percápita &lt; LINPE</a:t>
            </a:r>
            <a:endParaRPr lang="en-US" sz="1150" dirty="0"/>
          </a:p>
        </p:txBody>
      </p:sp>
      <p:sp>
        <p:nvSpPr>
          <p:cNvPr id="18" name="Text 14">
            <a:extLst>
              <a:ext uri="{FF2B5EF4-FFF2-40B4-BE49-F238E27FC236}">
                <a16:creationId xmlns:a16="http://schemas.microsoft.com/office/drawing/2014/main" id="{986FF720-40F3-EA8B-8774-243AC857EBCF}"/>
              </a:ext>
            </a:extLst>
          </p:cNvPr>
          <p:cNvSpPr/>
          <p:nvPr/>
        </p:nvSpPr>
        <p:spPr>
          <a:xfrm>
            <a:off x="9784080" y="3246120"/>
            <a:ext cx="17373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200" b="1" dirty="0">
                <a:solidFill>
                  <a:srgbClr val="0000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Pobre Extremo</a:t>
            </a:r>
            <a:endParaRPr lang="en-US" sz="1200" dirty="0">
              <a:solidFill>
                <a:srgbClr val="0000FF"/>
              </a:solidFill>
            </a:endParaRPr>
          </a:p>
        </p:txBody>
      </p:sp>
      <p:sp>
        <p:nvSpPr>
          <p:cNvPr id="19" name="Shape 15">
            <a:extLst>
              <a:ext uri="{FF2B5EF4-FFF2-40B4-BE49-F238E27FC236}">
                <a16:creationId xmlns:a16="http://schemas.microsoft.com/office/drawing/2014/main" id="{1472073A-C6EC-78C7-98DE-950EF3EE0509}"/>
              </a:ext>
            </a:extLst>
          </p:cNvPr>
          <p:cNvSpPr/>
          <p:nvPr/>
        </p:nvSpPr>
        <p:spPr>
          <a:xfrm>
            <a:off x="6035040" y="3922776"/>
            <a:ext cx="5669280" cy="566928"/>
          </a:xfrm>
          <a:prstGeom prst="roundRect">
            <a:avLst>
              <a:gd name="adj" fmla="val 9677"/>
            </a:avLst>
          </a:prstGeom>
          <a:solidFill>
            <a:srgbClr val="F0D2CC"/>
          </a:solidFill>
          <a:ln/>
        </p:spPr>
        <p:txBody>
          <a:bodyPr/>
          <a:lstStyle/>
          <a:p>
            <a:endParaRPr lang="es-PE"/>
          </a:p>
        </p:txBody>
      </p:sp>
      <p:sp>
        <p:nvSpPr>
          <p:cNvPr id="20" name="Text 16">
            <a:extLst>
              <a:ext uri="{FF2B5EF4-FFF2-40B4-BE49-F238E27FC236}">
                <a16:creationId xmlns:a16="http://schemas.microsoft.com/office/drawing/2014/main" id="{BB066FB3-4A8C-CD28-8C59-E70C324953D8}"/>
              </a:ext>
            </a:extLst>
          </p:cNvPr>
          <p:cNvSpPr/>
          <p:nvPr/>
        </p:nvSpPr>
        <p:spPr>
          <a:xfrm>
            <a:off x="6263640" y="3922776"/>
            <a:ext cx="35661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LINPE ≤ gasto_percápita &lt; LINEA</a:t>
            </a:r>
            <a:endParaRPr lang="en-US" sz="1150" dirty="0"/>
          </a:p>
        </p:txBody>
      </p:sp>
      <p:sp>
        <p:nvSpPr>
          <p:cNvPr id="21" name="Text 17">
            <a:extLst>
              <a:ext uri="{FF2B5EF4-FFF2-40B4-BE49-F238E27FC236}">
                <a16:creationId xmlns:a16="http://schemas.microsoft.com/office/drawing/2014/main" id="{9DC6E9EA-066D-0F9D-0F7E-2A7A8D3FDA79}"/>
              </a:ext>
            </a:extLst>
          </p:cNvPr>
          <p:cNvSpPr/>
          <p:nvPr/>
        </p:nvSpPr>
        <p:spPr>
          <a:xfrm>
            <a:off x="9784080" y="3922776"/>
            <a:ext cx="17373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2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Pobre No Extremo</a:t>
            </a:r>
            <a:endParaRPr lang="en-US" sz="1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2" name="Shape 18">
            <a:extLst>
              <a:ext uri="{FF2B5EF4-FFF2-40B4-BE49-F238E27FC236}">
                <a16:creationId xmlns:a16="http://schemas.microsoft.com/office/drawing/2014/main" id="{70A6A528-DCD3-0A10-D2A4-08C3966FE93E}"/>
              </a:ext>
            </a:extLst>
          </p:cNvPr>
          <p:cNvSpPr/>
          <p:nvPr/>
        </p:nvSpPr>
        <p:spPr>
          <a:xfrm>
            <a:off x="6035040" y="4599432"/>
            <a:ext cx="5669280" cy="566928"/>
          </a:xfrm>
          <a:prstGeom prst="roundRect">
            <a:avLst>
              <a:gd name="adj" fmla="val 9677"/>
            </a:avLst>
          </a:prstGeom>
          <a:solidFill>
            <a:srgbClr val="E3F1EA"/>
          </a:solidFill>
          <a:ln/>
        </p:spPr>
        <p:txBody>
          <a:bodyPr/>
          <a:lstStyle/>
          <a:p>
            <a:endParaRPr lang="es-PE"/>
          </a:p>
        </p:txBody>
      </p:sp>
      <p:sp>
        <p:nvSpPr>
          <p:cNvPr id="23" name="Text 19">
            <a:extLst>
              <a:ext uri="{FF2B5EF4-FFF2-40B4-BE49-F238E27FC236}">
                <a16:creationId xmlns:a16="http://schemas.microsoft.com/office/drawing/2014/main" id="{A665B42B-76B2-4A79-2026-5F81BA840389}"/>
              </a:ext>
            </a:extLst>
          </p:cNvPr>
          <p:cNvSpPr/>
          <p:nvPr/>
        </p:nvSpPr>
        <p:spPr>
          <a:xfrm>
            <a:off x="6263640" y="4599432"/>
            <a:ext cx="35661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gasto_percápita ≥ LINEA</a:t>
            </a:r>
            <a:endParaRPr lang="en-US" sz="1150" dirty="0"/>
          </a:p>
        </p:txBody>
      </p:sp>
      <p:sp>
        <p:nvSpPr>
          <p:cNvPr id="24" name="Text 20">
            <a:extLst>
              <a:ext uri="{FF2B5EF4-FFF2-40B4-BE49-F238E27FC236}">
                <a16:creationId xmlns:a16="http://schemas.microsoft.com/office/drawing/2014/main" id="{DD87AA8E-88A6-5745-26C4-1C242E8C41E4}"/>
              </a:ext>
            </a:extLst>
          </p:cNvPr>
          <p:cNvSpPr/>
          <p:nvPr/>
        </p:nvSpPr>
        <p:spPr>
          <a:xfrm>
            <a:off x="9784080" y="4599432"/>
            <a:ext cx="173736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200" b="1" dirty="0">
                <a:solidFill>
                  <a:srgbClr val="2E7D5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 Pobre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9827378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9">
          <a:extLst>
            <a:ext uri="{FF2B5EF4-FFF2-40B4-BE49-F238E27FC236}">
              <a16:creationId xmlns:a16="http://schemas.microsoft.com/office/drawing/2014/main" id="{8AD043B8-5E85-0FC5-EA38-7DB337B471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>
            <a:extLst>
              <a:ext uri="{FF2B5EF4-FFF2-40B4-BE49-F238E27FC236}">
                <a16:creationId xmlns:a16="http://schemas.microsoft.com/office/drawing/2014/main" id="{4113CE0C-DD99-9731-DB7E-1CEE1C7E272E}"/>
              </a:ext>
            </a:extLst>
          </p:cNvPr>
          <p:cNvSpPr/>
          <p:nvPr/>
        </p:nvSpPr>
        <p:spPr>
          <a:xfrm>
            <a:off x="457200" y="96012"/>
            <a:ext cx="11247120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7500"/>
          </a:bodyPr>
          <a:lstStyle/>
          <a:p>
            <a:pPr>
              <a:buSzPts val="1400"/>
            </a:pPr>
            <a:r>
              <a:rPr lang="en-US" sz="2400" b="1" dirty="0">
                <a:solidFill>
                  <a:srgbClr val="FFFF00"/>
                </a:solidFill>
                <a:latin typeface="Calibri"/>
                <a:cs typeface="Calibri"/>
              </a:rPr>
              <a:t>Selección de variables para </a:t>
            </a:r>
            <a:r>
              <a:rPr lang="en-US" sz="2400" b="1">
                <a:solidFill>
                  <a:srgbClr val="FFFF00"/>
                </a:solidFill>
                <a:latin typeface="Calibri"/>
                <a:cs typeface="Calibri"/>
              </a:rPr>
              <a:t>el modelo</a:t>
            </a:r>
            <a:endParaRPr lang="en-US" sz="2400" b="1" dirty="0">
              <a:solidFill>
                <a:srgbClr val="FFFF00"/>
              </a:solidFill>
              <a:latin typeface="Calibri"/>
              <a:cs typeface="Calibri"/>
            </a:endParaRPr>
          </a:p>
        </p:txBody>
      </p:sp>
      <p:sp>
        <p:nvSpPr>
          <p:cNvPr id="3" name="Text 2">
            <a:extLst>
              <a:ext uri="{FF2B5EF4-FFF2-40B4-BE49-F238E27FC236}">
                <a16:creationId xmlns:a16="http://schemas.microsoft.com/office/drawing/2014/main" id="{B8DB41B2-EE52-C623-B3A0-48E9407482E4}"/>
              </a:ext>
            </a:extLst>
          </p:cNvPr>
          <p:cNvSpPr/>
          <p:nvPr/>
        </p:nvSpPr>
        <p:spPr>
          <a:xfrm>
            <a:off x="457200" y="987552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Filtro técnico aplicado antes de mirar los datos, para evitar fuga de </a:t>
            </a:r>
            <a:r>
              <a:rPr lang="en-US" sz="1250" dirty="0" err="1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información</a:t>
            </a:r>
            <a:r>
              <a:rPr lang="en-US" sz="125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250" dirty="0"/>
          </a:p>
        </p:txBody>
      </p:sp>
      <p:sp>
        <p:nvSpPr>
          <p:cNvPr id="25" name="Text 3">
            <a:extLst>
              <a:ext uri="{FF2B5EF4-FFF2-40B4-BE49-F238E27FC236}">
                <a16:creationId xmlns:a16="http://schemas.microsoft.com/office/drawing/2014/main" id="{5C1A1F31-5821-488A-5E7C-4F1F820E8890}"/>
              </a:ext>
            </a:extLst>
          </p:cNvPr>
          <p:cNvSpPr/>
          <p:nvPr/>
        </p:nvSpPr>
        <p:spPr>
          <a:xfrm>
            <a:off x="457200" y="1554480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B0473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CRITERIOS DE DESCARTE</a:t>
            </a:r>
            <a:endParaRPr lang="en-US" sz="1100" dirty="0"/>
          </a:p>
        </p:txBody>
      </p:sp>
      <p:graphicFrame>
        <p:nvGraphicFramePr>
          <p:cNvPr id="26" name="Table 0">
            <a:extLst>
              <a:ext uri="{FF2B5EF4-FFF2-40B4-BE49-F238E27FC236}">
                <a16:creationId xmlns:a16="http://schemas.microsoft.com/office/drawing/2014/main" id="{C01B00D2-3C22-CDDF-8414-79CEE6747D81}"/>
              </a:ext>
            </a:extLst>
          </p:cNvPr>
          <p:cNvGraphicFramePr>
            <a:graphicFrameLocks noGrp="1"/>
          </p:cNvGraphicFramePr>
          <p:nvPr/>
        </p:nvGraphicFramePr>
        <p:xfrm>
          <a:off x="457200" y="1874520"/>
          <a:ext cx="5669280" cy="2743200"/>
        </p:xfrm>
        <a:graphic>
          <a:graphicData uri="http://schemas.openxmlformats.org/drawingml/2006/table">
            <a:tbl>
              <a:tblPr/>
              <a:tblGrid>
                <a:gridCol w="137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b="1" dirty="0">
                          <a:solidFill>
                            <a:srgbClr val="1B2A4A"/>
                          </a:solidFill>
                        </a:rPr>
                        <a:t>Criterio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b="1" dirty="0">
                          <a:solidFill>
                            <a:srgbClr val="1B2A4A"/>
                          </a:solidFill>
                        </a:rPr>
                        <a:t>Variables descartadas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b="1" dirty="0">
                          <a:solidFill>
                            <a:srgbClr val="1B2A4A"/>
                          </a:solidFill>
                        </a:rPr>
                        <a:t>Motivo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Target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POBREZA, POBREZAV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Es lo que queremos predecir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Definen pobreza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INGHOG1D, INGHOG2D,</a:t>
                      </a:r>
                      <a:endParaRPr lang="en-US" sz="950" dirty="0"/>
                    </a:p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LINPE, LINEA, LINEAV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Fuga de información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Proxy de pobreza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ESTRSOCIAL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Ya clasifica hogares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Redundantes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MIEPERHO, GASHOG1D,</a:t>
                      </a:r>
                      <a:endParaRPr lang="en-US" sz="950" dirty="0"/>
                    </a:p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IA02HD, UBIGEO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No aportan info nueva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No relevantes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FACTOR07, deflactadas,</a:t>
                      </a:r>
                      <a:endParaRPr lang="en-US" sz="950" dirty="0"/>
                    </a:p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imputadas, subcategorías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~100+ variables descartadas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7" name="Text 4">
            <a:extLst>
              <a:ext uri="{FF2B5EF4-FFF2-40B4-BE49-F238E27FC236}">
                <a16:creationId xmlns:a16="http://schemas.microsoft.com/office/drawing/2014/main" id="{E33EF5E8-2192-3189-5FAC-0EB5FD70E79B}"/>
              </a:ext>
            </a:extLst>
          </p:cNvPr>
          <p:cNvSpPr/>
          <p:nvPr/>
        </p:nvSpPr>
        <p:spPr>
          <a:xfrm>
            <a:off x="6324971" y="560405"/>
            <a:ext cx="52120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VARIABLES SELECCIONADAS</a:t>
            </a:r>
            <a:endParaRPr lang="en-US" sz="1100" dirty="0"/>
          </a:p>
        </p:txBody>
      </p:sp>
      <p:graphicFrame>
        <p:nvGraphicFramePr>
          <p:cNvPr id="28" name="Table 1">
            <a:extLst>
              <a:ext uri="{FF2B5EF4-FFF2-40B4-BE49-F238E27FC236}">
                <a16:creationId xmlns:a16="http://schemas.microsoft.com/office/drawing/2014/main" id="{9B6EF368-37BD-1052-2640-879C9FC72601}"/>
              </a:ext>
            </a:extLst>
          </p:cNvPr>
          <p:cNvGraphicFramePr>
            <a:graphicFrameLocks noGrp="1"/>
          </p:cNvGraphicFramePr>
          <p:nvPr/>
        </p:nvGraphicFramePr>
        <p:xfrm>
          <a:off x="6409765" y="804672"/>
          <a:ext cx="5522257" cy="5528281"/>
        </p:xfrm>
        <a:graphic>
          <a:graphicData uri="http://schemas.openxmlformats.org/drawingml/2006/table">
            <a:tbl>
              <a:tblPr/>
              <a:tblGrid>
                <a:gridCol w="19094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12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4033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b="1" dirty="0">
                          <a:solidFill>
                            <a:srgbClr val="1B2A4A"/>
                          </a:solidFill>
                        </a:rPr>
                        <a:t>Variable</a:t>
                      </a:r>
                      <a:endParaRPr lang="en-US" sz="14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b="1" dirty="0">
                          <a:solidFill>
                            <a:srgbClr val="1B2A4A"/>
                          </a:solidFill>
                        </a:rPr>
                        <a:t>Descripción</a:t>
                      </a:r>
                      <a:endParaRPr lang="en-US" sz="14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0305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s-PE" sz="120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CONGLOME, VIVIENDA, </a:t>
                      </a:r>
                      <a:br>
                        <a:rPr lang="es-PE" sz="120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s-PE" sz="120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HOGAR</a:t>
                      </a:r>
                      <a:endParaRPr lang="en-US" sz="1200" kern="1200" dirty="0">
                        <a:solidFill>
                          <a:srgbClr val="1F2937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s-PE" sz="1200" kern="0" dirty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Times New Roman" panose="02020603050405020304" pitchFamily="18" charset="0"/>
                        </a:rPr>
                        <a:t> Llaves de identificación del hogar</a:t>
                      </a:r>
                      <a:endParaRPr lang="en-US" sz="1200" kern="0" dirty="0">
                        <a:solidFill>
                          <a:srgbClr val="0F1115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0306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20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TOTMIEHO</a:t>
                      </a: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200" kern="0" dirty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Total de personas en el hogar</a:t>
                      </a:r>
                      <a:endParaRPr lang="es-PE" sz="12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2024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20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PERCEPHO</a:t>
                      </a: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200" kern="0" dirty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Total de perceptores de ingreso</a:t>
                      </a:r>
                      <a:endParaRPr lang="es-PE" sz="12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8235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20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DOMINIO</a:t>
                      </a: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1430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PE" sz="1200" kern="0" dirty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Dominio geográfico </a:t>
                      </a:r>
                      <a:r>
                        <a:rPr lang="es-PE" sz="1200" kern="0" dirty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Times New Roman" panose="02020603050405020304" pitchFamily="18" charset="0"/>
                        </a:rPr>
                        <a:t>(Costa, Sierra, Selva, Lima)</a:t>
                      </a:r>
                    </a:p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endParaRPr lang="es-PE" sz="12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8235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20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ESTRATO</a:t>
                      </a: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1430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PE" sz="1200" kern="0" dirty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Estrato geográfico </a:t>
                      </a:r>
                      <a:r>
                        <a:rPr lang="es-PE" sz="1200" kern="0" dirty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Times New Roman" panose="02020603050405020304" pitchFamily="18" charset="0"/>
                        </a:rPr>
                        <a:t>(urbano/rural)</a:t>
                      </a: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6158711"/>
                  </a:ext>
                </a:extLst>
              </a:tr>
              <a:tr h="448235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20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GASHOG2D</a:t>
                      </a: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200" kern="0" dirty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Gasto total bruto (para porcentajes)</a:t>
                      </a:r>
                      <a:endParaRPr lang="es-PE" sz="12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052817"/>
                  </a:ext>
                </a:extLst>
              </a:tr>
              <a:tr h="448235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20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IA01HD</a:t>
                      </a: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1430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PE" sz="1200" kern="0" dirty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Ingreso por alquiler imputado </a:t>
                      </a:r>
                      <a:br>
                        <a:rPr lang="es-PE" sz="1200" kern="0" dirty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s-PE" sz="1200" kern="0" dirty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es-ES" sz="1200" kern="0" dirty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Times New Roman" panose="02020603050405020304" pitchFamily="18" charset="0"/>
                        </a:rPr>
                        <a:t>(valor   estimado de la vivienda)</a:t>
                      </a: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8190895"/>
                  </a:ext>
                </a:extLst>
              </a:tr>
              <a:tr h="448235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20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GA03HD</a:t>
                      </a: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200" kern="0" dirty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Gasto por alquiler</a:t>
                      </a:r>
                      <a:endParaRPr lang="es-PE" sz="12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769060"/>
                  </a:ext>
                </a:extLst>
              </a:tr>
              <a:tr h="448235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20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GA04HD</a:t>
                      </a: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200" kern="0" dirty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Gasto por alquiler imputado</a:t>
                      </a:r>
                      <a:endParaRPr lang="es-PE" sz="12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9924416"/>
                  </a:ext>
                </a:extLst>
              </a:tr>
              <a:tr h="448235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20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GRU11HD a GRU121HD</a:t>
                      </a: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200" kern="0" dirty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Gastos por 12 grupos de consumo</a:t>
                      </a:r>
                      <a:endParaRPr lang="es-PE" sz="12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2496320"/>
                  </a:ext>
                </a:extLst>
              </a:tr>
              <a:tr h="358050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20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POBREZA</a:t>
                      </a: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200" kern="0" dirty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Variable objetivo original</a:t>
                      </a:r>
                      <a:endParaRPr lang="es-PE" sz="12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9" name="Shape 5">
            <a:extLst>
              <a:ext uri="{FF2B5EF4-FFF2-40B4-BE49-F238E27FC236}">
                <a16:creationId xmlns:a16="http://schemas.microsoft.com/office/drawing/2014/main" id="{E8664778-BB1B-CA8A-6CB0-6AEE79900E15}"/>
              </a:ext>
            </a:extLst>
          </p:cNvPr>
          <p:cNvSpPr/>
          <p:nvPr/>
        </p:nvSpPr>
        <p:spPr>
          <a:xfrm>
            <a:off x="457200" y="5257800"/>
            <a:ext cx="5952565" cy="822960"/>
          </a:xfrm>
          <a:prstGeom prst="roundRect">
            <a:avLst>
              <a:gd name="adj" fmla="val 6667"/>
            </a:avLst>
          </a:prstGeom>
          <a:solidFill>
            <a:srgbClr val="F4F6F8"/>
          </a:solidFill>
          <a:ln/>
        </p:spPr>
        <p:txBody>
          <a:bodyPr/>
          <a:lstStyle/>
          <a:p>
            <a:endParaRPr lang="es-PE"/>
          </a:p>
        </p:txBody>
      </p:sp>
      <p:sp>
        <p:nvSpPr>
          <p:cNvPr id="30" name="Text 6">
            <a:extLst>
              <a:ext uri="{FF2B5EF4-FFF2-40B4-BE49-F238E27FC236}">
                <a16:creationId xmlns:a16="http://schemas.microsoft.com/office/drawing/2014/main" id="{50A95B2C-57EE-D42D-1099-A43F16263C9E}"/>
              </a:ext>
            </a:extLst>
          </p:cNvPr>
          <p:cNvSpPr/>
          <p:nvPr/>
        </p:nvSpPr>
        <p:spPr>
          <a:xfrm>
            <a:off x="551325" y="5257800"/>
            <a:ext cx="56692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Por qué importa: </a:t>
            </a:r>
            <a:r>
              <a:rPr lang="en-US" sz="11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descartar INGHOG1D o LINPE evita que el modelo simplemente 'copie' la regla del INEI </a:t>
            </a:r>
            <a:r>
              <a:rPr lang="en-US" sz="1150" dirty="0" err="1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en</a:t>
            </a:r>
            <a:r>
              <a:rPr lang="en-US" sz="11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vez de aprender un patrón nuevo a partir del gasto y la composición del hogar.</a:t>
            </a:r>
            <a:endParaRPr lang="en-US" sz="1150" dirty="0"/>
          </a:p>
        </p:txBody>
      </p:sp>
      <p:sp>
        <p:nvSpPr>
          <p:cNvPr id="31" name="Text 8">
            <a:extLst>
              <a:ext uri="{FF2B5EF4-FFF2-40B4-BE49-F238E27FC236}">
                <a16:creationId xmlns:a16="http://schemas.microsoft.com/office/drawing/2014/main" id="{D3EA8591-7F3E-646A-AC8F-388D2156972D}"/>
              </a:ext>
            </a:extLst>
          </p:cNvPr>
          <p:cNvSpPr/>
          <p:nvPr/>
        </p:nvSpPr>
        <p:spPr>
          <a:xfrm>
            <a:off x="10332720" y="6547104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42943613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9">
          <a:extLst>
            <a:ext uri="{FF2B5EF4-FFF2-40B4-BE49-F238E27FC236}">
              <a16:creationId xmlns:a16="http://schemas.microsoft.com/office/drawing/2014/main" id="{E11386EE-7AB4-0BFC-FF06-C373A76835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 8">
            <a:extLst>
              <a:ext uri="{FF2B5EF4-FFF2-40B4-BE49-F238E27FC236}">
                <a16:creationId xmlns:a16="http://schemas.microsoft.com/office/drawing/2014/main" id="{42E463A0-5043-4955-D7F9-14BC6A61B718}"/>
              </a:ext>
            </a:extLst>
          </p:cNvPr>
          <p:cNvSpPr/>
          <p:nvPr/>
        </p:nvSpPr>
        <p:spPr>
          <a:xfrm>
            <a:off x="10332720" y="6547104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900" dirty="0"/>
          </a:p>
        </p:txBody>
      </p:sp>
      <p:sp>
        <p:nvSpPr>
          <p:cNvPr id="4" name="Text 0">
            <a:extLst>
              <a:ext uri="{FF2B5EF4-FFF2-40B4-BE49-F238E27FC236}">
                <a16:creationId xmlns:a16="http://schemas.microsoft.com/office/drawing/2014/main" id="{E507BF2E-D700-46B7-747A-5D615C357295}"/>
              </a:ext>
            </a:extLst>
          </p:cNvPr>
          <p:cNvSpPr/>
          <p:nvPr/>
        </p:nvSpPr>
        <p:spPr>
          <a:xfrm>
            <a:off x="189571" y="603308"/>
            <a:ext cx="73152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ANÁLISIS EDA</a:t>
            </a:r>
            <a:endParaRPr lang="en-US" sz="1050" dirty="0"/>
          </a:p>
        </p:txBody>
      </p:sp>
      <p:sp>
        <p:nvSpPr>
          <p:cNvPr id="5" name="Text 1">
            <a:extLst>
              <a:ext uri="{FF2B5EF4-FFF2-40B4-BE49-F238E27FC236}">
                <a16:creationId xmlns:a16="http://schemas.microsoft.com/office/drawing/2014/main" id="{20BF1ED7-7FD1-DF2D-827C-7B7F2A1898F3}"/>
              </a:ext>
            </a:extLst>
          </p:cNvPr>
          <p:cNvSpPr/>
          <p:nvPr/>
        </p:nvSpPr>
        <p:spPr>
          <a:xfrm>
            <a:off x="472440" y="25464"/>
            <a:ext cx="11247120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7500"/>
          </a:bodyPr>
          <a:lstStyle/>
          <a:p>
            <a:pPr>
              <a:buSzPts val="1400"/>
            </a:pPr>
            <a:r>
              <a:rPr lang="en-US" sz="2400" b="1" dirty="0">
                <a:solidFill>
                  <a:srgbClr val="FFFF00"/>
                </a:solidFill>
                <a:latin typeface="Calibri"/>
                <a:cs typeface="Calibri"/>
              </a:rPr>
              <a:t>Preparación y calidad de </a:t>
            </a:r>
            <a:r>
              <a:rPr lang="en-US" sz="2400" b="1" dirty="0" err="1">
                <a:solidFill>
                  <a:srgbClr val="FFFF00"/>
                </a:solidFill>
                <a:latin typeface="Calibri"/>
                <a:cs typeface="Calibri"/>
              </a:rPr>
              <a:t>datos</a:t>
            </a:r>
            <a:endParaRPr lang="en-US" sz="2400" b="1" dirty="0">
              <a:solidFill>
                <a:srgbClr val="FFFF00"/>
              </a:solidFill>
              <a:latin typeface="Calibri"/>
              <a:cs typeface="Calibri"/>
            </a:endParaRPr>
          </a:p>
        </p:txBody>
      </p:sp>
      <p:sp>
        <p:nvSpPr>
          <p:cNvPr id="6" name="Text 2">
            <a:extLst>
              <a:ext uri="{FF2B5EF4-FFF2-40B4-BE49-F238E27FC236}">
                <a16:creationId xmlns:a16="http://schemas.microsoft.com/office/drawing/2014/main" id="{6EDA2220-F585-E7DA-921F-5953EE568BC3}"/>
              </a:ext>
            </a:extLst>
          </p:cNvPr>
          <p:cNvSpPr/>
          <p:nvPr/>
        </p:nvSpPr>
        <p:spPr>
          <a:xfrm>
            <a:off x="189571" y="786649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Variables derivadas, valores faltantes, duplicados y estadísticas descriptivas</a:t>
            </a:r>
            <a:endParaRPr lang="en-US" sz="1250" dirty="0"/>
          </a:p>
        </p:txBody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6DF18384-66C7-7818-E362-D3F4DC9B93DE}"/>
              </a:ext>
            </a:extLst>
          </p:cNvPr>
          <p:cNvSpPr/>
          <p:nvPr/>
        </p:nvSpPr>
        <p:spPr>
          <a:xfrm>
            <a:off x="189571" y="1075348"/>
            <a:ext cx="6858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VARIABLES DERIVADAS</a:t>
            </a:r>
            <a:endParaRPr lang="en-US" sz="1100" dirty="0"/>
          </a:p>
        </p:txBody>
      </p:sp>
      <p:graphicFrame>
        <p:nvGraphicFramePr>
          <p:cNvPr id="8" name="Table 0">
            <a:extLst>
              <a:ext uri="{FF2B5EF4-FFF2-40B4-BE49-F238E27FC236}">
                <a16:creationId xmlns:a16="http://schemas.microsoft.com/office/drawing/2014/main" id="{F5157330-26C3-87B0-882A-B3E30180E0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213071"/>
              </p:ext>
            </p:extLst>
          </p:nvPr>
        </p:nvGraphicFramePr>
        <p:xfrm>
          <a:off x="189571" y="1364954"/>
          <a:ext cx="6766560" cy="1067698"/>
        </p:xfrm>
        <a:graphic>
          <a:graphicData uri="http://schemas.openxmlformats.org/drawingml/2006/table">
            <a:tbl>
              <a:tblPr/>
              <a:tblGrid>
                <a:gridCol w="15544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60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976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b="1" dirty="0">
                          <a:solidFill>
                            <a:srgbClr val="1B2A4A"/>
                          </a:solidFill>
                        </a:rPr>
                        <a:t>Variable</a:t>
                      </a:r>
                      <a:endParaRPr lang="en-US" sz="10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b="1" dirty="0">
                          <a:solidFill>
                            <a:srgbClr val="1B2A4A"/>
                          </a:solidFill>
                        </a:rPr>
                        <a:t>¿Cómo se creó?</a:t>
                      </a:r>
                      <a:endParaRPr lang="en-US" sz="10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b="1" dirty="0">
                          <a:solidFill>
                            <a:srgbClr val="1B2A4A"/>
                          </a:solidFill>
                        </a:rPr>
                        <a:t>¿Por qué?</a:t>
                      </a:r>
                      <a:endParaRPr lang="en-US" sz="10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963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F2937"/>
                          </a:solidFill>
                        </a:rPr>
                        <a:t>RATIO_PERCEPTORES</a:t>
                      </a:r>
                      <a:endParaRPr lang="en-US" sz="10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F2937"/>
                          </a:solidFill>
                        </a:rPr>
                        <a:t>PERCEPHO / TOTMIEHO</a:t>
                      </a:r>
                      <a:endParaRPr lang="en-US" sz="10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F2937"/>
                          </a:solidFill>
                        </a:rPr>
                        <a:t>% de miembros que perciben ingreso</a:t>
                      </a:r>
                      <a:endParaRPr lang="en-US" sz="10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69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F2937"/>
                          </a:solidFill>
                        </a:rPr>
                        <a:t>*_PCT (x12)</a:t>
                      </a:r>
                      <a:endParaRPr lang="en-US" sz="10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F2937"/>
                          </a:solidFill>
                        </a:rPr>
                        <a:t>Gasto del grupo / GASHOG2D</a:t>
                      </a:r>
                      <a:endParaRPr lang="en-US" sz="10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dirty="0">
                          <a:solidFill>
                            <a:srgbClr val="1F2937"/>
                          </a:solidFill>
                        </a:rPr>
                        <a:t>Estructura del gasto, sin usar montos</a:t>
                      </a:r>
                      <a:endParaRPr lang="en-US" sz="10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" name="Shape 4">
            <a:extLst>
              <a:ext uri="{FF2B5EF4-FFF2-40B4-BE49-F238E27FC236}">
                <a16:creationId xmlns:a16="http://schemas.microsoft.com/office/drawing/2014/main" id="{4CD7D207-B567-0E4C-0490-B0A73BF519B7}"/>
              </a:ext>
            </a:extLst>
          </p:cNvPr>
          <p:cNvSpPr/>
          <p:nvPr/>
        </p:nvSpPr>
        <p:spPr>
          <a:xfrm>
            <a:off x="7772400" y="733759"/>
            <a:ext cx="1538344" cy="725425"/>
          </a:xfrm>
          <a:prstGeom prst="roundRect">
            <a:avLst>
              <a:gd name="adj" fmla="val 6957"/>
            </a:avLst>
          </a:prstGeom>
          <a:solidFill>
            <a:srgbClr val="E3F1EA"/>
          </a:solidFill>
          <a:ln/>
        </p:spPr>
        <p:txBody>
          <a:bodyPr/>
          <a:lstStyle/>
          <a:p>
            <a:endParaRPr lang="es-PE"/>
          </a:p>
        </p:txBody>
      </p:sp>
      <p:sp>
        <p:nvSpPr>
          <p:cNvPr id="10" name="Text 5">
            <a:extLst>
              <a:ext uri="{FF2B5EF4-FFF2-40B4-BE49-F238E27FC236}">
                <a16:creationId xmlns:a16="http://schemas.microsoft.com/office/drawing/2014/main" id="{A7AA69ED-9139-34FE-F3F2-8466E591D80E}"/>
              </a:ext>
            </a:extLst>
          </p:cNvPr>
          <p:cNvSpPr/>
          <p:nvPr/>
        </p:nvSpPr>
        <p:spPr>
          <a:xfrm>
            <a:off x="7558592" y="720449"/>
            <a:ext cx="19659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2E7D5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</a:t>
            </a:r>
            <a:endParaRPr lang="en-US" sz="2600" dirty="0"/>
          </a:p>
        </p:txBody>
      </p:sp>
      <p:sp>
        <p:nvSpPr>
          <p:cNvPr id="11" name="Text 6">
            <a:extLst>
              <a:ext uri="{FF2B5EF4-FFF2-40B4-BE49-F238E27FC236}">
                <a16:creationId xmlns:a16="http://schemas.microsoft.com/office/drawing/2014/main" id="{013E4DDE-A182-CA39-BB15-349CE950160A}"/>
              </a:ext>
            </a:extLst>
          </p:cNvPr>
          <p:cNvSpPr/>
          <p:nvPr/>
        </p:nvSpPr>
        <p:spPr>
          <a:xfrm>
            <a:off x="7498080" y="1082929"/>
            <a:ext cx="19659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valores nulos</a:t>
            </a:r>
            <a:endParaRPr lang="en-US" sz="1000" dirty="0"/>
          </a:p>
        </p:txBody>
      </p:sp>
      <p:sp>
        <p:nvSpPr>
          <p:cNvPr id="12" name="Shape 7">
            <a:extLst>
              <a:ext uri="{FF2B5EF4-FFF2-40B4-BE49-F238E27FC236}">
                <a16:creationId xmlns:a16="http://schemas.microsoft.com/office/drawing/2014/main" id="{A4974C7D-F0D4-9868-7636-68BD23C8ECDA}"/>
              </a:ext>
            </a:extLst>
          </p:cNvPr>
          <p:cNvSpPr/>
          <p:nvPr/>
        </p:nvSpPr>
        <p:spPr>
          <a:xfrm>
            <a:off x="9585064" y="733758"/>
            <a:ext cx="1405665" cy="725425"/>
          </a:xfrm>
          <a:prstGeom prst="roundRect">
            <a:avLst>
              <a:gd name="adj" fmla="val 6957"/>
            </a:avLst>
          </a:prstGeom>
          <a:solidFill>
            <a:srgbClr val="E3F1EA"/>
          </a:solidFill>
          <a:ln/>
        </p:spPr>
        <p:txBody>
          <a:bodyPr/>
          <a:lstStyle/>
          <a:p>
            <a:endParaRPr lang="es-PE"/>
          </a:p>
        </p:txBody>
      </p:sp>
      <p:sp>
        <p:nvSpPr>
          <p:cNvPr id="13" name="Text 8">
            <a:extLst>
              <a:ext uri="{FF2B5EF4-FFF2-40B4-BE49-F238E27FC236}">
                <a16:creationId xmlns:a16="http://schemas.microsoft.com/office/drawing/2014/main" id="{54149B38-18E7-4DB0-5C82-16464E69DFDE}"/>
              </a:ext>
            </a:extLst>
          </p:cNvPr>
          <p:cNvSpPr/>
          <p:nvPr/>
        </p:nvSpPr>
        <p:spPr>
          <a:xfrm>
            <a:off x="9136559" y="692341"/>
            <a:ext cx="213055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2E7D5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</a:t>
            </a:r>
            <a:endParaRPr lang="en-US" sz="2600" dirty="0"/>
          </a:p>
        </p:txBody>
      </p:sp>
      <p:sp>
        <p:nvSpPr>
          <p:cNvPr id="14" name="Text 9">
            <a:extLst>
              <a:ext uri="{FF2B5EF4-FFF2-40B4-BE49-F238E27FC236}">
                <a16:creationId xmlns:a16="http://schemas.microsoft.com/office/drawing/2014/main" id="{480F2378-A358-C6D8-20CB-31FCEE60E173}"/>
              </a:ext>
            </a:extLst>
          </p:cNvPr>
          <p:cNvSpPr/>
          <p:nvPr/>
        </p:nvSpPr>
        <p:spPr>
          <a:xfrm>
            <a:off x="9601200" y="1082929"/>
            <a:ext cx="1201271" cy="18361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filas duplicadas</a:t>
            </a:r>
            <a:endParaRPr lang="en-US" sz="1000" dirty="0"/>
          </a:p>
        </p:txBody>
      </p:sp>
      <p:sp>
        <p:nvSpPr>
          <p:cNvPr id="15" name="Shape 10">
            <a:extLst>
              <a:ext uri="{FF2B5EF4-FFF2-40B4-BE49-F238E27FC236}">
                <a16:creationId xmlns:a16="http://schemas.microsoft.com/office/drawing/2014/main" id="{363F04E0-61E5-A257-219F-945871A8D14E}"/>
              </a:ext>
            </a:extLst>
          </p:cNvPr>
          <p:cNvSpPr/>
          <p:nvPr/>
        </p:nvSpPr>
        <p:spPr>
          <a:xfrm>
            <a:off x="7498080" y="1631569"/>
            <a:ext cx="4233672" cy="777240"/>
          </a:xfrm>
          <a:prstGeom prst="roundRect">
            <a:avLst>
              <a:gd name="adj" fmla="val 9412"/>
            </a:avLst>
          </a:prstGeom>
          <a:solidFill>
            <a:srgbClr val="F4F6F8"/>
          </a:solidFill>
          <a:ln/>
        </p:spPr>
        <p:txBody>
          <a:bodyPr/>
          <a:lstStyle/>
          <a:p>
            <a:endParaRPr lang="es-PE"/>
          </a:p>
        </p:txBody>
      </p:sp>
      <p:sp>
        <p:nvSpPr>
          <p:cNvPr id="16" name="Text 11">
            <a:extLst>
              <a:ext uri="{FF2B5EF4-FFF2-40B4-BE49-F238E27FC236}">
                <a16:creationId xmlns:a16="http://schemas.microsoft.com/office/drawing/2014/main" id="{02FAD8CD-2DCC-F807-4469-6421DD1FD12C}"/>
              </a:ext>
            </a:extLst>
          </p:cNvPr>
          <p:cNvSpPr/>
          <p:nvPr/>
        </p:nvSpPr>
        <p:spPr>
          <a:xfrm>
            <a:off x="7726680" y="1631569"/>
            <a:ext cx="37947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Datos limpios: no se requirió </a:t>
            </a:r>
            <a:r>
              <a:rPr lang="en-US" sz="1050" dirty="0" err="1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imputación</a:t>
            </a:r>
            <a:r>
              <a:rPr lang="en-US" sz="10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050" dirty="0" err="1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en</a:t>
            </a:r>
            <a:r>
              <a:rPr lang="en-US" sz="10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ninguna de las 21 columnas finales.</a:t>
            </a:r>
            <a:endParaRPr lang="en-US" sz="1050" dirty="0"/>
          </a:p>
        </p:txBody>
      </p:sp>
      <p:sp>
        <p:nvSpPr>
          <p:cNvPr id="17" name="Text 12">
            <a:extLst>
              <a:ext uri="{FF2B5EF4-FFF2-40B4-BE49-F238E27FC236}">
                <a16:creationId xmlns:a16="http://schemas.microsoft.com/office/drawing/2014/main" id="{170EE503-24C0-3D37-12F5-4E13FFF0388B}"/>
              </a:ext>
            </a:extLst>
          </p:cNvPr>
          <p:cNvSpPr/>
          <p:nvPr/>
        </p:nvSpPr>
        <p:spPr>
          <a:xfrm>
            <a:off x="189571" y="2450048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ESTADÍSTICAS DESCRIPTIVAS (variables clave)</a:t>
            </a:r>
            <a:endParaRPr lang="en-US" sz="1100" dirty="0"/>
          </a:p>
        </p:txBody>
      </p:sp>
      <p:graphicFrame>
        <p:nvGraphicFramePr>
          <p:cNvPr id="18" name="Table 1">
            <a:extLst>
              <a:ext uri="{FF2B5EF4-FFF2-40B4-BE49-F238E27FC236}">
                <a16:creationId xmlns:a16="http://schemas.microsoft.com/office/drawing/2014/main" id="{373BA7F6-993E-019B-EA4B-8B0087B655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1399176"/>
              </p:ext>
            </p:extLst>
          </p:nvPr>
        </p:nvGraphicFramePr>
        <p:xfrm>
          <a:off x="221267" y="2693027"/>
          <a:ext cx="7060543" cy="4352930"/>
        </p:xfrm>
        <a:graphic>
          <a:graphicData uri="http://schemas.openxmlformats.org/drawingml/2006/table">
            <a:tbl>
              <a:tblPr/>
              <a:tblGrid>
                <a:gridCol w="17331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17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99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9146">
                  <a:extLst>
                    <a:ext uri="{9D8B030D-6E8A-4147-A177-3AD203B41FA5}">
                      <a16:colId xmlns:a16="http://schemas.microsoft.com/office/drawing/2014/main" val="3078226475"/>
                    </a:ext>
                  </a:extLst>
                </a:gridCol>
                <a:gridCol w="734261">
                  <a:extLst>
                    <a:ext uri="{9D8B030D-6E8A-4147-A177-3AD203B41FA5}">
                      <a16:colId xmlns:a16="http://schemas.microsoft.com/office/drawing/2014/main" val="4180595624"/>
                    </a:ext>
                  </a:extLst>
                </a:gridCol>
                <a:gridCol w="2732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504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b="1" dirty="0">
                          <a:solidFill>
                            <a:srgbClr val="1B2A4A"/>
                          </a:solidFill>
                        </a:rPr>
                        <a:t>Variable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b="1" dirty="0">
                          <a:solidFill>
                            <a:srgbClr val="1B2A4A"/>
                          </a:solidFill>
                        </a:rPr>
                        <a:t>Media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b="1" dirty="0">
                          <a:solidFill>
                            <a:srgbClr val="1B2A4A"/>
                          </a:solidFill>
                        </a:rPr>
                        <a:t>Mediana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>
                          <a:solidFill>
                            <a:srgbClr val="1B2A4A"/>
                          </a:solidFill>
                        </a:rPr>
                        <a:t>Q1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/>
                        <a:t>Q3</a:t>
                      </a:r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b="1" dirty="0">
                          <a:solidFill>
                            <a:srgbClr val="1B2A4A"/>
                          </a:solidFill>
                        </a:rPr>
                        <a:t>Observación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716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TOTMIEHO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3.20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3.00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/>
                        <a:t>2</a:t>
                      </a:r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/>
                        <a:t>4</a:t>
                      </a:r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Hogar promedio de 3 miembros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9878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RATIO_PERCEPTORES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0.71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0.67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0.50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1.00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ES" sz="105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El 71% de los miembros en promedio generan ingreso</a:t>
                      </a:r>
                    </a:p>
                  </a:txBody>
                  <a:tcPr marL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4926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IA01HD (Ingreso imputado)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3,736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1,851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592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4,828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ES" sz="105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Fuerte sesgo positivo: El ingreso promedio está muy elevado por pocos hogares ricos</a:t>
                      </a:r>
                    </a:p>
                  </a:txBody>
                  <a:tcPr marL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6978435"/>
                  </a:ext>
                </a:extLst>
              </a:tr>
              <a:tr h="351276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GA03HD (Alquiler)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501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ES" sz="105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Más del 75% no paga alquiler (Q3 = 0).</a:t>
                      </a:r>
                    </a:p>
                  </a:txBody>
                  <a:tcPr marL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8718431"/>
                  </a:ext>
                </a:extLst>
              </a:tr>
              <a:tr h="584315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GASTO_ALIMENTOS_PCT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0.26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0.25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0.16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0.35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ES" sz="105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El mayor gasto promedio (26%); esto es típico en economías en desarrollo.</a:t>
                      </a:r>
                    </a:p>
                  </a:txBody>
                  <a:tcPr marL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0067635"/>
                  </a:ext>
                </a:extLst>
              </a:tr>
              <a:tr h="584315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GASTO_EDUCACION_PCT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0.02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ES" sz="105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El 75% de los hogares gasta 0% en educación</a:t>
                      </a:r>
                    </a:p>
                  </a:txBody>
                  <a:tcPr marL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4315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GASTO_SALUD_PCT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0.03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0.01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PE" sz="105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0.04</a:t>
                      </a:r>
                    </a:p>
                  </a:txBody>
                  <a:tcPr marL="121920" marR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es-ES" sz="1050" kern="1200" dirty="0">
                          <a:solidFill>
                            <a:srgbClr val="1F2937"/>
                          </a:solidFill>
                          <a:latin typeface="+mn-lt"/>
                          <a:ea typeface="+mn-ea"/>
                          <a:cs typeface="+mn-cs"/>
                        </a:rPr>
                        <a:t>Muy bajo; el 25% de los hogares gasta 0 en salud.</a:t>
                      </a:r>
                    </a:p>
                  </a:txBody>
                  <a:tcPr marL="121920" marT="76200" marB="7620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9" name="Text 14">
            <a:extLst>
              <a:ext uri="{FF2B5EF4-FFF2-40B4-BE49-F238E27FC236}">
                <a16:creationId xmlns:a16="http://schemas.microsoft.com/office/drawing/2014/main" id="{CE8BD75A-06CE-2C3B-9386-3BC81F1E5B04}"/>
              </a:ext>
            </a:extLst>
          </p:cNvPr>
          <p:cNvSpPr/>
          <p:nvPr/>
        </p:nvSpPr>
        <p:spPr>
          <a:xfrm>
            <a:off x="10332720" y="6547104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900" dirty="0"/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E2E595B2-85A8-3A67-8CEF-292244F536A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811" y="2866010"/>
            <a:ext cx="4773328" cy="3712464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Text 3">
            <a:extLst>
              <a:ext uri="{FF2B5EF4-FFF2-40B4-BE49-F238E27FC236}">
                <a16:creationId xmlns:a16="http://schemas.microsoft.com/office/drawing/2014/main" id="{CC2B07B3-DEF6-CE31-3F4A-7371A66EE56F}"/>
              </a:ext>
            </a:extLst>
          </p:cNvPr>
          <p:cNvSpPr/>
          <p:nvPr/>
        </p:nvSpPr>
        <p:spPr>
          <a:xfrm>
            <a:off x="7315200" y="2642079"/>
            <a:ext cx="3794760" cy="2904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HISTOGRAMAS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3220245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9">
          <a:extLst>
            <a:ext uri="{FF2B5EF4-FFF2-40B4-BE49-F238E27FC236}">
              <a16:creationId xmlns:a16="http://schemas.microsoft.com/office/drawing/2014/main" id="{4207FC81-75DC-1BA9-2A56-D5A5A1FA79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96451746-A35E-D94B-4474-7EAD0888B26A}"/>
              </a:ext>
            </a:extLst>
          </p:cNvPr>
          <p:cNvSpPr/>
          <p:nvPr/>
        </p:nvSpPr>
        <p:spPr>
          <a:xfrm>
            <a:off x="283464" y="667512"/>
            <a:ext cx="73152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50" b="1" kern="0" spc="100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ANÁLISIS EDA — DETECCIÓN DE VALORES ATÍPICOS</a:t>
            </a:r>
            <a:endParaRPr lang="en-US" sz="1050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5A9812E5-7ACF-BD00-3997-4DA4664997EE}"/>
              </a:ext>
            </a:extLst>
          </p:cNvPr>
          <p:cNvSpPr/>
          <p:nvPr/>
        </p:nvSpPr>
        <p:spPr>
          <a:xfrm>
            <a:off x="283464" y="73152"/>
            <a:ext cx="11247120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7500"/>
          </a:bodyPr>
          <a:lstStyle/>
          <a:p>
            <a:pPr>
              <a:buSzPts val="1400"/>
            </a:pPr>
            <a:r>
              <a:rPr lang="en-US" sz="2400" b="1" dirty="0">
                <a:solidFill>
                  <a:srgbClr val="FFFF00"/>
                </a:solidFill>
                <a:latin typeface="Calibri"/>
                <a:cs typeface="Calibri"/>
              </a:rPr>
              <a:t>Outliers </a:t>
            </a:r>
            <a:r>
              <a:rPr lang="en-US" sz="2400" b="1" dirty="0" err="1">
                <a:solidFill>
                  <a:srgbClr val="FFFF00"/>
                </a:solidFill>
                <a:latin typeface="Calibri"/>
                <a:cs typeface="Calibri"/>
              </a:rPr>
              <a:t>en</a:t>
            </a:r>
            <a:r>
              <a:rPr lang="en-US" sz="2400" b="1" dirty="0">
                <a:solidFill>
                  <a:srgbClr val="FFFF00"/>
                </a:solidFill>
                <a:latin typeface="Calibri"/>
                <a:cs typeface="Calibri"/>
              </a:rPr>
              <a:t> patrimonio y porcentajes de </a:t>
            </a:r>
            <a:r>
              <a:rPr lang="en-US" sz="2400" b="1" dirty="0" err="1">
                <a:solidFill>
                  <a:srgbClr val="FFFF00"/>
                </a:solidFill>
                <a:latin typeface="Calibri"/>
                <a:cs typeface="Calibri"/>
              </a:rPr>
              <a:t>gasto</a:t>
            </a:r>
            <a:endParaRPr lang="en-US" sz="2400" b="1" dirty="0">
              <a:solidFill>
                <a:srgbClr val="FFFF00"/>
              </a:solidFill>
              <a:latin typeface="Calibri"/>
              <a:cs typeface="Calibri"/>
            </a:endParaRPr>
          </a:p>
        </p:txBody>
      </p:sp>
      <p:sp>
        <p:nvSpPr>
          <p:cNvPr id="22" name="Text 2">
            <a:extLst>
              <a:ext uri="{FF2B5EF4-FFF2-40B4-BE49-F238E27FC236}">
                <a16:creationId xmlns:a16="http://schemas.microsoft.com/office/drawing/2014/main" id="{6A9B5FAF-164B-BC9B-0685-E38A245E824D}"/>
              </a:ext>
            </a:extLst>
          </p:cNvPr>
          <p:cNvSpPr/>
          <p:nvPr/>
        </p:nvSpPr>
        <p:spPr>
          <a:xfrm>
            <a:off x="283464" y="898897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 detectan, pero se conservan: reflejan la realidad socioeconómica del </a:t>
            </a:r>
            <a:r>
              <a:rPr lang="en-US" sz="1250" dirty="0" err="1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hogar</a:t>
            </a:r>
            <a:r>
              <a:rPr lang="en-US" sz="125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250" dirty="0"/>
          </a:p>
        </p:txBody>
      </p:sp>
      <p:sp>
        <p:nvSpPr>
          <p:cNvPr id="23" name="Text 3">
            <a:extLst>
              <a:ext uri="{FF2B5EF4-FFF2-40B4-BE49-F238E27FC236}">
                <a16:creationId xmlns:a16="http://schemas.microsoft.com/office/drawing/2014/main" id="{B9D110E1-E996-42C8-F00E-ECBE203EC4DC}"/>
              </a:ext>
            </a:extLst>
          </p:cNvPr>
          <p:cNvSpPr/>
          <p:nvPr/>
        </p:nvSpPr>
        <p:spPr>
          <a:xfrm>
            <a:off x="7635240" y="1689850"/>
            <a:ext cx="4114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¿QUÉ SE OBSERVA?</a:t>
            </a:r>
            <a:endParaRPr lang="en-US" sz="1100" dirty="0"/>
          </a:p>
        </p:txBody>
      </p:sp>
      <p:sp>
        <p:nvSpPr>
          <p:cNvPr id="24" name="Text 4">
            <a:extLst>
              <a:ext uri="{FF2B5EF4-FFF2-40B4-BE49-F238E27FC236}">
                <a16:creationId xmlns:a16="http://schemas.microsoft.com/office/drawing/2014/main" id="{6B4232E4-F34B-526E-A17A-5C14FA3CCD63}"/>
              </a:ext>
            </a:extLst>
          </p:cNvPr>
          <p:cNvSpPr/>
          <p:nvPr/>
        </p:nvSpPr>
        <p:spPr>
          <a:xfrm>
            <a:off x="7635240" y="2029699"/>
            <a:ext cx="4069080" cy="103327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s-PE" sz="1100" dirty="0">
                <a:solidFill>
                  <a:srgbClr val="1F2937"/>
                </a:solidFill>
                <a:latin typeface="Arial" pitchFamily="34" charset="0"/>
                <a:cs typeface="Arial" pitchFamily="34" charset="-120"/>
              </a:rPr>
              <a:t>Presencia de valores extremos en variables de patrimonio (IA01HD, GA03HD, GA04HD)</a:t>
            </a:r>
          </a:p>
          <a:p>
            <a:endParaRPr lang="es-PE" sz="1100" dirty="0">
              <a:solidFill>
                <a:srgbClr val="1F2937"/>
              </a:solidFill>
              <a:latin typeface="Arial" pitchFamily="34" charset="0"/>
              <a:cs typeface="Arial" pitchFamily="34" charset="-12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PE" sz="1100" dirty="0">
                <a:solidFill>
                  <a:srgbClr val="1F2937"/>
                </a:solidFill>
                <a:latin typeface="Arial" pitchFamily="34" charset="0"/>
                <a:cs typeface="Arial" pitchFamily="34" charset="-120"/>
              </a:rPr>
              <a:t>Presencia de valores extremos en porcentajes de gasto (_PCT)</a:t>
            </a:r>
          </a:p>
        </p:txBody>
      </p:sp>
      <p:sp>
        <p:nvSpPr>
          <p:cNvPr id="25" name="Shape 5">
            <a:extLst>
              <a:ext uri="{FF2B5EF4-FFF2-40B4-BE49-F238E27FC236}">
                <a16:creationId xmlns:a16="http://schemas.microsoft.com/office/drawing/2014/main" id="{AAFCBF98-8485-485B-2788-9292CE125C56}"/>
              </a:ext>
            </a:extLst>
          </p:cNvPr>
          <p:cNvSpPr/>
          <p:nvPr/>
        </p:nvSpPr>
        <p:spPr>
          <a:xfrm>
            <a:off x="7635240" y="3794760"/>
            <a:ext cx="4096512" cy="2331720"/>
          </a:xfrm>
          <a:prstGeom prst="roundRect">
            <a:avLst>
              <a:gd name="adj" fmla="val 3137"/>
            </a:avLst>
          </a:prstGeom>
          <a:solidFill>
            <a:srgbClr val="EAF3F1"/>
          </a:solidFill>
          <a:ln/>
        </p:spPr>
        <p:txBody>
          <a:bodyPr/>
          <a:lstStyle/>
          <a:p>
            <a:endParaRPr lang="es-PE"/>
          </a:p>
        </p:txBody>
      </p:sp>
      <p:sp>
        <p:nvSpPr>
          <p:cNvPr id="26" name="Text 6">
            <a:extLst>
              <a:ext uri="{FF2B5EF4-FFF2-40B4-BE49-F238E27FC236}">
                <a16:creationId xmlns:a16="http://schemas.microsoft.com/office/drawing/2014/main" id="{982D0A45-C71C-CBD1-FBF3-10E1E5C9E93A}"/>
              </a:ext>
            </a:extLst>
          </p:cNvPr>
          <p:cNvSpPr/>
          <p:nvPr/>
        </p:nvSpPr>
        <p:spPr>
          <a:xfrm>
            <a:off x="7863840" y="3977640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DECISIÓN: NO ELIMINAR</a:t>
            </a:r>
            <a:endParaRPr lang="en-US" sz="1100" dirty="0"/>
          </a:p>
        </p:txBody>
      </p:sp>
      <p:sp>
        <p:nvSpPr>
          <p:cNvPr id="27" name="Text 7">
            <a:extLst>
              <a:ext uri="{FF2B5EF4-FFF2-40B4-BE49-F238E27FC236}">
                <a16:creationId xmlns:a16="http://schemas.microsoft.com/office/drawing/2014/main" id="{0C8134F1-C2A4-8C85-7D7F-65EBFA193AF0}"/>
              </a:ext>
            </a:extLst>
          </p:cNvPr>
          <p:cNvSpPr/>
          <p:nvPr/>
        </p:nvSpPr>
        <p:spPr>
          <a:xfrm>
            <a:off x="7863840" y="4297680"/>
            <a:ext cx="3657600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Estos valores no son errores de captura: reflejan la desigualdad patrimonial real y hogares que efectivamente no gastan </a:t>
            </a:r>
            <a:r>
              <a:rPr lang="en-US" sz="1100" dirty="0" err="1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en</a:t>
            </a:r>
            <a:r>
              <a:rPr lang="en-US" sz="11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ciertos rubros (ej. educación). Eliminarlos sesgaría el modelo hacia una realidad más homogénea de la que existe.</a:t>
            </a:r>
            <a:endParaRPr lang="en-US" sz="1100" dirty="0"/>
          </a:p>
        </p:txBody>
      </p:sp>
      <p:sp>
        <p:nvSpPr>
          <p:cNvPr id="28" name="Text 9">
            <a:extLst>
              <a:ext uri="{FF2B5EF4-FFF2-40B4-BE49-F238E27FC236}">
                <a16:creationId xmlns:a16="http://schemas.microsoft.com/office/drawing/2014/main" id="{235D810F-54C7-841F-1722-32CCA6F5433F}"/>
              </a:ext>
            </a:extLst>
          </p:cNvPr>
          <p:cNvSpPr/>
          <p:nvPr/>
        </p:nvSpPr>
        <p:spPr>
          <a:xfrm>
            <a:off x="10332720" y="6547104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900" dirty="0"/>
          </a:p>
        </p:txBody>
      </p:sp>
      <p:pic>
        <p:nvPicPr>
          <p:cNvPr id="29" name="Imagen 28">
            <a:extLst>
              <a:ext uri="{FF2B5EF4-FFF2-40B4-BE49-F238E27FC236}">
                <a16:creationId xmlns:a16="http://schemas.microsoft.com/office/drawing/2014/main" id="{1B8BC537-E344-78A4-0056-6C4CCBA477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464" y="1193292"/>
            <a:ext cx="6967728" cy="546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1527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9">
          <a:extLst>
            <a:ext uri="{FF2B5EF4-FFF2-40B4-BE49-F238E27FC236}">
              <a16:creationId xmlns:a16="http://schemas.microsoft.com/office/drawing/2014/main" id="{CDFE6A18-30CF-EBBA-06EA-26EF88864F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0">
            <a:extLst>
              <a:ext uri="{FF2B5EF4-FFF2-40B4-BE49-F238E27FC236}">
                <a16:creationId xmlns:a16="http://schemas.microsoft.com/office/drawing/2014/main" id="{274E8489-EBF5-5272-765C-ADCE9825FD75}"/>
              </a:ext>
            </a:extLst>
          </p:cNvPr>
          <p:cNvSpPr/>
          <p:nvPr/>
        </p:nvSpPr>
        <p:spPr>
          <a:xfrm>
            <a:off x="457200" y="684805"/>
            <a:ext cx="73152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50" b="1" kern="0" spc="100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ANÁLISIS EDA</a:t>
            </a:r>
            <a:endParaRPr lang="en-US" sz="1050" dirty="0"/>
          </a:p>
        </p:txBody>
      </p:sp>
      <p:sp>
        <p:nvSpPr>
          <p:cNvPr id="5" name="Text 1">
            <a:extLst>
              <a:ext uri="{FF2B5EF4-FFF2-40B4-BE49-F238E27FC236}">
                <a16:creationId xmlns:a16="http://schemas.microsoft.com/office/drawing/2014/main" id="{BAC5C98C-3FEF-C656-D2D0-729F57CA604C}"/>
              </a:ext>
            </a:extLst>
          </p:cNvPr>
          <p:cNvSpPr/>
          <p:nvPr/>
        </p:nvSpPr>
        <p:spPr>
          <a:xfrm>
            <a:off x="457200" y="73152"/>
            <a:ext cx="7037294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7500"/>
          </a:bodyPr>
          <a:lstStyle/>
          <a:p>
            <a:pPr>
              <a:buSzPts val="1400"/>
            </a:pPr>
            <a:r>
              <a:rPr lang="en-US" sz="2400" b="1" dirty="0">
                <a:solidFill>
                  <a:srgbClr val="FFFF00"/>
                </a:solidFill>
                <a:latin typeface="Calibri"/>
                <a:cs typeface="Calibri"/>
              </a:rPr>
              <a:t>Asimetría (Skewness) y </a:t>
            </a:r>
            <a:r>
              <a:rPr lang="en-US" sz="2400" b="1" dirty="0" err="1">
                <a:solidFill>
                  <a:srgbClr val="FFFF00"/>
                </a:solidFill>
                <a:latin typeface="Calibri"/>
                <a:cs typeface="Calibri"/>
              </a:rPr>
              <a:t>transformación</a:t>
            </a:r>
            <a:r>
              <a:rPr lang="en-US" sz="2400" b="1" dirty="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lang="en-US" sz="2400" b="1" dirty="0" err="1">
                <a:solidFill>
                  <a:srgbClr val="FFFF00"/>
                </a:solidFill>
                <a:latin typeface="Calibri"/>
                <a:cs typeface="Calibri"/>
              </a:rPr>
              <a:t>logarítmica</a:t>
            </a:r>
            <a:endParaRPr lang="en-US" sz="2400" b="1" dirty="0">
              <a:solidFill>
                <a:srgbClr val="FFFF00"/>
              </a:solidFill>
              <a:latin typeface="Calibri"/>
              <a:cs typeface="Calibri"/>
            </a:endParaRPr>
          </a:p>
        </p:txBody>
      </p:sp>
      <p:sp>
        <p:nvSpPr>
          <p:cNvPr id="6" name="Text 2">
            <a:extLst>
              <a:ext uri="{FF2B5EF4-FFF2-40B4-BE49-F238E27FC236}">
                <a16:creationId xmlns:a16="http://schemas.microsoft.com/office/drawing/2014/main" id="{49A10699-5B28-B23E-55D2-C2C0D0F82E73}"/>
              </a:ext>
            </a:extLst>
          </p:cNvPr>
          <p:cNvSpPr/>
          <p:nvPr/>
        </p:nvSpPr>
        <p:spPr>
          <a:xfrm>
            <a:off x="457200" y="987552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15 variables con sesgo fuerte fueron transformadas con log(1+x)</a:t>
            </a:r>
            <a:endParaRPr lang="en-US" sz="1250" dirty="0"/>
          </a:p>
        </p:txBody>
      </p:sp>
      <p:graphicFrame>
        <p:nvGraphicFramePr>
          <p:cNvPr id="7" name="Table 0">
            <a:extLst>
              <a:ext uri="{FF2B5EF4-FFF2-40B4-BE49-F238E27FC236}">
                <a16:creationId xmlns:a16="http://schemas.microsoft.com/office/drawing/2014/main" id="{75C668C8-64A1-EBEF-214C-1D5AC29021FD}"/>
              </a:ext>
            </a:extLst>
          </p:cNvPr>
          <p:cNvGraphicFramePr>
            <a:graphicFrameLocks noGrp="1"/>
          </p:cNvGraphicFramePr>
          <p:nvPr/>
        </p:nvGraphicFramePr>
        <p:xfrm>
          <a:off x="457200" y="1307592"/>
          <a:ext cx="6499412" cy="5532120"/>
        </p:xfrm>
        <a:graphic>
          <a:graphicData uri="http://schemas.openxmlformats.org/drawingml/2006/table">
            <a:tbl>
              <a:tblPr/>
              <a:tblGrid>
                <a:gridCol w="22411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76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09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096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b="1" dirty="0">
                          <a:solidFill>
                            <a:srgbClr val="1B2A4A"/>
                          </a:solidFill>
                        </a:rPr>
                        <a:t>Variable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b="1" dirty="0">
                          <a:solidFill>
                            <a:srgbClr val="1B2A4A"/>
                          </a:solidFill>
                        </a:rPr>
                        <a:t>Skewness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b="1" dirty="0">
                          <a:solidFill>
                            <a:srgbClr val="1B2A4A"/>
                          </a:solidFill>
                        </a:rPr>
                        <a:t>Kurtosis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b="1" dirty="0">
                          <a:solidFill>
                            <a:srgbClr val="1B2A4A"/>
                          </a:solidFill>
                        </a:rPr>
                        <a:t>Interpretación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TOTMIEHO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0.916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1.363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Sesgo positivo, platicúrtica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IA01HD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5.005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67.355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Sesgo positivo extremo, leptocúrtica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GA03HD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7.428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78.724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Sesgo positivo extremo, leptocúrtica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GA04HD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4.996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67.213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Sesgo positivo extremo, leptocúrtica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s-PE" sz="1000" kern="0" dirty="0">
                          <a:solidFill>
                            <a:srgbClr val="0F1115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GASTO_ALIMENTOS_DENTRO_HOGAR_PCT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0.333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-0.164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50" dirty="0">
                          <a:solidFill>
                            <a:srgbClr val="1F2937"/>
                          </a:solidFill>
                        </a:rPr>
                        <a:t>Sesgo leve, platicúrtica</a:t>
                      </a:r>
                      <a:endParaRPr lang="en-US" sz="9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>
                          <a:solidFill>
                            <a:srgbClr val="0F1115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GASTO_ALCOHOL_TABACO_PCT</a:t>
                      </a:r>
                      <a:endParaRPr lang="es-PE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18.831</a:t>
                      </a:r>
                      <a:endParaRPr lang="es-PE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521.592</a:t>
                      </a:r>
                      <a:endParaRPr lang="es-PE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 dirty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Sesgo positivo extremo, leptocúrtica</a:t>
                      </a:r>
                      <a:endParaRPr lang="es-PE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 dirty="0">
                          <a:solidFill>
                            <a:srgbClr val="0F1115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GASTO_VESTIDO_CALZADO_PCT</a:t>
                      </a:r>
                      <a:endParaRPr lang="es-PE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2.243</a:t>
                      </a:r>
                      <a:endParaRPr lang="es-PE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11.46</a:t>
                      </a:r>
                      <a:endParaRPr lang="es-PE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 dirty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Sesgo positivo, leptocúrtica</a:t>
                      </a:r>
                      <a:endParaRPr lang="es-PE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3069118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 dirty="0">
                          <a:solidFill>
                            <a:srgbClr val="0F1115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GASTO_VIVIENDA_SERVICIOS_PCT</a:t>
                      </a:r>
                      <a:endParaRPr lang="es-PE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3.306</a:t>
                      </a:r>
                      <a:endParaRPr lang="es-PE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15.623</a:t>
                      </a:r>
                      <a:endParaRPr lang="es-PE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 dirty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Sesgo positivo, leptocúrtica</a:t>
                      </a:r>
                      <a:endParaRPr lang="es-PE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83007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 dirty="0">
                          <a:solidFill>
                            <a:srgbClr val="0F1115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GASTO_MUEBLES_MANTENIMIENTO_PCT</a:t>
                      </a:r>
                      <a:endParaRPr lang="es-PE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3.836</a:t>
                      </a:r>
                      <a:endParaRPr lang="es-PE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30.819</a:t>
                      </a:r>
                      <a:endParaRPr lang="es-PE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 dirty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Sesgo positivo, leptocúrtica</a:t>
                      </a:r>
                      <a:endParaRPr lang="es-PE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99627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 dirty="0">
                          <a:solidFill>
                            <a:srgbClr val="0F1115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GASTO_SALUD_PCT</a:t>
                      </a:r>
                      <a:endParaRPr lang="es-PE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3.661</a:t>
                      </a:r>
                      <a:endParaRPr lang="es-PE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19.484</a:t>
                      </a:r>
                      <a:endParaRPr lang="es-PE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 dirty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Sesgo positivo, leptocúrtica</a:t>
                      </a:r>
                      <a:endParaRPr lang="es-PE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3099706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 dirty="0">
                          <a:solidFill>
                            <a:srgbClr val="0F1115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GASTO_TRANSPORTE_PCT</a:t>
                      </a:r>
                      <a:endParaRPr lang="es-PE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3.222</a:t>
                      </a:r>
                      <a:endParaRPr lang="es-PE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17.528</a:t>
                      </a:r>
                      <a:endParaRPr lang="es-PE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 dirty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Sesgo positivo, leptocúrtica</a:t>
                      </a:r>
                      <a:endParaRPr lang="es-PE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275228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 dirty="0">
                          <a:solidFill>
                            <a:srgbClr val="0F1115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GASTO_COMUNICACIONES_PCT</a:t>
                      </a:r>
                      <a:endParaRPr lang="es-PE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4.054</a:t>
                      </a:r>
                      <a:endParaRPr lang="es-PE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33.414</a:t>
                      </a:r>
                      <a:endParaRPr lang="es-PE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 dirty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Sesgo positivo, leptocúrtica</a:t>
                      </a:r>
                      <a:endParaRPr lang="es-PE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917032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 dirty="0">
                          <a:solidFill>
                            <a:srgbClr val="0F1115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GASTO_RECREACION_CULTURA_PCT</a:t>
                      </a:r>
                      <a:endParaRPr lang="es-PE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9.463</a:t>
                      </a:r>
                      <a:endParaRPr lang="es-PE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183.063</a:t>
                      </a:r>
                      <a:endParaRPr lang="es-PE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 dirty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Sesgo positivo extremo, leptocúrtica</a:t>
                      </a:r>
                      <a:endParaRPr lang="es-PE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 dirty="0">
                          <a:solidFill>
                            <a:srgbClr val="0F1115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GASTO_EDUCACION_PCT</a:t>
                      </a:r>
                      <a:endParaRPr lang="es-PE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3.979</a:t>
                      </a:r>
                      <a:endParaRPr lang="es-PE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19.548</a:t>
                      </a:r>
                      <a:endParaRPr lang="es-PE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900" kern="0" dirty="0">
                          <a:solidFill>
                            <a:srgbClr val="0F1115"/>
                          </a:solidFill>
                          <a:effectLst/>
                          <a:latin typeface="Segoe UI" panose="020B0502040204020203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Sesgo positivo, leptocúrtica</a:t>
                      </a:r>
                      <a:endParaRPr lang="es-PE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8" name="Text 3">
            <a:extLst>
              <a:ext uri="{FF2B5EF4-FFF2-40B4-BE49-F238E27FC236}">
                <a16:creationId xmlns:a16="http://schemas.microsoft.com/office/drawing/2014/main" id="{DF3B4430-9F40-8F17-5F86-75226FCA626E}"/>
              </a:ext>
            </a:extLst>
          </p:cNvPr>
          <p:cNvSpPr/>
          <p:nvPr/>
        </p:nvSpPr>
        <p:spPr>
          <a:xfrm>
            <a:off x="10124742" y="1392861"/>
            <a:ext cx="1699708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CRITERIOS</a:t>
            </a:r>
            <a:endParaRPr lang="en-US" sz="1100" dirty="0"/>
          </a:p>
        </p:txBody>
      </p:sp>
      <p:sp>
        <p:nvSpPr>
          <p:cNvPr id="9" name="Shape 4">
            <a:extLst>
              <a:ext uri="{FF2B5EF4-FFF2-40B4-BE49-F238E27FC236}">
                <a16:creationId xmlns:a16="http://schemas.microsoft.com/office/drawing/2014/main" id="{54F1080D-6570-C29D-A807-4F0FD471D0B9}"/>
              </a:ext>
            </a:extLst>
          </p:cNvPr>
          <p:cNvSpPr/>
          <p:nvPr/>
        </p:nvSpPr>
        <p:spPr>
          <a:xfrm>
            <a:off x="10307622" y="1723000"/>
            <a:ext cx="1624405" cy="777240"/>
          </a:xfrm>
          <a:prstGeom prst="roundRect">
            <a:avLst>
              <a:gd name="adj" fmla="val 7059"/>
            </a:avLst>
          </a:prstGeom>
          <a:solidFill>
            <a:srgbClr val="F4F6F8"/>
          </a:solidFill>
          <a:ln/>
        </p:spPr>
        <p:txBody>
          <a:bodyPr/>
          <a:lstStyle/>
          <a:p>
            <a:endParaRPr lang="es-PE"/>
          </a:p>
        </p:txBody>
      </p:sp>
      <p:sp>
        <p:nvSpPr>
          <p:cNvPr id="10" name="Text 5">
            <a:extLst>
              <a:ext uri="{FF2B5EF4-FFF2-40B4-BE49-F238E27FC236}">
                <a16:creationId xmlns:a16="http://schemas.microsoft.com/office/drawing/2014/main" id="{67583637-43D0-9ACF-4231-66EE520D9E70}"/>
              </a:ext>
            </a:extLst>
          </p:cNvPr>
          <p:cNvSpPr/>
          <p:nvPr/>
        </p:nvSpPr>
        <p:spPr>
          <a:xfrm>
            <a:off x="10490502" y="1723000"/>
            <a:ext cx="1333948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Skewness &gt; 0.5</a:t>
            </a:r>
            <a:endParaRPr lang="en-US" sz="1150" dirty="0"/>
          </a:p>
          <a:p>
            <a:pPr marL="0" indent="0">
              <a:buNone/>
            </a:pPr>
            <a:r>
              <a:rPr lang="en-US" sz="10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Sesgo positivo (cola a la derecha)</a:t>
            </a:r>
            <a:endParaRPr lang="en-US" sz="1150" dirty="0"/>
          </a:p>
        </p:txBody>
      </p:sp>
      <p:sp>
        <p:nvSpPr>
          <p:cNvPr id="11" name="Shape 6">
            <a:extLst>
              <a:ext uri="{FF2B5EF4-FFF2-40B4-BE49-F238E27FC236}">
                <a16:creationId xmlns:a16="http://schemas.microsoft.com/office/drawing/2014/main" id="{234AC264-E1F1-72E8-1C4F-30EE8A81D4F5}"/>
              </a:ext>
            </a:extLst>
          </p:cNvPr>
          <p:cNvSpPr/>
          <p:nvPr/>
        </p:nvSpPr>
        <p:spPr>
          <a:xfrm>
            <a:off x="10295068" y="2718082"/>
            <a:ext cx="1745428" cy="777240"/>
          </a:xfrm>
          <a:prstGeom prst="roundRect">
            <a:avLst>
              <a:gd name="adj" fmla="val 7059"/>
            </a:avLst>
          </a:prstGeom>
          <a:solidFill>
            <a:srgbClr val="F4F6F8"/>
          </a:solidFill>
          <a:ln/>
        </p:spPr>
        <p:txBody>
          <a:bodyPr/>
          <a:lstStyle/>
          <a:p>
            <a:endParaRPr lang="es-PE"/>
          </a:p>
        </p:txBody>
      </p:sp>
      <p:sp>
        <p:nvSpPr>
          <p:cNvPr id="12" name="Text 7">
            <a:extLst>
              <a:ext uri="{FF2B5EF4-FFF2-40B4-BE49-F238E27FC236}">
                <a16:creationId xmlns:a16="http://schemas.microsoft.com/office/drawing/2014/main" id="{94DB564E-A908-0061-6A1B-0F735B5B6969}"/>
              </a:ext>
            </a:extLst>
          </p:cNvPr>
          <p:cNvSpPr/>
          <p:nvPr/>
        </p:nvSpPr>
        <p:spPr>
          <a:xfrm>
            <a:off x="10402645" y="2751794"/>
            <a:ext cx="1500692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Kurtosis &gt; 3</a:t>
            </a:r>
            <a:endParaRPr lang="en-US" sz="1150" dirty="0"/>
          </a:p>
          <a:p>
            <a:pPr marL="0" indent="0">
              <a:buNone/>
            </a:pPr>
            <a:r>
              <a:rPr lang="en-US" sz="10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Leptocúrtica (colas pesadas, más outliers)</a:t>
            </a:r>
            <a:endParaRPr lang="en-US" sz="1150" dirty="0"/>
          </a:p>
        </p:txBody>
      </p:sp>
      <p:sp>
        <p:nvSpPr>
          <p:cNvPr id="13" name="Shape 8">
            <a:extLst>
              <a:ext uri="{FF2B5EF4-FFF2-40B4-BE49-F238E27FC236}">
                <a16:creationId xmlns:a16="http://schemas.microsoft.com/office/drawing/2014/main" id="{52309AAE-9972-D87C-1848-CA8D76E00AEA}"/>
              </a:ext>
            </a:extLst>
          </p:cNvPr>
          <p:cNvSpPr/>
          <p:nvPr/>
        </p:nvSpPr>
        <p:spPr>
          <a:xfrm>
            <a:off x="10332721" y="4304403"/>
            <a:ext cx="1799028" cy="1433010"/>
          </a:xfrm>
          <a:prstGeom prst="roundRect">
            <a:avLst>
              <a:gd name="adj" fmla="val 3019"/>
            </a:avLst>
          </a:prstGeom>
          <a:solidFill>
            <a:srgbClr val="EAF3F1"/>
          </a:solidFill>
          <a:ln/>
        </p:spPr>
        <p:txBody>
          <a:bodyPr/>
          <a:lstStyle/>
          <a:p>
            <a:endParaRPr lang="es-PE"/>
          </a:p>
        </p:txBody>
      </p:sp>
      <p:sp>
        <p:nvSpPr>
          <p:cNvPr id="14" name="Text 9">
            <a:extLst>
              <a:ext uri="{FF2B5EF4-FFF2-40B4-BE49-F238E27FC236}">
                <a16:creationId xmlns:a16="http://schemas.microsoft.com/office/drawing/2014/main" id="{4BDC48CD-8092-7525-00D3-E303D1DE5707}"/>
              </a:ext>
            </a:extLst>
          </p:cNvPr>
          <p:cNvSpPr/>
          <p:nvPr/>
        </p:nvSpPr>
        <p:spPr>
          <a:xfrm>
            <a:off x="10172700" y="4192764"/>
            <a:ext cx="941295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15</a:t>
            </a:r>
            <a:endParaRPr lang="en-US" sz="3400" dirty="0"/>
          </a:p>
        </p:txBody>
      </p:sp>
      <p:sp>
        <p:nvSpPr>
          <p:cNvPr id="15" name="Text 10">
            <a:extLst>
              <a:ext uri="{FF2B5EF4-FFF2-40B4-BE49-F238E27FC236}">
                <a16:creationId xmlns:a16="http://schemas.microsoft.com/office/drawing/2014/main" id="{F130D7BD-B7CC-F183-8E53-29B6DE6ADAC8}"/>
              </a:ext>
            </a:extLst>
          </p:cNvPr>
          <p:cNvSpPr/>
          <p:nvPr/>
        </p:nvSpPr>
        <p:spPr>
          <a:xfrm>
            <a:off x="10650068" y="4283764"/>
            <a:ext cx="1500693" cy="18480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11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variables transformadas con log(1+x) para reducir el sesgo y estabilizar la varianza antes de modelar.</a:t>
            </a:r>
            <a:endParaRPr lang="en-US" sz="1100" dirty="0"/>
          </a:p>
        </p:txBody>
      </p:sp>
      <p:sp>
        <p:nvSpPr>
          <p:cNvPr id="16" name="Text 12">
            <a:extLst>
              <a:ext uri="{FF2B5EF4-FFF2-40B4-BE49-F238E27FC236}">
                <a16:creationId xmlns:a16="http://schemas.microsoft.com/office/drawing/2014/main" id="{95613D82-DD7F-45CC-D694-CB98C5F6A18D}"/>
              </a:ext>
            </a:extLst>
          </p:cNvPr>
          <p:cNvSpPr/>
          <p:nvPr/>
        </p:nvSpPr>
        <p:spPr>
          <a:xfrm>
            <a:off x="10332720" y="6547104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900" dirty="0"/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EE9B09B4-B2DB-3834-D5F5-97C8B3D427D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7688" y="1014371"/>
            <a:ext cx="2929477" cy="29717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3D31397D-3457-3F4C-2C60-39DFC98EF3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635" y="4188041"/>
            <a:ext cx="2882529" cy="25876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953584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9">
          <a:extLst>
            <a:ext uri="{FF2B5EF4-FFF2-40B4-BE49-F238E27FC236}">
              <a16:creationId xmlns:a16="http://schemas.microsoft.com/office/drawing/2014/main" id="{BC282250-CC77-C264-2FA6-B617675A4B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FD17CC10-260F-E90E-29E3-6B044BF5352A}"/>
              </a:ext>
            </a:extLst>
          </p:cNvPr>
          <p:cNvSpPr/>
          <p:nvPr/>
        </p:nvSpPr>
        <p:spPr>
          <a:xfrm>
            <a:off x="356839" y="669847"/>
            <a:ext cx="73152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50" b="1" kern="0" spc="100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ANÁLISIS EDA</a:t>
            </a:r>
            <a:endParaRPr lang="en-US" sz="1050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AA1BFB21-B5E7-AAD4-8CBE-A6C923FE963A}"/>
              </a:ext>
            </a:extLst>
          </p:cNvPr>
          <p:cNvSpPr/>
          <p:nvPr/>
        </p:nvSpPr>
        <p:spPr>
          <a:xfrm>
            <a:off x="256032" y="61499"/>
            <a:ext cx="11247120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7500"/>
          </a:bodyPr>
          <a:lstStyle/>
          <a:p>
            <a:pPr>
              <a:buSzPts val="1400"/>
            </a:pPr>
            <a:r>
              <a:rPr lang="en-US" sz="2400" b="1" dirty="0">
                <a:solidFill>
                  <a:srgbClr val="FFFF00"/>
                </a:solidFill>
                <a:latin typeface="Calibri"/>
                <a:cs typeface="Calibri"/>
              </a:rPr>
              <a:t>Correlación, multicolinealidad y dataset final</a:t>
            </a:r>
          </a:p>
        </p:txBody>
      </p:sp>
      <p:sp>
        <p:nvSpPr>
          <p:cNvPr id="19" name="Text 2">
            <a:extLst>
              <a:ext uri="{FF2B5EF4-FFF2-40B4-BE49-F238E27FC236}">
                <a16:creationId xmlns:a16="http://schemas.microsoft.com/office/drawing/2014/main" id="{3956A677-AF06-325E-34B9-D1B7464CD09E}"/>
              </a:ext>
            </a:extLst>
          </p:cNvPr>
          <p:cNvSpPr/>
          <p:nvPr/>
        </p:nvSpPr>
        <p:spPr>
          <a:xfrm>
            <a:off x="356839" y="918972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Eliminación de variables redundantes y cierre del proceso de preparación de </a:t>
            </a:r>
            <a:r>
              <a:rPr lang="en-US" sz="1250" dirty="0" err="1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datos</a:t>
            </a:r>
            <a:r>
              <a:rPr lang="en-US" sz="125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250" dirty="0"/>
          </a:p>
        </p:txBody>
      </p:sp>
      <p:pic>
        <p:nvPicPr>
          <p:cNvPr id="20" name="Image 0" descr="/home/claude/nb_images/cell44_1.png">
            <a:extLst>
              <a:ext uri="{FF2B5EF4-FFF2-40B4-BE49-F238E27FC236}">
                <a16:creationId xmlns:a16="http://schemas.microsoft.com/office/drawing/2014/main" id="{BFDC1A54-9226-6E21-3CB3-BD3F939AE2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508760"/>
            <a:ext cx="5806440" cy="4892040"/>
          </a:xfrm>
          <a:prstGeom prst="rect">
            <a:avLst/>
          </a:prstGeom>
        </p:spPr>
      </p:pic>
      <p:sp>
        <p:nvSpPr>
          <p:cNvPr id="21" name="Text 3">
            <a:extLst>
              <a:ext uri="{FF2B5EF4-FFF2-40B4-BE49-F238E27FC236}">
                <a16:creationId xmlns:a16="http://schemas.microsoft.com/office/drawing/2014/main" id="{3A0AEDC8-E5CD-8F24-F918-6BEEA35BBC25}"/>
              </a:ext>
            </a:extLst>
          </p:cNvPr>
          <p:cNvSpPr/>
          <p:nvPr/>
        </p:nvSpPr>
        <p:spPr>
          <a:xfrm>
            <a:off x="6537960" y="1554480"/>
            <a:ext cx="52120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kern="0" spc="50" dirty="0">
                <a:solidFill>
                  <a:srgbClr val="B0473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MULTICOLINEALIDAD (correlación &gt; 0.85)</a:t>
            </a:r>
            <a:endParaRPr lang="en-US" sz="1050" dirty="0"/>
          </a:p>
        </p:txBody>
      </p:sp>
      <p:graphicFrame>
        <p:nvGraphicFramePr>
          <p:cNvPr id="22" name="Table 0">
            <a:extLst>
              <a:ext uri="{FF2B5EF4-FFF2-40B4-BE49-F238E27FC236}">
                <a16:creationId xmlns:a16="http://schemas.microsoft.com/office/drawing/2014/main" id="{05291330-830A-995E-ED27-4200506527D6}"/>
              </a:ext>
            </a:extLst>
          </p:cNvPr>
          <p:cNvGraphicFramePr>
            <a:graphicFrameLocks noGrp="1"/>
          </p:cNvGraphicFramePr>
          <p:nvPr/>
        </p:nvGraphicFramePr>
        <p:xfrm>
          <a:off x="6537960" y="1847088"/>
          <a:ext cx="5193792" cy="1097280"/>
        </p:xfrm>
        <a:graphic>
          <a:graphicData uri="http://schemas.openxmlformats.org/drawingml/2006/table">
            <a:tbl>
              <a:tblPr/>
              <a:tblGrid>
                <a:gridCol w="1280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019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00" b="1" dirty="0">
                          <a:solidFill>
                            <a:srgbClr val="1B2A4A"/>
                          </a:solidFill>
                        </a:rPr>
                        <a:t>Var. 1</a:t>
                      </a:r>
                      <a:endParaRPr lang="en-US" sz="9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00" b="1" dirty="0">
                          <a:solidFill>
                            <a:srgbClr val="1B2A4A"/>
                          </a:solidFill>
                        </a:rPr>
                        <a:t>Var. 2</a:t>
                      </a:r>
                      <a:endParaRPr lang="en-US" sz="9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00" b="1" dirty="0">
                          <a:solidFill>
                            <a:srgbClr val="1B2A4A"/>
                          </a:solidFill>
                        </a:rPr>
                        <a:t>Corr.</a:t>
                      </a:r>
                      <a:endParaRPr lang="en-US" sz="9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00" b="1" dirty="0">
                          <a:solidFill>
                            <a:srgbClr val="1B2A4A"/>
                          </a:solidFill>
                        </a:rPr>
                        <a:t>Decisión</a:t>
                      </a:r>
                      <a:endParaRPr lang="en-US" sz="9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00" dirty="0">
                          <a:solidFill>
                            <a:srgbClr val="1F2937"/>
                          </a:solidFill>
                        </a:rPr>
                        <a:t>GA04HD_log</a:t>
                      </a:r>
                      <a:endParaRPr lang="en-US" sz="9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00" dirty="0">
                          <a:solidFill>
                            <a:srgbClr val="1F2937"/>
                          </a:solidFill>
                        </a:rPr>
                        <a:t>IA01HD_log</a:t>
                      </a:r>
                      <a:endParaRPr lang="en-US" sz="9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00" dirty="0">
                          <a:solidFill>
                            <a:srgbClr val="1F2937"/>
                          </a:solidFill>
                        </a:rPr>
                        <a:t>0.984</a:t>
                      </a:r>
                      <a:endParaRPr lang="en-US" sz="9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00" dirty="0">
                          <a:solidFill>
                            <a:srgbClr val="1F2937"/>
                          </a:solidFill>
                        </a:rPr>
                        <a:t>Eliminar GA04HD_log</a:t>
                      </a:r>
                      <a:endParaRPr lang="en-US" sz="9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00" dirty="0">
                          <a:solidFill>
                            <a:srgbClr val="1F2937"/>
                          </a:solidFill>
                        </a:rPr>
                        <a:t>GA03HD_log</a:t>
                      </a:r>
                      <a:endParaRPr lang="en-US" sz="9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00" dirty="0">
                          <a:solidFill>
                            <a:srgbClr val="1F2937"/>
                          </a:solidFill>
                        </a:rPr>
                        <a:t>IA01HD_log</a:t>
                      </a:r>
                      <a:endParaRPr lang="en-US" sz="9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00" dirty="0">
                          <a:solidFill>
                            <a:srgbClr val="1F2937"/>
                          </a:solidFill>
                        </a:rPr>
                        <a:t>0.930</a:t>
                      </a:r>
                      <a:endParaRPr lang="en-US" sz="9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00" dirty="0">
                          <a:solidFill>
                            <a:srgbClr val="1F2937"/>
                          </a:solidFill>
                        </a:rPr>
                        <a:t>Eliminar GA03HD_log</a:t>
                      </a:r>
                      <a:endParaRPr lang="en-US" sz="9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3" name="Text 4">
            <a:extLst>
              <a:ext uri="{FF2B5EF4-FFF2-40B4-BE49-F238E27FC236}">
                <a16:creationId xmlns:a16="http://schemas.microsoft.com/office/drawing/2014/main" id="{4D252382-1716-39ED-9308-ED1F5826A6F8}"/>
              </a:ext>
            </a:extLst>
          </p:cNvPr>
          <p:cNvSpPr/>
          <p:nvPr/>
        </p:nvSpPr>
        <p:spPr>
          <a:xfrm>
            <a:off x="6537960" y="3177987"/>
            <a:ext cx="52120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kern="0" spc="50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CORRELACIÓN CON POBRE_BIN (top 3)</a:t>
            </a:r>
            <a:endParaRPr lang="en-US" sz="1050" dirty="0"/>
          </a:p>
        </p:txBody>
      </p:sp>
      <p:graphicFrame>
        <p:nvGraphicFramePr>
          <p:cNvPr id="24" name="Table 1">
            <a:extLst>
              <a:ext uri="{FF2B5EF4-FFF2-40B4-BE49-F238E27FC236}">
                <a16:creationId xmlns:a16="http://schemas.microsoft.com/office/drawing/2014/main" id="{FBC15200-CD96-2866-8A77-2E96A043D726}"/>
              </a:ext>
            </a:extLst>
          </p:cNvPr>
          <p:cNvGraphicFramePr>
            <a:graphicFrameLocks noGrp="1"/>
          </p:cNvGraphicFramePr>
          <p:nvPr/>
        </p:nvGraphicFramePr>
        <p:xfrm>
          <a:off x="6537960" y="3470595"/>
          <a:ext cx="5193792" cy="1463040"/>
        </p:xfrm>
        <a:graphic>
          <a:graphicData uri="http://schemas.openxmlformats.org/drawingml/2006/table">
            <a:tbl>
              <a:tblPr/>
              <a:tblGrid>
                <a:gridCol w="192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334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00" b="1" dirty="0">
                          <a:solidFill>
                            <a:srgbClr val="1B2A4A"/>
                          </a:solidFill>
                        </a:rPr>
                        <a:t>Variable</a:t>
                      </a:r>
                      <a:endParaRPr lang="en-US" sz="9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00" b="1" dirty="0">
                          <a:solidFill>
                            <a:srgbClr val="1B2A4A"/>
                          </a:solidFill>
                        </a:rPr>
                        <a:t>Corr.</a:t>
                      </a:r>
                      <a:endParaRPr lang="en-US" sz="9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00" b="1" dirty="0">
                          <a:solidFill>
                            <a:srgbClr val="1B2A4A"/>
                          </a:solidFill>
                        </a:rPr>
                        <a:t>Interpretación</a:t>
                      </a:r>
                      <a:endParaRPr lang="en-US" sz="9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00" dirty="0">
                          <a:solidFill>
                            <a:srgbClr val="1F2937"/>
                          </a:solidFill>
                        </a:rPr>
                        <a:t>GASTO_ALIMENTOS_PCT</a:t>
                      </a:r>
                      <a:endParaRPr lang="en-US" sz="9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00" dirty="0">
                          <a:solidFill>
                            <a:srgbClr val="1F2937"/>
                          </a:solidFill>
                        </a:rPr>
                        <a:t>0.418</a:t>
                      </a:r>
                      <a:endParaRPr lang="en-US" sz="9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00" dirty="0">
                          <a:solidFill>
                            <a:srgbClr val="1F2937"/>
                          </a:solidFill>
                        </a:rPr>
                        <a:t>Ley de Engel</a:t>
                      </a:r>
                      <a:endParaRPr lang="en-US" sz="9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00" dirty="0">
                          <a:solidFill>
                            <a:srgbClr val="1F2937"/>
                          </a:solidFill>
                        </a:rPr>
                        <a:t>TOTMIEHO_log</a:t>
                      </a:r>
                      <a:endParaRPr lang="en-US" sz="9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00" dirty="0">
                          <a:solidFill>
                            <a:srgbClr val="1F2937"/>
                          </a:solidFill>
                        </a:rPr>
                        <a:t>0.301</a:t>
                      </a:r>
                      <a:endParaRPr lang="en-US" sz="9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00" dirty="0">
                          <a:solidFill>
                            <a:srgbClr val="1F2937"/>
                          </a:solidFill>
                        </a:rPr>
                        <a:t>A mayor hogar, más pobreza</a:t>
                      </a:r>
                      <a:endParaRPr lang="en-US" sz="9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00" dirty="0">
                          <a:solidFill>
                            <a:srgbClr val="1F2937"/>
                          </a:solidFill>
                        </a:rPr>
                        <a:t>GASTO_EDUCACION_PCT_log</a:t>
                      </a:r>
                      <a:endParaRPr lang="en-US" sz="9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00" dirty="0">
                          <a:solidFill>
                            <a:srgbClr val="1F2937"/>
                          </a:solidFill>
                        </a:rPr>
                        <a:t>-0.281</a:t>
                      </a:r>
                      <a:endParaRPr lang="en-US" sz="9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900" dirty="0">
                          <a:solidFill>
                            <a:srgbClr val="1F2937"/>
                          </a:solidFill>
                        </a:rPr>
                        <a:t>Más educación, menos pobreza</a:t>
                      </a:r>
                      <a:endParaRPr lang="en-US" sz="90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5" name="Shape 5">
            <a:extLst>
              <a:ext uri="{FF2B5EF4-FFF2-40B4-BE49-F238E27FC236}">
                <a16:creationId xmlns:a16="http://schemas.microsoft.com/office/drawing/2014/main" id="{8F688C73-DAE4-284F-ACDE-B0ADC3F4E929}"/>
              </a:ext>
            </a:extLst>
          </p:cNvPr>
          <p:cNvSpPr/>
          <p:nvPr/>
        </p:nvSpPr>
        <p:spPr>
          <a:xfrm>
            <a:off x="6537960" y="5056986"/>
            <a:ext cx="5193792" cy="1325880"/>
          </a:xfrm>
          <a:prstGeom prst="roundRect">
            <a:avLst>
              <a:gd name="adj" fmla="val 4138"/>
            </a:avLst>
          </a:prstGeom>
          <a:solidFill>
            <a:srgbClr val="EAF3F1"/>
          </a:solidFill>
          <a:ln/>
        </p:spPr>
        <p:txBody>
          <a:bodyPr/>
          <a:lstStyle/>
          <a:p>
            <a:endParaRPr lang="es-PE"/>
          </a:p>
        </p:txBody>
      </p:sp>
      <p:sp>
        <p:nvSpPr>
          <p:cNvPr id="26" name="Text 6">
            <a:extLst>
              <a:ext uri="{FF2B5EF4-FFF2-40B4-BE49-F238E27FC236}">
                <a16:creationId xmlns:a16="http://schemas.microsoft.com/office/drawing/2014/main" id="{2C7012D0-9CBA-07DD-584F-3A8E8FF78E79}"/>
              </a:ext>
            </a:extLst>
          </p:cNvPr>
          <p:cNvSpPr/>
          <p:nvPr/>
        </p:nvSpPr>
        <p:spPr>
          <a:xfrm>
            <a:off x="6766560" y="5039063"/>
            <a:ext cx="4736592" cy="1325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Dataset final: </a:t>
            </a:r>
            <a:r>
              <a:rPr lang="en-US" sz="1150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33,702 hogares × 21 columnas — sin valores nulos, sin duplicados, sin correlaciones altas (&gt;0.7). Listo para el modelado supervisado.</a:t>
            </a:r>
            <a:endParaRPr lang="en-US" sz="1150" dirty="0"/>
          </a:p>
        </p:txBody>
      </p:sp>
      <p:sp>
        <p:nvSpPr>
          <p:cNvPr id="27" name="Text 8">
            <a:extLst>
              <a:ext uri="{FF2B5EF4-FFF2-40B4-BE49-F238E27FC236}">
                <a16:creationId xmlns:a16="http://schemas.microsoft.com/office/drawing/2014/main" id="{FBDA3455-24D7-C541-1409-978CAEEDCCD7}"/>
              </a:ext>
            </a:extLst>
          </p:cNvPr>
          <p:cNvSpPr/>
          <p:nvPr/>
        </p:nvSpPr>
        <p:spPr>
          <a:xfrm>
            <a:off x="10332720" y="6547104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42856040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19">
          <a:extLst>
            <a:ext uri="{FF2B5EF4-FFF2-40B4-BE49-F238E27FC236}">
              <a16:creationId xmlns:a16="http://schemas.microsoft.com/office/drawing/2014/main" id="{2CBC8641-ECD1-E99B-1C05-ADEECE494F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 8">
            <a:extLst>
              <a:ext uri="{FF2B5EF4-FFF2-40B4-BE49-F238E27FC236}">
                <a16:creationId xmlns:a16="http://schemas.microsoft.com/office/drawing/2014/main" id="{056FC8BF-94BB-C42F-752F-4CC1E4BB0076}"/>
              </a:ext>
            </a:extLst>
          </p:cNvPr>
          <p:cNvSpPr/>
          <p:nvPr/>
        </p:nvSpPr>
        <p:spPr>
          <a:xfrm>
            <a:off x="10332720" y="6547104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900" dirty="0"/>
          </a:p>
        </p:txBody>
      </p:sp>
      <p:sp>
        <p:nvSpPr>
          <p:cNvPr id="5" name="Text 8">
            <a:extLst>
              <a:ext uri="{FF2B5EF4-FFF2-40B4-BE49-F238E27FC236}">
                <a16:creationId xmlns:a16="http://schemas.microsoft.com/office/drawing/2014/main" id="{97BFC485-B00B-ED77-1271-158821B100AC}"/>
              </a:ext>
            </a:extLst>
          </p:cNvPr>
          <p:cNvSpPr/>
          <p:nvPr/>
        </p:nvSpPr>
        <p:spPr>
          <a:xfrm>
            <a:off x="10332720" y="6547104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900" dirty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014CC645-2FE0-6E68-D2DC-92FED364BC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8133365"/>
              </p:ext>
            </p:extLst>
          </p:nvPr>
        </p:nvGraphicFramePr>
        <p:xfrm>
          <a:off x="2037897" y="619807"/>
          <a:ext cx="8049299" cy="59998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36803">
                  <a:extLst>
                    <a:ext uri="{9D8B030D-6E8A-4147-A177-3AD203B41FA5}">
                      <a16:colId xmlns:a16="http://schemas.microsoft.com/office/drawing/2014/main" val="3619571579"/>
                    </a:ext>
                  </a:extLst>
                </a:gridCol>
                <a:gridCol w="3887133">
                  <a:extLst>
                    <a:ext uri="{9D8B030D-6E8A-4147-A177-3AD203B41FA5}">
                      <a16:colId xmlns:a16="http://schemas.microsoft.com/office/drawing/2014/main" val="3487982437"/>
                    </a:ext>
                  </a:extLst>
                </a:gridCol>
                <a:gridCol w="3025363">
                  <a:extLst>
                    <a:ext uri="{9D8B030D-6E8A-4147-A177-3AD203B41FA5}">
                      <a16:colId xmlns:a16="http://schemas.microsoft.com/office/drawing/2014/main" val="4086596921"/>
                    </a:ext>
                  </a:extLst>
                </a:gridCol>
              </a:tblGrid>
              <a:tr h="270756">
                <a:tc>
                  <a:txBody>
                    <a:bodyPr/>
                    <a:lstStyle/>
                    <a:p>
                      <a:pPr indent="127635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600" kern="0" dirty="0">
                          <a:effectLst/>
                        </a:rPr>
                        <a:t>#</a:t>
                      </a:r>
                      <a:endParaRPr lang="es-PE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27635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600" kern="0" dirty="0">
                          <a:effectLst/>
                        </a:rPr>
                        <a:t>Columna</a:t>
                      </a:r>
                      <a:endParaRPr lang="es-PE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27635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600" kern="0">
                          <a:effectLst/>
                        </a:rPr>
                        <a:t>Descripción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extLst>
                  <a:ext uri="{0D108BD9-81ED-4DB2-BD59-A6C34878D82A}">
                    <a16:rowId xmlns:a16="http://schemas.microsoft.com/office/drawing/2014/main" val="1822488050"/>
                  </a:ext>
                </a:extLst>
              </a:tr>
              <a:tr h="236963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1-3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 dirty="0">
                          <a:effectLst/>
                        </a:rPr>
                        <a:t>CONGLOME, VIVIENDA, HOGAR</a:t>
                      </a:r>
                      <a:endParaRPr lang="es-PE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Llaves de identificación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extLst>
                  <a:ext uri="{0D108BD9-81ED-4DB2-BD59-A6C34878D82A}">
                    <a16:rowId xmlns:a16="http://schemas.microsoft.com/office/drawing/2014/main" val="3305013480"/>
                  </a:ext>
                </a:extLst>
              </a:tr>
              <a:tr h="236963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4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 dirty="0" err="1">
                          <a:effectLst/>
                        </a:rPr>
                        <a:t>TOTMIEHO_log</a:t>
                      </a:r>
                      <a:endParaRPr lang="es-PE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Tamaño del hogar (log)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extLst>
                  <a:ext uri="{0D108BD9-81ED-4DB2-BD59-A6C34878D82A}">
                    <a16:rowId xmlns:a16="http://schemas.microsoft.com/office/drawing/2014/main" val="249206414"/>
                  </a:ext>
                </a:extLst>
              </a:tr>
              <a:tr h="236963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5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 dirty="0">
                          <a:effectLst/>
                        </a:rPr>
                        <a:t>IA01HD_log</a:t>
                      </a:r>
                      <a:endParaRPr lang="es-PE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Alquiler imputado (log)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extLst>
                  <a:ext uri="{0D108BD9-81ED-4DB2-BD59-A6C34878D82A}">
                    <a16:rowId xmlns:a16="http://schemas.microsoft.com/office/drawing/2014/main" val="3953020408"/>
                  </a:ext>
                </a:extLst>
              </a:tr>
              <a:tr h="236963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6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GASTO_ALCOHOL_TABACO_PCT_log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Gasto en alcohol/tabaco (log)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extLst>
                  <a:ext uri="{0D108BD9-81ED-4DB2-BD59-A6C34878D82A}">
                    <a16:rowId xmlns:a16="http://schemas.microsoft.com/office/drawing/2014/main" val="913818994"/>
                  </a:ext>
                </a:extLst>
              </a:tr>
              <a:tr h="368403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7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 dirty="0" err="1">
                          <a:effectLst/>
                        </a:rPr>
                        <a:t>GASTO_VESTIDO_CALZADO_PCT_log</a:t>
                      </a:r>
                      <a:endParaRPr lang="es-PE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Gasto en vestido/calzado (log)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extLst>
                  <a:ext uri="{0D108BD9-81ED-4DB2-BD59-A6C34878D82A}">
                    <a16:rowId xmlns:a16="http://schemas.microsoft.com/office/drawing/2014/main" val="4194261765"/>
                  </a:ext>
                </a:extLst>
              </a:tr>
              <a:tr h="368403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8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 dirty="0" err="1">
                          <a:effectLst/>
                        </a:rPr>
                        <a:t>GASTO_VIVIENDA_SERVICIOS_PCT_log</a:t>
                      </a:r>
                      <a:endParaRPr lang="es-PE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Gasto en vivienda/servicios (log)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extLst>
                  <a:ext uri="{0D108BD9-81ED-4DB2-BD59-A6C34878D82A}">
                    <a16:rowId xmlns:a16="http://schemas.microsoft.com/office/drawing/2014/main" val="3526075818"/>
                  </a:ext>
                </a:extLst>
              </a:tr>
              <a:tr h="368403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9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 dirty="0" err="1">
                          <a:effectLst/>
                        </a:rPr>
                        <a:t>GASTO_MUEBLES_MANTENIMIENTO_PCT_log</a:t>
                      </a:r>
                      <a:endParaRPr lang="es-PE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 dirty="0">
                          <a:effectLst/>
                        </a:rPr>
                        <a:t>Gasto en muebles (log)</a:t>
                      </a:r>
                      <a:endParaRPr lang="es-PE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extLst>
                  <a:ext uri="{0D108BD9-81ED-4DB2-BD59-A6C34878D82A}">
                    <a16:rowId xmlns:a16="http://schemas.microsoft.com/office/drawing/2014/main" val="160183237"/>
                  </a:ext>
                </a:extLst>
              </a:tr>
              <a:tr h="236963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10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 dirty="0" err="1">
                          <a:effectLst/>
                        </a:rPr>
                        <a:t>GASTO_SALUD_PCT_log</a:t>
                      </a:r>
                      <a:endParaRPr lang="es-PE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Gasto en salud (log)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extLst>
                  <a:ext uri="{0D108BD9-81ED-4DB2-BD59-A6C34878D82A}">
                    <a16:rowId xmlns:a16="http://schemas.microsoft.com/office/drawing/2014/main" val="2160046031"/>
                  </a:ext>
                </a:extLst>
              </a:tr>
              <a:tr h="236963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11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GASTO_TRANSPORTE_PCT_log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Gasto en transporte (log)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extLst>
                  <a:ext uri="{0D108BD9-81ED-4DB2-BD59-A6C34878D82A}">
                    <a16:rowId xmlns:a16="http://schemas.microsoft.com/office/drawing/2014/main" val="3567584193"/>
                  </a:ext>
                </a:extLst>
              </a:tr>
              <a:tr h="236963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12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GASTO_COMUNICACIONES_PCT_log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Gasto en comunicaciones (log)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extLst>
                  <a:ext uri="{0D108BD9-81ED-4DB2-BD59-A6C34878D82A}">
                    <a16:rowId xmlns:a16="http://schemas.microsoft.com/office/drawing/2014/main" val="1676892711"/>
                  </a:ext>
                </a:extLst>
              </a:tr>
              <a:tr h="368403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13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GASTO_RECREACION_CULTURA_PCT_log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 dirty="0">
                          <a:effectLst/>
                        </a:rPr>
                        <a:t>Gasto en recreación/cultura (log)</a:t>
                      </a:r>
                      <a:endParaRPr lang="es-PE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extLst>
                  <a:ext uri="{0D108BD9-81ED-4DB2-BD59-A6C34878D82A}">
                    <a16:rowId xmlns:a16="http://schemas.microsoft.com/office/drawing/2014/main" val="1553292470"/>
                  </a:ext>
                </a:extLst>
              </a:tr>
              <a:tr h="236963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14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GASTO_EDUCACION_PCT_log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 dirty="0">
                          <a:effectLst/>
                        </a:rPr>
                        <a:t>Gasto en educación (log)</a:t>
                      </a:r>
                      <a:endParaRPr lang="es-PE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extLst>
                  <a:ext uri="{0D108BD9-81ED-4DB2-BD59-A6C34878D82A}">
                    <a16:rowId xmlns:a16="http://schemas.microsoft.com/office/drawing/2014/main" val="518136866"/>
                  </a:ext>
                </a:extLst>
              </a:tr>
              <a:tr h="368403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15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GASTO_RESTAURANTES_HOTELES_PCT_log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 dirty="0">
                          <a:effectLst/>
                        </a:rPr>
                        <a:t>Gasto en restaurantes/hoteles (log)</a:t>
                      </a:r>
                      <a:endParaRPr lang="es-PE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extLst>
                  <a:ext uri="{0D108BD9-81ED-4DB2-BD59-A6C34878D82A}">
                    <a16:rowId xmlns:a16="http://schemas.microsoft.com/office/drawing/2014/main" val="3217368317"/>
                  </a:ext>
                </a:extLst>
              </a:tr>
              <a:tr h="368403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16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GASTO_BIENES_SERVICIOS_DIVERSOS_PCT_log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 dirty="0">
                          <a:effectLst/>
                        </a:rPr>
                        <a:t>Gasto en bienes diversos (log)</a:t>
                      </a:r>
                      <a:endParaRPr lang="es-PE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extLst>
                  <a:ext uri="{0D108BD9-81ED-4DB2-BD59-A6C34878D82A}">
                    <a16:rowId xmlns:a16="http://schemas.microsoft.com/office/drawing/2014/main" val="57863527"/>
                  </a:ext>
                </a:extLst>
              </a:tr>
              <a:tr h="236963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17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RATIO_PERCEPTORES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 dirty="0">
                          <a:effectLst/>
                        </a:rPr>
                        <a:t>Proporción de perceptores</a:t>
                      </a:r>
                      <a:endParaRPr lang="es-PE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extLst>
                  <a:ext uri="{0D108BD9-81ED-4DB2-BD59-A6C34878D82A}">
                    <a16:rowId xmlns:a16="http://schemas.microsoft.com/office/drawing/2014/main" val="1995712273"/>
                  </a:ext>
                </a:extLst>
              </a:tr>
              <a:tr h="236963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18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DOMINIO_GEOGRAFICO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 dirty="0">
                          <a:effectLst/>
                        </a:rPr>
                        <a:t>Región geográfica</a:t>
                      </a:r>
                      <a:endParaRPr lang="es-PE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extLst>
                  <a:ext uri="{0D108BD9-81ED-4DB2-BD59-A6C34878D82A}">
                    <a16:rowId xmlns:a16="http://schemas.microsoft.com/office/drawing/2014/main" val="1169622889"/>
                  </a:ext>
                </a:extLst>
              </a:tr>
              <a:tr h="236963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19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ESTRATO_GEOGRAFICO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 dirty="0">
                          <a:effectLst/>
                        </a:rPr>
                        <a:t>Estrato geográfico</a:t>
                      </a:r>
                      <a:endParaRPr lang="es-PE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extLst>
                  <a:ext uri="{0D108BD9-81ED-4DB2-BD59-A6C34878D82A}">
                    <a16:rowId xmlns:a16="http://schemas.microsoft.com/office/drawing/2014/main" val="3139875648"/>
                  </a:ext>
                </a:extLst>
              </a:tr>
              <a:tr h="368403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20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GASTO_ALIMENTOS_DENTRO_HOGAR_PCT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 dirty="0">
                          <a:effectLst/>
                        </a:rPr>
                        <a:t>Gasto en alimentos (sin log)</a:t>
                      </a:r>
                      <a:endParaRPr lang="es-PE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extLst>
                  <a:ext uri="{0D108BD9-81ED-4DB2-BD59-A6C34878D82A}">
                    <a16:rowId xmlns:a16="http://schemas.microsoft.com/office/drawing/2014/main" val="436517501"/>
                  </a:ext>
                </a:extLst>
              </a:tr>
              <a:tr h="236963"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21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>
                          <a:effectLst/>
                        </a:rPr>
                        <a:t>POBRE_BIN</a:t>
                      </a:r>
                      <a:endParaRPr lang="es-PE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tc>
                  <a:txBody>
                    <a:bodyPr/>
                    <a:lstStyle/>
                    <a:p>
                      <a:pPr indent="11430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s-PE" sz="1400" kern="0" dirty="0">
                          <a:effectLst/>
                        </a:rPr>
                        <a:t>Target (pobreza)</a:t>
                      </a:r>
                      <a:endParaRPr lang="es-PE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804" marR="42804" marT="0" marB="0" anchor="ctr"/>
                </a:tc>
                <a:extLst>
                  <a:ext uri="{0D108BD9-81ED-4DB2-BD59-A6C34878D82A}">
                    <a16:rowId xmlns:a16="http://schemas.microsoft.com/office/drawing/2014/main" val="4207773991"/>
                  </a:ext>
                </a:extLst>
              </a:tr>
            </a:tbl>
          </a:graphicData>
        </a:graphic>
      </p:graphicFrame>
      <p:sp>
        <p:nvSpPr>
          <p:cNvPr id="2" name="Text 1">
            <a:extLst>
              <a:ext uri="{FF2B5EF4-FFF2-40B4-BE49-F238E27FC236}">
                <a16:creationId xmlns:a16="http://schemas.microsoft.com/office/drawing/2014/main" id="{D1C114C4-89FE-C5A3-F720-0F585DFFB182}"/>
              </a:ext>
            </a:extLst>
          </p:cNvPr>
          <p:cNvSpPr/>
          <p:nvPr/>
        </p:nvSpPr>
        <p:spPr>
          <a:xfrm>
            <a:off x="256032" y="61499"/>
            <a:ext cx="11247120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7500"/>
          </a:bodyPr>
          <a:lstStyle/>
          <a:p>
            <a:pPr>
              <a:buSzPts val="1400"/>
            </a:pPr>
            <a:r>
              <a:rPr lang="en-US" sz="2400" b="1" dirty="0">
                <a:solidFill>
                  <a:srgbClr val="FFFF00"/>
                </a:solidFill>
                <a:latin typeface="Calibri"/>
                <a:cs typeface="Calibri"/>
              </a:rPr>
              <a:t>Variables finales para </a:t>
            </a:r>
            <a:r>
              <a:rPr lang="en-US" sz="2400" b="1" dirty="0" err="1">
                <a:solidFill>
                  <a:srgbClr val="FFFF00"/>
                </a:solidFill>
                <a:latin typeface="Calibri"/>
                <a:cs typeface="Calibri"/>
              </a:rPr>
              <a:t>el</a:t>
            </a:r>
            <a:r>
              <a:rPr lang="en-US" sz="2400" b="1" dirty="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lang="en-US" sz="2400" b="1" dirty="0" err="1">
                <a:solidFill>
                  <a:srgbClr val="FFFF00"/>
                </a:solidFill>
                <a:latin typeface="Calibri"/>
                <a:cs typeface="Calibri"/>
              </a:rPr>
              <a:t>modelado</a:t>
            </a:r>
            <a:endParaRPr lang="en-US" sz="2400" b="1" dirty="0">
              <a:solidFill>
                <a:srgbClr val="FFFF00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4723512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9">
          <a:extLst>
            <a:ext uri="{FF2B5EF4-FFF2-40B4-BE49-F238E27FC236}">
              <a16:creationId xmlns:a16="http://schemas.microsoft.com/office/drawing/2014/main" id="{A288294E-29E9-E040-DBD8-DB7EA8AC72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800E811D-9994-847C-E97E-670A4AFCBCA8}"/>
              </a:ext>
            </a:extLst>
          </p:cNvPr>
          <p:cNvSpPr/>
          <p:nvPr/>
        </p:nvSpPr>
        <p:spPr>
          <a:xfrm>
            <a:off x="457200" y="681228"/>
            <a:ext cx="73152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PARTE 2 · MODELADO SUPERVISADO</a:t>
            </a:r>
            <a:endParaRPr lang="en-US" sz="1050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48754862-C57A-6665-B1BB-08B8C7DB6335}"/>
              </a:ext>
            </a:extLst>
          </p:cNvPr>
          <p:cNvSpPr/>
          <p:nvPr/>
        </p:nvSpPr>
        <p:spPr>
          <a:xfrm>
            <a:off x="379141" y="50292"/>
            <a:ext cx="11247120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7500"/>
          </a:bodyPr>
          <a:lstStyle/>
          <a:p>
            <a:pPr>
              <a:buSzPts val="1400"/>
            </a:pPr>
            <a:r>
              <a:rPr lang="en-US" sz="2400" b="1" dirty="0">
                <a:solidFill>
                  <a:srgbClr val="FFFF00"/>
                </a:solidFill>
                <a:latin typeface="Calibri"/>
                <a:cs typeface="Calibri"/>
              </a:rPr>
              <a:t>Selección del </a:t>
            </a:r>
            <a:r>
              <a:rPr lang="en-US" sz="2400" b="1" dirty="0" err="1">
                <a:solidFill>
                  <a:srgbClr val="FFFF00"/>
                </a:solidFill>
                <a:latin typeface="Calibri"/>
                <a:cs typeface="Calibri"/>
              </a:rPr>
              <a:t>modelo</a:t>
            </a:r>
            <a:r>
              <a:rPr lang="en-US" sz="2400" b="1" dirty="0">
                <a:solidFill>
                  <a:srgbClr val="FFFF00"/>
                </a:solidFill>
                <a:latin typeface="Calibri"/>
                <a:cs typeface="Calibri"/>
              </a:rPr>
              <a:t> </a:t>
            </a:r>
            <a:r>
              <a:rPr lang="en-US" sz="2400" b="1" dirty="0" err="1">
                <a:solidFill>
                  <a:srgbClr val="FFFF00"/>
                </a:solidFill>
                <a:latin typeface="Calibri"/>
                <a:cs typeface="Calibri"/>
              </a:rPr>
              <a:t>predictivo</a:t>
            </a:r>
            <a:endParaRPr lang="en-US" sz="2400" b="1" dirty="0">
              <a:solidFill>
                <a:srgbClr val="FFFF00"/>
              </a:solidFill>
              <a:latin typeface="Calibri"/>
              <a:cs typeface="Calibri"/>
            </a:endParaRPr>
          </a:p>
        </p:txBody>
      </p:sp>
      <p:sp>
        <p:nvSpPr>
          <p:cNvPr id="7" name="Text 2">
            <a:extLst>
              <a:ext uri="{FF2B5EF4-FFF2-40B4-BE49-F238E27FC236}">
                <a16:creationId xmlns:a16="http://schemas.microsoft.com/office/drawing/2014/main" id="{61ED1F54-78B0-8497-04F0-F2D7C77A4AB3}"/>
              </a:ext>
            </a:extLst>
          </p:cNvPr>
          <p:cNvSpPr/>
          <p:nvPr/>
        </p:nvSpPr>
        <p:spPr>
          <a:xfrm>
            <a:off x="457200" y="987552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Conjunto de prueba, sin variable de </a:t>
            </a:r>
            <a:r>
              <a:rPr lang="en-US" sz="1250" dirty="0" err="1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segmentación</a:t>
            </a:r>
            <a:r>
              <a:rPr lang="en-US" sz="125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806 hogares de Lima </a:t>
            </a:r>
            <a:r>
              <a:rPr lang="en-US" sz="1250" dirty="0" err="1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Metropolitana</a:t>
            </a:r>
            <a:r>
              <a:rPr lang="en-US" sz="125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250" dirty="0"/>
          </a:p>
        </p:txBody>
      </p:sp>
      <p:graphicFrame>
        <p:nvGraphicFramePr>
          <p:cNvPr id="8" name="Table 0">
            <a:extLst>
              <a:ext uri="{FF2B5EF4-FFF2-40B4-BE49-F238E27FC236}">
                <a16:creationId xmlns:a16="http://schemas.microsoft.com/office/drawing/2014/main" id="{061B2070-7045-0EE9-D653-E201D9C51B6C}"/>
              </a:ext>
            </a:extLst>
          </p:cNvPr>
          <p:cNvGraphicFramePr>
            <a:graphicFrameLocks noGrp="1"/>
          </p:cNvGraphicFramePr>
          <p:nvPr/>
        </p:nvGraphicFramePr>
        <p:xfrm>
          <a:off x="457200" y="1691640"/>
          <a:ext cx="11274552" cy="3072384"/>
        </p:xfrm>
        <a:graphic>
          <a:graphicData uri="http://schemas.openxmlformats.org/drawingml/2006/table">
            <a:tbl>
              <a:tblPr/>
              <a:tblGrid>
                <a:gridCol w="21031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66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44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344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6012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3327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04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1B2A4A"/>
                          </a:solidFill>
                        </a:rPr>
                        <a:t>Modelo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1B2A4A"/>
                          </a:solidFill>
                        </a:rPr>
                        <a:t>Hiperparámetros clave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1B2A4A"/>
                          </a:solidFill>
                        </a:rPr>
                        <a:t>Exactitud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1B2A4A"/>
                          </a:solidFill>
                        </a:rPr>
                        <a:t>Precisión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1B2A4A"/>
                          </a:solidFill>
                        </a:rPr>
                        <a:t>Sensib.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1B2A4A"/>
                          </a:solidFill>
                        </a:rPr>
                        <a:t>F1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50" b="1" dirty="0">
                          <a:solidFill>
                            <a:srgbClr val="1B2A4A"/>
                          </a:solidFill>
                        </a:rPr>
                        <a:t>AUC-ROC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5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Regresión Logística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C=0.05, penalty=l1, liblinear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79.78%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45.56%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84.29%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0.5915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0.8935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</a:rPr>
                        <a:t>Red Neuronal (MLP)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6B7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</a:rPr>
                        <a:t>10 neuronas, relu, alpha=0.01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6B7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</a:rPr>
                        <a:t>86.48%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6B7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</a:rPr>
                        <a:t>57.64%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6B7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</a:rPr>
                        <a:t>83.57%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6B7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</a:rPr>
                        <a:t>0.6822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6B7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</a:rPr>
                        <a:t>0.9329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6B7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K Vecinos Cercanos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n_neighbors=80, uniform, manhattan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71.22%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36.86%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92.14%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0.5265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0.9079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Árbol de Decisión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max_depth=4, min_leaf=40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75.81%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40.35%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82.14%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0.5412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0.8445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Random Forest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300 árboles, max_depth=4, min_leaf=15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80.27%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46.18%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82.14%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0.5913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0.8974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Gradient Boosting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150 árboles, max_depth=2, lr=0.05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83.87%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52.36%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79.29%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0.6307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0.9243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XGBoost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100 árboles, max_depth=2, reg_lambda=10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82.13%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49.15%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82.14%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0.6150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F2937"/>
                          </a:solidFill>
                        </a:rPr>
                        <a:t>0.9158</a:t>
                      </a:r>
                      <a:endParaRPr lang="en-US" sz="1050" dirty="0"/>
                    </a:p>
                  </a:txBody>
                  <a:tcPr anchor="ctr">
                    <a:lnL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5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9" name="Shape 3">
            <a:extLst>
              <a:ext uri="{FF2B5EF4-FFF2-40B4-BE49-F238E27FC236}">
                <a16:creationId xmlns:a16="http://schemas.microsoft.com/office/drawing/2014/main" id="{7FFA01E9-44DB-4407-B412-EB8166560953}"/>
              </a:ext>
            </a:extLst>
          </p:cNvPr>
          <p:cNvSpPr/>
          <p:nvPr/>
        </p:nvSpPr>
        <p:spPr>
          <a:xfrm>
            <a:off x="457200" y="5394960"/>
            <a:ext cx="11274552" cy="777240"/>
          </a:xfrm>
          <a:prstGeom prst="roundRect">
            <a:avLst>
              <a:gd name="adj" fmla="val 7059"/>
            </a:avLst>
          </a:prstGeom>
          <a:solidFill>
            <a:srgbClr val="EAF3F1"/>
          </a:solidFill>
          <a:ln/>
        </p:spPr>
        <p:txBody>
          <a:bodyPr/>
          <a:lstStyle/>
          <a:p>
            <a:endParaRPr lang="es-PE"/>
          </a:p>
        </p:txBody>
      </p:sp>
      <p:sp>
        <p:nvSpPr>
          <p:cNvPr id="10" name="Text 4">
            <a:extLst>
              <a:ext uri="{FF2B5EF4-FFF2-40B4-BE49-F238E27FC236}">
                <a16:creationId xmlns:a16="http://schemas.microsoft.com/office/drawing/2014/main" id="{61F6AF62-6F09-E54A-EA6B-D28461131002}"/>
              </a:ext>
            </a:extLst>
          </p:cNvPr>
          <p:cNvSpPr/>
          <p:nvPr/>
        </p:nvSpPr>
        <p:spPr>
          <a:xfrm>
            <a:off x="685800" y="5394960"/>
            <a:ext cx="10817352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Mejor modelo: </a:t>
            </a:r>
            <a:r>
              <a:rPr lang="en-US" sz="1150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Red Neuronal (MLP) — AUC-ROC más alto (0.9329) y F1 de 0.6822. Gradient Boosting es el segundo mejor (AUC-ROC = 0.9243). Todos se entrenaron con SMOTE por el desbalance de clases (17.4% pobres).</a:t>
            </a:r>
            <a:endParaRPr lang="en-US" sz="1150" dirty="0"/>
          </a:p>
        </p:txBody>
      </p:sp>
      <p:sp>
        <p:nvSpPr>
          <p:cNvPr id="11" name="Text 6">
            <a:extLst>
              <a:ext uri="{FF2B5EF4-FFF2-40B4-BE49-F238E27FC236}">
                <a16:creationId xmlns:a16="http://schemas.microsoft.com/office/drawing/2014/main" id="{C9D7398C-830D-3E4E-208E-6470F2067E3B}"/>
              </a:ext>
            </a:extLst>
          </p:cNvPr>
          <p:cNvSpPr/>
          <p:nvPr/>
        </p:nvSpPr>
        <p:spPr>
          <a:xfrm>
            <a:off x="10332720" y="6547104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426091883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9">
          <a:extLst>
            <a:ext uri="{FF2B5EF4-FFF2-40B4-BE49-F238E27FC236}">
              <a16:creationId xmlns:a16="http://schemas.microsoft.com/office/drawing/2014/main" id="{15F1D604-8DD1-25E7-1AEE-32ECF610DB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6">
            <a:extLst>
              <a:ext uri="{FF2B5EF4-FFF2-40B4-BE49-F238E27FC236}">
                <a16:creationId xmlns:a16="http://schemas.microsoft.com/office/drawing/2014/main" id="{128D297C-C5D3-6641-A5BC-9F9372881E3E}"/>
              </a:ext>
            </a:extLst>
          </p:cNvPr>
          <p:cNvSpPr/>
          <p:nvPr/>
        </p:nvSpPr>
        <p:spPr>
          <a:xfrm>
            <a:off x="10332720" y="6547104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900" dirty="0"/>
          </a:p>
        </p:txBody>
      </p:sp>
      <p:sp>
        <p:nvSpPr>
          <p:cNvPr id="4" name="Text 0">
            <a:extLst>
              <a:ext uri="{FF2B5EF4-FFF2-40B4-BE49-F238E27FC236}">
                <a16:creationId xmlns:a16="http://schemas.microsoft.com/office/drawing/2014/main" id="{685830A8-130F-23B2-211D-9FF2878AB9E9}"/>
              </a:ext>
            </a:extLst>
          </p:cNvPr>
          <p:cNvSpPr/>
          <p:nvPr/>
        </p:nvSpPr>
        <p:spPr>
          <a:xfrm>
            <a:off x="457200" y="73152"/>
            <a:ext cx="11247120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7500"/>
          </a:bodyPr>
          <a:lstStyle/>
          <a:p>
            <a:pPr>
              <a:buSzPts val="1400"/>
            </a:pPr>
            <a:r>
              <a:rPr lang="en-US" sz="2400" b="1" dirty="0">
                <a:solidFill>
                  <a:srgbClr val="FFFF00"/>
                </a:solidFill>
                <a:latin typeface="Calibri"/>
                <a:cs typeface="Calibri"/>
              </a:rPr>
              <a:t>Segmentación de hogares de alto </a:t>
            </a:r>
            <a:r>
              <a:rPr lang="en-US" sz="2400" b="1" dirty="0" err="1">
                <a:solidFill>
                  <a:srgbClr val="FFFF00"/>
                </a:solidFill>
                <a:latin typeface="Calibri"/>
                <a:cs typeface="Calibri"/>
              </a:rPr>
              <a:t>riesgo</a:t>
            </a:r>
            <a:endParaRPr lang="en-US" sz="2400" b="1" dirty="0">
              <a:solidFill>
                <a:srgbClr val="FFFF00"/>
              </a:solidFill>
              <a:latin typeface="Calibri"/>
              <a:cs typeface="Calibri"/>
            </a:endParaRPr>
          </a:p>
        </p:txBody>
      </p:sp>
      <p:sp>
        <p:nvSpPr>
          <p:cNvPr id="5" name="Text 1">
            <a:extLst>
              <a:ext uri="{FF2B5EF4-FFF2-40B4-BE49-F238E27FC236}">
                <a16:creationId xmlns:a16="http://schemas.microsoft.com/office/drawing/2014/main" id="{CD6FD4EE-547D-F9B6-1C51-DB78D1F71010}"/>
              </a:ext>
            </a:extLst>
          </p:cNvPr>
          <p:cNvSpPr/>
          <p:nvPr/>
        </p:nvSpPr>
        <p:spPr>
          <a:xfrm>
            <a:off x="457200" y="841248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 la segmentación no supervisada (K-Means) a una variable binaria</a:t>
            </a:r>
            <a:endParaRPr lang="en-US" sz="1250" dirty="0"/>
          </a:p>
        </p:txBody>
      </p:sp>
      <p:sp>
        <p:nvSpPr>
          <p:cNvPr id="6" name="Shape 2">
            <a:extLst>
              <a:ext uri="{FF2B5EF4-FFF2-40B4-BE49-F238E27FC236}">
                <a16:creationId xmlns:a16="http://schemas.microsoft.com/office/drawing/2014/main" id="{43BDC29C-9186-1616-1220-437937172150}"/>
              </a:ext>
            </a:extLst>
          </p:cNvPr>
          <p:cNvSpPr/>
          <p:nvPr/>
        </p:nvSpPr>
        <p:spPr>
          <a:xfrm>
            <a:off x="457200" y="1691640"/>
            <a:ext cx="384048" cy="384048"/>
          </a:xfrm>
          <a:prstGeom prst="ellipse">
            <a:avLst/>
          </a:prstGeom>
          <a:solidFill>
            <a:srgbClr val="1B6B73"/>
          </a:solidFill>
          <a:ln/>
        </p:spPr>
        <p:txBody>
          <a:bodyPr/>
          <a:lstStyle/>
          <a:p>
            <a:endParaRPr lang="es-PE"/>
          </a:p>
        </p:txBody>
      </p:sp>
      <p:sp>
        <p:nvSpPr>
          <p:cNvPr id="12" name="Text 3">
            <a:extLst>
              <a:ext uri="{FF2B5EF4-FFF2-40B4-BE49-F238E27FC236}">
                <a16:creationId xmlns:a16="http://schemas.microsoft.com/office/drawing/2014/main" id="{16ADF9CF-D465-B7EE-B416-DF5EDC17DC25}"/>
              </a:ext>
            </a:extLst>
          </p:cNvPr>
          <p:cNvSpPr/>
          <p:nvPr/>
        </p:nvSpPr>
        <p:spPr>
          <a:xfrm>
            <a:off x="457200" y="169164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500" dirty="0"/>
          </a:p>
        </p:txBody>
      </p:sp>
      <p:sp>
        <p:nvSpPr>
          <p:cNvPr id="13" name="Text 4">
            <a:extLst>
              <a:ext uri="{FF2B5EF4-FFF2-40B4-BE49-F238E27FC236}">
                <a16:creationId xmlns:a16="http://schemas.microsoft.com/office/drawing/2014/main" id="{ABF2CD54-CC81-C646-7D33-8CE250EE21A2}"/>
              </a:ext>
            </a:extLst>
          </p:cNvPr>
          <p:cNvSpPr/>
          <p:nvPr/>
        </p:nvSpPr>
        <p:spPr>
          <a:xfrm>
            <a:off x="987552" y="1645920"/>
            <a:ext cx="42062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Segmentación con K-Means</a:t>
            </a:r>
            <a:endParaRPr lang="en-US" sz="1250" dirty="0"/>
          </a:p>
        </p:txBody>
      </p:sp>
      <p:sp>
        <p:nvSpPr>
          <p:cNvPr id="14" name="Text 5">
            <a:extLst>
              <a:ext uri="{FF2B5EF4-FFF2-40B4-BE49-F238E27FC236}">
                <a16:creationId xmlns:a16="http://schemas.microsoft.com/office/drawing/2014/main" id="{DFBF7205-40E1-CD39-8C4F-4E0AB9A941FD}"/>
              </a:ext>
            </a:extLst>
          </p:cNvPr>
          <p:cNvSpPr/>
          <p:nvPr/>
        </p:nvSpPr>
        <p:spPr>
          <a:xfrm>
            <a:off x="987552" y="1911096"/>
            <a:ext cx="4206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 agruparon los hogares de Lima en 4 clústeres usando variables de vivienda y del jefe de hogar (no de gasto), de forma independiente al modelo supervisado.</a:t>
            </a:r>
            <a:endParaRPr lang="en-US" sz="1000" dirty="0"/>
          </a:p>
        </p:txBody>
      </p:sp>
      <p:sp>
        <p:nvSpPr>
          <p:cNvPr id="15" name="Shape 6">
            <a:extLst>
              <a:ext uri="{FF2B5EF4-FFF2-40B4-BE49-F238E27FC236}">
                <a16:creationId xmlns:a16="http://schemas.microsoft.com/office/drawing/2014/main" id="{93D3EDAF-B9DC-0DE2-48AB-FD585576D56D}"/>
              </a:ext>
            </a:extLst>
          </p:cNvPr>
          <p:cNvSpPr/>
          <p:nvPr/>
        </p:nvSpPr>
        <p:spPr>
          <a:xfrm>
            <a:off x="457200" y="2697480"/>
            <a:ext cx="384048" cy="384048"/>
          </a:xfrm>
          <a:prstGeom prst="ellipse">
            <a:avLst/>
          </a:prstGeom>
          <a:solidFill>
            <a:srgbClr val="1B6B73"/>
          </a:solidFill>
          <a:ln/>
        </p:spPr>
        <p:txBody>
          <a:bodyPr/>
          <a:lstStyle/>
          <a:p>
            <a:endParaRPr lang="es-PE"/>
          </a:p>
        </p:txBody>
      </p:sp>
      <p:sp>
        <p:nvSpPr>
          <p:cNvPr id="16" name="Text 7">
            <a:extLst>
              <a:ext uri="{FF2B5EF4-FFF2-40B4-BE49-F238E27FC236}">
                <a16:creationId xmlns:a16="http://schemas.microsoft.com/office/drawing/2014/main" id="{7A9F7745-1ED1-E711-42BD-EAE2AE2ED62E}"/>
              </a:ext>
            </a:extLst>
          </p:cNvPr>
          <p:cNvSpPr/>
          <p:nvPr/>
        </p:nvSpPr>
        <p:spPr>
          <a:xfrm>
            <a:off x="457200" y="269748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500" dirty="0"/>
          </a:p>
        </p:txBody>
      </p:sp>
      <p:sp>
        <p:nvSpPr>
          <p:cNvPr id="17" name="Text 8">
            <a:extLst>
              <a:ext uri="{FF2B5EF4-FFF2-40B4-BE49-F238E27FC236}">
                <a16:creationId xmlns:a16="http://schemas.microsoft.com/office/drawing/2014/main" id="{A33DE748-92ED-1462-68EC-18C081C2BEB0}"/>
              </a:ext>
            </a:extLst>
          </p:cNvPr>
          <p:cNvSpPr/>
          <p:nvPr/>
        </p:nvSpPr>
        <p:spPr>
          <a:xfrm>
            <a:off x="987552" y="2651760"/>
            <a:ext cx="42062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Medición de la tasa de pobreza por clúster</a:t>
            </a:r>
            <a:endParaRPr lang="en-US" sz="1250" dirty="0"/>
          </a:p>
        </p:txBody>
      </p:sp>
      <p:sp>
        <p:nvSpPr>
          <p:cNvPr id="18" name="Text 9">
            <a:extLst>
              <a:ext uri="{FF2B5EF4-FFF2-40B4-BE49-F238E27FC236}">
                <a16:creationId xmlns:a16="http://schemas.microsoft.com/office/drawing/2014/main" id="{823BE5F2-4511-44E4-1D1C-1419258D4607}"/>
              </a:ext>
            </a:extLst>
          </p:cNvPr>
          <p:cNvSpPr/>
          <p:nvPr/>
        </p:nvSpPr>
        <p:spPr>
          <a:xfrm>
            <a:off x="987552" y="2916936"/>
            <a:ext cx="4206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 cruzó cada clúster con POBRE_BIN para ver qué tan pobre es, en promedio, cada grupo.</a:t>
            </a:r>
            <a:endParaRPr lang="en-US" sz="1000" dirty="0"/>
          </a:p>
        </p:txBody>
      </p:sp>
      <p:sp>
        <p:nvSpPr>
          <p:cNvPr id="19" name="Shape 10">
            <a:extLst>
              <a:ext uri="{FF2B5EF4-FFF2-40B4-BE49-F238E27FC236}">
                <a16:creationId xmlns:a16="http://schemas.microsoft.com/office/drawing/2014/main" id="{87C53150-488B-AF70-6AC0-36E586D855ED}"/>
              </a:ext>
            </a:extLst>
          </p:cNvPr>
          <p:cNvSpPr/>
          <p:nvPr/>
        </p:nvSpPr>
        <p:spPr>
          <a:xfrm>
            <a:off x="457200" y="3703320"/>
            <a:ext cx="384048" cy="384048"/>
          </a:xfrm>
          <a:prstGeom prst="ellipse">
            <a:avLst/>
          </a:prstGeom>
          <a:solidFill>
            <a:srgbClr val="1B6B73"/>
          </a:solidFill>
          <a:ln/>
        </p:spPr>
        <p:txBody>
          <a:bodyPr/>
          <a:lstStyle/>
          <a:p>
            <a:endParaRPr lang="es-PE"/>
          </a:p>
        </p:txBody>
      </p:sp>
      <p:sp>
        <p:nvSpPr>
          <p:cNvPr id="20" name="Text 11">
            <a:extLst>
              <a:ext uri="{FF2B5EF4-FFF2-40B4-BE49-F238E27FC236}">
                <a16:creationId xmlns:a16="http://schemas.microsoft.com/office/drawing/2014/main" id="{55FB5596-35C5-B88A-A82B-4A59D1117BF1}"/>
              </a:ext>
            </a:extLst>
          </p:cNvPr>
          <p:cNvSpPr/>
          <p:nvPr/>
        </p:nvSpPr>
        <p:spPr>
          <a:xfrm>
            <a:off x="457200" y="370332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500" dirty="0"/>
          </a:p>
        </p:txBody>
      </p:sp>
      <p:sp>
        <p:nvSpPr>
          <p:cNvPr id="21" name="Text 12">
            <a:extLst>
              <a:ext uri="{FF2B5EF4-FFF2-40B4-BE49-F238E27FC236}">
                <a16:creationId xmlns:a16="http://schemas.microsoft.com/office/drawing/2014/main" id="{BD32203C-86A1-4B90-672B-697013FD8B6C}"/>
              </a:ext>
            </a:extLst>
          </p:cNvPr>
          <p:cNvSpPr/>
          <p:nvPr/>
        </p:nvSpPr>
        <p:spPr>
          <a:xfrm>
            <a:off x="987552" y="3657600"/>
            <a:ext cx="42062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Identificación del clúster de mayor riesgo</a:t>
            </a:r>
            <a:endParaRPr lang="en-US" sz="1250" dirty="0"/>
          </a:p>
        </p:txBody>
      </p:sp>
      <p:sp>
        <p:nvSpPr>
          <p:cNvPr id="22" name="Text 13">
            <a:extLst>
              <a:ext uri="{FF2B5EF4-FFF2-40B4-BE49-F238E27FC236}">
                <a16:creationId xmlns:a16="http://schemas.microsoft.com/office/drawing/2014/main" id="{3C8D2B85-86B9-C88B-4643-255CFE031727}"/>
              </a:ext>
            </a:extLst>
          </p:cNvPr>
          <p:cNvSpPr/>
          <p:nvPr/>
        </p:nvSpPr>
        <p:spPr>
          <a:xfrm>
            <a:off x="987552" y="3922776"/>
            <a:ext cx="4206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El Clúster 0 concentra 38.8% de pobreza, más del doble del promedio de Lima (17.4%).</a:t>
            </a:r>
            <a:endParaRPr lang="en-US" sz="1000" dirty="0"/>
          </a:p>
        </p:txBody>
      </p:sp>
      <p:sp>
        <p:nvSpPr>
          <p:cNvPr id="23" name="Shape 14">
            <a:extLst>
              <a:ext uri="{FF2B5EF4-FFF2-40B4-BE49-F238E27FC236}">
                <a16:creationId xmlns:a16="http://schemas.microsoft.com/office/drawing/2014/main" id="{26098D94-B222-DA43-4F9C-B6D9814294CD}"/>
              </a:ext>
            </a:extLst>
          </p:cNvPr>
          <p:cNvSpPr/>
          <p:nvPr/>
        </p:nvSpPr>
        <p:spPr>
          <a:xfrm>
            <a:off x="457200" y="4709160"/>
            <a:ext cx="384048" cy="384048"/>
          </a:xfrm>
          <a:prstGeom prst="ellipse">
            <a:avLst/>
          </a:prstGeom>
          <a:solidFill>
            <a:srgbClr val="1B6B73"/>
          </a:solidFill>
          <a:ln/>
        </p:spPr>
        <p:txBody>
          <a:bodyPr/>
          <a:lstStyle/>
          <a:p>
            <a:endParaRPr lang="es-PE"/>
          </a:p>
        </p:txBody>
      </p:sp>
      <p:sp>
        <p:nvSpPr>
          <p:cNvPr id="24" name="Text 15">
            <a:extLst>
              <a:ext uri="{FF2B5EF4-FFF2-40B4-BE49-F238E27FC236}">
                <a16:creationId xmlns:a16="http://schemas.microsoft.com/office/drawing/2014/main" id="{1462EC0C-621F-4036-1679-54E5FA95AFA1}"/>
              </a:ext>
            </a:extLst>
          </p:cNvPr>
          <p:cNvSpPr/>
          <p:nvPr/>
        </p:nvSpPr>
        <p:spPr>
          <a:xfrm>
            <a:off x="457200" y="470916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500" dirty="0"/>
          </a:p>
        </p:txBody>
      </p:sp>
      <p:sp>
        <p:nvSpPr>
          <p:cNvPr id="25" name="Text 16">
            <a:extLst>
              <a:ext uri="{FF2B5EF4-FFF2-40B4-BE49-F238E27FC236}">
                <a16:creationId xmlns:a16="http://schemas.microsoft.com/office/drawing/2014/main" id="{D3E0313B-866B-734E-87CB-7BB9507DC0D2}"/>
              </a:ext>
            </a:extLst>
          </p:cNvPr>
          <p:cNvSpPr/>
          <p:nvPr/>
        </p:nvSpPr>
        <p:spPr>
          <a:xfrm>
            <a:off x="987552" y="4663440"/>
            <a:ext cx="42062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Binarización de la variable</a:t>
            </a:r>
            <a:endParaRPr lang="en-US" sz="1250" dirty="0"/>
          </a:p>
        </p:txBody>
      </p:sp>
      <p:sp>
        <p:nvSpPr>
          <p:cNvPr id="26" name="Text 17">
            <a:extLst>
              <a:ext uri="{FF2B5EF4-FFF2-40B4-BE49-F238E27FC236}">
                <a16:creationId xmlns:a16="http://schemas.microsoft.com/office/drawing/2014/main" id="{40311138-A964-AA4C-89EC-E8D34EC32BA4}"/>
              </a:ext>
            </a:extLst>
          </p:cNvPr>
          <p:cNvSpPr/>
          <p:nvPr/>
        </p:nvSpPr>
        <p:spPr>
          <a:xfrm>
            <a:off x="987552" y="4928616"/>
            <a:ext cx="4206240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FLAG_CLUSTER_ALTO_RIESGO = 1 si el hogar pertenece al Clúster 0, y 0 en cualquier otro caso.</a:t>
            </a:r>
            <a:endParaRPr lang="en-US" sz="1000" dirty="0"/>
          </a:p>
        </p:txBody>
      </p:sp>
      <p:sp>
        <p:nvSpPr>
          <p:cNvPr id="27" name="Text 18">
            <a:extLst>
              <a:ext uri="{FF2B5EF4-FFF2-40B4-BE49-F238E27FC236}">
                <a16:creationId xmlns:a16="http://schemas.microsoft.com/office/drawing/2014/main" id="{F3A8F40A-2448-9FF4-0DCE-FB5914A0507B}"/>
              </a:ext>
            </a:extLst>
          </p:cNvPr>
          <p:cNvSpPr/>
          <p:nvPr/>
        </p:nvSpPr>
        <p:spPr>
          <a:xfrm>
            <a:off x="6309360" y="1600200"/>
            <a:ext cx="5394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TASA DE POBREZA POR CLÚSTER (%)</a:t>
            </a:r>
            <a:endParaRPr lang="en-US" sz="1100" dirty="0"/>
          </a:p>
        </p:txBody>
      </p:sp>
      <p:graphicFrame>
        <p:nvGraphicFramePr>
          <p:cNvPr id="28" name="Chart 0">
            <a:extLst>
              <a:ext uri="{FF2B5EF4-FFF2-40B4-BE49-F238E27FC236}">
                <a16:creationId xmlns:a16="http://schemas.microsoft.com/office/drawing/2014/main" id="{3528751C-6C5B-FB11-2782-10D759EEC0D3}"/>
              </a:ext>
            </a:extLst>
          </p:cNvPr>
          <p:cNvGraphicFramePr/>
          <p:nvPr/>
        </p:nvGraphicFramePr>
        <p:xfrm>
          <a:off x="6309360" y="1920240"/>
          <a:ext cx="5394960" cy="2880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9" name="Shape 19">
            <a:extLst>
              <a:ext uri="{FF2B5EF4-FFF2-40B4-BE49-F238E27FC236}">
                <a16:creationId xmlns:a16="http://schemas.microsoft.com/office/drawing/2014/main" id="{97C688F0-81DC-4375-FE96-8898C07DE5FD}"/>
              </a:ext>
            </a:extLst>
          </p:cNvPr>
          <p:cNvSpPr/>
          <p:nvPr/>
        </p:nvSpPr>
        <p:spPr>
          <a:xfrm>
            <a:off x="6309360" y="4937760"/>
            <a:ext cx="5394960" cy="1280160"/>
          </a:xfrm>
          <a:prstGeom prst="roundRect">
            <a:avLst>
              <a:gd name="adj" fmla="val 4286"/>
            </a:avLst>
          </a:prstGeom>
          <a:solidFill>
            <a:srgbClr val="FBEAE7"/>
          </a:solidFill>
          <a:ln/>
        </p:spPr>
        <p:txBody>
          <a:bodyPr/>
          <a:lstStyle/>
          <a:p>
            <a:endParaRPr lang="es-PE"/>
          </a:p>
        </p:txBody>
      </p:sp>
      <p:sp>
        <p:nvSpPr>
          <p:cNvPr id="30" name="Text 20">
            <a:extLst>
              <a:ext uri="{FF2B5EF4-FFF2-40B4-BE49-F238E27FC236}">
                <a16:creationId xmlns:a16="http://schemas.microsoft.com/office/drawing/2014/main" id="{59840BAF-8FA5-A5C5-ED3A-B7326B595AE3}"/>
              </a:ext>
            </a:extLst>
          </p:cNvPr>
          <p:cNvSpPr/>
          <p:nvPr/>
        </p:nvSpPr>
        <p:spPr>
          <a:xfrm>
            <a:off x="6537960" y="4937760"/>
            <a:ext cx="493776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B0473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Promedio Lima Metropolitana: 17.4% de pobreza. El Clúster 0 duplica ese promedio — es el segmento de mayor riesgo.</a:t>
            </a:r>
            <a:endParaRPr lang="en-US" sz="1150" dirty="0"/>
          </a:p>
        </p:txBody>
      </p:sp>
    </p:spTree>
    <p:extLst>
      <p:ext uri="{BB962C8B-B14F-4D97-AF65-F5344CB8AC3E}">
        <p14:creationId xmlns:p14="http://schemas.microsoft.com/office/powerpoint/2010/main" val="308175597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9">
          <a:extLst>
            <a:ext uri="{FF2B5EF4-FFF2-40B4-BE49-F238E27FC236}">
              <a16:creationId xmlns:a16="http://schemas.microsoft.com/office/drawing/2014/main" id="{60A1AA54-0EAD-472D-17C8-AF19C14E50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6">
            <a:extLst>
              <a:ext uri="{FF2B5EF4-FFF2-40B4-BE49-F238E27FC236}">
                <a16:creationId xmlns:a16="http://schemas.microsoft.com/office/drawing/2014/main" id="{B54C85C2-74E0-2DE3-D06F-4AB6B85258AB}"/>
              </a:ext>
            </a:extLst>
          </p:cNvPr>
          <p:cNvSpPr/>
          <p:nvPr/>
        </p:nvSpPr>
        <p:spPr>
          <a:xfrm>
            <a:off x="10332720" y="6547104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900" dirty="0"/>
          </a:p>
        </p:txBody>
      </p:sp>
      <p:sp>
        <p:nvSpPr>
          <p:cNvPr id="2" name="Text 0">
            <a:extLst>
              <a:ext uri="{FF2B5EF4-FFF2-40B4-BE49-F238E27FC236}">
                <a16:creationId xmlns:a16="http://schemas.microsoft.com/office/drawing/2014/main" id="{B7BE5A38-32A3-7AF1-54BA-D5DA6DAE2740}"/>
              </a:ext>
            </a:extLst>
          </p:cNvPr>
          <p:cNvSpPr/>
          <p:nvPr/>
        </p:nvSpPr>
        <p:spPr>
          <a:xfrm>
            <a:off x="457200" y="59436"/>
            <a:ext cx="11247120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7500"/>
          </a:bodyPr>
          <a:lstStyle/>
          <a:p>
            <a:pPr>
              <a:buSzPts val="1400"/>
            </a:pPr>
            <a:r>
              <a:rPr lang="en-US" sz="2400" b="1" dirty="0">
                <a:solidFill>
                  <a:srgbClr val="FFFF00"/>
                </a:solidFill>
                <a:latin typeface="Calibri"/>
                <a:cs typeface="Calibri"/>
              </a:rPr>
              <a:t>Impacto de la variable de </a:t>
            </a:r>
            <a:r>
              <a:rPr lang="en-US" sz="2400" b="1" dirty="0" err="1">
                <a:solidFill>
                  <a:srgbClr val="FFFF00"/>
                </a:solidFill>
                <a:latin typeface="Calibri"/>
                <a:cs typeface="Calibri"/>
              </a:rPr>
              <a:t>segmentación</a:t>
            </a:r>
            <a:endParaRPr lang="en-US" sz="2400" b="1" dirty="0">
              <a:solidFill>
                <a:srgbClr val="FFFF00"/>
              </a:solidFill>
              <a:latin typeface="Calibri"/>
              <a:cs typeface="Calibri"/>
            </a:endParaRPr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55A99BAA-440B-21C5-4604-44B62D25BE8E}"/>
              </a:ext>
            </a:extLst>
          </p:cNvPr>
          <p:cNvSpPr/>
          <p:nvPr/>
        </p:nvSpPr>
        <p:spPr>
          <a:xfrm>
            <a:off x="457200" y="841248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AUC-ROC antes (sin la variable) y después (con la variable), por modelo</a:t>
            </a:r>
            <a:endParaRPr lang="en-US" sz="1250" dirty="0"/>
          </a:p>
        </p:txBody>
      </p:sp>
      <p:graphicFrame>
        <p:nvGraphicFramePr>
          <p:cNvPr id="7" name="Chart 0">
            <a:extLst>
              <a:ext uri="{FF2B5EF4-FFF2-40B4-BE49-F238E27FC236}">
                <a16:creationId xmlns:a16="http://schemas.microsoft.com/office/drawing/2014/main" id="{B9393815-10E9-52C8-2545-97CC6A0BAEC3}"/>
              </a:ext>
            </a:extLst>
          </p:cNvPr>
          <p:cNvGraphicFramePr/>
          <p:nvPr/>
        </p:nvGraphicFramePr>
        <p:xfrm>
          <a:off x="457200" y="1600200"/>
          <a:ext cx="11274552" cy="3977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Shape 2">
            <a:extLst>
              <a:ext uri="{FF2B5EF4-FFF2-40B4-BE49-F238E27FC236}">
                <a16:creationId xmlns:a16="http://schemas.microsoft.com/office/drawing/2014/main" id="{0A44F420-F87C-7D95-C583-DD59F09CB47E}"/>
              </a:ext>
            </a:extLst>
          </p:cNvPr>
          <p:cNvSpPr/>
          <p:nvPr/>
        </p:nvSpPr>
        <p:spPr>
          <a:xfrm>
            <a:off x="457200" y="5715000"/>
            <a:ext cx="11274552" cy="777240"/>
          </a:xfrm>
          <a:prstGeom prst="roundRect">
            <a:avLst>
              <a:gd name="adj" fmla="val 7059"/>
            </a:avLst>
          </a:prstGeom>
          <a:solidFill>
            <a:srgbClr val="FBEAE7"/>
          </a:solidFill>
          <a:ln/>
        </p:spPr>
        <p:txBody>
          <a:bodyPr/>
          <a:lstStyle/>
          <a:p>
            <a:endParaRPr lang="es-PE"/>
          </a:p>
        </p:txBody>
      </p:sp>
      <p:sp>
        <p:nvSpPr>
          <p:cNvPr id="9" name="Text 3">
            <a:extLst>
              <a:ext uri="{FF2B5EF4-FFF2-40B4-BE49-F238E27FC236}">
                <a16:creationId xmlns:a16="http://schemas.microsoft.com/office/drawing/2014/main" id="{9B50B9D4-5421-1DEB-3D5D-6EDDD6E6612E}"/>
              </a:ext>
            </a:extLst>
          </p:cNvPr>
          <p:cNvSpPr/>
          <p:nvPr/>
        </p:nvSpPr>
        <p:spPr>
          <a:xfrm>
            <a:off x="685800" y="5715000"/>
            <a:ext cx="10817352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B0473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Hallazgo clave: </a:t>
            </a:r>
            <a:r>
              <a:rPr lang="en-US" sz="1150" dirty="0">
                <a:solidFill>
                  <a:srgbClr val="B0473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el flag mejora 6 de 7 modelos, pero empeora justamente al mejor (Red Neuronal, de 0.9329 a 0.9190) — por eso el modelo final NO lo incluye.</a:t>
            </a:r>
            <a:endParaRPr lang="en-US" sz="1150" dirty="0"/>
          </a:p>
        </p:txBody>
      </p:sp>
    </p:spTree>
    <p:extLst>
      <p:ext uri="{BB962C8B-B14F-4D97-AF65-F5344CB8AC3E}">
        <p14:creationId xmlns:p14="http://schemas.microsoft.com/office/powerpoint/2010/main" val="269454948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9">
          <a:extLst>
            <a:ext uri="{FF2B5EF4-FFF2-40B4-BE49-F238E27FC236}">
              <a16:creationId xmlns:a16="http://schemas.microsoft.com/office/drawing/2014/main" id="{FA89060A-9E65-69D4-35FA-F06B39BEAD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 25">
            <a:extLst>
              <a:ext uri="{FF2B5EF4-FFF2-40B4-BE49-F238E27FC236}">
                <a16:creationId xmlns:a16="http://schemas.microsoft.com/office/drawing/2014/main" id="{6A48DEAE-EFE5-5ACD-30EC-7C0A32333129}"/>
              </a:ext>
            </a:extLst>
          </p:cNvPr>
          <p:cNvSpPr/>
          <p:nvPr/>
        </p:nvSpPr>
        <p:spPr>
          <a:xfrm>
            <a:off x="10332720" y="6547104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11</a:t>
            </a:r>
            <a:endParaRPr lang="en-US" sz="900" dirty="0"/>
          </a:p>
        </p:txBody>
      </p:sp>
      <p:sp>
        <p:nvSpPr>
          <p:cNvPr id="2" name="Text 0">
            <a:extLst>
              <a:ext uri="{FF2B5EF4-FFF2-40B4-BE49-F238E27FC236}">
                <a16:creationId xmlns:a16="http://schemas.microsoft.com/office/drawing/2014/main" id="{0A0DB914-341A-7033-1EC2-EAE451EB04FA}"/>
              </a:ext>
            </a:extLst>
          </p:cNvPr>
          <p:cNvSpPr/>
          <p:nvPr/>
        </p:nvSpPr>
        <p:spPr>
          <a:xfrm>
            <a:off x="457200" y="27432"/>
            <a:ext cx="11247120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7500"/>
          </a:bodyPr>
          <a:lstStyle/>
          <a:p>
            <a:pPr>
              <a:buSzPts val="1400"/>
            </a:pPr>
            <a:r>
              <a:rPr lang="en-US" sz="2400" b="1" dirty="0">
                <a:solidFill>
                  <a:srgbClr val="FFFF00"/>
                </a:solidFill>
                <a:latin typeface="Calibri"/>
                <a:cs typeface="Calibri"/>
              </a:rPr>
              <a:t>Criterios de evaluación y </a:t>
            </a:r>
            <a:r>
              <a:rPr lang="en-US" sz="2400" b="1" dirty="0" err="1">
                <a:solidFill>
                  <a:srgbClr val="FFFF00"/>
                </a:solidFill>
                <a:latin typeface="Calibri"/>
                <a:cs typeface="Calibri"/>
              </a:rPr>
              <a:t>selección</a:t>
            </a:r>
            <a:r>
              <a:rPr lang="en-US" sz="2400" b="1" dirty="0">
                <a:solidFill>
                  <a:srgbClr val="FFFF00"/>
                </a:solidFill>
                <a:latin typeface="Calibri"/>
                <a:cs typeface="Calibri"/>
              </a:rPr>
              <a:t> final</a:t>
            </a:r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41ED7B7B-75C9-7914-9FB3-30C5B583596B}"/>
              </a:ext>
            </a:extLst>
          </p:cNvPr>
          <p:cNvSpPr/>
          <p:nvPr/>
        </p:nvSpPr>
        <p:spPr>
          <a:xfrm>
            <a:off x="457200" y="86868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Interpretación de las 5 métricas y justificación de la elección del modelo final</a:t>
            </a:r>
            <a:endParaRPr lang="en-US" sz="1300" dirty="0"/>
          </a:p>
        </p:txBody>
      </p:sp>
      <p:sp>
        <p:nvSpPr>
          <p:cNvPr id="7" name="Shape 2">
            <a:extLst>
              <a:ext uri="{FF2B5EF4-FFF2-40B4-BE49-F238E27FC236}">
                <a16:creationId xmlns:a16="http://schemas.microsoft.com/office/drawing/2014/main" id="{B28A7D0C-E401-A90F-EDD5-BE46896685E7}"/>
              </a:ext>
            </a:extLst>
          </p:cNvPr>
          <p:cNvSpPr/>
          <p:nvPr/>
        </p:nvSpPr>
        <p:spPr>
          <a:xfrm>
            <a:off x="457200" y="1371600"/>
            <a:ext cx="5538800" cy="749808"/>
          </a:xfrm>
          <a:prstGeom prst="roundRect">
            <a:avLst>
              <a:gd name="adj" fmla="val 7317"/>
            </a:avLst>
          </a:prstGeom>
          <a:solidFill>
            <a:srgbClr val="F4F6F8"/>
          </a:solidFill>
          <a:ln w="12700">
            <a:solidFill>
              <a:srgbClr val="E2E5E9"/>
            </a:solidFill>
            <a:prstDash val="solid"/>
          </a:ln>
        </p:spPr>
        <p:txBody>
          <a:bodyPr/>
          <a:lstStyle/>
          <a:p>
            <a:endParaRPr lang="es-MX"/>
          </a:p>
        </p:txBody>
      </p:sp>
      <p:sp>
        <p:nvSpPr>
          <p:cNvPr id="8" name="Text 3">
            <a:extLst>
              <a:ext uri="{FF2B5EF4-FFF2-40B4-BE49-F238E27FC236}">
                <a16:creationId xmlns:a16="http://schemas.microsoft.com/office/drawing/2014/main" id="{382EEE42-F561-2D4B-1176-D24D0B2285E6}"/>
              </a:ext>
            </a:extLst>
          </p:cNvPr>
          <p:cNvSpPr/>
          <p:nvPr/>
        </p:nvSpPr>
        <p:spPr>
          <a:xfrm>
            <a:off x="621792" y="1444752"/>
            <a:ext cx="2377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Exactitud</a:t>
            </a:r>
            <a:endParaRPr lang="en-US" sz="1250" dirty="0"/>
          </a:p>
        </p:txBody>
      </p:sp>
      <p:sp>
        <p:nvSpPr>
          <p:cNvPr id="9" name="Text 4">
            <a:extLst>
              <a:ext uri="{FF2B5EF4-FFF2-40B4-BE49-F238E27FC236}">
                <a16:creationId xmlns:a16="http://schemas.microsoft.com/office/drawing/2014/main" id="{42A69337-D9DF-B375-1BB7-021E5B24AFD6}"/>
              </a:ext>
            </a:extLst>
          </p:cNvPr>
          <p:cNvSpPr/>
          <p:nvPr/>
        </p:nvSpPr>
        <p:spPr>
          <a:xfrm>
            <a:off x="621792" y="1737360"/>
            <a:ext cx="2377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86.48%</a:t>
            </a:r>
            <a:endParaRPr lang="en-US" sz="1500" dirty="0"/>
          </a:p>
        </p:txBody>
      </p:sp>
      <p:sp>
        <p:nvSpPr>
          <p:cNvPr id="11" name="Text 5">
            <a:extLst>
              <a:ext uri="{FF2B5EF4-FFF2-40B4-BE49-F238E27FC236}">
                <a16:creationId xmlns:a16="http://schemas.microsoft.com/office/drawing/2014/main" id="{47E66ED1-6C89-5E27-5028-22E73370786A}"/>
              </a:ext>
            </a:extLst>
          </p:cNvPr>
          <p:cNvSpPr/>
          <p:nvPr/>
        </p:nvSpPr>
        <p:spPr>
          <a:xfrm>
            <a:off x="3108960" y="1426464"/>
            <a:ext cx="278704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% de hogares clasificados correctamente (pobres + no pobres). Puede ser engañosa aquí: solo con decir siempre “no pobre” ya se acierta 82.6% de las veces.</a:t>
            </a:r>
            <a:endParaRPr lang="en-US" sz="900" dirty="0"/>
          </a:p>
        </p:txBody>
      </p:sp>
      <p:sp>
        <p:nvSpPr>
          <p:cNvPr id="33" name="Shape 6">
            <a:extLst>
              <a:ext uri="{FF2B5EF4-FFF2-40B4-BE49-F238E27FC236}">
                <a16:creationId xmlns:a16="http://schemas.microsoft.com/office/drawing/2014/main" id="{6DDA856A-FF4A-18A4-3AE8-FC1B31FADCCE}"/>
              </a:ext>
            </a:extLst>
          </p:cNvPr>
          <p:cNvSpPr/>
          <p:nvPr/>
        </p:nvSpPr>
        <p:spPr>
          <a:xfrm>
            <a:off x="457200" y="2212848"/>
            <a:ext cx="5538800" cy="749808"/>
          </a:xfrm>
          <a:prstGeom prst="roundRect">
            <a:avLst>
              <a:gd name="adj" fmla="val 7317"/>
            </a:avLst>
          </a:prstGeom>
          <a:solidFill>
            <a:srgbClr val="FFFFFF"/>
          </a:solidFill>
          <a:ln w="12700">
            <a:solidFill>
              <a:srgbClr val="E2E5E9"/>
            </a:solidFill>
            <a:prstDash val="solid"/>
          </a:ln>
        </p:spPr>
        <p:txBody>
          <a:bodyPr/>
          <a:lstStyle/>
          <a:p>
            <a:endParaRPr lang="es-MX"/>
          </a:p>
        </p:txBody>
      </p:sp>
      <p:sp>
        <p:nvSpPr>
          <p:cNvPr id="34" name="Text 7">
            <a:extLst>
              <a:ext uri="{FF2B5EF4-FFF2-40B4-BE49-F238E27FC236}">
                <a16:creationId xmlns:a16="http://schemas.microsoft.com/office/drawing/2014/main" id="{71D9009C-A219-7122-B0B5-09CED860E0F6}"/>
              </a:ext>
            </a:extLst>
          </p:cNvPr>
          <p:cNvSpPr/>
          <p:nvPr/>
        </p:nvSpPr>
        <p:spPr>
          <a:xfrm>
            <a:off x="621792" y="2286000"/>
            <a:ext cx="2377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Precisión</a:t>
            </a:r>
            <a:endParaRPr lang="en-US" sz="1250" dirty="0"/>
          </a:p>
        </p:txBody>
      </p:sp>
      <p:sp>
        <p:nvSpPr>
          <p:cNvPr id="35" name="Text 8">
            <a:extLst>
              <a:ext uri="{FF2B5EF4-FFF2-40B4-BE49-F238E27FC236}">
                <a16:creationId xmlns:a16="http://schemas.microsoft.com/office/drawing/2014/main" id="{B626F986-0989-7620-D6F1-F6C30ACEB435}"/>
              </a:ext>
            </a:extLst>
          </p:cNvPr>
          <p:cNvSpPr/>
          <p:nvPr/>
        </p:nvSpPr>
        <p:spPr>
          <a:xfrm>
            <a:off x="621792" y="2578608"/>
            <a:ext cx="2377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57.64%</a:t>
            </a:r>
            <a:endParaRPr lang="en-US" sz="1500" dirty="0"/>
          </a:p>
        </p:txBody>
      </p:sp>
      <p:sp>
        <p:nvSpPr>
          <p:cNvPr id="36" name="Text 9">
            <a:extLst>
              <a:ext uri="{FF2B5EF4-FFF2-40B4-BE49-F238E27FC236}">
                <a16:creationId xmlns:a16="http://schemas.microsoft.com/office/drawing/2014/main" id="{6AA32821-F0E8-63B9-898F-64D16BC7B063}"/>
              </a:ext>
            </a:extLst>
          </p:cNvPr>
          <p:cNvSpPr/>
          <p:nvPr/>
        </p:nvSpPr>
        <p:spPr>
          <a:xfrm>
            <a:off x="3108960" y="2267712"/>
            <a:ext cx="278704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 los hogares que el modelo marca como “pobres”, qué % realmente lo es. Relevante si el costo de un falso positivo (dar ayuda a quien no la necesita) es alto.</a:t>
            </a:r>
            <a:endParaRPr lang="en-US" sz="900" dirty="0"/>
          </a:p>
        </p:txBody>
      </p:sp>
      <p:sp>
        <p:nvSpPr>
          <p:cNvPr id="37" name="Shape 10">
            <a:extLst>
              <a:ext uri="{FF2B5EF4-FFF2-40B4-BE49-F238E27FC236}">
                <a16:creationId xmlns:a16="http://schemas.microsoft.com/office/drawing/2014/main" id="{B4D174D2-9047-9D3E-950A-B4D17C1A80C0}"/>
              </a:ext>
            </a:extLst>
          </p:cNvPr>
          <p:cNvSpPr/>
          <p:nvPr/>
        </p:nvSpPr>
        <p:spPr>
          <a:xfrm>
            <a:off x="457200" y="3054096"/>
            <a:ext cx="5538800" cy="749808"/>
          </a:xfrm>
          <a:prstGeom prst="roundRect">
            <a:avLst>
              <a:gd name="adj" fmla="val 7317"/>
            </a:avLst>
          </a:prstGeom>
          <a:solidFill>
            <a:srgbClr val="F4F6F8"/>
          </a:solidFill>
          <a:ln w="12700">
            <a:solidFill>
              <a:srgbClr val="E2E5E9"/>
            </a:solidFill>
            <a:prstDash val="solid"/>
          </a:ln>
        </p:spPr>
        <p:txBody>
          <a:bodyPr/>
          <a:lstStyle/>
          <a:p>
            <a:endParaRPr lang="es-MX"/>
          </a:p>
        </p:txBody>
      </p:sp>
      <p:sp>
        <p:nvSpPr>
          <p:cNvPr id="38" name="Text 11">
            <a:extLst>
              <a:ext uri="{FF2B5EF4-FFF2-40B4-BE49-F238E27FC236}">
                <a16:creationId xmlns:a16="http://schemas.microsoft.com/office/drawing/2014/main" id="{244EE5D0-B3FA-AA93-7BB9-6CA31C3C0B2F}"/>
              </a:ext>
            </a:extLst>
          </p:cNvPr>
          <p:cNvSpPr/>
          <p:nvPr/>
        </p:nvSpPr>
        <p:spPr>
          <a:xfrm>
            <a:off x="621792" y="3127248"/>
            <a:ext cx="2377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Sensibilidad (Recall)</a:t>
            </a:r>
            <a:endParaRPr lang="en-US" sz="1250" dirty="0"/>
          </a:p>
        </p:txBody>
      </p:sp>
      <p:sp>
        <p:nvSpPr>
          <p:cNvPr id="39" name="Text 12">
            <a:extLst>
              <a:ext uri="{FF2B5EF4-FFF2-40B4-BE49-F238E27FC236}">
                <a16:creationId xmlns:a16="http://schemas.microsoft.com/office/drawing/2014/main" id="{3F09965E-A740-117E-E18A-0B64D140D78E}"/>
              </a:ext>
            </a:extLst>
          </p:cNvPr>
          <p:cNvSpPr/>
          <p:nvPr/>
        </p:nvSpPr>
        <p:spPr>
          <a:xfrm>
            <a:off x="621792" y="3419856"/>
            <a:ext cx="2377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83.57%</a:t>
            </a:r>
            <a:endParaRPr lang="en-US" sz="1500" dirty="0"/>
          </a:p>
        </p:txBody>
      </p:sp>
      <p:sp>
        <p:nvSpPr>
          <p:cNvPr id="40" name="Text 13">
            <a:extLst>
              <a:ext uri="{FF2B5EF4-FFF2-40B4-BE49-F238E27FC236}">
                <a16:creationId xmlns:a16="http://schemas.microsoft.com/office/drawing/2014/main" id="{34EF26AC-2842-8965-EF59-C512D8035999}"/>
              </a:ext>
            </a:extLst>
          </p:cNvPr>
          <p:cNvSpPr/>
          <p:nvPr/>
        </p:nvSpPr>
        <p:spPr>
          <a:xfrm>
            <a:off x="3108960" y="3108960"/>
            <a:ext cx="278704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 los hogares realmente pobres, qué % detecta el modelo. Es la métrica más crítica en focalización social: no dejar pobres sin identificar.</a:t>
            </a:r>
            <a:endParaRPr lang="en-US" sz="900" dirty="0"/>
          </a:p>
        </p:txBody>
      </p:sp>
      <p:sp>
        <p:nvSpPr>
          <p:cNvPr id="41" name="Shape 14">
            <a:extLst>
              <a:ext uri="{FF2B5EF4-FFF2-40B4-BE49-F238E27FC236}">
                <a16:creationId xmlns:a16="http://schemas.microsoft.com/office/drawing/2014/main" id="{1BE55D1A-A890-21E6-856F-C47CD1969E08}"/>
              </a:ext>
            </a:extLst>
          </p:cNvPr>
          <p:cNvSpPr/>
          <p:nvPr/>
        </p:nvSpPr>
        <p:spPr>
          <a:xfrm>
            <a:off x="457200" y="3895344"/>
            <a:ext cx="5538800" cy="749808"/>
          </a:xfrm>
          <a:prstGeom prst="roundRect">
            <a:avLst>
              <a:gd name="adj" fmla="val 7317"/>
            </a:avLst>
          </a:prstGeom>
          <a:solidFill>
            <a:srgbClr val="FFFFFF"/>
          </a:solidFill>
          <a:ln w="12700">
            <a:solidFill>
              <a:srgbClr val="E2E5E9"/>
            </a:solidFill>
            <a:prstDash val="solid"/>
          </a:ln>
        </p:spPr>
        <p:txBody>
          <a:bodyPr/>
          <a:lstStyle/>
          <a:p>
            <a:endParaRPr lang="es-MX"/>
          </a:p>
        </p:txBody>
      </p:sp>
      <p:sp>
        <p:nvSpPr>
          <p:cNvPr id="42" name="Text 15">
            <a:extLst>
              <a:ext uri="{FF2B5EF4-FFF2-40B4-BE49-F238E27FC236}">
                <a16:creationId xmlns:a16="http://schemas.microsoft.com/office/drawing/2014/main" id="{A649A275-EB02-B64F-79CC-A23E576A7D94}"/>
              </a:ext>
            </a:extLst>
          </p:cNvPr>
          <p:cNvSpPr/>
          <p:nvPr/>
        </p:nvSpPr>
        <p:spPr>
          <a:xfrm>
            <a:off x="621792" y="3968496"/>
            <a:ext cx="2377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F1-Score</a:t>
            </a:r>
            <a:endParaRPr lang="en-US" sz="1250" dirty="0"/>
          </a:p>
        </p:txBody>
      </p:sp>
      <p:sp>
        <p:nvSpPr>
          <p:cNvPr id="43" name="Text 16">
            <a:extLst>
              <a:ext uri="{FF2B5EF4-FFF2-40B4-BE49-F238E27FC236}">
                <a16:creationId xmlns:a16="http://schemas.microsoft.com/office/drawing/2014/main" id="{FCC89A21-1767-D06F-10C5-21221A4C859D}"/>
              </a:ext>
            </a:extLst>
          </p:cNvPr>
          <p:cNvSpPr/>
          <p:nvPr/>
        </p:nvSpPr>
        <p:spPr>
          <a:xfrm>
            <a:off x="621792" y="4261104"/>
            <a:ext cx="2377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0.6822</a:t>
            </a:r>
            <a:endParaRPr lang="en-US" sz="1500" dirty="0"/>
          </a:p>
        </p:txBody>
      </p:sp>
      <p:sp>
        <p:nvSpPr>
          <p:cNvPr id="44" name="Text 17">
            <a:extLst>
              <a:ext uri="{FF2B5EF4-FFF2-40B4-BE49-F238E27FC236}">
                <a16:creationId xmlns:a16="http://schemas.microsoft.com/office/drawing/2014/main" id="{DEA87478-A373-2623-9C52-8CCD60BE2A09}"/>
              </a:ext>
            </a:extLst>
          </p:cNvPr>
          <p:cNvSpPr/>
          <p:nvPr/>
        </p:nvSpPr>
        <p:spPr>
          <a:xfrm>
            <a:off x="3108960" y="3950208"/>
            <a:ext cx="278704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Balance entre precisión y sensibilidad (media armónica). Resume el compromiso entre ambas en un solo número.</a:t>
            </a:r>
            <a:endParaRPr lang="en-US" sz="900" dirty="0"/>
          </a:p>
        </p:txBody>
      </p:sp>
      <p:sp>
        <p:nvSpPr>
          <p:cNvPr id="45" name="Shape 18">
            <a:extLst>
              <a:ext uri="{FF2B5EF4-FFF2-40B4-BE49-F238E27FC236}">
                <a16:creationId xmlns:a16="http://schemas.microsoft.com/office/drawing/2014/main" id="{1058EB3D-5774-089B-FDC4-05A526E2FD31}"/>
              </a:ext>
            </a:extLst>
          </p:cNvPr>
          <p:cNvSpPr/>
          <p:nvPr/>
        </p:nvSpPr>
        <p:spPr>
          <a:xfrm>
            <a:off x="457200" y="4736592"/>
            <a:ext cx="5538800" cy="749808"/>
          </a:xfrm>
          <a:prstGeom prst="roundRect">
            <a:avLst>
              <a:gd name="adj" fmla="val 7317"/>
            </a:avLst>
          </a:prstGeom>
          <a:solidFill>
            <a:srgbClr val="F4F6F8"/>
          </a:solidFill>
          <a:ln w="12700">
            <a:solidFill>
              <a:srgbClr val="E2E5E9"/>
            </a:solidFill>
            <a:prstDash val="solid"/>
          </a:ln>
        </p:spPr>
        <p:txBody>
          <a:bodyPr/>
          <a:lstStyle/>
          <a:p>
            <a:endParaRPr lang="es-MX"/>
          </a:p>
        </p:txBody>
      </p:sp>
      <p:sp>
        <p:nvSpPr>
          <p:cNvPr id="46" name="Text 19">
            <a:extLst>
              <a:ext uri="{FF2B5EF4-FFF2-40B4-BE49-F238E27FC236}">
                <a16:creationId xmlns:a16="http://schemas.microsoft.com/office/drawing/2014/main" id="{C96751D0-DC79-461F-7F11-4E1F0E51977B}"/>
              </a:ext>
            </a:extLst>
          </p:cNvPr>
          <p:cNvSpPr/>
          <p:nvPr/>
        </p:nvSpPr>
        <p:spPr>
          <a:xfrm>
            <a:off x="621792" y="4809744"/>
            <a:ext cx="2377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AUC-ROC</a:t>
            </a:r>
            <a:endParaRPr lang="en-US" sz="1250" dirty="0"/>
          </a:p>
        </p:txBody>
      </p:sp>
      <p:sp>
        <p:nvSpPr>
          <p:cNvPr id="47" name="Text 20">
            <a:extLst>
              <a:ext uri="{FF2B5EF4-FFF2-40B4-BE49-F238E27FC236}">
                <a16:creationId xmlns:a16="http://schemas.microsoft.com/office/drawing/2014/main" id="{F70F87CC-17B3-8F82-AA15-407FC17E2439}"/>
              </a:ext>
            </a:extLst>
          </p:cNvPr>
          <p:cNvSpPr/>
          <p:nvPr/>
        </p:nvSpPr>
        <p:spPr>
          <a:xfrm>
            <a:off x="621792" y="5102352"/>
            <a:ext cx="23774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B6B7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0.9329</a:t>
            </a:r>
            <a:endParaRPr lang="en-US" sz="1500" dirty="0"/>
          </a:p>
        </p:txBody>
      </p:sp>
      <p:sp>
        <p:nvSpPr>
          <p:cNvPr id="48" name="Text 21">
            <a:extLst>
              <a:ext uri="{FF2B5EF4-FFF2-40B4-BE49-F238E27FC236}">
                <a16:creationId xmlns:a16="http://schemas.microsoft.com/office/drawing/2014/main" id="{37CA430B-61E8-47AC-ECFA-08C2C8EB9801}"/>
              </a:ext>
            </a:extLst>
          </p:cNvPr>
          <p:cNvSpPr/>
          <p:nvPr/>
        </p:nvSpPr>
        <p:spPr>
          <a:xfrm>
            <a:off x="3108960" y="4791456"/>
            <a:ext cx="278704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Qué tan bien distingue el modelo entre pobres y no pobres, en todos los umbrales de decisión posibles. Es la métrica principal para comparar modelos.</a:t>
            </a:r>
            <a:endParaRPr lang="en-US" sz="900" dirty="0"/>
          </a:p>
        </p:txBody>
      </p:sp>
      <p:sp>
        <p:nvSpPr>
          <p:cNvPr id="49" name="CondensedBox">
            <a:extLst>
              <a:ext uri="{FF2B5EF4-FFF2-40B4-BE49-F238E27FC236}">
                <a16:creationId xmlns:a16="http://schemas.microsoft.com/office/drawing/2014/main" id="{1A6416FD-0EBC-9964-83E6-1D4E2A85C458}"/>
              </a:ext>
            </a:extLst>
          </p:cNvPr>
          <p:cNvSpPr/>
          <p:nvPr/>
        </p:nvSpPr>
        <p:spPr>
          <a:xfrm>
            <a:off x="457200" y="5560000"/>
            <a:ext cx="5538800" cy="1150000"/>
          </a:xfrm>
          <a:prstGeom prst="roundRect">
            <a:avLst>
              <a:gd name="adj" fmla="val 4000"/>
            </a:avLst>
          </a:prstGeom>
          <a:solidFill>
            <a:srgbClr val="EAF3F1"/>
          </a:solidFill>
          <a:ln w="12700">
            <a:solidFill>
              <a:srgbClr val="CFE3DF"/>
            </a:solidFill>
            <a:prstDash val="solid"/>
          </a:ln>
        </p:spPr>
        <p:txBody>
          <a:bodyPr/>
          <a:lstStyle/>
          <a:p>
            <a:endParaRPr lang="es-MX"/>
          </a:p>
        </p:txBody>
      </p:sp>
      <p:sp>
        <p:nvSpPr>
          <p:cNvPr id="50" name="CondensedText">
            <a:extLst>
              <a:ext uri="{FF2B5EF4-FFF2-40B4-BE49-F238E27FC236}">
                <a16:creationId xmlns:a16="http://schemas.microsoft.com/office/drawing/2014/main" id="{811AA555-29CE-8DD7-9B46-682A3EBCE93E}"/>
              </a:ext>
            </a:extLst>
          </p:cNvPr>
          <p:cNvSpPr txBox="1"/>
          <p:nvPr/>
        </p:nvSpPr>
        <p:spPr>
          <a:xfrm>
            <a:off x="640080" y="5620000"/>
            <a:ext cx="5173040" cy="1030000"/>
          </a:xfrm>
          <a:prstGeom prst="rect">
            <a:avLst/>
          </a:prstGeom>
          <a:noFill/>
        </p:spPr>
        <p:txBody>
          <a:bodyPr wrap="square" anchor="ctr">
            <a:normAutofit/>
          </a:bodyPr>
          <a:lstStyle/>
          <a:p>
            <a:pPr algn="l">
              <a:lnSpc>
                <a:spcPct val="115000"/>
              </a:lnSpc>
            </a:pPr>
            <a:r>
              <a:rPr lang="es-MX" sz="1150" dirty="0">
                <a:solidFill>
                  <a:srgbClr val="1F2937"/>
                </a:solidFill>
                <a:latin typeface="Arial"/>
              </a:rPr>
              <a:t>Criterios de selección: AUC-ROC más alto de las 14 combinaciones evaluadas, brecha Train-Test mínima (0.0078), y capacidad de capturar relaciones no lineales consistentes con la teoría económica (Ley de Engel, gasto per cápita).</a:t>
            </a:r>
          </a:p>
        </p:txBody>
      </p:sp>
      <p:pic>
        <p:nvPicPr>
          <p:cNvPr id="51" name="Imagen 50">
            <a:extLst>
              <a:ext uri="{FF2B5EF4-FFF2-40B4-BE49-F238E27FC236}">
                <a16:creationId xmlns:a16="http://schemas.microsoft.com/office/drawing/2014/main" id="{BEDCBDC6-836B-881E-D9F6-CD8D29B23F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417320"/>
            <a:ext cx="6096000" cy="5214000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AccentLine">
            <a:extLst>
              <a:ext uri="{FF2B5EF4-FFF2-40B4-BE49-F238E27FC236}">
                <a16:creationId xmlns:a16="http://schemas.microsoft.com/office/drawing/2014/main" id="{59067F9D-F4EE-ADAA-D389-CC33E9ED6C6A}"/>
              </a:ext>
            </a:extLst>
          </p:cNvPr>
          <p:cNvSpPr/>
          <p:nvPr/>
        </p:nvSpPr>
        <p:spPr>
          <a:xfrm>
            <a:off x="457200" y="1225000"/>
            <a:ext cx="700000" cy="25000"/>
          </a:xfrm>
          <a:prstGeom prst="rect">
            <a:avLst/>
          </a:prstGeom>
          <a:solidFill>
            <a:srgbClr val="1B6B73"/>
          </a:solidFill>
          <a:ln>
            <a:noFill/>
          </a:ln>
        </p:spPr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6662128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9">
          <a:extLst>
            <a:ext uri="{FF2B5EF4-FFF2-40B4-BE49-F238E27FC236}">
              <a16:creationId xmlns:a16="http://schemas.microsoft.com/office/drawing/2014/main" id="{6B7B5B47-C767-8808-C913-DDA56E1F71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 25">
            <a:extLst>
              <a:ext uri="{FF2B5EF4-FFF2-40B4-BE49-F238E27FC236}">
                <a16:creationId xmlns:a16="http://schemas.microsoft.com/office/drawing/2014/main" id="{1DF52491-9BC2-E1BE-91C6-22AE1E9C781E}"/>
              </a:ext>
            </a:extLst>
          </p:cNvPr>
          <p:cNvSpPr/>
          <p:nvPr/>
        </p:nvSpPr>
        <p:spPr>
          <a:xfrm>
            <a:off x="10332720" y="6547104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11</a:t>
            </a:r>
            <a:endParaRPr lang="en-US" sz="900" dirty="0"/>
          </a:p>
        </p:txBody>
      </p:sp>
      <p:sp>
        <p:nvSpPr>
          <p:cNvPr id="56" name="Text 30">
            <a:extLst>
              <a:ext uri="{FF2B5EF4-FFF2-40B4-BE49-F238E27FC236}">
                <a16:creationId xmlns:a16="http://schemas.microsoft.com/office/drawing/2014/main" id="{1C7D32C2-C0CA-DD93-FD0F-CDDB1DBA3A72}"/>
              </a:ext>
            </a:extLst>
          </p:cNvPr>
          <p:cNvSpPr/>
          <p:nvPr/>
        </p:nvSpPr>
        <p:spPr>
          <a:xfrm>
            <a:off x="10485120" y="6699504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</a:t>
            </a:r>
            <a:endParaRPr lang="en-US" sz="900" dirty="0"/>
          </a:p>
        </p:txBody>
      </p:sp>
      <p:sp>
        <p:nvSpPr>
          <p:cNvPr id="4" name="Text 0">
            <a:extLst>
              <a:ext uri="{FF2B5EF4-FFF2-40B4-BE49-F238E27FC236}">
                <a16:creationId xmlns:a16="http://schemas.microsoft.com/office/drawing/2014/main" id="{0CC2F722-4F60-8711-6885-BDFC7DF635D9}"/>
              </a:ext>
            </a:extLst>
          </p:cNvPr>
          <p:cNvSpPr/>
          <p:nvPr/>
        </p:nvSpPr>
        <p:spPr>
          <a:xfrm>
            <a:off x="457200" y="62644"/>
            <a:ext cx="11247120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7500"/>
          </a:bodyPr>
          <a:lstStyle/>
          <a:p>
            <a:pPr>
              <a:buSzPts val="1400"/>
            </a:pPr>
            <a:r>
              <a:rPr lang="en-US" sz="2400" b="1" dirty="0">
                <a:solidFill>
                  <a:srgbClr val="FFFF00"/>
                </a:solidFill>
                <a:latin typeface="Calibri"/>
                <a:cs typeface="Calibri"/>
              </a:rPr>
              <a:t>Interpretabilidad del modelo: variables clave</a:t>
            </a:r>
          </a:p>
        </p:txBody>
      </p:sp>
      <p:sp>
        <p:nvSpPr>
          <p:cNvPr id="5" name="Text 1">
            <a:extLst>
              <a:ext uri="{FF2B5EF4-FFF2-40B4-BE49-F238E27FC236}">
                <a16:creationId xmlns:a16="http://schemas.microsoft.com/office/drawing/2014/main" id="{F215AC54-BC84-8BC0-A432-4AA570BD5D6D}"/>
              </a:ext>
            </a:extLst>
          </p:cNvPr>
          <p:cNvSpPr/>
          <p:nvPr/>
        </p:nvSpPr>
        <p:spPr>
          <a:xfrm>
            <a:off x="457200" y="86868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Top 5 variables más influyentes en la Red Neuronal, sin la variable de segmentación</a:t>
            </a:r>
            <a:endParaRPr lang="en-US" sz="1300" dirty="0"/>
          </a:p>
        </p:txBody>
      </p:sp>
      <p:sp>
        <p:nvSpPr>
          <p:cNvPr id="6" name="Text 3">
            <a:extLst>
              <a:ext uri="{FF2B5EF4-FFF2-40B4-BE49-F238E27FC236}">
                <a16:creationId xmlns:a16="http://schemas.microsoft.com/office/drawing/2014/main" id="{78E33382-0870-A197-3AE3-184D75B60EF2}"/>
              </a:ext>
            </a:extLst>
          </p:cNvPr>
          <p:cNvSpPr/>
          <p:nvPr/>
        </p:nvSpPr>
        <p:spPr>
          <a:xfrm>
            <a:off x="594360" y="1463040"/>
            <a:ext cx="331731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#1</a:t>
            </a:r>
            <a:endParaRPr lang="en-US" sz="900" dirty="0"/>
          </a:p>
        </p:txBody>
      </p:sp>
      <p:sp>
        <p:nvSpPr>
          <p:cNvPr id="10" name="Text 4">
            <a:extLst>
              <a:ext uri="{FF2B5EF4-FFF2-40B4-BE49-F238E27FC236}">
                <a16:creationId xmlns:a16="http://schemas.microsoft.com/office/drawing/2014/main" id="{865F7630-12FE-3424-9F15-1F1E4BFD37F9}"/>
              </a:ext>
            </a:extLst>
          </p:cNvPr>
          <p:cNvSpPr/>
          <p:nvPr/>
        </p:nvSpPr>
        <p:spPr>
          <a:xfrm>
            <a:off x="1143000" y="1472184"/>
            <a:ext cx="1538027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90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Tamaño del hogar
</a:t>
            </a: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TOTMIEHO_log</a:t>
            </a:r>
            <a:endParaRPr lang="en-US" sz="900" dirty="0"/>
          </a:p>
        </p:txBody>
      </p:sp>
      <p:sp>
        <p:nvSpPr>
          <p:cNvPr id="12" name="Text 7">
            <a:extLst>
              <a:ext uri="{FF2B5EF4-FFF2-40B4-BE49-F238E27FC236}">
                <a16:creationId xmlns:a16="http://schemas.microsoft.com/office/drawing/2014/main" id="{AB8F957B-9D7B-62A0-E6EB-B821D000B692}"/>
              </a:ext>
            </a:extLst>
          </p:cNvPr>
          <p:cNvSpPr/>
          <p:nvPr/>
        </p:nvSpPr>
        <p:spPr>
          <a:xfrm>
            <a:off x="4500000" y="1673352"/>
            <a:ext cx="600000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0.1448</a:t>
            </a:r>
            <a:endParaRPr lang="en-US" sz="900" dirty="0"/>
          </a:p>
        </p:txBody>
      </p:sp>
      <p:sp>
        <p:nvSpPr>
          <p:cNvPr id="13" name="Shape 8">
            <a:extLst>
              <a:ext uri="{FF2B5EF4-FFF2-40B4-BE49-F238E27FC236}">
                <a16:creationId xmlns:a16="http://schemas.microsoft.com/office/drawing/2014/main" id="{6CDE0A74-A963-9393-2F4E-4A3DA70E3281}"/>
              </a:ext>
            </a:extLst>
          </p:cNvPr>
          <p:cNvSpPr/>
          <p:nvPr/>
        </p:nvSpPr>
        <p:spPr>
          <a:xfrm>
            <a:off x="5150000" y="1618488"/>
            <a:ext cx="253322" cy="45719"/>
          </a:xfrm>
          <a:prstGeom prst="ellipse">
            <a:avLst/>
          </a:prstGeom>
          <a:solidFill>
            <a:srgbClr val="E3F1EA"/>
          </a:solidFill>
          <a:ln/>
        </p:spPr>
        <p:txBody>
          <a:bodyPr/>
          <a:lstStyle/>
          <a:p>
            <a:endParaRPr lang="es-MX" sz="900"/>
          </a:p>
        </p:txBody>
      </p:sp>
      <p:sp>
        <p:nvSpPr>
          <p:cNvPr id="14" name="Text 9">
            <a:extLst>
              <a:ext uri="{FF2B5EF4-FFF2-40B4-BE49-F238E27FC236}">
                <a16:creationId xmlns:a16="http://schemas.microsoft.com/office/drawing/2014/main" id="{7F4C966A-825D-4315-10A8-FC216C7238B7}"/>
              </a:ext>
            </a:extLst>
          </p:cNvPr>
          <p:cNvSpPr/>
          <p:nvPr/>
        </p:nvSpPr>
        <p:spPr>
          <a:xfrm>
            <a:off x="5150000" y="1618488"/>
            <a:ext cx="253322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2E7D5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900" dirty="0"/>
          </a:p>
        </p:txBody>
      </p:sp>
      <p:sp>
        <p:nvSpPr>
          <p:cNvPr id="15" name="Text 10">
            <a:extLst>
              <a:ext uri="{FF2B5EF4-FFF2-40B4-BE49-F238E27FC236}">
                <a16:creationId xmlns:a16="http://schemas.microsoft.com/office/drawing/2014/main" id="{8AB6D7E3-0387-955A-A78E-3C7B250357CB}"/>
              </a:ext>
            </a:extLst>
          </p:cNvPr>
          <p:cNvSpPr/>
          <p:nvPr/>
        </p:nvSpPr>
        <p:spPr>
          <a:xfrm>
            <a:off x="2750000" y="1463040"/>
            <a:ext cx="1650000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9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Más integrantes = mayor riesgo (gasto per cápita).</a:t>
            </a:r>
            <a:endParaRPr lang="en-US" sz="900" dirty="0"/>
          </a:p>
        </p:txBody>
      </p:sp>
      <p:sp>
        <p:nvSpPr>
          <p:cNvPr id="16" name="Text 12">
            <a:extLst>
              <a:ext uri="{FF2B5EF4-FFF2-40B4-BE49-F238E27FC236}">
                <a16:creationId xmlns:a16="http://schemas.microsoft.com/office/drawing/2014/main" id="{FFCDEDB3-8D39-CF8E-5D74-77E6EBA5AB5E}"/>
              </a:ext>
            </a:extLst>
          </p:cNvPr>
          <p:cNvSpPr/>
          <p:nvPr/>
        </p:nvSpPr>
        <p:spPr>
          <a:xfrm>
            <a:off x="594360" y="2377440"/>
            <a:ext cx="331731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#2</a:t>
            </a:r>
            <a:endParaRPr lang="en-US" sz="900" dirty="0"/>
          </a:p>
        </p:txBody>
      </p:sp>
      <p:sp>
        <p:nvSpPr>
          <p:cNvPr id="17" name="Text 13">
            <a:extLst>
              <a:ext uri="{FF2B5EF4-FFF2-40B4-BE49-F238E27FC236}">
                <a16:creationId xmlns:a16="http://schemas.microsoft.com/office/drawing/2014/main" id="{BFB00743-A13F-5CA5-40CE-4983EC3EEF8D}"/>
              </a:ext>
            </a:extLst>
          </p:cNvPr>
          <p:cNvSpPr/>
          <p:nvPr/>
        </p:nvSpPr>
        <p:spPr>
          <a:xfrm>
            <a:off x="1143000" y="2386584"/>
            <a:ext cx="1538027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90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Ingreso por alquiler imputado
</a:t>
            </a: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IA01HD_log</a:t>
            </a:r>
            <a:endParaRPr lang="en-US" sz="900" dirty="0"/>
          </a:p>
        </p:txBody>
      </p:sp>
      <p:sp>
        <p:nvSpPr>
          <p:cNvPr id="18" name="Text 16">
            <a:extLst>
              <a:ext uri="{FF2B5EF4-FFF2-40B4-BE49-F238E27FC236}">
                <a16:creationId xmlns:a16="http://schemas.microsoft.com/office/drawing/2014/main" id="{3371941A-6EB3-BDE6-6D3A-E61C360C4DB3}"/>
              </a:ext>
            </a:extLst>
          </p:cNvPr>
          <p:cNvSpPr/>
          <p:nvPr/>
        </p:nvSpPr>
        <p:spPr>
          <a:xfrm>
            <a:off x="4500000" y="2587752"/>
            <a:ext cx="600000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0.1067</a:t>
            </a:r>
            <a:endParaRPr lang="en-US" sz="900" dirty="0"/>
          </a:p>
        </p:txBody>
      </p:sp>
      <p:sp>
        <p:nvSpPr>
          <p:cNvPr id="19" name="Shape 17">
            <a:extLst>
              <a:ext uri="{FF2B5EF4-FFF2-40B4-BE49-F238E27FC236}">
                <a16:creationId xmlns:a16="http://schemas.microsoft.com/office/drawing/2014/main" id="{EBA51C27-CD39-668A-3D16-AE069B26B071}"/>
              </a:ext>
            </a:extLst>
          </p:cNvPr>
          <p:cNvSpPr/>
          <p:nvPr/>
        </p:nvSpPr>
        <p:spPr>
          <a:xfrm>
            <a:off x="5150000" y="2532888"/>
            <a:ext cx="253322" cy="45719"/>
          </a:xfrm>
          <a:prstGeom prst="ellipse">
            <a:avLst/>
          </a:prstGeom>
          <a:solidFill>
            <a:srgbClr val="E3F1EA"/>
          </a:solidFill>
          <a:ln/>
        </p:spPr>
        <p:txBody>
          <a:bodyPr/>
          <a:lstStyle/>
          <a:p>
            <a:endParaRPr lang="es-MX" sz="900"/>
          </a:p>
        </p:txBody>
      </p:sp>
      <p:sp>
        <p:nvSpPr>
          <p:cNvPr id="20" name="Text 18">
            <a:extLst>
              <a:ext uri="{FF2B5EF4-FFF2-40B4-BE49-F238E27FC236}">
                <a16:creationId xmlns:a16="http://schemas.microsoft.com/office/drawing/2014/main" id="{ED4FFA19-2F95-9E5D-53F4-9948E956A21E}"/>
              </a:ext>
            </a:extLst>
          </p:cNvPr>
          <p:cNvSpPr/>
          <p:nvPr/>
        </p:nvSpPr>
        <p:spPr>
          <a:xfrm>
            <a:off x="5150000" y="2532888"/>
            <a:ext cx="253322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2E7D5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900" dirty="0"/>
          </a:p>
        </p:txBody>
      </p:sp>
      <p:sp>
        <p:nvSpPr>
          <p:cNvPr id="21" name="Text 19">
            <a:extLst>
              <a:ext uri="{FF2B5EF4-FFF2-40B4-BE49-F238E27FC236}">
                <a16:creationId xmlns:a16="http://schemas.microsoft.com/office/drawing/2014/main" id="{614886FE-0007-06D9-BED9-790C53EC80D5}"/>
              </a:ext>
            </a:extLst>
          </p:cNvPr>
          <p:cNvSpPr/>
          <p:nvPr/>
        </p:nvSpPr>
        <p:spPr>
          <a:xfrm>
            <a:off x="2750000" y="2377440"/>
            <a:ext cx="1650000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9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Proxy del valor de la vivienda y nivel socioeconómico.</a:t>
            </a:r>
            <a:endParaRPr lang="en-US" sz="900" dirty="0"/>
          </a:p>
        </p:txBody>
      </p:sp>
      <p:sp>
        <p:nvSpPr>
          <p:cNvPr id="22" name="Text 21">
            <a:extLst>
              <a:ext uri="{FF2B5EF4-FFF2-40B4-BE49-F238E27FC236}">
                <a16:creationId xmlns:a16="http://schemas.microsoft.com/office/drawing/2014/main" id="{0CFD4298-488B-C4AA-FD28-CA7413082241}"/>
              </a:ext>
            </a:extLst>
          </p:cNvPr>
          <p:cNvSpPr/>
          <p:nvPr/>
        </p:nvSpPr>
        <p:spPr>
          <a:xfrm>
            <a:off x="594360" y="3291840"/>
            <a:ext cx="331731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#3</a:t>
            </a:r>
            <a:endParaRPr lang="en-US" sz="900" dirty="0"/>
          </a:p>
        </p:txBody>
      </p:sp>
      <p:sp>
        <p:nvSpPr>
          <p:cNvPr id="23" name="Text 22">
            <a:extLst>
              <a:ext uri="{FF2B5EF4-FFF2-40B4-BE49-F238E27FC236}">
                <a16:creationId xmlns:a16="http://schemas.microsoft.com/office/drawing/2014/main" id="{8A2AEFBB-7298-0DA0-B97C-F9E67C593B8C}"/>
              </a:ext>
            </a:extLst>
          </p:cNvPr>
          <p:cNvSpPr/>
          <p:nvPr/>
        </p:nvSpPr>
        <p:spPr>
          <a:xfrm>
            <a:off x="1143000" y="3300984"/>
            <a:ext cx="1538027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90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% de gasto en vestido/calzado
</a:t>
            </a: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GASTO_VESTIDO_CALZADO_PCT_log</a:t>
            </a:r>
            <a:endParaRPr lang="en-US" sz="900" dirty="0"/>
          </a:p>
        </p:txBody>
      </p:sp>
      <p:sp>
        <p:nvSpPr>
          <p:cNvPr id="24" name="Text 25">
            <a:extLst>
              <a:ext uri="{FF2B5EF4-FFF2-40B4-BE49-F238E27FC236}">
                <a16:creationId xmlns:a16="http://schemas.microsoft.com/office/drawing/2014/main" id="{1A34D25B-6419-ED6E-74F9-52114ADDAFA7}"/>
              </a:ext>
            </a:extLst>
          </p:cNvPr>
          <p:cNvSpPr/>
          <p:nvPr/>
        </p:nvSpPr>
        <p:spPr>
          <a:xfrm>
            <a:off x="4500000" y="3502152"/>
            <a:ext cx="600000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0.0512</a:t>
            </a:r>
            <a:endParaRPr lang="en-US" sz="900" dirty="0"/>
          </a:p>
        </p:txBody>
      </p:sp>
      <p:sp>
        <p:nvSpPr>
          <p:cNvPr id="25" name="Shape 26">
            <a:extLst>
              <a:ext uri="{FF2B5EF4-FFF2-40B4-BE49-F238E27FC236}">
                <a16:creationId xmlns:a16="http://schemas.microsoft.com/office/drawing/2014/main" id="{BBE118E1-21B0-A97C-5889-814F37B48E52}"/>
              </a:ext>
            </a:extLst>
          </p:cNvPr>
          <p:cNvSpPr/>
          <p:nvPr/>
        </p:nvSpPr>
        <p:spPr>
          <a:xfrm>
            <a:off x="5150000" y="3447288"/>
            <a:ext cx="253322" cy="45719"/>
          </a:xfrm>
          <a:prstGeom prst="ellipse">
            <a:avLst/>
          </a:prstGeom>
          <a:solidFill>
            <a:srgbClr val="E3F1EA"/>
          </a:solidFill>
          <a:ln/>
        </p:spPr>
        <p:txBody>
          <a:bodyPr/>
          <a:lstStyle/>
          <a:p>
            <a:endParaRPr lang="es-MX" sz="900"/>
          </a:p>
        </p:txBody>
      </p:sp>
      <p:sp>
        <p:nvSpPr>
          <p:cNvPr id="26" name="Text 27">
            <a:extLst>
              <a:ext uri="{FF2B5EF4-FFF2-40B4-BE49-F238E27FC236}">
                <a16:creationId xmlns:a16="http://schemas.microsoft.com/office/drawing/2014/main" id="{31168E03-2FA4-98A7-3F06-DC50E86B605C}"/>
              </a:ext>
            </a:extLst>
          </p:cNvPr>
          <p:cNvSpPr/>
          <p:nvPr/>
        </p:nvSpPr>
        <p:spPr>
          <a:xfrm>
            <a:off x="5150000" y="3447288"/>
            <a:ext cx="253322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2E7D5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900" dirty="0"/>
          </a:p>
        </p:txBody>
      </p:sp>
      <p:sp>
        <p:nvSpPr>
          <p:cNvPr id="27" name="Text 28">
            <a:extLst>
              <a:ext uri="{FF2B5EF4-FFF2-40B4-BE49-F238E27FC236}">
                <a16:creationId xmlns:a16="http://schemas.microsoft.com/office/drawing/2014/main" id="{3FD61C61-6CFB-42C8-447F-47CA4A102609}"/>
              </a:ext>
            </a:extLst>
          </p:cNvPr>
          <p:cNvSpPr/>
          <p:nvPr/>
        </p:nvSpPr>
        <p:spPr>
          <a:xfrm>
            <a:off x="2750000" y="3291840"/>
            <a:ext cx="1650000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9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Gasto discrecional: se recorta primero en hogares pobres.</a:t>
            </a:r>
            <a:endParaRPr lang="en-US" sz="900" dirty="0"/>
          </a:p>
        </p:txBody>
      </p:sp>
      <p:sp>
        <p:nvSpPr>
          <p:cNvPr id="28" name="Text 30">
            <a:extLst>
              <a:ext uri="{FF2B5EF4-FFF2-40B4-BE49-F238E27FC236}">
                <a16:creationId xmlns:a16="http://schemas.microsoft.com/office/drawing/2014/main" id="{3168D38A-C86D-11AF-E9FC-33E60756605B}"/>
              </a:ext>
            </a:extLst>
          </p:cNvPr>
          <p:cNvSpPr/>
          <p:nvPr/>
        </p:nvSpPr>
        <p:spPr>
          <a:xfrm>
            <a:off x="594360" y="4206240"/>
            <a:ext cx="331731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#4</a:t>
            </a:r>
            <a:endParaRPr lang="en-US" sz="900" dirty="0"/>
          </a:p>
        </p:txBody>
      </p:sp>
      <p:sp>
        <p:nvSpPr>
          <p:cNvPr id="29" name="Text 31">
            <a:extLst>
              <a:ext uri="{FF2B5EF4-FFF2-40B4-BE49-F238E27FC236}">
                <a16:creationId xmlns:a16="http://schemas.microsoft.com/office/drawing/2014/main" id="{E710621F-DD98-53CA-7834-D2D5083D1F02}"/>
              </a:ext>
            </a:extLst>
          </p:cNvPr>
          <p:cNvSpPr/>
          <p:nvPr/>
        </p:nvSpPr>
        <p:spPr>
          <a:xfrm>
            <a:off x="1143000" y="4215384"/>
            <a:ext cx="1538027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90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% de gasto en alimentos
</a:t>
            </a: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GASTO_ALIMENTOS_DENTRO_HOGAR_PCT</a:t>
            </a:r>
            <a:endParaRPr lang="en-US" sz="900" dirty="0"/>
          </a:p>
        </p:txBody>
      </p:sp>
      <p:sp>
        <p:nvSpPr>
          <p:cNvPr id="30" name="Text 34">
            <a:extLst>
              <a:ext uri="{FF2B5EF4-FFF2-40B4-BE49-F238E27FC236}">
                <a16:creationId xmlns:a16="http://schemas.microsoft.com/office/drawing/2014/main" id="{484FF99D-4B25-D14F-129B-33135E5174D2}"/>
              </a:ext>
            </a:extLst>
          </p:cNvPr>
          <p:cNvSpPr/>
          <p:nvPr/>
        </p:nvSpPr>
        <p:spPr>
          <a:xfrm>
            <a:off x="4500000" y="4416552"/>
            <a:ext cx="600000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0.0489</a:t>
            </a:r>
            <a:endParaRPr lang="en-US" sz="900" dirty="0"/>
          </a:p>
        </p:txBody>
      </p:sp>
      <p:sp>
        <p:nvSpPr>
          <p:cNvPr id="31" name="Shape 35">
            <a:extLst>
              <a:ext uri="{FF2B5EF4-FFF2-40B4-BE49-F238E27FC236}">
                <a16:creationId xmlns:a16="http://schemas.microsoft.com/office/drawing/2014/main" id="{A64BDADB-2C64-0A3D-FFE8-EC389A8D135A}"/>
              </a:ext>
            </a:extLst>
          </p:cNvPr>
          <p:cNvSpPr/>
          <p:nvPr/>
        </p:nvSpPr>
        <p:spPr>
          <a:xfrm>
            <a:off x="5150000" y="4361688"/>
            <a:ext cx="253322" cy="45719"/>
          </a:xfrm>
          <a:prstGeom prst="ellipse">
            <a:avLst/>
          </a:prstGeom>
          <a:solidFill>
            <a:srgbClr val="E3F1EA"/>
          </a:solidFill>
          <a:ln/>
        </p:spPr>
        <p:txBody>
          <a:bodyPr/>
          <a:lstStyle/>
          <a:p>
            <a:endParaRPr lang="es-MX" sz="900"/>
          </a:p>
        </p:txBody>
      </p:sp>
      <p:sp>
        <p:nvSpPr>
          <p:cNvPr id="57" name="Text 36">
            <a:extLst>
              <a:ext uri="{FF2B5EF4-FFF2-40B4-BE49-F238E27FC236}">
                <a16:creationId xmlns:a16="http://schemas.microsoft.com/office/drawing/2014/main" id="{F2EE3250-3276-B210-8745-C4E105938C91}"/>
              </a:ext>
            </a:extLst>
          </p:cNvPr>
          <p:cNvSpPr/>
          <p:nvPr/>
        </p:nvSpPr>
        <p:spPr>
          <a:xfrm>
            <a:off x="5150000" y="4361688"/>
            <a:ext cx="253322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2E7D5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900" dirty="0"/>
          </a:p>
        </p:txBody>
      </p:sp>
      <p:sp>
        <p:nvSpPr>
          <p:cNvPr id="58" name="Text 37">
            <a:extLst>
              <a:ext uri="{FF2B5EF4-FFF2-40B4-BE49-F238E27FC236}">
                <a16:creationId xmlns:a16="http://schemas.microsoft.com/office/drawing/2014/main" id="{8766E91D-0142-8B31-27C3-DC87D8A68E12}"/>
              </a:ext>
            </a:extLst>
          </p:cNvPr>
          <p:cNvSpPr/>
          <p:nvPr/>
        </p:nvSpPr>
        <p:spPr>
          <a:xfrm>
            <a:off x="2750000" y="4206240"/>
            <a:ext cx="1650000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9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Confirma la Ley de Engel: a menor ingreso, más gasto en alimentos.</a:t>
            </a:r>
            <a:endParaRPr lang="en-US" sz="900" dirty="0"/>
          </a:p>
        </p:txBody>
      </p:sp>
      <p:sp>
        <p:nvSpPr>
          <p:cNvPr id="59" name="Text 39">
            <a:extLst>
              <a:ext uri="{FF2B5EF4-FFF2-40B4-BE49-F238E27FC236}">
                <a16:creationId xmlns:a16="http://schemas.microsoft.com/office/drawing/2014/main" id="{49626F9A-1265-BC65-DEA3-05CA9A7E35CB}"/>
              </a:ext>
            </a:extLst>
          </p:cNvPr>
          <p:cNvSpPr/>
          <p:nvPr/>
        </p:nvSpPr>
        <p:spPr>
          <a:xfrm>
            <a:off x="594360" y="5120640"/>
            <a:ext cx="331731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#5</a:t>
            </a:r>
            <a:endParaRPr lang="en-US" sz="900" dirty="0"/>
          </a:p>
        </p:txBody>
      </p:sp>
      <p:sp>
        <p:nvSpPr>
          <p:cNvPr id="60" name="Text 40">
            <a:extLst>
              <a:ext uri="{FF2B5EF4-FFF2-40B4-BE49-F238E27FC236}">
                <a16:creationId xmlns:a16="http://schemas.microsoft.com/office/drawing/2014/main" id="{E2C57496-B962-5410-185C-683BFAEA24EB}"/>
              </a:ext>
            </a:extLst>
          </p:cNvPr>
          <p:cNvSpPr/>
          <p:nvPr/>
        </p:nvSpPr>
        <p:spPr>
          <a:xfrm>
            <a:off x="1143000" y="5129784"/>
            <a:ext cx="1538027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90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% de gasto en vivienda/servicios
</a:t>
            </a: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GASTO_VIVIENDA_SERVICIOS_PCT_log</a:t>
            </a:r>
            <a:endParaRPr lang="en-US" sz="900" dirty="0"/>
          </a:p>
        </p:txBody>
      </p:sp>
      <p:sp>
        <p:nvSpPr>
          <p:cNvPr id="61" name="Text 43">
            <a:extLst>
              <a:ext uri="{FF2B5EF4-FFF2-40B4-BE49-F238E27FC236}">
                <a16:creationId xmlns:a16="http://schemas.microsoft.com/office/drawing/2014/main" id="{97150341-FE2F-F04E-529D-5A680819DF64}"/>
              </a:ext>
            </a:extLst>
          </p:cNvPr>
          <p:cNvSpPr/>
          <p:nvPr/>
        </p:nvSpPr>
        <p:spPr>
          <a:xfrm>
            <a:off x="4500000" y="5330952"/>
            <a:ext cx="600000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0.0408</a:t>
            </a:r>
            <a:endParaRPr lang="en-US" sz="900" dirty="0"/>
          </a:p>
        </p:txBody>
      </p:sp>
      <p:sp>
        <p:nvSpPr>
          <p:cNvPr id="62" name="Shape 44">
            <a:extLst>
              <a:ext uri="{FF2B5EF4-FFF2-40B4-BE49-F238E27FC236}">
                <a16:creationId xmlns:a16="http://schemas.microsoft.com/office/drawing/2014/main" id="{5E871214-C3DA-C295-43D7-2527661A6D8F}"/>
              </a:ext>
            </a:extLst>
          </p:cNvPr>
          <p:cNvSpPr/>
          <p:nvPr/>
        </p:nvSpPr>
        <p:spPr>
          <a:xfrm>
            <a:off x="5150000" y="5276088"/>
            <a:ext cx="253322" cy="45719"/>
          </a:xfrm>
          <a:prstGeom prst="ellipse">
            <a:avLst/>
          </a:prstGeom>
          <a:solidFill>
            <a:srgbClr val="E3F1EA"/>
          </a:solidFill>
          <a:ln/>
        </p:spPr>
        <p:txBody>
          <a:bodyPr/>
          <a:lstStyle/>
          <a:p>
            <a:endParaRPr lang="es-MX" sz="900"/>
          </a:p>
        </p:txBody>
      </p:sp>
      <p:sp>
        <p:nvSpPr>
          <p:cNvPr id="63" name="Text 45">
            <a:extLst>
              <a:ext uri="{FF2B5EF4-FFF2-40B4-BE49-F238E27FC236}">
                <a16:creationId xmlns:a16="http://schemas.microsoft.com/office/drawing/2014/main" id="{AAE294EA-C856-A987-04D9-5BD202BA25D6}"/>
              </a:ext>
            </a:extLst>
          </p:cNvPr>
          <p:cNvSpPr/>
          <p:nvPr/>
        </p:nvSpPr>
        <p:spPr>
          <a:xfrm>
            <a:off x="5150000" y="5276088"/>
            <a:ext cx="253322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2E7D5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900" dirty="0"/>
          </a:p>
        </p:txBody>
      </p:sp>
      <p:sp>
        <p:nvSpPr>
          <p:cNvPr id="64" name="Text 46">
            <a:extLst>
              <a:ext uri="{FF2B5EF4-FFF2-40B4-BE49-F238E27FC236}">
                <a16:creationId xmlns:a16="http://schemas.microsoft.com/office/drawing/2014/main" id="{1C5A4016-56EC-B344-9B2A-E9B2DF79C589}"/>
              </a:ext>
            </a:extLst>
          </p:cNvPr>
          <p:cNvSpPr/>
          <p:nvPr/>
        </p:nvSpPr>
        <p:spPr>
          <a:xfrm>
            <a:off x="2750000" y="5120640"/>
            <a:ext cx="1650000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US" sz="9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Efecto mixto: sube en inquilinos, baja en propietarios.</a:t>
            </a:r>
            <a:endParaRPr lang="en-US" sz="900" dirty="0"/>
          </a:p>
        </p:txBody>
      </p:sp>
      <p:sp>
        <p:nvSpPr>
          <p:cNvPr id="65" name="Text 47">
            <a:extLst>
              <a:ext uri="{FF2B5EF4-FFF2-40B4-BE49-F238E27FC236}">
                <a16:creationId xmlns:a16="http://schemas.microsoft.com/office/drawing/2014/main" id="{6B1E7848-18DB-C546-BF60-8A8E1D275660}"/>
              </a:ext>
            </a:extLst>
          </p:cNvPr>
          <p:cNvSpPr/>
          <p:nvPr/>
        </p:nvSpPr>
        <p:spPr>
          <a:xfrm>
            <a:off x="457200" y="6080760"/>
            <a:ext cx="5122800" cy="457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1B2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Conclusión: </a:t>
            </a:r>
            <a:r>
              <a:rPr lang="en-US" sz="9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Las 5 variables más influyentes tienen una explicación económica clara y consistente con la literatura sobre pobreza — el modelo no depende de correlaciones espurias.</a:t>
            </a:r>
            <a:endParaRPr lang="en-US" sz="900" dirty="0"/>
          </a:p>
        </p:txBody>
      </p:sp>
      <p:pic>
        <p:nvPicPr>
          <p:cNvPr id="66" name="Imagen 65">
            <a:extLst>
              <a:ext uri="{FF2B5EF4-FFF2-40B4-BE49-F238E27FC236}">
                <a16:creationId xmlns:a16="http://schemas.microsoft.com/office/drawing/2014/main" id="{BD2181B5-FAAE-40EE-A145-3319E3D351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414" y="1417321"/>
            <a:ext cx="5394385" cy="5039174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AccentLine">
            <a:extLst>
              <a:ext uri="{FF2B5EF4-FFF2-40B4-BE49-F238E27FC236}">
                <a16:creationId xmlns:a16="http://schemas.microsoft.com/office/drawing/2014/main" id="{41D2DD70-D510-7EAE-5B4A-1DB206C06F6F}"/>
              </a:ext>
            </a:extLst>
          </p:cNvPr>
          <p:cNvSpPr/>
          <p:nvPr/>
        </p:nvSpPr>
        <p:spPr>
          <a:xfrm>
            <a:off x="457200" y="1225000"/>
            <a:ext cx="700000" cy="25000"/>
          </a:xfrm>
          <a:prstGeom prst="rect">
            <a:avLst/>
          </a:prstGeom>
          <a:solidFill>
            <a:srgbClr val="1B6B73"/>
          </a:solidFill>
          <a:ln>
            <a:noFill/>
          </a:ln>
        </p:spPr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371804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9">
          <a:extLst>
            <a:ext uri="{FF2B5EF4-FFF2-40B4-BE49-F238E27FC236}">
              <a16:creationId xmlns:a16="http://schemas.microsoft.com/office/drawing/2014/main" id="{EB1A197F-1A70-0CBB-33F5-F38AF1D4C8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 30">
            <a:extLst>
              <a:ext uri="{FF2B5EF4-FFF2-40B4-BE49-F238E27FC236}">
                <a16:creationId xmlns:a16="http://schemas.microsoft.com/office/drawing/2014/main" id="{2C349021-681B-A0A0-F90B-18FBC338F59A}"/>
              </a:ext>
            </a:extLst>
          </p:cNvPr>
          <p:cNvSpPr/>
          <p:nvPr/>
        </p:nvSpPr>
        <p:spPr>
          <a:xfrm>
            <a:off x="10485120" y="6699504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</a:t>
            </a:r>
            <a:endParaRPr lang="en-US" sz="900" dirty="0"/>
          </a:p>
        </p:txBody>
      </p:sp>
      <p:sp>
        <p:nvSpPr>
          <p:cNvPr id="5" name="TextBox 2">
            <a:extLst>
              <a:ext uri="{FF2B5EF4-FFF2-40B4-BE49-F238E27FC236}">
                <a16:creationId xmlns:a16="http://schemas.microsoft.com/office/drawing/2014/main" id="{5D0CD706-E0FE-0904-4997-9DA49E934918}"/>
              </a:ext>
            </a:extLst>
          </p:cNvPr>
          <p:cNvSpPr txBox="1"/>
          <p:nvPr/>
        </p:nvSpPr>
        <p:spPr>
          <a:xfrm>
            <a:off x="393192" y="142732"/>
            <a:ext cx="1124712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>
              <a:buSzPts val="1400"/>
              <a:defRPr sz="2400" b="1">
                <a:solidFill>
                  <a:srgbClr val="FFFF00"/>
                </a:solidFill>
                <a:latin typeface="Calibri"/>
                <a:cs typeface="Calibri"/>
              </a:defRPr>
            </a:lvl1pPr>
          </a:lstStyle>
          <a:p>
            <a:r>
              <a:rPr dirty="0" err="1"/>
              <a:t>Conclusiones</a:t>
            </a:r>
            <a:endParaRPr dirty="0"/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52D12FCB-2F3F-041E-99C5-19F111B1EC93}"/>
              </a:ext>
            </a:extLst>
          </p:cNvPr>
          <p:cNvSpPr txBox="1"/>
          <p:nvPr/>
        </p:nvSpPr>
        <p:spPr>
          <a:xfrm>
            <a:off x="457200" y="987552"/>
            <a:ext cx="1124712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250" b="0">
                <a:solidFill>
                  <a:srgbClr val="6B7280"/>
                </a:solidFill>
                <a:latin typeface="Arial"/>
              </a:rPr>
              <a:t>Lo que aprendimos combinando clustering (Parte 1) y modelado supervisado (Parte 2)</a:t>
            </a:r>
          </a:p>
        </p:txBody>
      </p:sp>
      <p:sp>
        <p:nvSpPr>
          <p:cNvPr id="10" name="TextBox 5">
            <a:extLst>
              <a:ext uri="{FF2B5EF4-FFF2-40B4-BE49-F238E27FC236}">
                <a16:creationId xmlns:a16="http://schemas.microsoft.com/office/drawing/2014/main" id="{7A23CD76-5224-0E65-2B2D-081F6853472E}"/>
              </a:ext>
            </a:extLst>
          </p:cNvPr>
          <p:cNvSpPr txBox="1"/>
          <p:nvPr/>
        </p:nvSpPr>
        <p:spPr>
          <a:xfrm>
            <a:off x="457200" y="1417320"/>
            <a:ext cx="539496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50" b="1">
                <a:solidFill>
                  <a:srgbClr val="1B6B73"/>
                </a:solidFill>
                <a:latin typeface="Arial"/>
              </a:rPr>
              <a:t>PARTE 1 · NO SUPERVISADO</a:t>
            </a:r>
          </a:p>
        </p:txBody>
      </p:sp>
      <p:sp>
        <p:nvSpPr>
          <p:cNvPr id="12" name="TextBox 6">
            <a:extLst>
              <a:ext uri="{FF2B5EF4-FFF2-40B4-BE49-F238E27FC236}">
                <a16:creationId xmlns:a16="http://schemas.microsoft.com/office/drawing/2014/main" id="{5FA46ED8-7661-3E4E-C6EB-B8293C04D47C}"/>
              </a:ext>
            </a:extLst>
          </p:cNvPr>
          <p:cNvSpPr txBox="1"/>
          <p:nvPr/>
        </p:nvSpPr>
        <p:spPr>
          <a:xfrm>
            <a:off x="6245352" y="1417320"/>
            <a:ext cx="539496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50" b="1">
                <a:solidFill>
                  <a:srgbClr val="1B2A4A"/>
                </a:solidFill>
                <a:latin typeface="Arial"/>
              </a:rPr>
              <a:t>PARTE 2 · SUPERVISADO</a:t>
            </a:r>
          </a:p>
        </p:txBody>
      </p:sp>
      <p:sp>
        <p:nvSpPr>
          <p:cNvPr id="13" name="Oval 7">
            <a:extLst>
              <a:ext uri="{FF2B5EF4-FFF2-40B4-BE49-F238E27FC236}">
                <a16:creationId xmlns:a16="http://schemas.microsoft.com/office/drawing/2014/main" id="{4F46652A-A3EB-3F4B-0D36-9D86290812C8}"/>
              </a:ext>
            </a:extLst>
          </p:cNvPr>
          <p:cNvSpPr/>
          <p:nvPr/>
        </p:nvSpPr>
        <p:spPr>
          <a:xfrm>
            <a:off x="457200" y="1783080"/>
            <a:ext cx="365760" cy="365760"/>
          </a:xfrm>
          <a:prstGeom prst="ellipse">
            <a:avLst/>
          </a:prstGeom>
          <a:solidFill>
            <a:srgbClr val="1B6B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14" name="TextBox 8">
            <a:extLst>
              <a:ext uri="{FF2B5EF4-FFF2-40B4-BE49-F238E27FC236}">
                <a16:creationId xmlns:a16="http://schemas.microsoft.com/office/drawing/2014/main" id="{AFD5C0EF-1308-72DA-2249-01CC315B90C4}"/>
              </a:ext>
            </a:extLst>
          </p:cNvPr>
          <p:cNvSpPr txBox="1"/>
          <p:nvPr/>
        </p:nvSpPr>
        <p:spPr>
          <a:xfrm>
            <a:off x="960120" y="1755648"/>
            <a:ext cx="489204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200" b="1">
                <a:solidFill>
                  <a:srgbClr val="1B6B73"/>
                </a:solidFill>
                <a:latin typeface="Arial"/>
              </a:rPr>
              <a:t>K=4 es la mejor segmentación</a:t>
            </a:r>
          </a:p>
        </p:txBody>
      </p:sp>
      <p:sp>
        <p:nvSpPr>
          <p:cNvPr id="15" name="TextBox 9">
            <a:extLst>
              <a:ext uri="{FF2B5EF4-FFF2-40B4-BE49-F238E27FC236}">
                <a16:creationId xmlns:a16="http://schemas.microsoft.com/office/drawing/2014/main" id="{AB4166FC-02F7-64CB-C260-450C6743AF6F}"/>
              </a:ext>
            </a:extLst>
          </p:cNvPr>
          <p:cNvSpPr txBox="1"/>
          <p:nvPr/>
        </p:nvSpPr>
        <p:spPr>
          <a:xfrm>
            <a:off x="960120" y="2075688"/>
            <a:ext cx="4892040" cy="8686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</a:pPr>
            <a:r>
              <a:rPr sz="1000" b="0">
                <a:solidFill>
                  <a:srgbClr val="1F2937"/>
                </a:solidFill>
                <a:latin typeface="Arial"/>
              </a:rPr>
              <a:t>Validado frente a K=5, DBSCAN, HDBSCAN y GMM. Estabilidad ARI entre 0.996 y 1.000.</a:t>
            </a:r>
          </a:p>
        </p:txBody>
      </p:sp>
      <p:sp>
        <p:nvSpPr>
          <p:cNvPr id="16" name="Oval 10">
            <a:extLst>
              <a:ext uri="{FF2B5EF4-FFF2-40B4-BE49-F238E27FC236}">
                <a16:creationId xmlns:a16="http://schemas.microsoft.com/office/drawing/2014/main" id="{5048715B-AA0E-3BC1-BD70-61332BA6A9EA}"/>
              </a:ext>
            </a:extLst>
          </p:cNvPr>
          <p:cNvSpPr/>
          <p:nvPr/>
        </p:nvSpPr>
        <p:spPr>
          <a:xfrm>
            <a:off x="457200" y="3246120"/>
            <a:ext cx="365760" cy="365760"/>
          </a:xfrm>
          <a:prstGeom prst="ellipse">
            <a:avLst/>
          </a:prstGeom>
          <a:solidFill>
            <a:srgbClr val="1B6B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17" name="TextBox 11">
            <a:extLst>
              <a:ext uri="{FF2B5EF4-FFF2-40B4-BE49-F238E27FC236}">
                <a16:creationId xmlns:a16="http://schemas.microsoft.com/office/drawing/2014/main" id="{5259ECC2-6BFE-4C64-EE0A-76E8AC718DBA}"/>
              </a:ext>
            </a:extLst>
          </p:cNvPr>
          <p:cNvSpPr txBox="1"/>
          <p:nvPr/>
        </p:nvSpPr>
        <p:spPr>
          <a:xfrm>
            <a:off x="960120" y="3218688"/>
            <a:ext cx="489204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200" b="1">
                <a:solidFill>
                  <a:srgbClr val="1B6B73"/>
                </a:solidFill>
                <a:latin typeface="Arial"/>
              </a:rPr>
              <a:t>Cuatro perfiles interpretables</a:t>
            </a:r>
          </a:p>
        </p:txBody>
      </p:sp>
      <p:sp>
        <p:nvSpPr>
          <p:cNvPr id="18" name="TextBox 12">
            <a:extLst>
              <a:ext uri="{FF2B5EF4-FFF2-40B4-BE49-F238E27FC236}">
                <a16:creationId xmlns:a16="http://schemas.microsoft.com/office/drawing/2014/main" id="{A23DF6CC-8283-2DA4-968E-A91FF692C842}"/>
              </a:ext>
            </a:extLst>
          </p:cNvPr>
          <p:cNvSpPr txBox="1"/>
          <p:nvPr/>
        </p:nvSpPr>
        <p:spPr>
          <a:xfrm>
            <a:off x="960120" y="3538727"/>
            <a:ext cx="4892040" cy="8686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</a:pPr>
            <a:r>
              <a:rPr sz="1000" b="0">
                <a:solidFill>
                  <a:srgbClr val="1F2937"/>
                </a:solidFill>
                <a:latin typeface="Arial"/>
              </a:rPr>
              <a:t>Desde hogares jóvenes numerosos (27%) hasta el grupo más vulnerable: alto analfabetismo y jefatura femenina (3.6%).</a:t>
            </a:r>
          </a:p>
        </p:txBody>
      </p:sp>
      <p:sp>
        <p:nvSpPr>
          <p:cNvPr id="19" name="Oval 13">
            <a:extLst>
              <a:ext uri="{FF2B5EF4-FFF2-40B4-BE49-F238E27FC236}">
                <a16:creationId xmlns:a16="http://schemas.microsoft.com/office/drawing/2014/main" id="{07B59B9B-A384-8EEC-D654-8512D2D5537A}"/>
              </a:ext>
            </a:extLst>
          </p:cNvPr>
          <p:cNvSpPr/>
          <p:nvPr/>
        </p:nvSpPr>
        <p:spPr>
          <a:xfrm>
            <a:off x="457200" y="4709160"/>
            <a:ext cx="365760" cy="365760"/>
          </a:xfrm>
          <a:prstGeom prst="ellipse">
            <a:avLst/>
          </a:prstGeom>
          <a:solidFill>
            <a:srgbClr val="1B6B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20" name="TextBox 14">
            <a:extLst>
              <a:ext uri="{FF2B5EF4-FFF2-40B4-BE49-F238E27FC236}">
                <a16:creationId xmlns:a16="http://schemas.microsoft.com/office/drawing/2014/main" id="{4C822B33-2D3B-6C5D-9D79-7968E8488D51}"/>
              </a:ext>
            </a:extLst>
          </p:cNvPr>
          <p:cNvSpPr txBox="1"/>
          <p:nvPr/>
        </p:nvSpPr>
        <p:spPr>
          <a:xfrm>
            <a:off x="960120" y="4681728"/>
            <a:ext cx="489204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200" b="1">
                <a:solidFill>
                  <a:srgbClr val="1B6B73"/>
                </a:solidFill>
                <a:latin typeface="Arial"/>
              </a:rPr>
              <a:t>Convergencia entre ambos tracks</a:t>
            </a:r>
          </a:p>
        </p:txBody>
      </p:sp>
      <p:sp>
        <p:nvSpPr>
          <p:cNvPr id="21" name="TextBox 15">
            <a:extLst>
              <a:ext uri="{FF2B5EF4-FFF2-40B4-BE49-F238E27FC236}">
                <a16:creationId xmlns:a16="http://schemas.microsoft.com/office/drawing/2014/main" id="{4D090AC3-1B76-D091-B7C3-357E1184C589}"/>
              </a:ext>
            </a:extLst>
          </p:cNvPr>
          <p:cNvSpPr txBox="1"/>
          <p:nvPr/>
        </p:nvSpPr>
        <p:spPr>
          <a:xfrm>
            <a:off x="960120" y="5001768"/>
            <a:ext cx="4892040" cy="8686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</a:pPr>
            <a:r>
              <a:rPr sz="1000" b="0">
                <a:solidFill>
                  <a:srgbClr val="1F2937"/>
                </a:solidFill>
                <a:latin typeface="Arial"/>
              </a:rPr>
              <a:t>El clúster de mayor riesgo (38.8% de pobreza) coincide con el segmento que el modelo supervisado también identifica como vulnerable.</a:t>
            </a:r>
          </a:p>
        </p:txBody>
      </p:sp>
      <p:sp>
        <p:nvSpPr>
          <p:cNvPr id="22" name="Oval 16">
            <a:extLst>
              <a:ext uri="{FF2B5EF4-FFF2-40B4-BE49-F238E27FC236}">
                <a16:creationId xmlns:a16="http://schemas.microsoft.com/office/drawing/2014/main" id="{2042E43D-D21B-B9B7-647C-F7919022CF26}"/>
              </a:ext>
            </a:extLst>
          </p:cNvPr>
          <p:cNvSpPr/>
          <p:nvPr/>
        </p:nvSpPr>
        <p:spPr>
          <a:xfrm>
            <a:off x="6245352" y="1783080"/>
            <a:ext cx="365760" cy="365760"/>
          </a:xfrm>
          <a:prstGeom prst="ellipse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23" name="TextBox 17">
            <a:extLst>
              <a:ext uri="{FF2B5EF4-FFF2-40B4-BE49-F238E27FC236}">
                <a16:creationId xmlns:a16="http://schemas.microsoft.com/office/drawing/2014/main" id="{A3046D4C-282B-528D-D050-9B27A142CE82}"/>
              </a:ext>
            </a:extLst>
          </p:cNvPr>
          <p:cNvSpPr txBox="1"/>
          <p:nvPr/>
        </p:nvSpPr>
        <p:spPr>
          <a:xfrm>
            <a:off x="6748272" y="1755648"/>
            <a:ext cx="489204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200" b="1">
                <a:solidFill>
                  <a:srgbClr val="1B2A4A"/>
                </a:solidFill>
                <a:latin typeface="Arial"/>
              </a:rPr>
              <a:t>El MLP sin flag es el mejor modelo</a:t>
            </a:r>
          </a:p>
        </p:txBody>
      </p:sp>
      <p:sp>
        <p:nvSpPr>
          <p:cNvPr id="24" name="TextBox 18">
            <a:extLst>
              <a:ext uri="{FF2B5EF4-FFF2-40B4-BE49-F238E27FC236}">
                <a16:creationId xmlns:a16="http://schemas.microsoft.com/office/drawing/2014/main" id="{7996A108-40E3-64ED-5004-090687D7A4AC}"/>
              </a:ext>
            </a:extLst>
          </p:cNvPr>
          <p:cNvSpPr txBox="1"/>
          <p:nvPr/>
        </p:nvSpPr>
        <p:spPr>
          <a:xfrm>
            <a:off x="6748272" y="2075688"/>
            <a:ext cx="4892040" cy="8686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</a:pPr>
            <a:r>
              <a:rPr sz="1000" b="0">
                <a:solidFill>
                  <a:srgbClr val="1F2937"/>
                </a:solidFill>
                <a:latin typeface="Arial"/>
              </a:rPr>
              <a:t>AUC-ROC de 0.9329, sin evidencia de sobreajuste (brecha train-test de 0.0078).</a:t>
            </a:r>
          </a:p>
        </p:txBody>
      </p:sp>
      <p:sp>
        <p:nvSpPr>
          <p:cNvPr id="25" name="Oval 19">
            <a:extLst>
              <a:ext uri="{FF2B5EF4-FFF2-40B4-BE49-F238E27FC236}">
                <a16:creationId xmlns:a16="http://schemas.microsoft.com/office/drawing/2014/main" id="{83C03916-1A61-361F-4203-219BF717DFEC}"/>
              </a:ext>
            </a:extLst>
          </p:cNvPr>
          <p:cNvSpPr/>
          <p:nvPr/>
        </p:nvSpPr>
        <p:spPr>
          <a:xfrm>
            <a:off x="6245352" y="3246120"/>
            <a:ext cx="365760" cy="365760"/>
          </a:xfrm>
          <a:prstGeom prst="ellipse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26" name="TextBox 20">
            <a:extLst>
              <a:ext uri="{FF2B5EF4-FFF2-40B4-BE49-F238E27FC236}">
                <a16:creationId xmlns:a16="http://schemas.microsoft.com/office/drawing/2014/main" id="{2FC5FB77-303D-8A97-A153-091396C11AF4}"/>
              </a:ext>
            </a:extLst>
          </p:cNvPr>
          <p:cNvSpPr txBox="1"/>
          <p:nvPr/>
        </p:nvSpPr>
        <p:spPr>
          <a:xfrm>
            <a:off x="6748272" y="3218688"/>
            <a:ext cx="489204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200" b="1">
                <a:solidFill>
                  <a:srgbClr val="1B2A4A"/>
                </a:solidFill>
                <a:latin typeface="Arial"/>
              </a:rPr>
              <a:t>Modelo interpretable y confiable</a:t>
            </a:r>
          </a:p>
        </p:txBody>
      </p:sp>
      <p:sp>
        <p:nvSpPr>
          <p:cNvPr id="27" name="TextBox 21">
            <a:extLst>
              <a:ext uri="{FF2B5EF4-FFF2-40B4-BE49-F238E27FC236}">
                <a16:creationId xmlns:a16="http://schemas.microsoft.com/office/drawing/2014/main" id="{BC97434E-91B4-D79D-E954-4D68EB3BDAC1}"/>
              </a:ext>
            </a:extLst>
          </p:cNvPr>
          <p:cNvSpPr txBox="1"/>
          <p:nvPr/>
        </p:nvSpPr>
        <p:spPr>
          <a:xfrm>
            <a:off x="6748272" y="3538727"/>
            <a:ext cx="4892040" cy="8686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</a:pPr>
            <a:r>
              <a:rPr sz="1000" b="0">
                <a:solidFill>
                  <a:srgbClr val="1F2937"/>
                </a:solidFill>
                <a:latin typeface="Arial"/>
              </a:rPr>
              <a:t>Variables clave (tamaño del hogar, alquiler imputado, gasto) alineadas con la Ley de Engel.</a:t>
            </a:r>
          </a:p>
        </p:txBody>
      </p:sp>
      <p:sp>
        <p:nvSpPr>
          <p:cNvPr id="28" name="Oval 22">
            <a:extLst>
              <a:ext uri="{FF2B5EF4-FFF2-40B4-BE49-F238E27FC236}">
                <a16:creationId xmlns:a16="http://schemas.microsoft.com/office/drawing/2014/main" id="{792732CA-387C-8E25-0F80-4373D93C6CBE}"/>
              </a:ext>
            </a:extLst>
          </p:cNvPr>
          <p:cNvSpPr/>
          <p:nvPr/>
        </p:nvSpPr>
        <p:spPr>
          <a:xfrm>
            <a:off x="6245352" y="4709160"/>
            <a:ext cx="365760" cy="365760"/>
          </a:xfrm>
          <a:prstGeom prst="ellipse">
            <a:avLst/>
          </a:prstGeom>
          <a:solidFill>
            <a:srgbClr val="1B2A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29" name="TextBox 23">
            <a:extLst>
              <a:ext uri="{FF2B5EF4-FFF2-40B4-BE49-F238E27FC236}">
                <a16:creationId xmlns:a16="http://schemas.microsoft.com/office/drawing/2014/main" id="{26765AFB-7186-1989-03DF-0F7D49FEB427}"/>
              </a:ext>
            </a:extLst>
          </p:cNvPr>
          <p:cNvSpPr txBox="1"/>
          <p:nvPr/>
        </p:nvSpPr>
        <p:spPr>
          <a:xfrm>
            <a:off x="6748272" y="4681728"/>
            <a:ext cx="489204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200" b="1">
                <a:solidFill>
                  <a:srgbClr val="1B2A4A"/>
                </a:solidFill>
                <a:latin typeface="Arial"/>
              </a:rPr>
              <a:t>El flag ayuda a 6/7 modelos, pero no al mejor</a:t>
            </a:r>
          </a:p>
        </p:txBody>
      </p:sp>
      <p:sp>
        <p:nvSpPr>
          <p:cNvPr id="30" name="TextBox 24">
            <a:extLst>
              <a:ext uri="{FF2B5EF4-FFF2-40B4-BE49-F238E27FC236}">
                <a16:creationId xmlns:a16="http://schemas.microsoft.com/office/drawing/2014/main" id="{6541A985-3E8B-C121-790B-2641C00FEF46}"/>
              </a:ext>
            </a:extLst>
          </p:cNvPr>
          <p:cNvSpPr txBox="1"/>
          <p:nvPr/>
        </p:nvSpPr>
        <p:spPr>
          <a:xfrm>
            <a:off x="6748272" y="5001768"/>
            <a:ext cx="4892040" cy="8686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</a:pPr>
            <a:r>
              <a:rPr sz="1000" b="0">
                <a:solidFill>
                  <a:srgbClr val="1F2937"/>
                </a:solidFill>
                <a:latin typeface="Arial"/>
              </a:rPr>
              <a:t>El MLP probablemente ya capta esa señal de forma implícita a partir de las variables originales.</a:t>
            </a:r>
          </a:p>
        </p:txBody>
      </p:sp>
    </p:spTree>
    <p:extLst>
      <p:ext uri="{BB962C8B-B14F-4D97-AF65-F5344CB8AC3E}">
        <p14:creationId xmlns:p14="http://schemas.microsoft.com/office/powerpoint/2010/main" val="343914956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9">
          <a:extLst>
            <a:ext uri="{FF2B5EF4-FFF2-40B4-BE49-F238E27FC236}">
              <a16:creationId xmlns:a16="http://schemas.microsoft.com/office/drawing/2014/main" id="{C8DBD305-7246-3CE3-E2A4-405E83731B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 30">
            <a:extLst>
              <a:ext uri="{FF2B5EF4-FFF2-40B4-BE49-F238E27FC236}">
                <a16:creationId xmlns:a16="http://schemas.microsoft.com/office/drawing/2014/main" id="{F0C0B1D4-3D98-DE26-5214-B9C414398CBA}"/>
              </a:ext>
            </a:extLst>
          </p:cNvPr>
          <p:cNvSpPr/>
          <p:nvPr/>
        </p:nvSpPr>
        <p:spPr>
          <a:xfrm>
            <a:off x="10485120" y="6699504"/>
            <a:ext cx="13716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</a:t>
            </a:r>
            <a:endParaRPr lang="en-US" sz="900" dirty="0"/>
          </a:p>
        </p:txBody>
      </p:sp>
      <p:sp>
        <p:nvSpPr>
          <p:cNvPr id="5" name="TextBox 2">
            <a:extLst>
              <a:ext uri="{FF2B5EF4-FFF2-40B4-BE49-F238E27FC236}">
                <a16:creationId xmlns:a16="http://schemas.microsoft.com/office/drawing/2014/main" id="{41A48B7B-802C-8C83-38DA-8BFCCF63B585}"/>
              </a:ext>
            </a:extLst>
          </p:cNvPr>
          <p:cNvSpPr txBox="1"/>
          <p:nvPr/>
        </p:nvSpPr>
        <p:spPr>
          <a:xfrm>
            <a:off x="457200" y="169902"/>
            <a:ext cx="1124712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>
              <a:buSzPts val="1400"/>
              <a:defRPr sz="2400" b="1">
                <a:solidFill>
                  <a:srgbClr val="FFFF00"/>
                </a:solidFill>
                <a:latin typeface="Calibri"/>
                <a:cs typeface="Calibri"/>
              </a:defRPr>
            </a:lvl1pPr>
          </a:lstStyle>
          <a:p>
            <a:r>
              <a:rPr lang="en-US" dirty="0" err="1"/>
              <a:t>Recomendaciones</a:t>
            </a:r>
            <a:r>
              <a:rPr lang="en-US" dirty="0"/>
              <a:t> y </a:t>
            </a:r>
            <a:r>
              <a:rPr lang="en-US" dirty="0" err="1"/>
              <a:t>t</a:t>
            </a:r>
            <a:r>
              <a:rPr dirty="0" err="1"/>
              <a:t>rabajo</a:t>
            </a:r>
            <a:r>
              <a:rPr dirty="0"/>
              <a:t> a </a:t>
            </a:r>
            <a:r>
              <a:rPr lang="en-US" dirty="0" err="1"/>
              <a:t>f</a:t>
            </a:r>
            <a:r>
              <a:rPr dirty="0" err="1"/>
              <a:t>uturo</a:t>
            </a:r>
            <a:endParaRPr dirty="0"/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CDB1ADD7-C732-099A-9097-B5E437688EB2}"/>
              </a:ext>
            </a:extLst>
          </p:cNvPr>
          <p:cNvSpPr txBox="1"/>
          <p:nvPr/>
        </p:nvSpPr>
        <p:spPr>
          <a:xfrm>
            <a:off x="457199" y="877488"/>
            <a:ext cx="6958361" cy="1923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1250" b="0" dirty="0" err="1">
                <a:solidFill>
                  <a:srgbClr val="6B7280"/>
                </a:solidFill>
                <a:latin typeface="Arial"/>
              </a:rPr>
              <a:t>Recomendaciones</a:t>
            </a:r>
            <a:r>
              <a:rPr lang="en-US" sz="1250" b="0" dirty="0">
                <a:solidFill>
                  <a:srgbClr val="6B7280"/>
                </a:solidFill>
                <a:latin typeface="Arial"/>
              </a:rPr>
              <a:t> y </a:t>
            </a:r>
            <a:r>
              <a:rPr lang="en-US" sz="1250" b="0" dirty="0" err="1">
                <a:solidFill>
                  <a:srgbClr val="6B7280"/>
                </a:solidFill>
                <a:latin typeface="Arial"/>
              </a:rPr>
              <a:t>p</a:t>
            </a:r>
            <a:r>
              <a:rPr sz="1250" b="0" dirty="0" err="1">
                <a:solidFill>
                  <a:srgbClr val="6B7280"/>
                </a:solidFill>
                <a:latin typeface="Arial"/>
              </a:rPr>
              <a:t>róximos</a:t>
            </a:r>
            <a:r>
              <a:rPr sz="1250" b="0" dirty="0">
                <a:solidFill>
                  <a:srgbClr val="6B7280"/>
                </a:solidFill>
                <a:latin typeface="Arial"/>
              </a:rPr>
              <a:t> pasos para extender </a:t>
            </a:r>
            <a:r>
              <a:rPr sz="1250" b="0" dirty="0" err="1">
                <a:solidFill>
                  <a:srgbClr val="6B7280"/>
                </a:solidFill>
                <a:latin typeface="Arial"/>
              </a:rPr>
              <a:t>el</a:t>
            </a:r>
            <a:r>
              <a:rPr sz="1250" b="0" dirty="0">
                <a:solidFill>
                  <a:srgbClr val="6B7280"/>
                </a:solidFill>
                <a:latin typeface="Arial"/>
              </a:rPr>
              <a:t> </a:t>
            </a:r>
            <a:r>
              <a:rPr sz="1250" b="0" dirty="0" err="1">
                <a:solidFill>
                  <a:srgbClr val="6B7280"/>
                </a:solidFill>
                <a:latin typeface="Arial"/>
              </a:rPr>
              <a:t>análisis</a:t>
            </a:r>
            <a:r>
              <a:rPr sz="1250" b="0" dirty="0">
                <a:solidFill>
                  <a:srgbClr val="6B7280"/>
                </a:solidFill>
                <a:latin typeface="Arial"/>
              </a:rPr>
              <a:t> no </a:t>
            </a:r>
            <a:r>
              <a:rPr sz="1250" b="0" dirty="0" err="1">
                <a:solidFill>
                  <a:srgbClr val="6B7280"/>
                </a:solidFill>
                <a:latin typeface="Arial"/>
              </a:rPr>
              <a:t>supervisado</a:t>
            </a:r>
            <a:r>
              <a:rPr lang="en-US" sz="1250" b="0" dirty="0">
                <a:solidFill>
                  <a:srgbClr val="6B7280"/>
                </a:solidFill>
                <a:latin typeface="Arial"/>
              </a:rPr>
              <a:t> y </a:t>
            </a:r>
            <a:r>
              <a:rPr lang="en-US" sz="1250" b="0" dirty="0" err="1">
                <a:solidFill>
                  <a:srgbClr val="6B7280"/>
                </a:solidFill>
                <a:latin typeface="Arial"/>
              </a:rPr>
              <a:t>supervisado</a:t>
            </a:r>
            <a:r>
              <a:rPr lang="en-US" sz="1250" b="0" dirty="0">
                <a:solidFill>
                  <a:srgbClr val="6B7280"/>
                </a:solidFill>
                <a:latin typeface="Arial"/>
              </a:rPr>
              <a:t>.</a:t>
            </a:r>
            <a:endParaRPr sz="1250" b="0" dirty="0">
              <a:solidFill>
                <a:srgbClr val="6B7280"/>
              </a:solidFill>
              <a:latin typeface="Arial"/>
            </a:endParaRPr>
          </a:p>
        </p:txBody>
      </p:sp>
      <p:sp>
        <p:nvSpPr>
          <p:cNvPr id="10" name="Rectangle 5">
            <a:extLst>
              <a:ext uri="{FF2B5EF4-FFF2-40B4-BE49-F238E27FC236}">
                <a16:creationId xmlns:a16="http://schemas.microsoft.com/office/drawing/2014/main" id="{757E5C62-9DE4-6D5C-4FDA-3BEA09F11CB8}"/>
              </a:ext>
            </a:extLst>
          </p:cNvPr>
          <p:cNvSpPr/>
          <p:nvPr/>
        </p:nvSpPr>
        <p:spPr>
          <a:xfrm>
            <a:off x="457200" y="1691640"/>
            <a:ext cx="5638800" cy="1371600"/>
          </a:xfrm>
          <a:prstGeom prst="rect">
            <a:avLst/>
          </a:prstGeom>
          <a:solidFill>
            <a:srgbClr val="EA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Oval 6">
            <a:extLst>
              <a:ext uri="{FF2B5EF4-FFF2-40B4-BE49-F238E27FC236}">
                <a16:creationId xmlns:a16="http://schemas.microsoft.com/office/drawing/2014/main" id="{3D0D6796-01A5-96AB-D74F-5A22D9C7CF63}"/>
              </a:ext>
            </a:extLst>
          </p:cNvPr>
          <p:cNvSpPr/>
          <p:nvPr/>
        </p:nvSpPr>
        <p:spPr>
          <a:xfrm>
            <a:off x="685800" y="1920240"/>
            <a:ext cx="457200" cy="457200"/>
          </a:xfrm>
          <a:prstGeom prst="ellipse">
            <a:avLst/>
          </a:prstGeom>
          <a:solidFill>
            <a:srgbClr val="1B6B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r>
              <a:rPr sz="1800" b="1" dirty="0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13" name="TextBox 7">
            <a:extLst>
              <a:ext uri="{FF2B5EF4-FFF2-40B4-BE49-F238E27FC236}">
                <a16:creationId xmlns:a16="http://schemas.microsoft.com/office/drawing/2014/main" id="{B88ABBE9-1BD2-FBE0-AF8C-E3B8271426F9}"/>
              </a:ext>
            </a:extLst>
          </p:cNvPr>
          <p:cNvSpPr txBox="1"/>
          <p:nvPr/>
        </p:nvSpPr>
        <p:spPr>
          <a:xfrm>
            <a:off x="1417320" y="1856232"/>
            <a:ext cx="4259580" cy="2154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lang="es-PE" b="1" dirty="0">
                <a:solidFill>
                  <a:srgbClr val="1B6B73"/>
                </a:solidFill>
              </a:rPr>
              <a:t>Ampliar el estudio a nivel nacional</a:t>
            </a:r>
          </a:p>
        </p:txBody>
      </p:sp>
      <p:sp>
        <p:nvSpPr>
          <p:cNvPr id="14" name="TextBox 8">
            <a:extLst>
              <a:ext uri="{FF2B5EF4-FFF2-40B4-BE49-F238E27FC236}">
                <a16:creationId xmlns:a16="http://schemas.microsoft.com/office/drawing/2014/main" id="{D616E6EB-4B46-0F5C-06B5-40E00558CB3A}"/>
              </a:ext>
            </a:extLst>
          </p:cNvPr>
          <p:cNvSpPr txBox="1"/>
          <p:nvPr/>
        </p:nvSpPr>
        <p:spPr>
          <a:xfrm>
            <a:off x="1417320" y="2258568"/>
            <a:ext cx="3662680" cy="35798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10000"/>
              </a:lnSpc>
            </a:pPr>
            <a:r>
              <a:rPr lang="es-PE" sz="1100" dirty="0">
                <a:solidFill>
                  <a:srgbClr val="1F2937"/>
                </a:solidFill>
              </a:rPr>
              <a:t>El archivo Sumaria cubre 33,702 hogares; este trabajo usó solo Lima (4,030).</a:t>
            </a:r>
          </a:p>
        </p:txBody>
      </p:sp>
      <p:sp>
        <p:nvSpPr>
          <p:cNvPr id="15" name="Rectangle 9">
            <a:extLst>
              <a:ext uri="{FF2B5EF4-FFF2-40B4-BE49-F238E27FC236}">
                <a16:creationId xmlns:a16="http://schemas.microsoft.com/office/drawing/2014/main" id="{B3E6935E-31EA-8506-AAEA-FA3DE62B4AB5}"/>
              </a:ext>
            </a:extLst>
          </p:cNvPr>
          <p:cNvSpPr/>
          <p:nvPr/>
        </p:nvSpPr>
        <p:spPr>
          <a:xfrm>
            <a:off x="457200" y="3246120"/>
            <a:ext cx="5638800" cy="137160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Oval 10">
            <a:extLst>
              <a:ext uri="{FF2B5EF4-FFF2-40B4-BE49-F238E27FC236}">
                <a16:creationId xmlns:a16="http://schemas.microsoft.com/office/drawing/2014/main" id="{B4DEA104-505C-CDF4-B2C4-FABB0742A5B5}"/>
              </a:ext>
            </a:extLst>
          </p:cNvPr>
          <p:cNvSpPr/>
          <p:nvPr/>
        </p:nvSpPr>
        <p:spPr>
          <a:xfrm>
            <a:off x="685800" y="3474720"/>
            <a:ext cx="457200" cy="457200"/>
          </a:xfrm>
          <a:prstGeom prst="ellipse">
            <a:avLst/>
          </a:prstGeom>
          <a:solidFill>
            <a:srgbClr val="1B6B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r>
              <a:rPr sz="1800" b="1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17" name="TextBox 11">
            <a:extLst>
              <a:ext uri="{FF2B5EF4-FFF2-40B4-BE49-F238E27FC236}">
                <a16:creationId xmlns:a16="http://schemas.microsoft.com/office/drawing/2014/main" id="{080AC779-0364-206A-368D-2FBC713E3903}"/>
              </a:ext>
            </a:extLst>
          </p:cNvPr>
          <p:cNvSpPr txBox="1"/>
          <p:nvPr/>
        </p:nvSpPr>
        <p:spPr>
          <a:xfrm>
            <a:off x="1417320" y="3410712"/>
            <a:ext cx="4424680" cy="4308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r>
              <a:rPr lang="es-PE" b="1" dirty="0">
                <a:solidFill>
                  <a:srgbClr val="1B6B73"/>
                </a:solidFill>
              </a:rPr>
              <a:t>Adoptar el MLP sin flag en producción</a:t>
            </a:r>
          </a:p>
          <a:p>
            <a:pPr algn="l"/>
            <a:endParaRPr sz="1400" b="1" dirty="0">
              <a:solidFill>
                <a:srgbClr val="1B6B73"/>
              </a:solidFill>
              <a:latin typeface="Arial"/>
            </a:endParaRPr>
          </a:p>
        </p:txBody>
      </p:sp>
      <p:sp>
        <p:nvSpPr>
          <p:cNvPr id="18" name="TextBox 12">
            <a:extLst>
              <a:ext uri="{FF2B5EF4-FFF2-40B4-BE49-F238E27FC236}">
                <a16:creationId xmlns:a16="http://schemas.microsoft.com/office/drawing/2014/main" id="{A1484471-4050-3340-84E9-2FB2F838BD18}"/>
              </a:ext>
            </a:extLst>
          </p:cNvPr>
          <p:cNvSpPr txBox="1"/>
          <p:nvPr/>
        </p:nvSpPr>
        <p:spPr>
          <a:xfrm>
            <a:off x="1417320" y="3813048"/>
            <a:ext cx="3662680" cy="17812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15000"/>
              </a:lnSpc>
            </a:pPr>
            <a:r>
              <a:rPr lang="es-PE" sz="1100" dirty="0">
                <a:solidFill>
                  <a:srgbClr val="1F2937"/>
                </a:solidFill>
              </a:rPr>
              <a:t>Priorizando Sensibilidad (Recall) sobre Precisión.</a:t>
            </a:r>
            <a:endParaRPr sz="1100" b="0" dirty="0">
              <a:solidFill>
                <a:srgbClr val="1F2937"/>
              </a:solidFill>
              <a:latin typeface="Arial"/>
            </a:endParaRPr>
          </a:p>
        </p:txBody>
      </p:sp>
      <p:sp>
        <p:nvSpPr>
          <p:cNvPr id="19" name="Rectangle 13">
            <a:extLst>
              <a:ext uri="{FF2B5EF4-FFF2-40B4-BE49-F238E27FC236}">
                <a16:creationId xmlns:a16="http://schemas.microsoft.com/office/drawing/2014/main" id="{7A1AAAAA-FB0C-8A5D-552D-721DD3FCFA3D}"/>
              </a:ext>
            </a:extLst>
          </p:cNvPr>
          <p:cNvSpPr/>
          <p:nvPr/>
        </p:nvSpPr>
        <p:spPr>
          <a:xfrm>
            <a:off x="457200" y="4800600"/>
            <a:ext cx="5638800" cy="1371600"/>
          </a:xfrm>
          <a:prstGeom prst="rect">
            <a:avLst/>
          </a:prstGeom>
          <a:solidFill>
            <a:srgbClr val="EA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Oval 14">
            <a:extLst>
              <a:ext uri="{FF2B5EF4-FFF2-40B4-BE49-F238E27FC236}">
                <a16:creationId xmlns:a16="http://schemas.microsoft.com/office/drawing/2014/main" id="{A9DDFFDA-C894-A3FA-5772-B99754A58FD8}"/>
              </a:ext>
            </a:extLst>
          </p:cNvPr>
          <p:cNvSpPr/>
          <p:nvPr/>
        </p:nvSpPr>
        <p:spPr>
          <a:xfrm>
            <a:off x="685800" y="5029200"/>
            <a:ext cx="457200" cy="457200"/>
          </a:xfrm>
          <a:prstGeom prst="ellipse">
            <a:avLst/>
          </a:prstGeom>
          <a:solidFill>
            <a:srgbClr val="1B6B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r>
              <a:rPr sz="1800" b="1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21" name="TextBox 15">
            <a:extLst>
              <a:ext uri="{FF2B5EF4-FFF2-40B4-BE49-F238E27FC236}">
                <a16:creationId xmlns:a16="http://schemas.microsoft.com/office/drawing/2014/main" id="{F4097B23-120E-E114-24A1-98B532B6AA58}"/>
              </a:ext>
            </a:extLst>
          </p:cNvPr>
          <p:cNvSpPr txBox="1"/>
          <p:nvPr/>
        </p:nvSpPr>
        <p:spPr>
          <a:xfrm>
            <a:off x="1417320" y="4965192"/>
            <a:ext cx="4526280" cy="2154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400" b="1">
                <a:solidFill>
                  <a:srgbClr val="1B6B73"/>
                </a:solidFill>
                <a:latin typeface="Arial"/>
              </a:rPr>
              <a:t>Mapear los perfiles a programas sociales concretos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010DA3F4-70CC-8166-7C78-E1EC729306EC}"/>
              </a:ext>
            </a:extLst>
          </p:cNvPr>
          <p:cNvSpPr/>
          <p:nvPr/>
        </p:nvSpPr>
        <p:spPr>
          <a:xfrm>
            <a:off x="6217920" y="1691640"/>
            <a:ext cx="5638800" cy="1371600"/>
          </a:xfrm>
          <a:prstGeom prst="rect">
            <a:avLst/>
          </a:prstGeom>
          <a:solidFill>
            <a:srgbClr val="EA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046490D-470E-82C8-405A-95757562D995}"/>
              </a:ext>
            </a:extLst>
          </p:cNvPr>
          <p:cNvSpPr/>
          <p:nvPr/>
        </p:nvSpPr>
        <p:spPr>
          <a:xfrm>
            <a:off x="6446520" y="1920240"/>
            <a:ext cx="457200" cy="457200"/>
          </a:xfrm>
          <a:prstGeom prst="ellipse">
            <a:avLst/>
          </a:prstGeom>
          <a:solidFill>
            <a:srgbClr val="1B6B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r>
              <a:rPr lang="en-US" sz="1800" b="1" dirty="0">
                <a:solidFill>
                  <a:srgbClr val="FFFFFF"/>
                </a:solidFill>
                <a:latin typeface="Arial"/>
              </a:rPr>
              <a:t>4</a:t>
            </a:r>
            <a:endParaRPr sz="1800" b="1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7D9767C6-663C-7ABC-3A4E-D5E7496FED9C}"/>
              </a:ext>
            </a:extLst>
          </p:cNvPr>
          <p:cNvSpPr/>
          <p:nvPr/>
        </p:nvSpPr>
        <p:spPr>
          <a:xfrm>
            <a:off x="6217920" y="3246120"/>
            <a:ext cx="5638800" cy="1371600"/>
          </a:xfrm>
          <a:prstGeom prst="rect">
            <a:avLst/>
          </a:prstGeom>
          <a:solidFill>
            <a:srgbClr val="F4F6F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52684C7-CECE-7515-8C00-8065A8982A03}"/>
              </a:ext>
            </a:extLst>
          </p:cNvPr>
          <p:cNvSpPr/>
          <p:nvPr/>
        </p:nvSpPr>
        <p:spPr>
          <a:xfrm>
            <a:off x="6446520" y="3474720"/>
            <a:ext cx="457200" cy="457200"/>
          </a:xfrm>
          <a:prstGeom prst="ellipse">
            <a:avLst/>
          </a:prstGeom>
          <a:solidFill>
            <a:srgbClr val="1B6B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r>
              <a:rPr lang="en-US" sz="1800" b="1" dirty="0">
                <a:solidFill>
                  <a:srgbClr val="FFFFFF"/>
                </a:solidFill>
                <a:latin typeface="Arial"/>
              </a:rPr>
              <a:t>5</a:t>
            </a:r>
            <a:endParaRPr sz="1800" b="1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23" name="TextBox 12">
            <a:extLst>
              <a:ext uri="{FF2B5EF4-FFF2-40B4-BE49-F238E27FC236}">
                <a16:creationId xmlns:a16="http://schemas.microsoft.com/office/drawing/2014/main" id="{DCDFD003-6902-84AC-449B-9917C6414709}"/>
              </a:ext>
            </a:extLst>
          </p:cNvPr>
          <p:cNvSpPr txBox="1"/>
          <p:nvPr/>
        </p:nvSpPr>
        <p:spPr>
          <a:xfrm>
            <a:off x="7178040" y="3813048"/>
            <a:ext cx="3662680" cy="64633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>
              <a:lnSpc>
                <a:spcPct val="115000"/>
              </a:lnSpc>
              <a:defRPr sz="1100">
                <a:solidFill>
                  <a:srgbClr val="1F2937"/>
                </a:solidFill>
              </a:defRPr>
            </a:lvl1pPr>
          </a:lstStyle>
          <a:p>
            <a:r>
              <a:rPr lang="es-PE" dirty="0"/>
              <a:t>probar el modelo entrenado en un año de ENAHO contra ediciones de otros años, para detectar si necesita reentrenarse más seguido.</a:t>
            </a:r>
          </a:p>
        </p:txBody>
      </p:sp>
      <p:sp>
        <p:nvSpPr>
          <p:cNvPr id="24" name="Rectangle 13">
            <a:extLst>
              <a:ext uri="{FF2B5EF4-FFF2-40B4-BE49-F238E27FC236}">
                <a16:creationId xmlns:a16="http://schemas.microsoft.com/office/drawing/2014/main" id="{A4A695AF-A435-298F-6249-C74C7092E254}"/>
              </a:ext>
            </a:extLst>
          </p:cNvPr>
          <p:cNvSpPr/>
          <p:nvPr/>
        </p:nvSpPr>
        <p:spPr>
          <a:xfrm>
            <a:off x="6217920" y="4800600"/>
            <a:ext cx="5638800" cy="1371600"/>
          </a:xfrm>
          <a:prstGeom prst="rect">
            <a:avLst/>
          </a:prstGeom>
          <a:solidFill>
            <a:srgbClr val="EA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Oval 14">
            <a:extLst>
              <a:ext uri="{FF2B5EF4-FFF2-40B4-BE49-F238E27FC236}">
                <a16:creationId xmlns:a16="http://schemas.microsoft.com/office/drawing/2014/main" id="{C807C0D1-9097-1717-6C55-B7C571C9C60A}"/>
              </a:ext>
            </a:extLst>
          </p:cNvPr>
          <p:cNvSpPr/>
          <p:nvPr/>
        </p:nvSpPr>
        <p:spPr>
          <a:xfrm>
            <a:off x="6446520" y="5029200"/>
            <a:ext cx="457200" cy="457200"/>
          </a:xfrm>
          <a:prstGeom prst="ellipse">
            <a:avLst/>
          </a:prstGeom>
          <a:solidFill>
            <a:srgbClr val="1B6B7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/>
            <a:r>
              <a:rPr lang="en-US" sz="1800" b="1" dirty="0">
                <a:solidFill>
                  <a:srgbClr val="FFFFFF"/>
                </a:solidFill>
                <a:latin typeface="Arial"/>
              </a:rPr>
              <a:t>6</a:t>
            </a:r>
            <a:endParaRPr sz="1800" b="1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26" name="TextBox 16">
            <a:extLst>
              <a:ext uri="{FF2B5EF4-FFF2-40B4-BE49-F238E27FC236}">
                <a16:creationId xmlns:a16="http://schemas.microsoft.com/office/drawing/2014/main" id="{FBE75469-0EB1-5E25-B455-D6B1009BD4CD}"/>
              </a:ext>
            </a:extLst>
          </p:cNvPr>
          <p:cNvSpPr txBox="1"/>
          <p:nvPr/>
        </p:nvSpPr>
        <p:spPr>
          <a:xfrm>
            <a:off x="7178040" y="5367528"/>
            <a:ext cx="4259580" cy="7621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>
              <a:lnSpc>
                <a:spcPct val="115000"/>
              </a:lnSpc>
              <a:defRPr sz="1100">
                <a:solidFill>
                  <a:srgbClr val="1F2937"/>
                </a:solidFill>
              </a:defRPr>
            </a:lvl1pPr>
          </a:lstStyle>
          <a:p>
            <a:r>
              <a:rPr lang="es-PE" dirty="0"/>
              <a:t>pasar de la importancia global de variables a explicar por qué un hogar específico fue clasificado como pobre, para facilitar la revisión de casos.</a:t>
            </a:r>
          </a:p>
          <a:p>
            <a:endParaRPr dirty="0"/>
          </a:p>
        </p:txBody>
      </p:sp>
      <p:sp>
        <p:nvSpPr>
          <p:cNvPr id="27" name="TextBox 7">
            <a:extLst>
              <a:ext uri="{FF2B5EF4-FFF2-40B4-BE49-F238E27FC236}">
                <a16:creationId xmlns:a16="http://schemas.microsoft.com/office/drawing/2014/main" id="{0FC77C06-5DDA-D53A-DDEE-E6E76EEAF354}"/>
              </a:ext>
            </a:extLst>
          </p:cNvPr>
          <p:cNvSpPr txBox="1"/>
          <p:nvPr/>
        </p:nvSpPr>
        <p:spPr>
          <a:xfrm>
            <a:off x="7178040" y="1899943"/>
            <a:ext cx="4259580" cy="2154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1400" b="1" dirty="0" err="1">
                <a:solidFill>
                  <a:srgbClr val="1B6B73"/>
                </a:solidFill>
                <a:latin typeface="Arial"/>
              </a:rPr>
              <a:t>Modelos</a:t>
            </a:r>
            <a:r>
              <a:rPr lang="en-US" sz="1400" b="1" dirty="0">
                <a:solidFill>
                  <a:srgbClr val="1B6B73"/>
                </a:solidFill>
                <a:latin typeface="Arial"/>
              </a:rPr>
              <a:t> </a:t>
            </a:r>
            <a:r>
              <a:rPr lang="en-US" sz="1400" b="1" dirty="0" err="1">
                <a:solidFill>
                  <a:srgbClr val="1B6B73"/>
                </a:solidFill>
                <a:latin typeface="Arial"/>
              </a:rPr>
              <a:t>por</a:t>
            </a:r>
            <a:r>
              <a:rPr lang="en-US" sz="1400" b="1" dirty="0">
                <a:solidFill>
                  <a:srgbClr val="1B6B73"/>
                </a:solidFill>
                <a:latin typeface="Arial"/>
              </a:rPr>
              <a:t> </a:t>
            </a:r>
            <a:r>
              <a:rPr lang="en-US" sz="1400" b="1" dirty="0" err="1">
                <a:solidFill>
                  <a:srgbClr val="1B6B73"/>
                </a:solidFill>
                <a:latin typeface="Arial"/>
              </a:rPr>
              <a:t>dominio</a:t>
            </a:r>
            <a:r>
              <a:rPr lang="en-US" sz="1400" b="1" dirty="0">
                <a:solidFill>
                  <a:srgbClr val="1B6B73"/>
                </a:solidFill>
                <a:latin typeface="Arial"/>
              </a:rPr>
              <a:t> </a:t>
            </a:r>
            <a:r>
              <a:rPr lang="en-US" sz="1400" b="1" dirty="0" err="1">
                <a:solidFill>
                  <a:srgbClr val="1B6B73"/>
                </a:solidFill>
                <a:latin typeface="Arial"/>
              </a:rPr>
              <a:t>geográfico</a:t>
            </a:r>
            <a:endParaRPr sz="1400" b="1" dirty="0">
              <a:solidFill>
                <a:srgbClr val="1B6B73"/>
              </a:solidFill>
              <a:latin typeface="Arial"/>
            </a:endParaRPr>
          </a:p>
        </p:txBody>
      </p:sp>
      <p:sp>
        <p:nvSpPr>
          <p:cNvPr id="28" name="TextBox 11">
            <a:extLst>
              <a:ext uri="{FF2B5EF4-FFF2-40B4-BE49-F238E27FC236}">
                <a16:creationId xmlns:a16="http://schemas.microsoft.com/office/drawing/2014/main" id="{CD2EBD1C-31DF-7851-1F0F-119C87063293}"/>
              </a:ext>
            </a:extLst>
          </p:cNvPr>
          <p:cNvSpPr txBox="1"/>
          <p:nvPr/>
        </p:nvSpPr>
        <p:spPr>
          <a:xfrm>
            <a:off x="7178040" y="3454423"/>
            <a:ext cx="4424680" cy="2154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b="1" dirty="0">
                <a:solidFill>
                  <a:srgbClr val="1B6B73"/>
                </a:solidFill>
              </a:rPr>
              <a:t>Validar</a:t>
            </a:r>
            <a:r>
              <a:rPr sz="1400" b="1" dirty="0">
                <a:solidFill>
                  <a:srgbClr val="1B6B73"/>
                </a:solidFill>
                <a:latin typeface="Arial"/>
              </a:rPr>
              <a:t> </a:t>
            </a:r>
            <a:r>
              <a:rPr lang="en-US" sz="1400" b="1" dirty="0">
                <a:solidFill>
                  <a:srgbClr val="1B6B73"/>
                </a:solidFill>
                <a:latin typeface="Arial"/>
              </a:rPr>
              <a:t>con </a:t>
            </a:r>
            <a:r>
              <a:rPr lang="en-US" sz="1400" b="1" dirty="0" err="1">
                <a:solidFill>
                  <a:srgbClr val="1B6B73"/>
                </a:solidFill>
                <a:latin typeface="Arial"/>
              </a:rPr>
              <a:t>cada</a:t>
            </a:r>
            <a:r>
              <a:rPr lang="en-US" sz="1400" b="1" dirty="0">
                <a:solidFill>
                  <a:srgbClr val="1B6B73"/>
                </a:solidFill>
                <a:latin typeface="Arial"/>
              </a:rPr>
              <a:t> ENAHO</a:t>
            </a:r>
            <a:endParaRPr sz="1400" b="1" dirty="0">
              <a:solidFill>
                <a:srgbClr val="1B6B73"/>
              </a:solidFill>
              <a:latin typeface="Arial"/>
            </a:endParaRPr>
          </a:p>
        </p:txBody>
      </p:sp>
      <p:sp>
        <p:nvSpPr>
          <p:cNvPr id="29" name="TextBox 15">
            <a:extLst>
              <a:ext uri="{FF2B5EF4-FFF2-40B4-BE49-F238E27FC236}">
                <a16:creationId xmlns:a16="http://schemas.microsoft.com/office/drawing/2014/main" id="{DC7CA3D2-5135-9A25-6568-3D944F9FCA5B}"/>
              </a:ext>
            </a:extLst>
          </p:cNvPr>
          <p:cNvSpPr txBox="1"/>
          <p:nvPr/>
        </p:nvSpPr>
        <p:spPr>
          <a:xfrm>
            <a:off x="7178040" y="5008903"/>
            <a:ext cx="4526280" cy="2154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1400" b="1" dirty="0" err="1">
                <a:solidFill>
                  <a:srgbClr val="1B6B73"/>
                </a:solidFill>
                <a:latin typeface="Arial"/>
              </a:rPr>
              <a:t>Explicabilidad</a:t>
            </a:r>
            <a:r>
              <a:rPr lang="en-US" sz="1400" b="1" dirty="0">
                <a:solidFill>
                  <a:srgbClr val="1B6B73"/>
                </a:solidFill>
                <a:latin typeface="Arial"/>
              </a:rPr>
              <a:t> </a:t>
            </a:r>
            <a:r>
              <a:rPr lang="en-US" sz="1400" b="1" dirty="0" err="1">
                <a:solidFill>
                  <a:srgbClr val="1B6B73"/>
                </a:solidFill>
                <a:latin typeface="Arial"/>
              </a:rPr>
              <a:t>por</a:t>
            </a:r>
            <a:r>
              <a:rPr lang="en-US" sz="1400" b="1" dirty="0">
                <a:solidFill>
                  <a:srgbClr val="1B6B73"/>
                </a:solidFill>
                <a:latin typeface="Arial"/>
              </a:rPr>
              <a:t> </a:t>
            </a:r>
            <a:r>
              <a:rPr lang="en-US" sz="1400" b="1" dirty="0" err="1">
                <a:solidFill>
                  <a:srgbClr val="1B6B73"/>
                </a:solidFill>
                <a:latin typeface="Arial"/>
              </a:rPr>
              <a:t>hogar</a:t>
            </a:r>
            <a:r>
              <a:rPr lang="en-US" sz="1400" b="1" dirty="0">
                <a:solidFill>
                  <a:srgbClr val="1B6B73"/>
                </a:solidFill>
                <a:latin typeface="Arial"/>
              </a:rPr>
              <a:t> (SHAP/LIME)</a:t>
            </a:r>
            <a:endParaRPr sz="1400" b="1" dirty="0">
              <a:solidFill>
                <a:srgbClr val="1B6B73"/>
              </a:solidFill>
              <a:latin typeface="Arial"/>
            </a:endParaRPr>
          </a:p>
        </p:txBody>
      </p:sp>
      <p:sp>
        <p:nvSpPr>
          <p:cNvPr id="30" name="TextBox 8">
            <a:extLst>
              <a:ext uri="{FF2B5EF4-FFF2-40B4-BE49-F238E27FC236}">
                <a16:creationId xmlns:a16="http://schemas.microsoft.com/office/drawing/2014/main" id="{0E152D05-178B-27D5-84C5-961301CEC7E1}"/>
              </a:ext>
            </a:extLst>
          </p:cNvPr>
          <p:cNvSpPr txBox="1"/>
          <p:nvPr/>
        </p:nvSpPr>
        <p:spPr>
          <a:xfrm>
            <a:off x="7178040" y="2263721"/>
            <a:ext cx="3499434" cy="76213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>
              <a:lnSpc>
                <a:spcPct val="115000"/>
              </a:lnSpc>
              <a:defRPr sz="1100">
                <a:solidFill>
                  <a:srgbClr val="1F2937"/>
                </a:solidFill>
              </a:defRPr>
            </a:lvl1pPr>
          </a:lstStyle>
          <a:p>
            <a:r>
              <a:rPr lang="es-PE" dirty="0"/>
              <a:t>Hacer el análisis por región (Costa, Sierra, Selva) y distrito, en vez de un solo modelo nacional, ya que los determinantes de pobreza pesan distinto en cada zona.</a:t>
            </a:r>
          </a:p>
          <a:p>
            <a:endParaRPr lang="es-PE" dirty="0"/>
          </a:p>
        </p:txBody>
      </p:sp>
      <p:sp>
        <p:nvSpPr>
          <p:cNvPr id="31" name="TextBox 16">
            <a:extLst>
              <a:ext uri="{FF2B5EF4-FFF2-40B4-BE49-F238E27FC236}">
                <a16:creationId xmlns:a16="http://schemas.microsoft.com/office/drawing/2014/main" id="{A2A0685E-E1C0-F1AC-E164-11CADD6FF0BF}"/>
              </a:ext>
            </a:extLst>
          </p:cNvPr>
          <p:cNvSpPr txBox="1"/>
          <p:nvPr/>
        </p:nvSpPr>
        <p:spPr>
          <a:xfrm>
            <a:off x="1417320" y="5367528"/>
            <a:ext cx="3662680" cy="56746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>
              <a:lnSpc>
                <a:spcPct val="115000"/>
              </a:lnSpc>
            </a:pPr>
            <a:r>
              <a:rPr lang="es-PE" sz="1100" dirty="0">
                <a:solidFill>
                  <a:srgbClr val="1F2937"/>
                </a:solidFill>
              </a:rPr>
              <a:t>Usar los 4 perfiles para dirigir programas sociales, priorizando al Clúster 3, el más vulnerable; </a:t>
            </a:r>
            <a:r>
              <a:rPr sz="1100" b="0" dirty="0" err="1">
                <a:solidFill>
                  <a:srgbClr val="1F2937"/>
                </a:solidFill>
                <a:latin typeface="Arial"/>
              </a:rPr>
              <a:t>por</a:t>
            </a:r>
            <a:r>
              <a:rPr sz="1100" b="0" dirty="0">
                <a:solidFill>
                  <a:srgbClr val="1F2937"/>
                </a:solidFill>
                <a:latin typeface="Arial"/>
              </a:rPr>
              <a:t> </a:t>
            </a:r>
            <a:r>
              <a:rPr sz="1100" b="0" dirty="0" err="1">
                <a:solidFill>
                  <a:srgbClr val="1F2937"/>
                </a:solidFill>
                <a:latin typeface="Arial"/>
              </a:rPr>
              <a:t>ejemplo</a:t>
            </a:r>
            <a:r>
              <a:rPr sz="1100" b="0" dirty="0">
                <a:solidFill>
                  <a:srgbClr val="1F2937"/>
                </a:solidFill>
                <a:latin typeface="Arial"/>
              </a:rPr>
              <a:t>, Hogar </a:t>
            </a:r>
            <a:r>
              <a:rPr sz="1100" b="0" dirty="0" err="1">
                <a:solidFill>
                  <a:srgbClr val="1F2937"/>
                </a:solidFill>
                <a:latin typeface="Arial"/>
              </a:rPr>
              <a:t>envejecido</a:t>
            </a:r>
            <a:r>
              <a:rPr lang="en-US" sz="1100" dirty="0">
                <a:solidFill>
                  <a:srgbClr val="1F2937"/>
                </a:solidFill>
              </a:rPr>
              <a:t>,</a:t>
            </a:r>
            <a:r>
              <a:rPr sz="1100" b="0" dirty="0">
                <a:solidFill>
                  <a:srgbClr val="1F2937"/>
                </a:solidFill>
                <a:latin typeface="Arial"/>
              </a:rPr>
              <a:t> </a:t>
            </a:r>
            <a:r>
              <a:rPr sz="1100" b="0" dirty="0" err="1">
                <a:solidFill>
                  <a:srgbClr val="1F2937"/>
                </a:solidFill>
                <a:latin typeface="Arial"/>
              </a:rPr>
              <a:t>Pensión</a:t>
            </a:r>
            <a:r>
              <a:rPr sz="1100" b="0" dirty="0">
                <a:solidFill>
                  <a:srgbClr val="1F2937"/>
                </a:solidFill>
                <a:latin typeface="Arial"/>
              </a:rPr>
              <a:t> 65</a:t>
            </a:r>
          </a:p>
        </p:txBody>
      </p:sp>
    </p:spTree>
    <p:extLst>
      <p:ext uri="{BB962C8B-B14F-4D97-AF65-F5344CB8AC3E}">
        <p14:creationId xmlns:p14="http://schemas.microsoft.com/office/powerpoint/2010/main" val="364331198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05" y="1805940"/>
            <a:ext cx="12191695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000" b="1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Gracias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0" y="3977639"/>
            <a:ext cx="12191695" cy="128842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Roxana Vargas</a:t>
            </a:r>
          </a:p>
          <a:p>
            <a:pPr algn="ctr"/>
            <a:r>
              <a:rPr lang="en-US" sz="20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Victor Tello</a:t>
            </a:r>
          </a:p>
          <a:p>
            <a:pPr algn="ctr"/>
            <a:r>
              <a:rPr lang="en-US" sz="20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Nicolás Nieto</a:t>
            </a:r>
          </a:p>
          <a:p>
            <a:pPr algn="ctr"/>
            <a:r>
              <a:rPr lang="en-US" sz="2000" dirty="0" err="1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Mariluna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Olarte</a:t>
            </a:r>
          </a:p>
          <a:p>
            <a:pPr algn="ctr"/>
            <a:r>
              <a:rPr lang="en-US" sz="20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Sebastian Villanueva</a:t>
            </a:r>
            <a:endParaRPr lang="en-US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774</TotalTime>
  <Words>4847</Words>
  <Application>Microsoft Macintosh PowerPoint</Application>
  <PresentationFormat>Panorámica</PresentationFormat>
  <Paragraphs>822</Paragraphs>
  <Slides>40</Slides>
  <Notes>40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50" baseType="lpstr">
      <vt:lpstr>Times New Roman</vt:lpstr>
      <vt:lpstr>Segoe UI</vt:lpstr>
      <vt:lpstr>Cambria</vt:lpstr>
      <vt:lpstr>Courier New</vt:lpstr>
      <vt:lpstr>Arimo</vt:lpstr>
      <vt:lpstr>Consolas</vt:lpstr>
      <vt:lpstr>Arial</vt:lpstr>
      <vt:lpstr>Calibri</vt:lpstr>
      <vt:lpstr>Office Theme</vt:lpstr>
      <vt:lpstr>1_Tema de Office</vt:lpstr>
      <vt:lpstr>Presentación de PowerPoint</vt:lpstr>
      <vt:lpstr>Problemática</vt:lpstr>
      <vt:lpstr>Objetivo y Metodología</vt:lpstr>
      <vt:lpstr>Fuente de Información</vt:lpstr>
      <vt:lpstr>Descripción de Variables</vt:lpstr>
      <vt:lpstr>Exploración de Variables</vt:lpstr>
      <vt:lpstr>Preparación Inicial de los Datos</vt:lpstr>
      <vt:lpstr>Alcance del Modelamiento</vt:lpstr>
      <vt:lpstr>Preprocesamiento de los Datos</vt:lpstr>
      <vt:lpstr>Preprocesamiento de los Datos</vt:lpstr>
      <vt:lpstr>Preprocesamiento de los Datos</vt:lpstr>
      <vt:lpstr>Preprocesamiento de los Datos</vt:lpstr>
      <vt:lpstr>Modelamiento y Evaluación</vt:lpstr>
      <vt:lpstr>Modelamiento y Evaluación</vt:lpstr>
      <vt:lpstr>Modelamiento y Evaluación</vt:lpstr>
      <vt:lpstr>Modelamiento y Evaluación</vt:lpstr>
      <vt:lpstr>Perfil Hogar 1</vt:lpstr>
      <vt:lpstr>Perfil Hogar 2</vt:lpstr>
      <vt:lpstr>Perfil Hogar 3</vt:lpstr>
      <vt:lpstr>Perfil Hogar 4</vt:lpstr>
      <vt:lpstr>Modelamiento: Análisis con otros Algoritmos</vt:lpstr>
      <vt:lpstr>Modelamiento y Evaluación</vt:lpstr>
      <vt:lpstr>Modelamiento y Evaluación</vt:lpstr>
      <vt:lpstr>Resumen – 1ra Parte (Análisis NO SUPERVISADO)</vt:lpstr>
      <vt:lpstr>Predicción de pobreza Monetaria en Hogares de Lima Metropolitana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Rony Hancco</dc:creator>
  <cp:lastModifiedBy>Sebastian Villanueva</cp:lastModifiedBy>
  <cp:revision>16</cp:revision>
  <dcterms:created xsi:type="dcterms:W3CDTF">2019-02-26T15:06:32Z</dcterms:created>
  <dcterms:modified xsi:type="dcterms:W3CDTF">2026-08-07T03:22:12Z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Company">
    <vt:lpwstr>erer</vt:lpwstr>
  </property>
  <property fmtid="{D5CDD505-2E9C-101B-9397-08002B2CF9AE}" pid="4" name="HiddenSlides">
    <vt:i4>0</vt:i4>
  </property>
  <property fmtid="{D5CDD505-2E9C-101B-9397-08002B2CF9AE}" pid="5" name="HyperlinksChanged">
    <vt:bool>false</vt:bool>
  </property>
  <property fmtid="{D5CDD505-2E9C-101B-9397-08002B2CF9AE}" pid="6" name="LinksUpToDate">
    <vt:bool>false</vt:bool>
  </property>
  <property fmtid="{D5CDD505-2E9C-101B-9397-08002B2CF9AE}" pid="7" name="MMClips">
    <vt:i4>0</vt:i4>
  </property>
  <property fmtid="{D5CDD505-2E9C-101B-9397-08002B2CF9AE}" pid="8" name="Notes">
    <vt:i4>13</vt:i4>
  </property>
  <property fmtid="{D5CDD505-2E9C-101B-9397-08002B2CF9AE}" pid="9" name="PresentationFormat">
    <vt:lpwstr>Presentación en pantalla (4:3)</vt:lpwstr>
  </property>
  <property fmtid="{D5CDD505-2E9C-101B-9397-08002B2CF9AE}" pid="10" name="ScaleCrop">
    <vt:bool>false</vt:bool>
  </property>
  <property fmtid="{D5CDD505-2E9C-101B-9397-08002B2CF9AE}" pid="11" name="ShareDoc">
    <vt:bool>false</vt:bool>
  </property>
  <property fmtid="{D5CDD505-2E9C-101B-9397-08002B2CF9AE}" pid="12" name="Slides">
    <vt:i4>17</vt:i4>
  </property>
</Properties>
</file>