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p:sldMasterIdLst>
    <p:sldMasterId id="2147483648" r:id="rId1"/>
  </p:sldMasterIdLst>
  <p:notesMasterIdLst>
    <p:notesMasterId r:id="rId27"/>
  </p:notesMasterIdLst>
  <p:sldIdLst>
    <p:sldId id="277" r:id="rId2"/>
    <p:sldId id="280" r:id="rId3"/>
    <p:sldId id="281" r:id="rId4"/>
    <p:sldId id="282" r:id="rId5"/>
    <p:sldId id="283" r:id="rId6"/>
    <p:sldId id="284" r:id="rId7"/>
    <p:sldId id="285" r:id="rId8"/>
    <p:sldId id="286" r:id="rId9"/>
    <p:sldId id="298" r:id="rId10"/>
    <p:sldId id="300" r:id="rId11"/>
    <p:sldId id="299" r:id="rId12"/>
    <p:sldId id="303" r:id="rId13"/>
    <p:sldId id="287" r:id="rId14"/>
    <p:sldId id="289" r:id="rId15"/>
    <p:sldId id="288" r:id="rId16"/>
    <p:sldId id="290" r:id="rId17"/>
    <p:sldId id="291" r:id="rId18"/>
    <p:sldId id="292" r:id="rId19"/>
    <p:sldId id="295" r:id="rId20"/>
    <p:sldId id="293" r:id="rId21"/>
    <p:sldId id="294" r:id="rId22"/>
    <p:sldId id="301" r:id="rId23"/>
    <p:sldId id="297" r:id="rId24"/>
    <p:sldId id="302" r:id="rId25"/>
    <p:sldId id="304" r:id="rId26"/>
  </p:sldIdLst>
  <p:sldSz cx="14630400" cy="8229600"/>
  <p:notesSz cx="8229600" cy="14630400"/>
  <p:embeddedFontLst>
    <p:embeddedFont>
      <p:font typeface="Adobe Fangsong Std R" panose="02020400000000000000" pitchFamily="18" charset="-128"/>
      <p:regular r:id="rId28"/>
    </p:embeddedFont>
    <p:embeddedFont>
      <p:font typeface="Adobe Song Std L" panose="02020300000000000000" pitchFamily="18" charset="-128"/>
      <p:regular r:id="rId29"/>
    </p:embeddedFont>
    <p:embeddedFont>
      <p:font typeface="Agency FB" panose="020B0503020202020204" pitchFamily="34" charset="0"/>
      <p:regular r:id="rId30"/>
      <p:bold r:id="rId31"/>
    </p:embeddedFont>
    <p:embeddedFont>
      <p:font typeface="Calibri" panose="020F0502020204030204" pitchFamily="34" charset="0"/>
      <p:regular r:id="rId32"/>
      <p:bold r:id="rId33"/>
      <p:italic r:id="rId34"/>
      <p:boldItalic r:id="rId35"/>
    </p:embeddedFont>
    <p:embeddedFont>
      <p:font typeface="Calibri Light" panose="020F0302020204030204" pitchFamily="34" charset="0"/>
      <p:regular r:id="rId36"/>
      <p:italic r:id="rId37"/>
    </p:embeddedFont>
    <p:embeddedFont>
      <p:font typeface="Merriweather Bold" panose="020B0604020202020204" charset="0"/>
      <p:bold r:id="rId38"/>
    </p:embeddedFont>
  </p:embeddedFontLst>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4610"/>
  </p:normalViewPr>
  <p:slideViewPr>
    <p:cSldViewPr snapToGrid="0" snapToObjects="1">
      <p:cViewPr varScale="1">
        <p:scale>
          <a:sx n="95" d="100"/>
          <a:sy n="95" d="100"/>
        </p:scale>
        <p:origin x="426"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font" Target="fonts/font7.fntdata"/><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2.fntdata"/><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5.fntdata"/><Relationship Id="rId37" Type="http://schemas.openxmlformats.org/officeDocument/2006/relationships/font" Target="fonts/font10.fntdata"/><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1.fntdata"/><Relationship Id="rId36" Type="http://schemas.openxmlformats.org/officeDocument/2006/relationships/font" Target="fonts/font9.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font" Target="fonts/font3.fntdata"/><Relationship Id="rId35" Type="http://schemas.openxmlformats.org/officeDocument/2006/relationships/font" Target="fonts/font8.fntdata"/><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6.fntdata"/><Relationship Id="rId38" Type="http://schemas.openxmlformats.org/officeDocument/2006/relationships/font" Target="fonts/font11.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40523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9FC839-9D6A-2023-A950-731B1790A47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15F046-213B-43C4-9731-3FAAF7A1D64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AFC6F4-076A-B5B8-E41C-3DFAC4D13E6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1029774-68A8-6A6F-A160-1FEE55310096}"/>
              </a:ext>
            </a:extLst>
          </p:cNvPr>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21199027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9FC839-9D6A-2023-A950-731B1790A47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15F046-213B-43C4-9731-3FAAF7A1D64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AFC6F4-076A-B5B8-E41C-3DFAC4D13E6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1029774-68A8-6A6F-A160-1FEE55310096}"/>
              </a:ext>
            </a:extLst>
          </p:cNvPr>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36588072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27943900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29294437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7142645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1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7070C"/>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lide 2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7070C"/>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lide 3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7070C"/>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lide 4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7070C"/>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lide 5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7070C"/>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cSld name="Slide 6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00018">
              <a:alpha val="95000"/>
            </a:srgbClr>
          </a:solidFill>
          <a:ln/>
        </p:spPr>
      </p:sp>
    </p:spTree>
    <p:extLst>
      <p:ext uri="{BB962C8B-B14F-4D97-AF65-F5344CB8AC3E}">
        <p14:creationId xmlns:p14="http://schemas.microsoft.com/office/powerpoint/2010/main" val="16671582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5.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6.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4.xml"/><Relationship Id="rId5" Type="http://schemas.openxmlformats.org/officeDocument/2006/relationships/image" Target="../media/image13.png"/><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4.xml"/><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4.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5F895D-2010-E55B-F6E5-F70E9A42B7C4}"/>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9C26639B-57C7-C0B6-0671-711710B127A6}"/>
              </a:ext>
            </a:extLst>
          </p:cNvPr>
          <p:cNvPicPr>
            <a:picLocks noChangeAspect="1"/>
          </p:cNvPicPr>
          <p:nvPr/>
        </p:nvPicPr>
        <p:blipFill>
          <a:blip r:embed="rId3"/>
          <a:stretch>
            <a:fillRect/>
          </a:stretch>
        </p:blipFill>
        <p:spPr>
          <a:xfrm>
            <a:off x="9144000" y="0"/>
            <a:ext cx="5486400" cy="8229600"/>
          </a:xfrm>
          <a:prstGeom prst="rect">
            <a:avLst/>
          </a:prstGeom>
        </p:spPr>
      </p:pic>
      <p:sp>
        <p:nvSpPr>
          <p:cNvPr id="3" name="Text 0">
            <a:extLst>
              <a:ext uri="{FF2B5EF4-FFF2-40B4-BE49-F238E27FC236}">
                <a16:creationId xmlns:a16="http://schemas.microsoft.com/office/drawing/2014/main" id="{61D8E57A-8581-E822-0BC1-C6EE95833427}"/>
              </a:ext>
            </a:extLst>
          </p:cNvPr>
          <p:cNvSpPr/>
          <p:nvPr/>
        </p:nvSpPr>
        <p:spPr>
          <a:xfrm>
            <a:off x="1167398" y="2475448"/>
            <a:ext cx="8052381" cy="1672346"/>
          </a:xfrm>
          <a:prstGeom prst="rect">
            <a:avLst/>
          </a:prstGeom>
          <a:noFill/>
          <a:ln/>
        </p:spPr>
        <p:txBody>
          <a:bodyPr wrap="square" lIns="0" tIns="0" rIns="0" bIns="0" rtlCol="0" anchor="t"/>
          <a:lstStyle/>
          <a:p>
            <a:pPr marL="0" indent="0" algn="ctr">
              <a:lnSpc>
                <a:spcPts val="6050"/>
              </a:lnSpc>
              <a:buNone/>
            </a:pPr>
            <a:r>
              <a:rPr lang="es-ES" sz="4850" dirty="0">
                <a:solidFill>
                  <a:schemeClr val="bg1"/>
                </a:solidFill>
                <a:latin typeface="Agency FB" panose="020B0503020202020204" pitchFamily="34" charset="0"/>
              </a:rPr>
              <a:t>Segmentación de Asegurados SCTR: Estrategias Comerciales Mejoradas</a:t>
            </a:r>
          </a:p>
        </p:txBody>
      </p:sp>
      <p:sp>
        <p:nvSpPr>
          <p:cNvPr id="5" name="Text 2">
            <a:extLst>
              <a:ext uri="{FF2B5EF4-FFF2-40B4-BE49-F238E27FC236}">
                <a16:creationId xmlns:a16="http://schemas.microsoft.com/office/drawing/2014/main" id="{58E4017B-782C-1F5D-F592-9FA4628D0D6C}"/>
              </a:ext>
            </a:extLst>
          </p:cNvPr>
          <p:cNvSpPr/>
          <p:nvPr/>
        </p:nvSpPr>
        <p:spPr>
          <a:xfrm>
            <a:off x="898630" y="5022169"/>
            <a:ext cx="5294144" cy="2414049"/>
          </a:xfrm>
          <a:prstGeom prst="rect">
            <a:avLst/>
          </a:prstGeom>
          <a:noFill/>
          <a:ln/>
        </p:spPr>
        <p:txBody>
          <a:bodyPr wrap="none" lIns="0" tIns="0" rIns="0" bIns="0" rtlCol="0" anchor="t"/>
          <a:lstStyle/>
          <a:p>
            <a:pPr marL="0" indent="0" algn="l">
              <a:lnSpc>
                <a:spcPts val="3400"/>
              </a:lnSpc>
              <a:buNone/>
            </a:pPr>
            <a:r>
              <a:rPr lang="en-US" sz="2400" b="1" dirty="0" err="1">
                <a:solidFill>
                  <a:srgbClr val="E2E6E9"/>
                </a:solidFill>
                <a:latin typeface="Adobe Song Std L" panose="02020300000000000000" pitchFamily="18" charset="-128"/>
                <a:ea typeface="Adobe Song Std L" panose="02020300000000000000" pitchFamily="18" charset="-128"/>
              </a:rPr>
              <a:t>Participantes</a:t>
            </a:r>
            <a:r>
              <a:rPr lang="en-US" sz="2400" b="1" dirty="0">
                <a:solidFill>
                  <a:srgbClr val="E2E6E9"/>
                </a:solidFill>
                <a:latin typeface="Merriweather Bold" pitchFamily="34" charset="0"/>
              </a:rPr>
              <a:t>:</a:t>
            </a:r>
          </a:p>
          <a:p>
            <a:pPr marL="342900" indent="-342900" algn="l">
              <a:lnSpc>
                <a:spcPts val="3400"/>
              </a:lnSpc>
              <a:buFont typeface="Arial" panose="020B0604020202020204" pitchFamily="34" charset="0"/>
              <a:buChar char="•"/>
            </a:pPr>
            <a:r>
              <a:rPr lang="en-US" sz="2400" b="1" dirty="0" err="1">
                <a:solidFill>
                  <a:srgbClr val="E2E6E9"/>
                </a:solidFill>
                <a:latin typeface="Arial" panose="020B0604020202020204" pitchFamily="34" charset="0"/>
                <a:cs typeface="Arial" panose="020B0604020202020204" pitchFamily="34" charset="0"/>
              </a:rPr>
              <a:t>Guiblia</a:t>
            </a:r>
            <a:r>
              <a:rPr lang="en-US" sz="2400" b="1" dirty="0">
                <a:solidFill>
                  <a:srgbClr val="E2E6E9"/>
                </a:solidFill>
                <a:latin typeface="Arial" panose="020B0604020202020204" pitchFamily="34" charset="0"/>
                <a:cs typeface="Arial" panose="020B0604020202020204" pitchFamily="34" charset="0"/>
              </a:rPr>
              <a:t> </a:t>
            </a:r>
            <a:r>
              <a:rPr lang="en-US" sz="2400" b="1" dirty="0" err="1">
                <a:solidFill>
                  <a:srgbClr val="E2E6E9"/>
                </a:solidFill>
                <a:latin typeface="Arial" panose="020B0604020202020204" pitchFamily="34" charset="0"/>
                <a:cs typeface="Arial" panose="020B0604020202020204" pitchFamily="34" charset="0"/>
              </a:rPr>
              <a:t>Brizaida</a:t>
            </a:r>
            <a:r>
              <a:rPr lang="en-US" sz="2400" b="1" dirty="0">
                <a:solidFill>
                  <a:srgbClr val="E2E6E9"/>
                </a:solidFill>
                <a:latin typeface="Arial" panose="020B0604020202020204" pitchFamily="34" charset="0"/>
                <a:cs typeface="Arial" panose="020B0604020202020204" pitchFamily="34" charset="0"/>
              </a:rPr>
              <a:t> Ampuero Mena</a:t>
            </a:r>
          </a:p>
          <a:p>
            <a:pPr marL="342900" indent="-342900" algn="l">
              <a:lnSpc>
                <a:spcPts val="3400"/>
              </a:lnSpc>
              <a:buFont typeface="Arial" panose="020B0604020202020204" pitchFamily="34" charset="0"/>
              <a:buChar char="•"/>
            </a:pPr>
            <a:r>
              <a:rPr lang="en-US" sz="2400" b="1" dirty="0">
                <a:solidFill>
                  <a:srgbClr val="E2E6E9"/>
                </a:solidFill>
                <a:latin typeface="Arial" panose="020B0604020202020204" pitchFamily="34" charset="0"/>
                <a:cs typeface="Arial" panose="020B0604020202020204" pitchFamily="34" charset="0"/>
              </a:rPr>
              <a:t>Johan Daniel Hancco Martinez</a:t>
            </a:r>
          </a:p>
          <a:p>
            <a:pPr marL="342900" indent="-342900" algn="l">
              <a:lnSpc>
                <a:spcPts val="3400"/>
              </a:lnSpc>
              <a:buFont typeface="Arial" panose="020B0604020202020204" pitchFamily="34" charset="0"/>
              <a:buChar char="•"/>
            </a:pPr>
            <a:r>
              <a:rPr lang="en-US" sz="2400" b="1" dirty="0">
                <a:solidFill>
                  <a:srgbClr val="E2E6E9"/>
                </a:solidFill>
                <a:latin typeface="Arial" panose="020B0604020202020204" pitchFamily="34" charset="0"/>
                <a:cs typeface="Arial" panose="020B0604020202020204" pitchFamily="34" charset="0"/>
              </a:rPr>
              <a:t>Yarmandu Kevin Acero Zanabria</a:t>
            </a:r>
          </a:p>
          <a:p>
            <a:pPr marL="342900" indent="-342900" algn="l">
              <a:lnSpc>
                <a:spcPts val="3400"/>
              </a:lnSpc>
              <a:buFont typeface="Arial" panose="020B0604020202020204" pitchFamily="34" charset="0"/>
              <a:buChar char="•"/>
            </a:pPr>
            <a:r>
              <a:rPr lang="en-US" sz="2400" b="1" dirty="0">
                <a:solidFill>
                  <a:srgbClr val="E2E6E9"/>
                </a:solidFill>
                <a:latin typeface="Arial" panose="020B0604020202020204" pitchFamily="34" charset="0"/>
                <a:cs typeface="Arial" panose="020B0604020202020204" pitchFamily="34" charset="0"/>
              </a:rPr>
              <a:t>Dante Ciro Artica Geronimo</a:t>
            </a:r>
            <a:r>
              <a:rPr lang="en-US" sz="2400" b="1" dirty="0">
                <a:solidFill>
                  <a:srgbClr val="E2E6E9"/>
                </a:solidFill>
                <a:latin typeface="Merriweather Bold" pitchFamily="34" charset="0"/>
              </a:rPr>
              <a:t>	</a:t>
            </a:r>
            <a:endParaRPr lang="en-US" sz="2400" dirty="0"/>
          </a:p>
        </p:txBody>
      </p:sp>
      <p:sp>
        <p:nvSpPr>
          <p:cNvPr id="7" name="Google Shape;398;p27">
            <a:extLst>
              <a:ext uri="{FF2B5EF4-FFF2-40B4-BE49-F238E27FC236}">
                <a16:creationId xmlns:a16="http://schemas.microsoft.com/office/drawing/2014/main" id="{4C35B13C-22CF-FFE0-94A4-4E76EC5C9C33}"/>
              </a:ext>
            </a:extLst>
          </p:cNvPr>
          <p:cNvSpPr/>
          <p:nvPr/>
        </p:nvSpPr>
        <p:spPr>
          <a:xfrm>
            <a:off x="2224625" y="0"/>
            <a:ext cx="9132121" cy="861774"/>
          </a:xfrm>
          <a:prstGeom prst="rect">
            <a:avLst/>
          </a:prstGeom>
          <a:noFill/>
          <a:ln>
            <a:noFill/>
          </a:ln>
        </p:spPr>
        <p:txBody>
          <a:bodyPr spcFirstLastPara="1" wrap="square" lIns="91425" tIns="45700" rIns="91425" bIns="45700" anchor="ctr" anchorCtr="0">
            <a:noAutofit/>
          </a:bodyPr>
          <a:lstStyle/>
          <a:p>
            <a:r>
              <a:rPr lang="es-ES" sz="3600" b="1" dirty="0">
                <a:solidFill>
                  <a:schemeClr val="bg1"/>
                </a:solidFill>
              </a:rPr>
              <a:t>Maestría de Transformación Digital</a:t>
            </a:r>
          </a:p>
        </p:txBody>
      </p:sp>
      <p:sp>
        <p:nvSpPr>
          <p:cNvPr id="8" name="CuadroTexto 7">
            <a:extLst>
              <a:ext uri="{FF2B5EF4-FFF2-40B4-BE49-F238E27FC236}">
                <a16:creationId xmlns:a16="http://schemas.microsoft.com/office/drawing/2014/main" id="{DD16AB92-0269-64D4-1A6F-E7D70DCB3FD8}"/>
              </a:ext>
            </a:extLst>
          </p:cNvPr>
          <p:cNvSpPr txBox="1"/>
          <p:nvPr/>
        </p:nvSpPr>
        <p:spPr>
          <a:xfrm>
            <a:off x="2224626" y="793382"/>
            <a:ext cx="7052765" cy="861774"/>
          </a:xfrm>
          <a:prstGeom prst="rect">
            <a:avLst/>
          </a:prstGeom>
          <a:noFill/>
        </p:spPr>
        <p:txBody>
          <a:bodyPr wrap="none" rtlCol="0">
            <a:spAutoFit/>
          </a:bodyPr>
          <a:lstStyle/>
          <a:p>
            <a:r>
              <a:rPr lang="es-MX" sz="3200" b="1" i="0" dirty="0">
                <a:solidFill>
                  <a:srgbClr val="FFFFFF"/>
                </a:solidFill>
                <a:effectLst/>
              </a:rPr>
              <a:t>Valor de las Tecnologías de Investigación</a:t>
            </a:r>
          </a:p>
          <a:p>
            <a:endParaRPr lang="es-PE" sz="1800" b="1" dirty="0">
              <a:solidFill>
                <a:schemeClr val="bg1"/>
              </a:solidFill>
            </a:endParaRPr>
          </a:p>
        </p:txBody>
      </p:sp>
      <p:pic>
        <p:nvPicPr>
          <p:cNvPr id="6" name="Imagen 5">
            <a:extLst>
              <a:ext uri="{FF2B5EF4-FFF2-40B4-BE49-F238E27FC236}">
                <a16:creationId xmlns:a16="http://schemas.microsoft.com/office/drawing/2014/main" id="{42B216BB-AFF0-47B5-AB63-83D82BF8300A}"/>
              </a:ext>
            </a:extLst>
          </p:cNvPr>
          <p:cNvPicPr>
            <a:picLocks noChangeAspect="1"/>
          </p:cNvPicPr>
          <p:nvPr/>
        </p:nvPicPr>
        <p:blipFill rotWithShape="1">
          <a:blip r:embed="rId4"/>
          <a:srcRect t="1" b="468"/>
          <a:stretch/>
        </p:blipFill>
        <p:spPr>
          <a:xfrm>
            <a:off x="72296" y="0"/>
            <a:ext cx="2062897" cy="2470396"/>
          </a:xfrm>
          <a:prstGeom prst="rect">
            <a:avLst/>
          </a:prstGeom>
        </p:spPr>
      </p:pic>
      <p:sp>
        <p:nvSpPr>
          <p:cNvPr id="4" name="CuadroTexto 3">
            <a:extLst>
              <a:ext uri="{FF2B5EF4-FFF2-40B4-BE49-F238E27FC236}">
                <a16:creationId xmlns:a16="http://schemas.microsoft.com/office/drawing/2014/main" id="{C5C75315-2269-4B26-BA01-F4E6EDB0B877}"/>
              </a:ext>
            </a:extLst>
          </p:cNvPr>
          <p:cNvSpPr txBox="1"/>
          <p:nvPr/>
        </p:nvSpPr>
        <p:spPr>
          <a:xfrm>
            <a:off x="9144000" y="7131168"/>
            <a:ext cx="6192982" cy="830997"/>
          </a:xfrm>
          <a:prstGeom prst="rect">
            <a:avLst/>
          </a:prstGeom>
          <a:noFill/>
        </p:spPr>
        <p:txBody>
          <a:bodyPr wrap="square" rtlCol="0">
            <a:spAutoFit/>
          </a:bodyPr>
          <a:lstStyle/>
          <a:p>
            <a:r>
              <a:rPr lang="es-PE" sz="2400" dirty="0">
                <a:solidFill>
                  <a:schemeClr val="bg1"/>
                </a:solidFill>
                <a:latin typeface="Adobe Fangsong Std R" panose="02020400000000000000" pitchFamily="18" charset="-128"/>
                <a:ea typeface="Adobe Fangsong Std R" panose="02020400000000000000" pitchFamily="18" charset="-128"/>
                <a:cs typeface="Arial" panose="020B0604020202020204" pitchFamily="34" charset="0"/>
              </a:rPr>
              <a:t>Docente</a:t>
            </a:r>
            <a:r>
              <a:rPr lang="es-PE" sz="2400" dirty="0">
                <a:solidFill>
                  <a:schemeClr val="bg1"/>
                </a:solidFill>
                <a:latin typeface="Arial" panose="020B0604020202020204" pitchFamily="34" charset="0"/>
                <a:cs typeface="Arial" panose="020B0604020202020204" pitchFamily="34" charset="0"/>
              </a:rPr>
              <a:t>:	</a:t>
            </a:r>
          </a:p>
          <a:p>
            <a:r>
              <a:rPr lang="es-PE" sz="2400" b="1" dirty="0">
                <a:solidFill>
                  <a:schemeClr val="bg1"/>
                </a:solidFill>
                <a:latin typeface="Arial" panose="020B0604020202020204" pitchFamily="34" charset="0"/>
                <a:cs typeface="Arial" panose="020B0604020202020204" pitchFamily="34" charset="0"/>
              </a:rPr>
              <a:t>Dr. </a:t>
            </a:r>
            <a:r>
              <a:rPr lang="es-PE" sz="2400" b="1" dirty="0" err="1">
                <a:solidFill>
                  <a:schemeClr val="bg1"/>
                </a:solidFill>
                <a:latin typeface="Arial" panose="020B0604020202020204" pitchFamily="34" charset="0"/>
                <a:cs typeface="Arial" panose="020B0604020202020204" pitchFamily="34" charset="0"/>
              </a:rPr>
              <a:t>Wester</a:t>
            </a:r>
            <a:r>
              <a:rPr lang="es-PE" sz="2400" b="1" dirty="0">
                <a:solidFill>
                  <a:schemeClr val="bg1"/>
                </a:solidFill>
                <a:latin typeface="Arial" panose="020B0604020202020204" pitchFamily="34" charset="0"/>
                <a:cs typeface="Arial" panose="020B0604020202020204" pitchFamily="34" charset="0"/>
              </a:rPr>
              <a:t> Edison Zela Moraya</a:t>
            </a:r>
          </a:p>
        </p:txBody>
      </p:sp>
      <p:sp>
        <p:nvSpPr>
          <p:cNvPr id="9" name="CuadroTexto 8">
            <a:extLst>
              <a:ext uri="{FF2B5EF4-FFF2-40B4-BE49-F238E27FC236}">
                <a16:creationId xmlns:a16="http://schemas.microsoft.com/office/drawing/2014/main" id="{8A0EF12D-21B5-4825-B894-99F8F4A92C3D}"/>
              </a:ext>
            </a:extLst>
          </p:cNvPr>
          <p:cNvSpPr txBox="1"/>
          <p:nvPr/>
        </p:nvSpPr>
        <p:spPr>
          <a:xfrm>
            <a:off x="6848761" y="7740073"/>
            <a:ext cx="1285929" cy="369332"/>
          </a:xfrm>
          <a:prstGeom prst="rect">
            <a:avLst/>
          </a:prstGeom>
          <a:noFill/>
        </p:spPr>
        <p:txBody>
          <a:bodyPr wrap="none" rtlCol="0">
            <a:spAutoFit/>
          </a:bodyPr>
          <a:lstStyle/>
          <a:p>
            <a:r>
              <a:rPr lang="es-ES" dirty="0">
                <a:solidFill>
                  <a:schemeClr val="bg1"/>
                </a:solidFill>
              </a:rPr>
              <a:t>JUNIO 2025</a:t>
            </a:r>
            <a:endParaRPr lang="es-PE" dirty="0">
              <a:solidFill>
                <a:schemeClr val="bg1"/>
              </a:solidFill>
            </a:endParaRPr>
          </a:p>
        </p:txBody>
      </p:sp>
    </p:spTree>
    <p:extLst>
      <p:ext uri="{BB962C8B-B14F-4D97-AF65-F5344CB8AC3E}">
        <p14:creationId xmlns:p14="http://schemas.microsoft.com/office/powerpoint/2010/main" val="9356065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5F895D-2010-E55B-F6E5-F70E9A42B7C4}"/>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9C26639B-57C7-C0B6-0671-711710B127A6}"/>
              </a:ext>
            </a:extLst>
          </p:cNvPr>
          <p:cNvPicPr>
            <a:picLocks noChangeAspect="1"/>
          </p:cNvPicPr>
          <p:nvPr/>
        </p:nvPicPr>
        <p:blipFill>
          <a:blip r:embed="rId3"/>
          <a:stretch>
            <a:fillRect/>
          </a:stretch>
        </p:blipFill>
        <p:spPr>
          <a:xfrm>
            <a:off x="9144000" y="0"/>
            <a:ext cx="5486400" cy="8229600"/>
          </a:xfrm>
          <a:prstGeom prst="rect">
            <a:avLst/>
          </a:prstGeom>
        </p:spPr>
      </p:pic>
      <p:sp>
        <p:nvSpPr>
          <p:cNvPr id="5" name="Text 2">
            <a:extLst>
              <a:ext uri="{FF2B5EF4-FFF2-40B4-BE49-F238E27FC236}">
                <a16:creationId xmlns:a16="http://schemas.microsoft.com/office/drawing/2014/main" id="{58E4017B-782C-1F5D-F592-9FA4628D0D6C}"/>
              </a:ext>
            </a:extLst>
          </p:cNvPr>
          <p:cNvSpPr/>
          <p:nvPr/>
        </p:nvSpPr>
        <p:spPr>
          <a:xfrm>
            <a:off x="1432378" y="1967053"/>
            <a:ext cx="6599756" cy="5461123"/>
          </a:xfrm>
          <a:prstGeom prst="rect">
            <a:avLst/>
          </a:prstGeom>
          <a:noFill/>
          <a:ln/>
        </p:spPr>
        <p:txBody>
          <a:bodyPr wrap="none" lIns="0" tIns="0" rIns="0" bIns="0" rtlCol="0" anchor="t"/>
          <a:lstStyle/>
          <a:p>
            <a:pPr marL="0" indent="0" algn="l">
              <a:lnSpc>
                <a:spcPts val="3400"/>
              </a:lnSpc>
              <a:buNone/>
            </a:pPr>
            <a:r>
              <a:rPr lang="es-ES" sz="2400" b="1" dirty="0">
                <a:solidFill>
                  <a:schemeClr val="bg1"/>
                </a:solidFill>
                <a:latin typeface="Arial" panose="020B0604020202020204" pitchFamily="34" charset="0"/>
                <a:ea typeface="Adobe Song Std L" panose="02020300000000000000" pitchFamily="18" charset="-128"/>
                <a:cs typeface="Arial" panose="020B0604020202020204" pitchFamily="34" charset="0"/>
              </a:rPr>
              <a:t>             INDICE</a:t>
            </a:r>
          </a:p>
          <a:p>
            <a:pPr marL="0" indent="0" algn="l">
              <a:lnSpc>
                <a:spcPts val="3400"/>
              </a:lnSpc>
              <a:buNone/>
            </a:pPr>
            <a:r>
              <a:rPr lang="es-ES" sz="2400" b="1" dirty="0">
                <a:solidFill>
                  <a:srgbClr val="E2E6E9"/>
                </a:solidFill>
                <a:latin typeface="Arial" panose="020B0604020202020204" pitchFamily="34" charset="0"/>
                <a:ea typeface="Adobe Song Std L" panose="02020300000000000000" pitchFamily="18" charset="-128"/>
                <a:cs typeface="Arial" panose="020B0604020202020204" pitchFamily="34" charset="0"/>
              </a:rPr>
              <a:t>1. Resumen</a:t>
            </a:r>
          </a:p>
          <a:p>
            <a:pPr marL="0" indent="0" algn="l">
              <a:lnSpc>
                <a:spcPts val="3400"/>
              </a:lnSpc>
              <a:buNone/>
            </a:pPr>
            <a:r>
              <a:rPr lang="es-ES" sz="2400" b="1" dirty="0">
                <a:solidFill>
                  <a:srgbClr val="E2E6E9"/>
                </a:solidFill>
                <a:latin typeface="Arial" panose="020B0604020202020204" pitchFamily="34" charset="0"/>
                <a:ea typeface="Adobe Song Std L" panose="02020300000000000000" pitchFamily="18" charset="-128"/>
                <a:cs typeface="Arial" panose="020B0604020202020204" pitchFamily="34" charset="0"/>
              </a:rPr>
              <a:t>2. Introducción</a:t>
            </a:r>
          </a:p>
          <a:p>
            <a:pPr marL="0" indent="0" algn="l">
              <a:lnSpc>
                <a:spcPts val="3400"/>
              </a:lnSpc>
              <a:buNone/>
            </a:pPr>
            <a:r>
              <a:rPr lang="es-ES" sz="2400" b="1" dirty="0">
                <a:solidFill>
                  <a:srgbClr val="E2E6E9"/>
                </a:solidFill>
                <a:latin typeface="Arial" panose="020B0604020202020204" pitchFamily="34" charset="0"/>
                <a:ea typeface="Adobe Song Std L" panose="02020300000000000000" pitchFamily="18" charset="-128"/>
                <a:cs typeface="Arial" panose="020B0604020202020204" pitchFamily="34" charset="0"/>
              </a:rPr>
              <a:t>3. Problemática y Objetivos</a:t>
            </a:r>
          </a:p>
          <a:p>
            <a:pPr marL="0" indent="0" algn="l">
              <a:lnSpc>
                <a:spcPts val="3400"/>
              </a:lnSpc>
              <a:buNone/>
            </a:pPr>
            <a:r>
              <a:rPr lang="es-ES" sz="2400" b="1" dirty="0">
                <a:solidFill>
                  <a:srgbClr val="E2E6E9"/>
                </a:solidFill>
                <a:latin typeface="Arial" panose="020B0604020202020204" pitchFamily="34" charset="0"/>
                <a:ea typeface="Adobe Song Std L" panose="02020300000000000000" pitchFamily="18" charset="-128"/>
                <a:cs typeface="Arial" panose="020B0604020202020204" pitchFamily="34" charset="0"/>
              </a:rPr>
              <a:t>4. Descripción de los datos Variables</a:t>
            </a:r>
          </a:p>
          <a:p>
            <a:pPr marL="0" indent="0" algn="l">
              <a:lnSpc>
                <a:spcPts val="3400"/>
              </a:lnSpc>
              <a:buNone/>
            </a:pPr>
            <a:r>
              <a:rPr lang="es-ES" sz="2400" b="1" dirty="0">
                <a:solidFill>
                  <a:srgbClr val="E2E6E9"/>
                </a:solidFill>
                <a:latin typeface="Arial" panose="020B0604020202020204" pitchFamily="34" charset="0"/>
                <a:ea typeface="Adobe Song Std L" panose="02020300000000000000" pitchFamily="18" charset="-128"/>
                <a:cs typeface="Arial" panose="020B0604020202020204" pitchFamily="34" charset="0"/>
              </a:rPr>
              <a:t>5. Preparación de la Información</a:t>
            </a:r>
          </a:p>
          <a:p>
            <a:pPr marL="0" indent="0" algn="l">
              <a:lnSpc>
                <a:spcPts val="3400"/>
              </a:lnSpc>
              <a:buNone/>
            </a:pPr>
            <a:r>
              <a:rPr lang="es-ES" sz="2400" b="1" dirty="0">
                <a:solidFill>
                  <a:srgbClr val="E2E6E9"/>
                </a:solidFill>
                <a:latin typeface="Arial" panose="020B0604020202020204" pitchFamily="34" charset="0"/>
                <a:ea typeface="Adobe Song Std L" panose="02020300000000000000" pitchFamily="18" charset="-128"/>
                <a:cs typeface="Arial" panose="020B0604020202020204" pitchFamily="34" charset="0"/>
              </a:rPr>
              <a:t>6. Análisis exploratorio</a:t>
            </a:r>
          </a:p>
          <a:p>
            <a:pPr marL="0" indent="0" algn="l">
              <a:lnSpc>
                <a:spcPts val="3400"/>
              </a:lnSpc>
              <a:buNone/>
            </a:pPr>
            <a:r>
              <a:rPr lang="es-ES" sz="2400" b="1" dirty="0">
                <a:solidFill>
                  <a:srgbClr val="E2E6E9"/>
                </a:solidFill>
                <a:latin typeface="Arial" panose="020B0604020202020204" pitchFamily="34" charset="0"/>
                <a:ea typeface="Adobe Song Std L" panose="02020300000000000000" pitchFamily="18" charset="-128"/>
                <a:cs typeface="Arial" panose="020B0604020202020204" pitchFamily="34" charset="0"/>
              </a:rPr>
              <a:t>7. Algoritmo</a:t>
            </a:r>
          </a:p>
          <a:p>
            <a:pPr marL="0" indent="0" algn="l">
              <a:lnSpc>
                <a:spcPts val="3400"/>
              </a:lnSpc>
              <a:buNone/>
            </a:pPr>
            <a:r>
              <a:rPr lang="es-ES" sz="2400" b="1" dirty="0">
                <a:solidFill>
                  <a:srgbClr val="E2E6E9"/>
                </a:solidFill>
                <a:latin typeface="Arial" panose="020B0604020202020204" pitchFamily="34" charset="0"/>
                <a:ea typeface="Adobe Song Std L" panose="02020300000000000000" pitchFamily="18" charset="-128"/>
                <a:cs typeface="Arial" panose="020B0604020202020204" pitchFamily="34" charset="0"/>
              </a:rPr>
              <a:t>8. Resultados de Algoritmos</a:t>
            </a:r>
          </a:p>
          <a:p>
            <a:pPr marL="0" indent="0" algn="l">
              <a:lnSpc>
                <a:spcPts val="3400"/>
              </a:lnSpc>
              <a:buNone/>
            </a:pPr>
            <a:r>
              <a:rPr lang="es-ES" sz="2400" b="1" dirty="0">
                <a:solidFill>
                  <a:srgbClr val="E2E6E9"/>
                </a:solidFill>
                <a:latin typeface="Arial" panose="020B0604020202020204" pitchFamily="34" charset="0"/>
                <a:ea typeface="Adobe Song Std L" panose="02020300000000000000" pitchFamily="18" charset="-128"/>
                <a:cs typeface="Arial" panose="020B0604020202020204" pitchFamily="34" charset="0"/>
              </a:rPr>
              <a:t>9. Comparación</a:t>
            </a:r>
          </a:p>
          <a:p>
            <a:pPr marL="0" indent="0" algn="l">
              <a:lnSpc>
                <a:spcPts val="3400"/>
              </a:lnSpc>
              <a:buNone/>
            </a:pPr>
            <a:r>
              <a:rPr lang="es-ES" sz="2400" b="1" dirty="0">
                <a:solidFill>
                  <a:srgbClr val="E2E6E9"/>
                </a:solidFill>
                <a:latin typeface="Arial" panose="020B0604020202020204" pitchFamily="34" charset="0"/>
                <a:ea typeface="Adobe Song Std L" panose="02020300000000000000" pitchFamily="18" charset="-128"/>
                <a:cs typeface="Arial" panose="020B0604020202020204" pitchFamily="34" charset="0"/>
              </a:rPr>
              <a:t>10. Conclusiones y Recomendaciones.</a:t>
            </a:r>
            <a:r>
              <a:rPr lang="en-US" sz="2400" b="1" dirty="0">
                <a:solidFill>
                  <a:srgbClr val="E2E6E9"/>
                </a:solidFill>
                <a:latin typeface="Merriweather Bold" pitchFamily="34" charset="0"/>
              </a:rPr>
              <a:t>	</a:t>
            </a:r>
            <a:endParaRPr lang="en-US" sz="2400" dirty="0"/>
          </a:p>
        </p:txBody>
      </p:sp>
      <p:sp>
        <p:nvSpPr>
          <p:cNvPr id="7" name="Google Shape;398;p27">
            <a:extLst>
              <a:ext uri="{FF2B5EF4-FFF2-40B4-BE49-F238E27FC236}">
                <a16:creationId xmlns:a16="http://schemas.microsoft.com/office/drawing/2014/main" id="{4C35B13C-22CF-FFE0-94A4-4E76EC5C9C33}"/>
              </a:ext>
            </a:extLst>
          </p:cNvPr>
          <p:cNvSpPr/>
          <p:nvPr/>
        </p:nvSpPr>
        <p:spPr>
          <a:xfrm>
            <a:off x="2224625" y="0"/>
            <a:ext cx="9132121" cy="861774"/>
          </a:xfrm>
          <a:prstGeom prst="rect">
            <a:avLst/>
          </a:prstGeom>
          <a:noFill/>
          <a:ln>
            <a:noFill/>
          </a:ln>
        </p:spPr>
        <p:txBody>
          <a:bodyPr spcFirstLastPara="1" wrap="square" lIns="91425" tIns="45700" rIns="91425" bIns="45700" anchor="ctr" anchorCtr="0">
            <a:noAutofit/>
          </a:bodyPr>
          <a:lstStyle/>
          <a:p>
            <a:r>
              <a:rPr lang="es-ES" sz="3600" b="1" dirty="0">
                <a:solidFill>
                  <a:schemeClr val="bg1"/>
                </a:solidFill>
              </a:rPr>
              <a:t>Maestría de Transformación Digital</a:t>
            </a:r>
          </a:p>
        </p:txBody>
      </p:sp>
      <p:sp>
        <p:nvSpPr>
          <p:cNvPr id="8" name="CuadroTexto 7">
            <a:extLst>
              <a:ext uri="{FF2B5EF4-FFF2-40B4-BE49-F238E27FC236}">
                <a16:creationId xmlns:a16="http://schemas.microsoft.com/office/drawing/2014/main" id="{DD16AB92-0269-64D4-1A6F-E7D70DCB3FD8}"/>
              </a:ext>
            </a:extLst>
          </p:cNvPr>
          <p:cNvSpPr txBox="1"/>
          <p:nvPr/>
        </p:nvSpPr>
        <p:spPr>
          <a:xfrm>
            <a:off x="2224626" y="793382"/>
            <a:ext cx="7052765" cy="861774"/>
          </a:xfrm>
          <a:prstGeom prst="rect">
            <a:avLst/>
          </a:prstGeom>
          <a:noFill/>
        </p:spPr>
        <p:txBody>
          <a:bodyPr wrap="none" rtlCol="0">
            <a:spAutoFit/>
          </a:bodyPr>
          <a:lstStyle/>
          <a:p>
            <a:r>
              <a:rPr lang="es-MX" sz="3200" b="1" i="0" dirty="0">
                <a:solidFill>
                  <a:srgbClr val="FFFFFF"/>
                </a:solidFill>
                <a:effectLst/>
              </a:rPr>
              <a:t>Valor de las Tecnologías de Investigación</a:t>
            </a:r>
          </a:p>
          <a:p>
            <a:endParaRPr lang="es-PE" sz="1800" b="1" dirty="0">
              <a:solidFill>
                <a:schemeClr val="bg1"/>
              </a:solidFill>
            </a:endParaRPr>
          </a:p>
        </p:txBody>
      </p:sp>
      <p:pic>
        <p:nvPicPr>
          <p:cNvPr id="6" name="Imagen 5">
            <a:extLst>
              <a:ext uri="{FF2B5EF4-FFF2-40B4-BE49-F238E27FC236}">
                <a16:creationId xmlns:a16="http://schemas.microsoft.com/office/drawing/2014/main" id="{42B216BB-AFF0-47B5-AB63-83D82BF8300A}"/>
              </a:ext>
            </a:extLst>
          </p:cNvPr>
          <p:cNvPicPr>
            <a:picLocks noChangeAspect="1"/>
          </p:cNvPicPr>
          <p:nvPr/>
        </p:nvPicPr>
        <p:blipFill rotWithShape="1">
          <a:blip r:embed="rId4"/>
          <a:srcRect t="1" b="468"/>
          <a:stretch/>
        </p:blipFill>
        <p:spPr>
          <a:xfrm>
            <a:off x="72296" y="0"/>
            <a:ext cx="2062897" cy="2470396"/>
          </a:xfrm>
          <a:prstGeom prst="rect">
            <a:avLst/>
          </a:prstGeom>
        </p:spPr>
      </p:pic>
      <p:sp>
        <p:nvSpPr>
          <p:cNvPr id="4" name="CuadroTexto 3">
            <a:extLst>
              <a:ext uri="{FF2B5EF4-FFF2-40B4-BE49-F238E27FC236}">
                <a16:creationId xmlns:a16="http://schemas.microsoft.com/office/drawing/2014/main" id="{C5C75315-2269-4B26-BA01-F4E6EDB0B877}"/>
              </a:ext>
            </a:extLst>
          </p:cNvPr>
          <p:cNvSpPr txBox="1"/>
          <p:nvPr/>
        </p:nvSpPr>
        <p:spPr>
          <a:xfrm>
            <a:off x="9144000" y="7131168"/>
            <a:ext cx="6192982" cy="830997"/>
          </a:xfrm>
          <a:prstGeom prst="rect">
            <a:avLst/>
          </a:prstGeom>
          <a:noFill/>
        </p:spPr>
        <p:txBody>
          <a:bodyPr wrap="square" rtlCol="0">
            <a:spAutoFit/>
          </a:bodyPr>
          <a:lstStyle/>
          <a:p>
            <a:r>
              <a:rPr lang="es-PE" sz="2400" dirty="0">
                <a:solidFill>
                  <a:schemeClr val="bg1"/>
                </a:solidFill>
                <a:latin typeface="Adobe Fangsong Std R" panose="02020400000000000000" pitchFamily="18" charset="-128"/>
                <a:ea typeface="Adobe Fangsong Std R" panose="02020400000000000000" pitchFamily="18" charset="-128"/>
                <a:cs typeface="Arial" panose="020B0604020202020204" pitchFamily="34" charset="0"/>
              </a:rPr>
              <a:t>Docente</a:t>
            </a:r>
            <a:r>
              <a:rPr lang="es-PE" sz="2400" dirty="0">
                <a:solidFill>
                  <a:schemeClr val="bg1"/>
                </a:solidFill>
                <a:latin typeface="Arial" panose="020B0604020202020204" pitchFamily="34" charset="0"/>
                <a:cs typeface="Arial" panose="020B0604020202020204" pitchFamily="34" charset="0"/>
              </a:rPr>
              <a:t>:	</a:t>
            </a:r>
          </a:p>
          <a:p>
            <a:r>
              <a:rPr lang="es-PE" sz="2400" b="1" dirty="0">
                <a:solidFill>
                  <a:schemeClr val="bg1"/>
                </a:solidFill>
                <a:latin typeface="Arial" panose="020B0604020202020204" pitchFamily="34" charset="0"/>
                <a:cs typeface="Arial" panose="020B0604020202020204" pitchFamily="34" charset="0"/>
              </a:rPr>
              <a:t>Dr. </a:t>
            </a:r>
            <a:r>
              <a:rPr lang="es-PE" sz="2400" b="1" dirty="0" err="1">
                <a:solidFill>
                  <a:schemeClr val="bg1"/>
                </a:solidFill>
                <a:latin typeface="Arial" panose="020B0604020202020204" pitchFamily="34" charset="0"/>
                <a:cs typeface="Arial" panose="020B0604020202020204" pitchFamily="34" charset="0"/>
              </a:rPr>
              <a:t>Wester</a:t>
            </a:r>
            <a:r>
              <a:rPr lang="es-PE" sz="2400" b="1" dirty="0">
                <a:solidFill>
                  <a:schemeClr val="bg1"/>
                </a:solidFill>
                <a:latin typeface="Arial" panose="020B0604020202020204" pitchFamily="34" charset="0"/>
                <a:cs typeface="Arial" panose="020B0604020202020204" pitchFamily="34" charset="0"/>
              </a:rPr>
              <a:t> Edison Zela Moraya</a:t>
            </a:r>
          </a:p>
        </p:txBody>
      </p:sp>
      <p:sp>
        <p:nvSpPr>
          <p:cNvPr id="9" name="CuadroTexto 8">
            <a:extLst>
              <a:ext uri="{FF2B5EF4-FFF2-40B4-BE49-F238E27FC236}">
                <a16:creationId xmlns:a16="http://schemas.microsoft.com/office/drawing/2014/main" id="{8A0EF12D-21B5-4825-B894-99F8F4A92C3D}"/>
              </a:ext>
            </a:extLst>
          </p:cNvPr>
          <p:cNvSpPr txBox="1"/>
          <p:nvPr/>
        </p:nvSpPr>
        <p:spPr>
          <a:xfrm>
            <a:off x="6848761" y="7740073"/>
            <a:ext cx="1285929" cy="369332"/>
          </a:xfrm>
          <a:prstGeom prst="rect">
            <a:avLst/>
          </a:prstGeom>
          <a:noFill/>
        </p:spPr>
        <p:txBody>
          <a:bodyPr wrap="none" rtlCol="0">
            <a:spAutoFit/>
          </a:bodyPr>
          <a:lstStyle/>
          <a:p>
            <a:r>
              <a:rPr lang="es-ES" dirty="0">
                <a:solidFill>
                  <a:schemeClr val="bg1"/>
                </a:solidFill>
              </a:rPr>
              <a:t>JUNIO 2025</a:t>
            </a:r>
            <a:endParaRPr lang="es-PE" dirty="0">
              <a:solidFill>
                <a:schemeClr val="bg1"/>
              </a:solidFill>
            </a:endParaRPr>
          </a:p>
        </p:txBody>
      </p:sp>
    </p:spTree>
    <p:extLst>
      <p:ext uri="{BB962C8B-B14F-4D97-AF65-F5344CB8AC3E}">
        <p14:creationId xmlns:p14="http://schemas.microsoft.com/office/powerpoint/2010/main" val="24060619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793790" y="2115503"/>
            <a:ext cx="7556421" cy="1860233"/>
          </a:xfrm>
          <a:prstGeom prst="rect">
            <a:avLst/>
          </a:prstGeom>
          <a:noFill/>
          <a:ln/>
        </p:spPr>
        <p:txBody>
          <a:bodyPr wrap="square" lIns="0" tIns="0" rIns="0" bIns="0" rtlCol="0" anchor="t"/>
          <a:lstStyle/>
          <a:p>
            <a:pPr marL="0" indent="0" algn="l">
              <a:lnSpc>
                <a:spcPts val="4850"/>
              </a:lnSpc>
              <a:buNone/>
            </a:pPr>
            <a:r>
              <a:rPr lang="en-US" sz="3900" dirty="0">
                <a:solidFill>
                  <a:srgbClr val="FFFFFF"/>
                </a:solidFill>
                <a:latin typeface="Arial" panose="020B0604020202020204" pitchFamily="34" charset="0"/>
                <a:ea typeface="Roboto Medium" pitchFamily="34" charset="-122"/>
                <a:cs typeface="Arial" panose="020B0604020202020204" pitchFamily="34" charset="0"/>
              </a:rPr>
              <a:t>Segmentación de Asegurados SCTR: Estrategias Comerciales Mejoradas</a:t>
            </a:r>
            <a:endParaRPr lang="en-US" sz="3900" dirty="0">
              <a:latin typeface="Arial" panose="020B0604020202020204" pitchFamily="34" charset="0"/>
              <a:cs typeface="Arial" panose="020B0604020202020204" pitchFamily="34" charset="0"/>
            </a:endParaRPr>
          </a:p>
        </p:txBody>
      </p:sp>
      <p:sp>
        <p:nvSpPr>
          <p:cNvPr id="4" name="Text 1"/>
          <p:cNvSpPr/>
          <p:nvPr/>
        </p:nvSpPr>
        <p:spPr>
          <a:xfrm>
            <a:off x="793790" y="4273391"/>
            <a:ext cx="7556421" cy="1270159"/>
          </a:xfrm>
          <a:prstGeom prst="rect">
            <a:avLst/>
          </a:prstGeom>
          <a:noFill/>
          <a:ln/>
        </p:spPr>
        <p:txBody>
          <a:bodyPr wrap="square" lIns="0" tIns="0" rIns="0" bIns="0" rtlCol="0" anchor="t"/>
          <a:lstStyle/>
          <a:p>
            <a:pPr marL="0" indent="0" algn="l">
              <a:lnSpc>
                <a:spcPts val="2500"/>
              </a:lnSpc>
              <a:buNone/>
            </a:pPr>
            <a:r>
              <a:rPr lang="en-US" sz="1550" dirty="0">
                <a:solidFill>
                  <a:srgbClr val="CFD0D8"/>
                </a:solidFill>
                <a:latin typeface="Arial" panose="020B0604020202020204" pitchFamily="34" charset="0"/>
                <a:ea typeface="Roboto" pitchFamily="34" charset="-122"/>
                <a:cs typeface="Arial" panose="020B0604020202020204" pitchFamily="34" charset="0"/>
              </a:rPr>
              <a:t>Este proyecto aborda la segmentación de los asegurados del Seguro Complementario de Trabajo de Riesgo (SCTR) de la ONP, utilizando técnicas de aprendizaje no supervisado. El objetivo es identificar perfiles homogéneos para diseñar estrategias comerciales más efectivas y mejorar el alcance y eficiencia del servicio.</a:t>
            </a:r>
            <a:endParaRPr lang="en-US" sz="1550" dirty="0">
              <a:latin typeface="Arial" panose="020B0604020202020204" pitchFamily="34" charset="0"/>
              <a:cs typeface="Arial" panose="020B0604020202020204" pitchFamily="34" charset="0"/>
            </a:endParaRPr>
          </a:p>
        </p:txBody>
      </p:sp>
      <p:pic>
        <p:nvPicPr>
          <p:cNvPr id="6" name="Imagen 5">
            <a:extLst>
              <a:ext uri="{FF2B5EF4-FFF2-40B4-BE49-F238E27FC236}">
                <a16:creationId xmlns:a16="http://schemas.microsoft.com/office/drawing/2014/main" id="{0B1D8AE4-C4D3-4499-0D08-F061B1C7BFCD}"/>
              </a:ext>
            </a:extLst>
          </p:cNvPr>
          <p:cNvPicPr>
            <a:picLocks noChangeAspect="1"/>
          </p:cNvPicPr>
          <p:nvPr/>
        </p:nvPicPr>
        <p:blipFill rotWithShape="1">
          <a:blip r:embed="rId4"/>
          <a:srcRect t="1" b="468"/>
          <a:stretch/>
        </p:blipFill>
        <p:spPr>
          <a:xfrm>
            <a:off x="0" y="0"/>
            <a:ext cx="1080626" cy="1294090"/>
          </a:xfrm>
          <a:prstGeom prst="rect">
            <a:avLst/>
          </a:prstGeom>
        </p:spPr>
      </p:pic>
      <p:sp>
        <p:nvSpPr>
          <p:cNvPr id="7" name="Text 0">
            <a:extLst>
              <a:ext uri="{FF2B5EF4-FFF2-40B4-BE49-F238E27FC236}">
                <a16:creationId xmlns:a16="http://schemas.microsoft.com/office/drawing/2014/main" id="{CC9F47C3-526C-4179-9393-ED424AD4BB6A}"/>
              </a:ext>
            </a:extLst>
          </p:cNvPr>
          <p:cNvSpPr/>
          <p:nvPr/>
        </p:nvSpPr>
        <p:spPr>
          <a:xfrm>
            <a:off x="1197888" y="218777"/>
            <a:ext cx="8586311" cy="675526"/>
          </a:xfrm>
          <a:prstGeom prst="rect">
            <a:avLst/>
          </a:prstGeom>
          <a:noFill/>
          <a:ln/>
        </p:spPr>
        <p:txBody>
          <a:bodyPr wrap="none" lIns="0" tIns="0" rIns="0" bIns="0" rtlCol="0" anchor="t"/>
          <a:lstStyle/>
          <a:p>
            <a:pPr>
              <a:lnSpc>
                <a:spcPts val="5550"/>
              </a:lnSpc>
            </a:pPr>
            <a:r>
              <a:rPr lang="es-ES" sz="4400" b="1" dirty="0">
                <a:solidFill>
                  <a:srgbClr val="00B0F0"/>
                </a:solidFill>
                <a:ea typeface="Adobe Song Std L" panose="02020300000000000000" pitchFamily="18" charset="-128"/>
              </a:rPr>
              <a:t>1. Resumen</a:t>
            </a:r>
            <a:endParaRPr lang="en-US" sz="4450" dirty="0">
              <a:solidFill>
                <a:srgbClr val="97B8FF"/>
              </a:solidFill>
              <a:latin typeface="Arial" panose="020B0604020202020204" pitchFamily="34" charset="0"/>
              <a:ea typeface="Sora Medium" pitchFamily="34" charset="-122"/>
              <a:cs typeface="Arial" panose="020B0604020202020204" pitchFamily="34" charset="0"/>
            </a:endParaRPr>
          </a:p>
          <a:p>
            <a:pPr marL="0" indent="0" algn="l">
              <a:lnSpc>
                <a:spcPts val="5550"/>
              </a:lnSpc>
              <a:buNone/>
            </a:pPr>
            <a:endParaRPr lang="en-US" sz="1000" dirty="0">
              <a:solidFill>
                <a:srgbClr val="97B8FF"/>
              </a:solidFill>
              <a:latin typeface="Arial" panose="020B0604020202020204" pitchFamily="34" charset="0"/>
              <a:ea typeface="Sora Medium" pitchFamily="34" charset="-122"/>
              <a:cs typeface="Arial" panose="020B0604020202020204" pitchFamily="34" charset="0"/>
            </a:endParaRPr>
          </a:p>
          <a:p>
            <a:pPr marL="0" indent="0" algn="l">
              <a:lnSpc>
                <a:spcPts val="5550"/>
              </a:lnSpc>
              <a:buNone/>
            </a:pPr>
            <a:endParaRPr lang="en-US" sz="1000" dirty="0">
              <a:solidFill>
                <a:srgbClr val="97B8FF"/>
              </a:solidFill>
              <a:latin typeface="Arial" panose="020B0604020202020204" pitchFamily="34" charset="0"/>
              <a:ea typeface="Sora Medium" pitchFamily="34" charset="-122"/>
              <a:cs typeface="Arial" panose="020B0604020202020204" pitchFamily="34" charset="0"/>
            </a:endParaRPr>
          </a:p>
          <a:p>
            <a:pPr marL="0" indent="0" algn="l">
              <a:lnSpc>
                <a:spcPts val="5550"/>
              </a:lnSpc>
              <a:buNone/>
            </a:pPr>
            <a:endParaRPr lang="en-US" sz="1000" dirty="0">
              <a:solidFill>
                <a:srgbClr val="97B8FF"/>
              </a:solidFill>
              <a:latin typeface="Arial" panose="020B0604020202020204" pitchFamily="34" charset="0"/>
              <a:ea typeface="Sora Medium" pitchFamily="34" charset="-122"/>
              <a:cs typeface="Arial" panose="020B0604020202020204" pitchFamily="34" charset="0"/>
            </a:endParaRPr>
          </a:p>
          <a:p>
            <a:pPr marL="0" indent="0" algn="l">
              <a:lnSpc>
                <a:spcPts val="5550"/>
              </a:lnSpc>
              <a:buNone/>
            </a:pPr>
            <a:endParaRPr lang="en-US" sz="1000" dirty="0">
              <a:latin typeface="Arial" panose="020B0604020202020204" pitchFamily="34" charset="0"/>
              <a:cs typeface="Arial" panose="020B0604020202020204"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793790" y="1284446"/>
            <a:ext cx="6679644" cy="620078"/>
          </a:xfrm>
          <a:prstGeom prst="rect">
            <a:avLst/>
          </a:prstGeom>
          <a:noFill/>
          <a:ln/>
        </p:spPr>
        <p:txBody>
          <a:bodyPr wrap="none" lIns="0" tIns="0" rIns="0" bIns="0" rtlCol="0" anchor="t"/>
          <a:lstStyle/>
          <a:p>
            <a:pPr marL="0" indent="0" algn="l">
              <a:lnSpc>
                <a:spcPts val="4850"/>
              </a:lnSpc>
              <a:buNone/>
            </a:pPr>
            <a:r>
              <a:rPr lang="en-US" sz="3900" dirty="0">
                <a:solidFill>
                  <a:srgbClr val="FFFFFF"/>
                </a:solidFill>
                <a:latin typeface="Arial" panose="020B0604020202020204" pitchFamily="34" charset="0"/>
                <a:ea typeface="Roboto Medium" pitchFamily="34" charset="-122"/>
                <a:cs typeface="Arial" panose="020B0604020202020204" pitchFamily="34" charset="0"/>
              </a:rPr>
              <a:t>Seguro SCTR </a:t>
            </a:r>
            <a:r>
              <a:rPr lang="en-US" sz="3900" dirty="0" err="1">
                <a:solidFill>
                  <a:srgbClr val="FFFFFF"/>
                </a:solidFill>
                <a:latin typeface="Arial" panose="020B0604020202020204" pitchFamily="34" charset="0"/>
                <a:ea typeface="Roboto Medium" pitchFamily="34" charset="-122"/>
                <a:cs typeface="Arial" panose="020B0604020202020204" pitchFamily="34" charset="0"/>
              </a:rPr>
              <a:t>en</a:t>
            </a:r>
            <a:r>
              <a:rPr lang="en-US" sz="3900" dirty="0">
                <a:solidFill>
                  <a:srgbClr val="FFFFFF"/>
                </a:solidFill>
                <a:latin typeface="Arial" panose="020B0604020202020204" pitchFamily="34" charset="0"/>
                <a:ea typeface="Roboto Medium" pitchFamily="34" charset="-122"/>
                <a:cs typeface="Arial" panose="020B0604020202020204" pitchFamily="34" charset="0"/>
              </a:rPr>
              <a:t> la ONP</a:t>
            </a:r>
            <a:endParaRPr lang="en-US" sz="3900" dirty="0">
              <a:latin typeface="Arial" panose="020B0604020202020204" pitchFamily="34" charset="0"/>
              <a:cs typeface="Arial" panose="020B0604020202020204" pitchFamily="34" charset="0"/>
            </a:endParaRPr>
          </a:p>
        </p:txBody>
      </p:sp>
      <p:sp>
        <p:nvSpPr>
          <p:cNvPr id="3" name="Text 1"/>
          <p:cNvSpPr/>
          <p:nvPr/>
        </p:nvSpPr>
        <p:spPr>
          <a:xfrm>
            <a:off x="793790" y="2380774"/>
            <a:ext cx="6279356" cy="1270159"/>
          </a:xfrm>
          <a:prstGeom prst="rect">
            <a:avLst/>
          </a:prstGeom>
          <a:noFill/>
          <a:ln/>
        </p:spPr>
        <p:txBody>
          <a:bodyPr wrap="square" lIns="0" tIns="0" rIns="0" bIns="0" rtlCol="0" anchor="t"/>
          <a:lstStyle/>
          <a:p>
            <a:pPr marL="0" indent="0" algn="l">
              <a:lnSpc>
                <a:spcPts val="2500"/>
              </a:lnSpc>
              <a:buNone/>
            </a:pPr>
            <a:r>
              <a:rPr lang="en-US" sz="1550" dirty="0">
                <a:solidFill>
                  <a:srgbClr val="CFD0D8"/>
                </a:solidFill>
                <a:latin typeface="Arial" panose="020B0604020202020204" pitchFamily="34" charset="0"/>
                <a:ea typeface="Roboto" pitchFamily="34" charset="-122"/>
                <a:cs typeface="Arial" panose="020B0604020202020204" pitchFamily="34" charset="0"/>
              </a:rPr>
              <a:t>La ONP administra el SCTR, un seguro obligatorio para trabajadores en actividades de alto riesgo. A pesar de su importancia en la protección social peruana, la ONP ha tenido una participación limitada en el mercado frente a aseguradoras privadas.</a:t>
            </a:r>
            <a:endParaRPr lang="en-US" sz="1550" dirty="0">
              <a:latin typeface="Arial" panose="020B0604020202020204" pitchFamily="34" charset="0"/>
              <a:cs typeface="Arial" panose="020B0604020202020204" pitchFamily="34" charset="0"/>
            </a:endParaRPr>
          </a:p>
        </p:txBody>
      </p:sp>
      <p:sp>
        <p:nvSpPr>
          <p:cNvPr id="4" name="Text 2"/>
          <p:cNvSpPr/>
          <p:nvPr/>
        </p:nvSpPr>
        <p:spPr>
          <a:xfrm>
            <a:off x="793790" y="3829526"/>
            <a:ext cx="6279356" cy="1270159"/>
          </a:xfrm>
          <a:prstGeom prst="rect">
            <a:avLst/>
          </a:prstGeom>
          <a:noFill/>
          <a:ln/>
        </p:spPr>
        <p:txBody>
          <a:bodyPr wrap="square" lIns="0" tIns="0" rIns="0" bIns="0" rtlCol="0" anchor="t"/>
          <a:lstStyle/>
          <a:p>
            <a:pPr marL="0" indent="0" algn="l">
              <a:lnSpc>
                <a:spcPts val="2500"/>
              </a:lnSpc>
              <a:buNone/>
            </a:pPr>
            <a:r>
              <a:rPr lang="en-US" sz="1550" dirty="0">
                <a:solidFill>
                  <a:srgbClr val="CFD0D8"/>
                </a:solidFill>
                <a:latin typeface="Arial" panose="020B0604020202020204" pitchFamily="34" charset="0"/>
                <a:ea typeface="Roboto" pitchFamily="34" charset="-122"/>
                <a:cs typeface="Arial" panose="020B0604020202020204" pitchFamily="34" charset="0"/>
              </a:rPr>
              <a:t>La transformación digital exige métodos analíticos avanzados. El SCTR enfrenta desafíos en su comercialización debido a la falta de estrategias segmentadas y personalizadas, lo que limita la eficiencia de las campañas.</a:t>
            </a:r>
            <a:endParaRPr lang="en-US" sz="1550" dirty="0">
              <a:latin typeface="Arial" panose="020B0604020202020204" pitchFamily="34" charset="0"/>
              <a:cs typeface="Arial" panose="020B0604020202020204" pitchFamily="34" charset="0"/>
            </a:endParaRPr>
          </a:p>
        </p:txBody>
      </p:sp>
      <p:pic>
        <p:nvPicPr>
          <p:cNvPr id="5" name="Image 0" descr="preencoded.png"/>
          <p:cNvPicPr>
            <a:picLocks noChangeAspect="1"/>
          </p:cNvPicPr>
          <p:nvPr/>
        </p:nvPicPr>
        <p:blipFill>
          <a:blip r:embed="rId3"/>
          <a:stretch>
            <a:fillRect/>
          </a:stretch>
        </p:blipFill>
        <p:spPr>
          <a:xfrm>
            <a:off x="7564874" y="2425422"/>
            <a:ext cx="6279356" cy="4296370"/>
          </a:xfrm>
          <a:prstGeom prst="rect">
            <a:avLst/>
          </a:prstGeom>
        </p:spPr>
      </p:pic>
      <p:pic>
        <p:nvPicPr>
          <p:cNvPr id="7" name="Imagen 6">
            <a:extLst>
              <a:ext uri="{FF2B5EF4-FFF2-40B4-BE49-F238E27FC236}">
                <a16:creationId xmlns:a16="http://schemas.microsoft.com/office/drawing/2014/main" id="{612705A3-F1EC-7906-F71A-2E2993CBE98D}"/>
              </a:ext>
            </a:extLst>
          </p:cNvPr>
          <p:cNvPicPr>
            <a:picLocks noChangeAspect="1"/>
          </p:cNvPicPr>
          <p:nvPr/>
        </p:nvPicPr>
        <p:blipFill rotWithShape="1">
          <a:blip r:embed="rId4"/>
          <a:srcRect t="1" b="468"/>
          <a:stretch/>
        </p:blipFill>
        <p:spPr>
          <a:xfrm>
            <a:off x="0" y="0"/>
            <a:ext cx="1080626" cy="1294090"/>
          </a:xfrm>
          <a:prstGeom prst="rect">
            <a:avLst/>
          </a:prstGeom>
        </p:spPr>
      </p:pic>
      <p:sp>
        <p:nvSpPr>
          <p:cNvPr id="8" name="Text 0">
            <a:extLst>
              <a:ext uri="{FF2B5EF4-FFF2-40B4-BE49-F238E27FC236}">
                <a16:creationId xmlns:a16="http://schemas.microsoft.com/office/drawing/2014/main" id="{7C74AA26-8EF8-40FF-9B51-9463EB0925D1}"/>
              </a:ext>
            </a:extLst>
          </p:cNvPr>
          <p:cNvSpPr/>
          <p:nvPr/>
        </p:nvSpPr>
        <p:spPr>
          <a:xfrm>
            <a:off x="1197888" y="218777"/>
            <a:ext cx="8586311" cy="675526"/>
          </a:xfrm>
          <a:prstGeom prst="rect">
            <a:avLst/>
          </a:prstGeom>
          <a:noFill/>
          <a:ln/>
        </p:spPr>
        <p:txBody>
          <a:bodyPr wrap="none" lIns="0" tIns="0" rIns="0" bIns="0" rtlCol="0" anchor="t"/>
          <a:lstStyle/>
          <a:p>
            <a:pPr>
              <a:lnSpc>
                <a:spcPts val="5550"/>
              </a:lnSpc>
            </a:pPr>
            <a:r>
              <a:rPr lang="es-ES" sz="4400" b="1" dirty="0">
                <a:solidFill>
                  <a:srgbClr val="00B0F0"/>
                </a:solidFill>
                <a:ea typeface="Adobe Song Std L" panose="02020300000000000000" pitchFamily="18" charset="-128"/>
              </a:rPr>
              <a:t>2. Introducción</a:t>
            </a:r>
            <a:endParaRPr lang="en-US" sz="4450" dirty="0">
              <a:solidFill>
                <a:srgbClr val="97B8FF"/>
              </a:solidFill>
              <a:latin typeface="Arial" panose="020B0604020202020204" pitchFamily="34" charset="0"/>
              <a:ea typeface="Sora Medium" pitchFamily="34" charset="-122"/>
              <a:cs typeface="Arial" panose="020B0604020202020204" pitchFamily="34" charset="0"/>
            </a:endParaRPr>
          </a:p>
          <a:p>
            <a:pPr marL="0" indent="0" algn="l">
              <a:lnSpc>
                <a:spcPts val="5550"/>
              </a:lnSpc>
              <a:buNone/>
            </a:pPr>
            <a:endParaRPr lang="en-US" sz="1000" dirty="0">
              <a:solidFill>
                <a:srgbClr val="97B8FF"/>
              </a:solidFill>
              <a:latin typeface="Arial" panose="020B0604020202020204" pitchFamily="34" charset="0"/>
              <a:ea typeface="Sora Medium" pitchFamily="34" charset="-122"/>
              <a:cs typeface="Arial" panose="020B0604020202020204" pitchFamily="34" charset="0"/>
            </a:endParaRPr>
          </a:p>
          <a:p>
            <a:pPr marL="0" indent="0" algn="l">
              <a:lnSpc>
                <a:spcPts val="5550"/>
              </a:lnSpc>
              <a:buNone/>
            </a:pPr>
            <a:endParaRPr lang="en-US" sz="1000" dirty="0">
              <a:solidFill>
                <a:srgbClr val="97B8FF"/>
              </a:solidFill>
              <a:latin typeface="Arial" panose="020B0604020202020204" pitchFamily="34" charset="0"/>
              <a:ea typeface="Sora Medium" pitchFamily="34" charset="-122"/>
              <a:cs typeface="Arial" panose="020B0604020202020204" pitchFamily="34" charset="0"/>
            </a:endParaRPr>
          </a:p>
          <a:p>
            <a:pPr marL="0" indent="0" algn="l">
              <a:lnSpc>
                <a:spcPts val="5550"/>
              </a:lnSpc>
              <a:buNone/>
            </a:pPr>
            <a:endParaRPr lang="en-US" sz="1000" dirty="0">
              <a:solidFill>
                <a:srgbClr val="97B8FF"/>
              </a:solidFill>
              <a:latin typeface="Arial" panose="020B0604020202020204" pitchFamily="34" charset="0"/>
              <a:ea typeface="Sora Medium" pitchFamily="34" charset="-122"/>
              <a:cs typeface="Arial" panose="020B0604020202020204" pitchFamily="34" charset="0"/>
            </a:endParaRPr>
          </a:p>
          <a:p>
            <a:pPr marL="0" indent="0" algn="l">
              <a:lnSpc>
                <a:spcPts val="5550"/>
              </a:lnSpc>
              <a:buNone/>
            </a:pPr>
            <a:endParaRPr lang="en-US" sz="1000" dirty="0">
              <a:latin typeface="Arial" panose="020B0604020202020204" pitchFamily="34" charset="0"/>
              <a:cs typeface="Arial" panose="020B0604020202020204"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793790" y="1294090"/>
            <a:ext cx="7556421" cy="1240155"/>
          </a:xfrm>
          <a:prstGeom prst="rect">
            <a:avLst/>
          </a:prstGeom>
          <a:noFill/>
          <a:ln/>
        </p:spPr>
        <p:txBody>
          <a:bodyPr wrap="square" lIns="0" tIns="0" rIns="0" bIns="0" rtlCol="0" anchor="t"/>
          <a:lstStyle/>
          <a:p>
            <a:pPr marL="0" indent="0" algn="l">
              <a:lnSpc>
                <a:spcPts val="4850"/>
              </a:lnSpc>
              <a:buNone/>
            </a:pPr>
            <a:r>
              <a:rPr lang="en-US" sz="3900" dirty="0">
                <a:solidFill>
                  <a:srgbClr val="FFFFFF"/>
                </a:solidFill>
                <a:latin typeface="Arial" panose="020B0604020202020204" pitchFamily="34" charset="0"/>
                <a:ea typeface="Roboto Medium" pitchFamily="34" charset="-122"/>
                <a:cs typeface="Arial" panose="020B0604020202020204" pitchFamily="34" charset="0"/>
              </a:rPr>
              <a:t>Problemática: Falta de Estrategias Personalizadas</a:t>
            </a:r>
            <a:endParaRPr lang="en-US" sz="3900" dirty="0">
              <a:latin typeface="Arial" panose="020B0604020202020204" pitchFamily="34" charset="0"/>
              <a:cs typeface="Arial" panose="020B0604020202020204" pitchFamily="34" charset="0"/>
            </a:endParaRPr>
          </a:p>
        </p:txBody>
      </p:sp>
      <p:sp>
        <p:nvSpPr>
          <p:cNvPr id="4" name="Shape 1"/>
          <p:cNvSpPr/>
          <p:nvPr/>
        </p:nvSpPr>
        <p:spPr>
          <a:xfrm>
            <a:off x="793790" y="2831902"/>
            <a:ext cx="3679031" cy="2428875"/>
          </a:xfrm>
          <a:prstGeom prst="roundRect">
            <a:avLst>
              <a:gd name="adj" fmla="val 3432"/>
            </a:avLst>
          </a:prstGeom>
          <a:solidFill>
            <a:srgbClr val="182567"/>
          </a:solidFill>
          <a:ln w="7620">
            <a:solidFill>
              <a:srgbClr val="313E80"/>
            </a:solidFill>
            <a:prstDash val="solid"/>
          </a:ln>
        </p:spPr>
      </p:sp>
      <p:sp>
        <p:nvSpPr>
          <p:cNvPr id="5" name="Text 2"/>
          <p:cNvSpPr/>
          <p:nvPr/>
        </p:nvSpPr>
        <p:spPr>
          <a:xfrm>
            <a:off x="999768" y="3037880"/>
            <a:ext cx="2480905" cy="310158"/>
          </a:xfrm>
          <a:prstGeom prst="rect">
            <a:avLst/>
          </a:prstGeom>
          <a:noFill/>
          <a:ln/>
        </p:spPr>
        <p:txBody>
          <a:bodyPr wrap="none" lIns="0" tIns="0" rIns="0" bIns="0" rtlCol="0" anchor="t"/>
          <a:lstStyle/>
          <a:p>
            <a:pPr marL="0" indent="0" algn="l">
              <a:lnSpc>
                <a:spcPts val="2400"/>
              </a:lnSpc>
              <a:buNone/>
            </a:pPr>
            <a:r>
              <a:rPr lang="en-US" sz="1950" dirty="0">
                <a:solidFill>
                  <a:srgbClr val="CFD0D8"/>
                </a:solidFill>
                <a:latin typeface="Arial" panose="020B0604020202020204" pitchFamily="34" charset="0"/>
                <a:ea typeface="Roboto Medium" pitchFamily="34" charset="-122"/>
                <a:cs typeface="Arial" panose="020B0604020202020204" pitchFamily="34" charset="0"/>
              </a:rPr>
              <a:t>Limitación Estructural</a:t>
            </a:r>
            <a:endParaRPr lang="en-US" sz="1950" dirty="0">
              <a:latin typeface="Arial" panose="020B0604020202020204" pitchFamily="34" charset="0"/>
              <a:cs typeface="Arial" panose="020B0604020202020204" pitchFamily="34" charset="0"/>
            </a:endParaRPr>
          </a:p>
        </p:txBody>
      </p:sp>
      <p:sp>
        <p:nvSpPr>
          <p:cNvPr id="6" name="Text 3"/>
          <p:cNvSpPr/>
          <p:nvPr/>
        </p:nvSpPr>
        <p:spPr>
          <a:xfrm>
            <a:off x="999768" y="3467100"/>
            <a:ext cx="3267075" cy="1587698"/>
          </a:xfrm>
          <a:prstGeom prst="rect">
            <a:avLst/>
          </a:prstGeom>
          <a:noFill/>
          <a:ln/>
        </p:spPr>
        <p:txBody>
          <a:bodyPr wrap="square" lIns="0" tIns="0" rIns="0" bIns="0" rtlCol="0" anchor="t"/>
          <a:lstStyle/>
          <a:p>
            <a:pPr marL="0" indent="0" algn="l">
              <a:lnSpc>
                <a:spcPts val="2500"/>
              </a:lnSpc>
              <a:buNone/>
            </a:pPr>
            <a:r>
              <a:rPr lang="en-US" sz="1550" dirty="0">
                <a:solidFill>
                  <a:srgbClr val="CFD0D8"/>
                </a:solidFill>
                <a:latin typeface="Arial" panose="020B0604020202020204" pitchFamily="34" charset="0"/>
                <a:ea typeface="Roboto" pitchFamily="34" charset="-122"/>
                <a:cs typeface="Arial" panose="020B0604020202020204" pitchFamily="34" charset="0"/>
              </a:rPr>
              <a:t>La ONP no cuenta con una estrategia basada en el conocimiento profundo de su población asegurada, impidiendo la personalización de campañas.</a:t>
            </a:r>
            <a:endParaRPr lang="en-US" sz="1550" dirty="0">
              <a:latin typeface="Arial" panose="020B0604020202020204" pitchFamily="34" charset="0"/>
              <a:cs typeface="Arial" panose="020B0604020202020204" pitchFamily="34" charset="0"/>
            </a:endParaRPr>
          </a:p>
        </p:txBody>
      </p:sp>
      <p:sp>
        <p:nvSpPr>
          <p:cNvPr id="7" name="Shape 4"/>
          <p:cNvSpPr/>
          <p:nvPr/>
        </p:nvSpPr>
        <p:spPr>
          <a:xfrm>
            <a:off x="4671179" y="2831902"/>
            <a:ext cx="3679031" cy="2428875"/>
          </a:xfrm>
          <a:prstGeom prst="roundRect">
            <a:avLst>
              <a:gd name="adj" fmla="val 3432"/>
            </a:avLst>
          </a:prstGeom>
          <a:solidFill>
            <a:srgbClr val="182567"/>
          </a:solidFill>
          <a:ln w="7620">
            <a:solidFill>
              <a:srgbClr val="313E80"/>
            </a:solidFill>
            <a:prstDash val="solid"/>
          </a:ln>
        </p:spPr>
      </p:sp>
      <p:sp>
        <p:nvSpPr>
          <p:cNvPr id="8" name="Text 5"/>
          <p:cNvSpPr/>
          <p:nvPr/>
        </p:nvSpPr>
        <p:spPr>
          <a:xfrm>
            <a:off x="4877157" y="3037880"/>
            <a:ext cx="2618780" cy="310158"/>
          </a:xfrm>
          <a:prstGeom prst="rect">
            <a:avLst/>
          </a:prstGeom>
          <a:noFill/>
          <a:ln/>
        </p:spPr>
        <p:txBody>
          <a:bodyPr wrap="none" lIns="0" tIns="0" rIns="0" bIns="0" rtlCol="0" anchor="t"/>
          <a:lstStyle/>
          <a:p>
            <a:pPr marL="0" indent="0" algn="l">
              <a:lnSpc>
                <a:spcPts val="2400"/>
              </a:lnSpc>
              <a:buNone/>
            </a:pPr>
            <a:r>
              <a:rPr lang="en-US" sz="1950" dirty="0">
                <a:solidFill>
                  <a:srgbClr val="CFD0D8"/>
                </a:solidFill>
                <a:latin typeface="Arial" panose="020B0604020202020204" pitchFamily="34" charset="0"/>
                <a:ea typeface="Roboto Medium" pitchFamily="34" charset="-122"/>
                <a:cs typeface="Arial" panose="020B0604020202020204" pitchFamily="34" charset="0"/>
              </a:rPr>
              <a:t>Bajo Retorno Comercial</a:t>
            </a:r>
            <a:endParaRPr lang="en-US" sz="1950" dirty="0">
              <a:latin typeface="Arial" panose="020B0604020202020204" pitchFamily="34" charset="0"/>
              <a:cs typeface="Arial" panose="020B0604020202020204" pitchFamily="34" charset="0"/>
            </a:endParaRPr>
          </a:p>
        </p:txBody>
      </p:sp>
      <p:sp>
        <p:nvSpPr>
          <p:cNvPr id="9" name="Text 6"/>
          <p:cNvSpPr/>
          <p:nvPr/>
        </p:nvSpPr>
        <p:spPr>
          <a:xfrm>
            <a:off x="4877157" y="3467100"/>
            <a:ext cx="3267075" cy="1270159"/>
          </a:xfrm>
          <a:prstGeom prst="rect">
            <a:avLst/>
          </a:prstGeom>
          <a:noFill/>
          <a:ln/>
        </p:spPr>
        <p:txBody>
          <a:bodyPr wrap="square" lIns="0" tIns="0" rIns="0" bIns="0" rtlCol="0" anchor="t"/>
          <a:lstStyle/>
          <a:p>
            <a:pPr marL="0" indent="0" algn="l">
              <a:lnSpc>
                <a:spcPts val="2500"/>
              </a:lnSpc>
              <a:buNone/>
            </a:pPr>
            <a:r>
              <a:rPr lang="en-US" sz="1550" dirty="0">
                <a:solidFill>
                  <a:srgbClr val="CFD0D8"/>
                </a:solidFill>
                <a:latin typeface="Arial" panose="020B0604020202020204" pitchFamily="34" charset="0"/>
                <a:ea typeface="Roboto" pitchFamily="34" charset="-122"/>
                <a:cs typeface="Arial" panose="020B0604020202020204" pitchFamily="34" charset="0"/>
              </a:rPr>
              <a:t>La falta de personalización genera un bajo retorno comercial y deja desatendidos segmentos con alto potencial.</a:t>
            </a:r>
            <a:endParaRPr lang="en-US" sz="1550" dirty="0">
              <a:latin typeface="Arial" panose="020B0604020202020204" pitchFamily="34" charset="0"/>
              <a:cs typeface="Arial" panose="020B0604020202020204" pitchFamily="34" charset="0"/>
            </a:endParaRPr>
          </a:p>
        </p:txBody>
      </p:sp>
      <p:sp>
        <p:nvSpPr>
          <p:cNvPr id="10" name="Shape 7"/>
          <p:cNvSpPr/>
          <p:nvPr/>
        </p:nvSpPr>
        <p:spPr>
          <a:xfrm>
            <a:off x="793790" y="5459135"/>
            <a:ext cx="7556421" cy="1476256"/>
          </a:xfrm>
          <a:prstGeom prst="roundRect">
            <a:avLst>
              <a:gd name="adj" fmla="val 5647"/>
            </a:avLst>
          </a:prstGeom>
          <a:solidFill>
            <a:srgbClr val="182567"/>
          </a:solidFill>
          <a:ln w="7620">
            <a:solidFill>
              <a:srgbClr val="313E80"/>
            </a:solidFill>
            <a:prstDash val="solid"/>
          </a:ln>
        </p:spPr>
      </p:sp>
      <p:sp>
        <p:nvSpPr>
          <p:cNvPr id="11" name="Text 8"/>
          <p:cNvSpPr/>
          <p:nvPr/>
        </p:nvSpPr>
        <p:spPr>
          <a:xfrm>
            <a:off x="999768" y="5665113"/>
            <a:ext cx="3384233" cy="310158"/>
          </a:xfrm>
          <a:prstGeom prst="rect">
            <a:avLst/>
          </a:prstGeom>
          <a:noFill/>
          <a:ln/>
        </p:spPr>
        <p:txBody>
          <a:bodyPr wrap="none" lIns="0" tIns="0" rIns="0" bIns="0" rtlCol="0" anchor="t"/>
          <a:lstStyle/>
          <a:p>
            <a:pPr marL="0" indent="0" algn="l">
              <a:lnSpc>
                <a:spcPts val="2400"/>
              </a:lnSpc>
              <a:buNone/>
            </a:pPr>
            <a:r>
              <a:rPr lang="en-US" sz="1950" dirty="0">
                <a:solidFill>
                  <a:srgbClr val="CFD0D8"/>
                </a:solidFill>
                <a:latin typeface="Arial" panose="020B0604020202020204" pitchFamily="34" charset="0"/>
                <a:ea typeface="Roboto Medium" pitchFamily="34" charset="-122"/>
                <a:cs typeface="Arial" panose="020B0604020202020204" pitchFamily="34" charset="0"/>
              </a:rPr>
              <a:t>Desaprovechamiento de Datos</a:t>
            </a:r>
            <a:endParaRPr lang="en-US" sz="1950" dirty="0">
              <a:latin typeface="Arial" panose="020B0604020202020204" pitchFamily="34" charset="0"/>
              <a:cs typeface="Arial" panose="020B0604020202020204" pitchFamily="34" charset="0"/>
            </a:endParaRPr>
          </a:p>
        </p:txBody>
      </p:sp>
      <p:sp>
        <p:nvSpPr>
          <p:cNvPr id="12" name="Text 9"/>
          <p:cNvSpPr/>
          <p:nvPr/>
        </p:nvSpPr>
        <p:spPr>
          <a:xfrm>
            <a:off x="999768" y="6094333"/>
            <a:ext cx="7144464" cy="635079"/>
          </a:xfrm>
          <a:prstGeom prst="rect">
            <a:avLst/>
          </a:prstGeom>
          <a:noFill/>
          <a:ln/>
        </p:spPr>
        <p:txBody>
          <a:bodyPr wrap="square" lIns="0" tIns="0" rIns="0" bIns="0" rtlCol="0" anchor="t"/>
          <a:lstStyle/>
          <a:p>
            <a:pPr marL="0" indent="0" algn="l">
              <a:lnSpc>
                <a:spcPts val="2500"/>
              </a:lnSpc>
              <a:buNone/>
            </a:pPr>
            <a:r>
              <a:rPr lang="en-US" sz="1550" dirty="0">
                <a:solidFill>
                  <a:srgbClr val="CFD0D8"/>
                </a:solidFill>
                <a:latin typeface="Arial" panose="020B0604020202020204" pitchFamily="34" charset="0"/>
                <a:ea typeface="Roboto" pitchFamily="34" charset="-122"/>
                <a:cs typeface="Arial" panose="020B0604020202020204" pitchFamily="34" charset="0"/>
              </a:rPr>
              <a:t>Ausencia de herramientas analíticas para segmentar la población y detectar patrones de comportamiento en datos históricos.</a:t>
            </a:r>
            <a:endParaRPr lang="en-US" sz="1550" dirty="0">
              <a:latin typeface="Arial" panose="020B0604020202020204" pitchFamily="34" charset="0"/>
              <a:cs typeface="Arial" panose="020B0604020202020204" pitchFamily="34" charset="0"/>
            </a:endParaRPr>
          </a:p>
        </p:txBody>
      </p:sp>
      <p:pic>
        <p:nvPicPr>
          <p:cNvPr id="13" name="Imagen 12">
            <a:extLst>
              <a:ext uri="{FF2B5EF4-FFF2-40B4-BE49-F238E27FC236}">
                <a16:creationId xmlns:a16="http://schemas.microsoft.com/office/drawing/2014/main" id="{49FB9828-1723-623A-802E-6F86335219C1}"/>
              </a:ext>
            </a:extLst>
          </p:cNvPr>
          <p:cNvPicPr>
            <a:picLocks noChangeAspect="1"/>
          </p:cNvPicPr>
          <p:nvPr/>
        </p:nvPicPr>
        <p:blipFill rotWithShape="1">
          <a:blip r:embed="rId4"/>
          <a:srcRect t="1" b="468"/>
          <a:stretch/>
        </p:blipFill>
        <p:spPr>
          <a:xfrm>
            <a:off x="0" y="0"/>
            <a:ext cx="1080626" cy="1294090"/>
          </a:xfrm>
          <a:prstGeom prst="rect">
            <a:avLst/>
          </a:prstGeom>
        </p:spPr>
      </p:pic>
      <p:sp>
        <p:nvSpPr>
          <p:cNvPr id="14" name="Text 0">
            <a:extLst>
              <a:ext uri="{FF2B5EF4-FFF2-40B4-BE49-F238E27FC236}">
                <a16:creationId xmlns:a16="http://schemas.microsoft.com/office/drawing/2014/main" id="{8747DC56-E58F-4EB4-91AF-C16711FF8D24}"/>
              </a:ext>
            </a:extLst>
          </p:cNvPr>
          <p:cNvSpPr/>
          <p:nvPr/>
        </p:nvSpPr>
        <p:spPr>
          <a:xfrm>
            <a:off x="1197888" y="218777"/>
            <a:ext cx="8586311" cy="675526"/>
          </a:xfrm>
          <a:prstGeom prst="rect">
            <a:avLst/>
          </a:prstGeom>
          <a:noFill/>
          <a:ln/>
        </p:spPr>
        <p:txBody>
          <a:bodyPr wrap="none" lIns="0" tIns="0" rIns="0" bIns="0" rtlCol="0" anchor="t"/>
          <a:lstStyle/>
          <a:p>
            <a:pPr>
              <a:lnSpc>
                <a:spcPts val="5550"/>
              </a:lnSpc>
            </a:pPr>
            <a:r>
              <a:rPr lang="es-ES" sz="4400" b="1" dirty="0">
                <a:solidFill>
                  <a:srgbClr val="00B0F0"/>
                </a:solidFill>
                <a:ea typeface="Adobe Song Std L" panose="02020300000000000000" pitchFamily="18" charset="-128"/>
              </a:rPr>
              <a:t>3. Problemática y Objetivo</a:t>
            </a:r>
            <a:endParaRPr lang="en-US" sz="4450" dirty="0">
              <a:solidFill>
                <a:srgbClr val="97B8FF"/>
              </a:solidFill>
              <a:latin typeface="Arial" panose="020B0604020202020204" pitchFamily="34" charset="0"/>
              <a:ea typeface="Sora Medium" pitchFamily="34" charset="-122"/>
              <a:cs typeface="Arial" panose="020B0604020202020204" pitchFamily="34" charset="0"/>
            </a:endParaRPr>
          </a:p>
          <a:p>
            <a:pPr marL="0" indent="0" algn="l">
              <a:lnSpc>
                <a:spcPts val="5550"/>
              </a:lnSpc>
              <a:buNone/>
            </a:pPr>
            <a:endParaRPr lang="en-US" sz="1000" dirty="0">
              <a:solidFill>
                <a:srgbClr val="97B8FF"/>
              </a:solidFill>
              <a:latin typeface="Arial" panose="020B0604020202020204" pitchFamily="34" charset="0"/>
              <a:ea typeface="Sora Medium" pitchFamily="34" charset="-122"/>
              <a:cs typeface="Arial" panose="020B0604020202020204" pitchFamily="34" charset="0"/>
            </a:endParaRPr>
          </a:p>
          <a:p>
            <a:pPr marL="0" indent="0" algn="l">
              <a:lnSpc>
                <a:spcPts val="5550"/>
              </a:lnSpc>
              <a:buNone/>
            </a:pPr>
            <a:endParaRPr lang="en-US" sz="1000" dirty="0">
              <a:solidFill>
                <a:srgbClr val="97B8FF"/>
              </a:solidFill>
              <a:latin typeface="Arial" panose="020B0604020202020204" pitchFamily="34" charset="0"/>
              <a:ea typeface="Sora Medium" pitchFamily="34" charset="-122"/>
              <a:cs typeface="Arial" panose="020B0604020202020204" pitchFamily="34" charset="0"/>
            </a:endParaRPr>
          </a:p>
          <a:p>
            <a:pPr marL="0" indent="0" algn="l">
              <a:lnSpc>
                <a:spcPts val="5550"/>
              </a:lnSpc>
              <a:buNone/>
            </a:pPr>
            <a:endParaRPr lang="en-US" sz="1000" dirty="0">
              <a:solidFill>
                <a:srgbClr val="97B8FF"/>
              </a:solidFill>
              <a:latin typeface="Arial" panose="020B0604020202020204" pitchFamily="34" charset="0"/>
              <a:ea typeface="Sora Medium" pitchFamily="34" charset="-122"/>
              <a:cs typeface="Arial" panose="020B0604020202020204" pitchFamily="34" charset="0"/>
            </a:endParaRPr>
          </a:p>
          <a:p>
            <a:pPr marL="0" indent="0" algn="l">
              <a:lnSpc>
                <a:spcPts val="5550"/>
              </a:lnSpc>
              <a:buNone/>
            </a:pPr>
            <a:endParaRPr lang="en-US" sz="1000" dirty="0">
              <a:latin typeface="Arial" panose="020B0604020202020204" pitchFamily="34" charset="0"/>
              <a:cs typeface="Arial" panose="020B0604020202020204"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793790" y="1250275"/>
            <a:ext cx="7556421" cy="1240155"/>
          </a:xfrm>
          <a:prstGeom prst="rect">
            <a:avLst/>
          </a:prstGeom>
          <a:noFill/>
          <a:ln/>
        </p:spPr>
        <p:txBody>
          <a:bodyPr wrap="square" lIns="0" tIns="0" rIns="0" bIns="0" rtlCol="0" anchor="t"/>
          <a:lstStyle/>
          <a:p>
            <a:pPr marL="0" indent="0" algn="l">
              <a:lnSpc>
                <a:spcPts val="4850"/>
              </a:lnSpc>
              <a:buNone/>
            </a:pPr>
            <a:r>
              <a:rPr lang="en-US" sz="3900" dirty="0">
                <a:solidFill>
                  <a:srgbClr val="FFFFFF"/>
                </a:solidFill>
                <a:latin typeface="Arial" panose="020B0604020202020204" pitchFamily="34" charset="0"/>
                <a:ea typeface="Roboto Medium" pitchFamily="34" charset="-122"/>
                <a:cs typeface="Arial" panose="020B0604020202020204" pitchFamily="34" charset="0"/>
              </a:rPr>
              <a:t>Objetivos del Proyecto: Segmentación con K-Means</a:t>
            </a:r>
            <a:endParaRPr lang="en-US" sz="3900" dirty="0">
              <a:latin typeface="Arial" panose="020B0604020202020204" pitchFamily="34" charset="0"/>
              <a:cs typeface="Arial" panose="020B0604020202020204" pitchFamily="34" charset="0"/>
            </a:endParaRPr>
          </a:p>
        </p:txBody>
      </p:sp>
      <p:sp>
        <p:nvSpPr>
          <p:cNvPr id="4" name="Shape 1"/>
          <p:cNvSpPr/>
          <p:nvPr/>
        </p:nvSpPr>
        <p:spPr>
          <a:xfrm>
            <a:off x="793790" y="2788087"/>
            <a:ext cx="446484" cy="446484"/>
          </a:xfrm>
          <a:prstGeom prst="roundRect">
            <a:avLst>
              <a:gd name="adj" fmla="val 18670"/>
            </a:avLst>
          </a:prstGeom>
          <a:solidFill>
            <a:srgbClr val="182567"/>
          </a:solidFill>
          <a:ln w="7620">
            <a:solidFill>
              <a:srgbClr val="313E80"/>
            </a:solidFill>
            <a:prstDash val="solid"/>
          </a:ln>
        </p:spPr>
      </p:sp>
      <p:sp>
        <p:nvSpPr>
          <p:cNvPr id="5" name="Text 2"/>
          <p:cNvSpPr/>
          <p:nvPr/>
        </p:nvSpPr>
        <p:spPr>
          <a:xfrm>
            <a:off x="868204" y="2825294"/>
            <a:ext cx="297656" cy="372070"/>
          </a:xfrm>
          <a:prstGeom prst="rect">
            <a:avLst/>
          </a:prstGeom>
          <a:noFill/>
          <a:ln/>
        </p:spPr>
        <p:txBody>
          <a:bodyPr wrap="none" lIns="0" tIns="0" rIns="0" bIns="0" rtlCol="0" anchor="t"/>
          <a:lstStyle/>
          <a:p>
            <a:pPr marL="0" indent="0" algn="ctr">
              <a:lnSpc>
                <a:spcPts val="2300"/>
              </a:lnSpc>
              <a:buNone/>
            </a:pPr>
            <a:r>
              <a:rPr lang="en-US" sz="2300" dirty="0">
                <a:solidFill>
                  <a:srgbClr val="CFD0D8"/>
                </a:solidFill>
                <a:latin typeface="Arial" panose="020B0604020202020204" pitchFamily="34" charset="0"/>
                <a:ea typeface="Roboto Medium" pitchFamily="34" charset="-122"/>
                <a:cs typeface="Arial" panose="020B0604020202020204" pitchFamily="34" charset="0"/>
              </a:rPr>
              <a:t>1</a:t>
            </a:r>
            <a:endParaRPr lang="en-US" sz="2300" dirty="0">
              <a:latin typeface="Arial" panose="020B0604020202020204" pitchFamily="34" charset="0"/>
              <a:cs typeface="Arial" panose="020B0604020202020204" pitchFamily="34" charset="0"/>
            </a:endParaRPr>
          </a:p>
        </p:txBody>
      </p:sp>
      <p:sp>
        <p:nvSpPr>
          <p:cNvPr id="6" name="Text 3"/>
          <p:cNvSpPr/>
          <p:nvPr/>
        </p:nvSpPr>
        <p:spPr>
          <a:xfrm>
            <a:off x="1438632" y="2856309"/>
            <a:ext cx="4444365" cy="310158"/>
          </a:xfrm>
          <a:prstGeom prst="rect">
            <a:avLst/>
          </a:prstGeom>
          <a:noFill/>
          <a:ln/>
        </p:spPr>
        <p:txBody>
          <a:bodyPr wrap="none" lIns="0" tIns="0" rIns="0" bIns="0" rtlCol="0" anchor="t"/>
          <a:lstStyle/>
          <a:p>
            <a:pPr marL="0" indent="0" algn="l">
              <a:lnSpc>
                <a:spcPts val="2400"/>
              </a:lnSpc>
              <a:buNone/>
            </a:pPr>
            <a:r>
              <a:rPr lang="en-US" sz="1950" dirty="0">
                <a:solidFill>
                  <a:srgbClr val="CFD0D8"/>
                </a:solidFill>
                <a:latin typeface="Arial" panose="020B0604020202020204" pitchFamily="34" charset="0"/>
                <a:ea typeface="Roboto Medium" pitchFamily="34" charset="-122"/>
                <a:cs typeface="Arial" panose="020B0604020202020204" pitchFamily="34" charset="0"/>
              </a:rPr>
              <a:t>Desarrollar un Modelo de Segmentación</a:t>
            </a:r>
            <a:endParaRPr lang="en-US" sz="1950" dirty="0">
              <a:latin typeface="Arial" panose="020B0604020202020204" pitchFamily="34" charset="0"/>
              <a:cs typeface="Arial" panose="020B0604020202020204" pitchFamily="34" charset="0"/>
            </a:endParaRPr>
          </a:p>
        </p:txBody>
      </p:sp>
      <p:sp>
        <p:nvSpPr>
          <p:cNvPr id="7" name="Text 4"/>
          <p:cNvSpPr/>
          <p:nvPr/>
        </p:nvSpPr>
        <p:spPr>
          <a:xfrm>
            <a:off x="1438632" y="3285530"/>
            <a:ext cx="6911578" cy="635079"/>
          </a:xfrm>
          <a:prstGeom prst="rect">
            <a:avLst/>
          </a:prstGeom>
          <a:noFill/>
          <a:ln/>
        </p:spPr>
        <p:txBody>
          <a:bodyPr wrap="square" lIns="0" tIns="0" rIns="0" bIns="0" rtlCol="0" anchor="t"/>
          <a:lstStyle/>
          <a:p>
            <a:pPr marL="0" indent="0" algn="l">
              <a:lnSpc>
                <a:spcPts val="2500"/>
              </a:lnSpc>
              <a:buNone/>
            </a:pPr>
            <a:r>
              <a:rPr lang="en-US" sz="1550" dirty="0">
                <a:solidFill>
                  <a:srgbClr val="CFD0D8"/>
                </a:solidFill>
                <a:latin typeface="Arial" panose="020B0604020202020204" pitchFamily="34" charset="0"/>
                <a:ea typeface="Roboto" pitchFamily="34" charset="-122"/>
                <a:cs typeface="Arial" panose="020B0604020202020204" pitchFamily="34" charset="0"/>
              </a:rPr>
              <a:t>Utilizar clustering (K-Means) para agrupar a los asegurados del SCTR en perfiles homogéneos.</a:t>
            </a:r>
            <a:endParaRPr lang="en-US" sz="1550" dirty="0">
              <a:latin typeface="Arial" panose="020B0604020202020204" pitchFamily="34" charset="0"/>
              <a:cs typeface="Arial" panose="020B0604020202020204" pitchFamily="34" charset="0"/>
            </a:endParaRPr>
          </a:p>
        </p:txBody>
      </p:sp>
      <p:sp>
        <p:nvSpPr>
          <p:cNvPr id="8" name="Shape 5"/>
          <p:cNvSpPr/>
          <p:nvPr/>
        </p:nvSpPr>
        <p:spPr>
          <a:xfrm>
            <a:off x="793790" y="4317444"/>
            <a:ext cx="446484" cy="446484"/>
          </a:xfrm>
          <a:prstGeom prst="roundRect">
            <a:avLst>
              <a:gd name="adj" fmla="val 18670"/>
            </a:avLst>
          </a:prstGeom>
          <a:solidFill>
            <a:srgbClr val="182567"/>
          </a:solidFill>
          <a:ln w="7620">
            <a:solidFill>
              <a:srgbClr val="313E80"/>
            </a:solidFill>
            <a:prstDash val="solid"/>
          </a:ln>
        </p:spPr>
      </p:sp>
      <p:sp>
        <p:nvSpPr>
          <p:cNvPr id="9" name="Text 6"/>
          <p:cNvSpPr/>
          <p:nvPr/>
        </p:nvSpPr>
        <p:spPr>
          <a:xfrm>
            <a:off x="868204" y="4354651"/>
            <a:ext cx="297656" cy="372070"/>
          </a:xfrm>
          <a:prstGeom prst="rect">
            <a:avLst/>
          </a:prstGeom>
          <a:noFill/>
          <a:ln/>
        </p:spPr>
        <p:txBody>
          <a:bodyPr wrap="none" lIns="0" tIns="0" rIns="0" bIns="0" rtlCol="0" anchor="t"/>
          <a:lstStyle/>
          <a:p>
            <a:pPr marL="0" indent="0" algn="ctr">
              <a:lnSpc>
                <a:spcPts val="2300"/>
              </a:lnSpc>
              <a:buNone/>
            </a:pPr>
            <a:r>
              <a:rPr lang="en-US" sz="2300" dirty="0">
                <a:solidFill>
                  <a:srgbClr val="CFD0D8"/>
                </a:solidFill>
                <a:latin typeface="Arial" panose="020B0604020202020204" pitchFamily="34" charset="0"/>
                <a:ea typeface="Roboto Medium" pitchFamily="34" charset="-122"/>
                <a:cs typeface="Arial" panose="020B0604020202020204" pitchFamily="34" charset="0"/>
              </a:rPr>
              <a:t>2</a:t>
            </a:r>
            <a:endParaRPr lang="en-US" sz="2300" dirty="0">
              <a:latin typeface="Arial" panose="020B0604020202020204" pitchFamily="34" charset="0"/>
              <a:cs typeface="Arial" panose="020B0604020202020204" pitchFamily="34" charset="0"/>
            </a:endParaRPr>
          </a:p>
        </p:txBody>
      </p:sp>
      <p:sp>
        <p:nvSpPr>
          <p:cNvPr id="10" name="Text 7"/>
          <p:cNvSpPr/>
          <p:nvPr/>
        </p:nvSpPr>
        <p:spPr>
          <a:xfrm>
            <a:off x="1438632" y="4385667"/>
            <a:ext cx="3742611" cy="310158"/>
          </a:xfrm>
          <a:prstGeom prst="rect">
            <a:avLst/>
          </a:prstGeom>
          <a:noFill/>
          <a:ln/>
        </p:spPr>
        <p:txBody>
          <a:bodyPr wrap="none" lIns="0" tIns="0" rIns="0" bIns="0" rtlCol="0" anchor="t"/>
          <a:lstStyle/>
          <a:p>
            <a:pPr marL="0" indent="0" algn="l">
              <a:lnSpc>
                <a:spcPts val="2400"/>
              </a:lnSpc>
              <a:buNone/>
            </a:pPr>
            <a:r>
              <a:rPr lang="en-US" sz="1950" dirty="0">
                <a:solidFill>
                  <a:srgbClr val="CFD0D8"/>
                </a:solidFill>
                <a:latin typeface="Arial" panose="020B0604020202020204" pitchFamily="34" charset="0"/>
                <a:ea typeface="Roboto Medium" pitchFamily="34" charset="-122"/>
                <a:cs typeface="Arial" panose="020B0604020202020204" pitchFamily="34" charset="0"/>
              </a:rPr>
              <a:t>Diseñar Estrategias Diferenciadas</a:t>
            </a:r>
            <a:endParaRPr lang="en-US" sz="1950" dirty="0">
              <a:latin typeface="Arial" panose="020B0604020202020204" pitchFamily="34" charset="0"/>
              <a:cs typeface="Arial" panose="020B0604020202020204" pitchFamily="34" charset="0"/>
            </a:endParaRPr>
          </a:p>
        </p:txBody>
      </p:sp>
      <p:sp>
        <p:nvSpPr>
          <p:cNvPr id="11" name="Text 8"/>
          <p:cNvSpPr/>
          <p:nvPr/>
        </p:nvSpPr>
        <p:spPr>
          <a:xfrm>
            <a:off x="1438632" y="4814888"/>
            <a:ext cx="6911578" cy="635079"/>
          </a:xfrm>
          <a:prstGeom prst="rect">
            <a:avLst/>
          </a:prstGeom>
          <a:noFill/>
          <a:ln/>
        </p:spPr>
        <p:txBody>
          <a:bodyPr wrap="square" lIns="0" tIns="0" rIns="0" bIns="0" rtlCol="0" anchor="t"/>
          <a:lstStyle/>
          <a:p>
            <a:pPr marL="0" indent="0" algn="l">
              <a:lnSpc>
                <a:spcPts val="2500"/>
              </a:lnSpc>
              <a:buNone/>
            </a:pPr>
            <a:r>
              <a:rPr lang="en-US" sz="1550" dirty="0">
                <a:solidFill>
                  <a:srgbClr val="CFD0D8"/>
                </a:solidFill>
                <a:latin typeface="Arial" panose="020B0604020202020204" pitchFamily="34" charset="0"/>
                <a:ea typeface="Roboto" pitchFamily="34" charset="-122"/>
                <a:cs typeface="Arial" panose="020B0604020202020204" pitchFamily="34" charset="0"/>
              </a:rPr>
              <a:t>Formular recomendaciones comerciales específicas para cada segmento, optimizando la cobertura y eficiencia del SCTR.</a:t>
            </a:r>
            <a:endParaRPr lang="en-US" sz="1550" dirty="0">
              <a:latin typeface="Arial" panose="020B0604020202020204" pitchFamily="34" charset="0"/>
              <a:cs typeface="Arial" panose="020B0604020202020204" pitchFamily="34" charset="0"/>
            </a:endParaRPr>
          </a:p>
        </p:txBody>
      </p:sp>
      <p:sp>
        <p:nvSpPr>
          <p:cNvPr id="12" name="Shape 9"/>
          <p:cNvSpPr/>
          <p:nvPr/>
        </p:nvSpPr>
        <p:spPr>
          <a:xfrm>
            <a:off x="793790" y="5846802"/>
            <a:ext cx="446484" cy="446484"/>
          </a:xfrm>
          <a:prstGeom prst="roundRect">
            <a:avLst>
              <a:gd name="adj" fmla="val 18670"/>
            </a:avLst>
          </a:prstGeom>
          <a:solidFill>
            <a:srgbClr val="182567"/>
          </a:solidFill>
          <a:ln w="7620">
            <a:solidFill>
              <a:srgbClr val="313E80"/>
            </a:solidFill>
            <a:prstDash val="solid"/>
          </a:ln>
        </p:spPr>
      </p:sp>
      <p:sp>
        <p:nvSpPr>
          <p:cNvPr id="13" name="Text 10"/>
          <p:cNvSpPr/>
          <p:nvPr/>
        </p:nvSpPr>
        <p:spPr>
          <a:xfrm>
            <a:off x="868204" y="5884009"/>
            <a:ext cx="297656" cy="372070"/>
          </a:xfrm>
          <a:prstGeom prst="rect">
            <a:avLst/>
          </a:prstGeom>
          <a:noFill/>
          <a:ln/>
        </p:spPr>
        <p:txBody>
          <a:bodyPr wrap="none" lIns="0" tIns="0" rIns="0" bIns="0" rtlCol="0" anchor="t"/>
          <a:lstStyle/>
          <a:p>
            <a:pPr marL="0" indent="0" algn="ctr">
              <a:lnSpc>
                <a:spcPts val="2300"/>
              </a:lnSpc>
              <a:buNone/>
            </a:pPr>
            <a:r>
              <a:rPr lang="en-US" sz="2300" dirty="0">
                <a:solidFill>
                  <a:srgbClr val="CFD0D8"/>
                </a:solidFill>
                <a:latin typeface="Arial" panose="020B0604020202020204" pitchFamily="34" charset="0"/>
                <a:ea typeface="Roboto Medium" pitchFamily="34" charset="-122"/>
                <a:cs typeface="Arial" panose="020B0604020202020204" pitchFamily="34" charset="0"/>
              </a:rPr>
              <a:t>3</a:t>
            </a:r>
            <a:endParaRPr lang="en-US" sz="2300" dirty="0">
              <a:latin typeface="Arial" panose="020B0604020202020204" pitchFamily="34" charset="0"/>
              <a:cs typeface="Arial" panose="020B0604020202020204" pitchFamily="34" charset="0"/>
            </a:endParaRPr>
          </a:p>
        </p:txBody>
      </p:sp>
      <p:sp>
        <p:nvSpPr>
          <p:cNvPr id="14" name="Text 11"/>
          <p:cNvSpPr/>
          <p:nvPr/>
        </p:nvSpPr>
        <p:spPr>
          <a:xfrm>
            <a:off x="1438632" y="5915025"/>
            <a:ext cx="4784765" cy="310158"/>
          </a:xfrm>
          <a:prstGeom prst="rect">
            <a:avLst/>
          </a:prstGeom>
          <a:noFill/>
          <a:ln/>
        </p:spPr>
        <p:txBody>
          <a:bodyPr wrap="none" lIns="0" tIns="0" rIns="0" bIns="0" rtlCol="0" anchor="t"/>
          <a:lstStyle/>
          <a:p>
            <a:pPr marL="0" indent="0" algn="l">
              <a:lnSpc>
                <a:spcPts val="2400"/>
              </a:lnSpc>
              <a:buNone/>
            </a:pPr>
            <a:r>
              <a:rPr lang="en-US" sz="1950" dirty="0">
                <a:solidFill>
                  <a:srgbClr val="CFD0D8"/>
                </a:solidFill>
                <a:latin typeface="Arial" panose="020B0604020202020204" pitchFamily="34" charset="0"/>
                <a:ea typeface="Roboto Medium" pitchFamily="34" charset="-122"/>
                <a:cs typeface="Arial" panose="020B0604020202020204" pitchFamily="34" charset="0"/>
              </a:rPr>
              <a:t>Proporcionar una Herramienta Actualizable</a:t>
            </a:r>
            <a:endParaRPr lang="en-US" sz="1950" dirty="0">
              <a:latin typeface="Arial" panose="020B0604020202020204" pitchFamily="34" charset="0"/>
              <a:cs typeface="Arial" panose="020B0604020202020204" pitchFamily="34" charset="0"/>
            </a:endParaRPr>
          </a:p>
        </p:txBody>
      </p:sp>
      <p:sp>
        <p:nvSpPr>
          <p:cNvPr id="15" name="Text 12"/>
          <p:cNvSpPr/>
          <p:nvPr/>
        </p:nvSpPr>
        <p:spPr>
          <a:xfrm>
            <a:off x="1438632" y="6344245"/>
            <a:ext cx="6911578" cy="635079"/>
          </a:xfrm>
          <a:prstGeom prst="rect">
            <a:avLst/>
          </a:prstGeom>
          <a:noFill/>
          <a:ln/>
        </p:spPr>
        <p:txBody>
          <a:bodyPr wrap="square" lIns="0" tIns="0" rIns="0" bIns="0" rtlCol="0" anchor="t"/>
          <a:lstStyle/>
          <a:p>
            <a:pPr marL="0" indent="0" algn="l">
              <a:lnSpc>
                <a:spcPts val="2500"/>
              </a:lnSpc>
              <a:buNone/>
            </a:pPr>
            <a:r>
              <a:rPr lang="en-US" sz="1550" dirty="0">
                <a:solidFill>
                  <a:srgbClr val="CFD0D8"/>
                </a:solidFill>
                <a:latin typeface="Arial" panose="020B0604020202020204" pitchFamily="34" charset="0"/>
                <a:ea typeface="Roboto" pitchFamily="34" charset="-122"/>
                <a:cs typeface="Arial" panose="020B0604020202020204" pitchFamily="34" charset="0"/>
              </a:rPr>
              <a:t>Crear una herramienta de segmentación que pueda ser actualizada periódicamente para la toma de decisiones en la ONP.</a:t>
            </a:r>
            <a:endParaRPr lang="en-US" sz="1550" dirty="0">
              <a:latin typeface="Arial" panose="020B0604020202020204" pitchFamily="34" charset="0"/>
              <a:cs typeface="Arial" panose="020B0604020202020204" pitchFamily="34" charset="0"/>
            </a:endParaRPr>
          </a:p>
        </p:txBody>
      </p:sp>
      <p:pic>
        <p:nvPicPr>
          <p:cNvPr id="16" name="Imagen 15">
            <a:extLst>
              <a:ext uri="{FF2B5EF4-FFF2-40B4-BE49-F238E27FC236}">
                <a16:creationId xmlns:a16="http://schemas.microsoft.com/office/drawing/2014/main" id="{22A86FA5-1B86-C2A9-714E-28181DE9D270}"/>
              </a:ext>
            </a:extLst>
          </p:cNvPr>
          <p:cNvPicPr>
            <a:picLocks noChangeAspect="1"/>
          </p:cNvPicPr>
          <p:nvPr/>
        </p:nvPicPr>
        <p:blipFill rotWithShape="1">
          <a:blip r:embed="rId4"/>
          <a:srcRect t="1" b="468"/>
          <a:stretch/>
        </p:blipFill>
        <p:spPr>
          <a:xfrm>
            <a:off x="0" y="0"/>
            <a:ext cx="1080626" cy="1294090"/>
          </a:xfrm>
          <a:prstGeom prst="rect">
            <a:avLst/>
          </a:prstGeom>
        </p:spPr>
      </p:pic>
      <p:sp>
        <p:nvSpPr>
          <p:cNvPr id="17" name="Text 0">
            <a:extLst>
              <a:ext uri="{FF2B5EF4-FFF2-40B4-BE49-F238E27FC236}">
                <a16:creationId xmlns:a16="http://schemas.microsoft.com/office/drawing/2014/main" id="{23E6761A-A0BB-463E-8EEF-5AEE5F593394}"/>
              </a:ext>
            </a:extLst>
          </p:cNvPr>
          <p:cNvSpPr/>
          <p:nvPr/>
        </p:nvSpPr>
        <p:spPr>
          <a:xfrm>
            <a:off x="1197888" y="218777"/>
            <a:ext cx="8586311" cy="675526"/>
          </a:xfrm>
          <a:prstGeom prst="rect">
            <a:avLst/>
          </a:prstGeom>
          <a:noFill/>
          <a:ln/>
        </p:spPr>
        <p:txBody>
          <a:bodyPr wrap="none" lIns="0" tIns="0" rIns="0" bIns="0" rtlCol="0" anchor="t"/>
          <a:lstStyle/>
          <a:p>
            <a:pPr>
              <a:lnSpc>
                <a:spcPts val="5550"/>
              </a:lnSpc>
            </a:pPr>
            <a:r>
              <a:rPr lang="es-ES" sz="4400" b="1" dirty="0">
                <a:solidFill>
                  <a:srgbClr val="00B0F0"/>
                </a:solidFill>
                <a:ea typeface="Adobe Song Std L" panose="02020300000000000000" pitchFamily="18" charset="-128"/>
              </a:rPr>
              <a:t>3. Problemática y Objetivo</a:t>
            </a:r>
            <a:endParaRPr lang="en-US" sz="4450" dirty="0">
              <a:solidFill>
                <a:srgbClr val="97B8FF"/>
              </a:solidFill>
              <a:latin typeface="Arial" panose="020B0604020202020204" pitchFamily="34" charset="0"/>
              <a:ea typeface="Sora Medium" pitchFamily="34" charset="-122"/>
              <a:cs typeface="Arial" panose="020B0604020202020204" pitchFamily="34" charset="0"/>
            </a:endParaRPr>
          </a:p>
          <a:p>
            <a:pPr marL="0" indent="0" algn="l">
              <a:lnSpc>
                <a:spcPts val="5550"/>
              </a:lnSpc>
              <a:buNone/>
            </a:pPr>
            <a:endParaRPr lang="en-US" sz="1000" dirty="0">
              <a:solidFill>
                <a:srgbClr val="97B8FF"/>
              </a:solidFill>
              <a:latin typeface="Arial" panose="020B0604020202020204" pitchFamily="34" charset="0"/>
              <a:ea typeface="Sora Medium" pitchFamily="34" charset="-122"/>
              <a:cs typeface="Arial" panose="020B0604020202020204" pitchFamily="34" charset="0"/>
            </a:endParaRPr>
          </a:p>
          <a:p>
            <a:pPr marL="0" indent="0" algn="l">
              <a:lnSpc>
                <a:spcPts val="5550"/>
              </a:lnSpc>
              <a:buNone/>
            </a:pPr>
            <a:endParaRPr lang="en-US" sz="1000" dirty="0">
              <a:solidFill>
                <a:srgbClr val="97B8FF"/>
              </a:solidFill>
              <a:latin typeface="Arial" panose="020B0604020202020204" pitchFamily="34" charset="0"/>
              <a:ea typeface="Sora Medium" pitchFamily="34" charset="-122"/>
              <a:cs typeface="Arial" panose="020B0604020202020204" pitchFamily="34" charset="0"/>
            </a:endParaRPr>
          </a:p>
          <a:p>
            <a:pPr marL="0" indent="0" algn="l">
              <a:lnSpc>
                <a:spcPts val="5550"/>
              </a:lnSpc>
              <a:buNone/>
            </a:pPr>
            <a:endParaRPr lang="en-US" sz="1000" dirty="0">
              <a:solidFill>
                <a:srgbClr val="97B8FF"/>
              </a:solidFill>
              <a:latin typeface="Arial" panose="020B0604020202020204" pitchFamily="34" charset="0"/>
              <a:ea typeface="Sora Medium" pitchFamily="34" charset="-122"/>
              <a:cs typeface="Arial" panose="020B0604020202020204" pitchFamily="34" charset="0"/>
            </a:endParaRPr>
          </a:p>
          <a:p>
            <a:pPr marL="0" indent="0" algn="l">
              <a:lnSpc>
                <a:spcPts val="5550"/>
              </a:lnSpc>
              <a:buNone/>
            </a:pPr>
            <a:endParaRPr lang="en-US" sz="1000" dirty="0">
              <a:latin typeface="Arial" panose="020B0604020202020204" pitchFamily="34" charset="0"/>
              <a:cs typeface="Arial" panose="020B0604020202020204"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793790" y="1284446"/>
            <a:ext cx="8359973" cy="620078"/>
          </a:xfrm>
          <a:prstGeom prst="rect">
            <a:avLst/>
          </a:prstGeom>
          <a:noFill/>
          <a:ln/>
        </p:spPr>
        <p:txBody>
          <a:bodyPr wrap="none" lIns="0" tIns="0" rIns="0" bIns="0" rtlCol="0" anchor="t"/>
          <a:lstStyle/>
          <a:p>
            <a:pPr marL="0" indent="0" algn="l">
              <a:lnSpc>
                <a:spcPts val="4850"/>
              </a:lnSpc>
              <a:buNone/>
            </a:pPr>
            <a:r>
              <a:rPr lang="en-US" sz="3900" dirty="0">
                <a:solidFill>
                  <a:srgbClr val="FFFFFF"/>
                </a:solidFill>
                <a:latin typeface="Arial" panose="020B0604020202020204" pitchFamily="34" charset="0"/>
                <a:ea typeface="Roboto Medium" pitchFamily="34" charset="-122"/>
                <a:cs typeface="Arial" panose="020B0604020202020204" pitchFamily="34" charset="0"/>
              </a:rPr>
              <a:t>Variables Clave para la Segmentación</a:t>
            </a:r>
            <a:endParaRPr lang="en-US" sz="3900" dirty="0">
              <a:latin typeface="Arial" panose="020B0604020202020204" pitchFamily="34" charset="0"/>
              <a:cs typeface="Arial" panose="020B0604020202020204" pitchFamily="34" charset="0"/>
            </a:endParaRPr>
          </a:p>
        </p:txBody>
      </p:sp>
      <p:sp>
        <p:nvSpPr>
          <p:cNvPr id="3" name="Text 1"/>
          <p:cNvSpPr/>
          <p:nvPr/>
        </p:nvSpPr>
        <p:spPr>
          <a:xfrm>
            <a:off x="793790" y="2380774"/>
            <a:ext cx="6279356" cy="952619"/>
          </a:xfrm>
          <a:prstGeom prst="rect">
            <a:avLst/>
          </a:prstGeom>
          <a:noFill/>
          <a:ln/>
        </p:spPr>
        <p:txBody>
          <a:bodyPr wrap="square" lIns="0" tIns="0" rIns="0" bIns="0" rtlCol="0" anchor="t"/>
          <a:lstStyle/>
          <a:p>
            <a:pPr marL="0" indent="0" algn="l">
              <a:lnSpc>
                <a:spcPts val="2500"/>
              </a:lnSpc>
              <a:buNone/>
            </a:pPr>
            <a:r>
              <a:rPr lang="en-US" sz="1550" dirty="0">
                <a:solidFill>
                  <a:srgbClr val="CFD0D8"/>
                </a:solidFill>
                <a:latin typeface="Arial" panose="020B0604020202020204" pitchFamily="34" charset="0"/>
                <a:ea typeface="Roboto" pitchFamily="34" charset="-122"/>
                <a:cs typeface="Arial" panose="020B0604020202020204" pitchFamily="34" charset="0"/>
              </a:rPr>
              <a:t>Para la segmentación, se analizarán diversas variables que influyen en el comportamiento de adquisición del seguro. Estas incluyen datos demográficos, socioeconómicos y temporales.</a:t>
            </a:r>
            <a:endParaRPr lang="en-US" sz="1550" dirty="0">
              <a:latin typeface="Arial" panose="020B0604020202020204" pitchFamily="34" charset="0"/>
              <a:cs typeface="Arial" panose="020B0604020202020204" pitchFamily="34" charset="0"/>
            </a:endParaRPr>
          </a:p>
        </p:txBody>
      </p:sp>
      <p:sp>
        <p:nvSpPr>
          <p:cNvPr id="4" name="Text 2"/>
          <p:cNvSpPr/>
          <p:nvPr/>
        </p:nvSpPr>
        <p:spPr>
          <a:xfrm>
            <a:off x="793790" y="3511987"/>
            <a:ext cx="6279356" cy="317540"/>
          </a:xfrm>
          <a:prstGeom prst="rect">
            <a:avLst/>
          </a:prstGeom>
          <a:noFill/>
          <a:ln/>
        </p:spPr>
        <p:txBody>
          <a:bodyPr wrap="none" lIns="0" tIns="0" rIns="0" bIns="0" rtlCol="0" anchor="t"/>
          <a:lstStyle/>
          <a:p>
            <a:pPr marL="342900" indent="-342900" algn="l">
              <a:lnSpc>
                <a:spcPts val="2500"/>
              </a:lnSpc>
              <a:buSzPct val="100000"/>
              <a:buChar char="•"/>
            </a:pPr>
            <a:r>
              <a:rPr lang="en-US" sz="1550" b="1" dirty="0">
                <a:solidFill>
                  <a:srgbClr val="CFD0D8"/>
                </a:solidFill>
                <a:latin typeface="Arial" panose="020B0604020202020204" pitchFamily="34" charset="0"/>
                <a:ea typeface="Roboto" pitchFamily="34" charset="-122"/>
                <a:cs typeface="Arial" panose="020B0604020202020204" pitchFamily="34" charset="0"/>
              </a:rPr>
              <a:t>id_persona:</a:t>
            </a:r>
            <a:r>
              <a:rPr lang="en-US" sz="1550" dirty="0">
                <a:solidFill>
                  <a:srgbClr val="CFD0D8"/>
                </a:solidFill>
                <a:latin typeface="Arial" panose="020B0604020202020204" pitchFamily="34" charset="0"/>
                <a:ea typeface="Roboto" pitchFamily="34" charset="-122"/>
                <a:cs typeface="Arial" panose="020B0604020202020204" pitchFamily="34" charset="0"/>
              </a:rPr>
              <a:t> Identificador único del asegurado para trazabilidad.</a:t>
            </a:r>
            <a:endParaRPr lang="en-US" sz="1550" dirty="0">
              <a:latin typeface="Arial" panose="020B0604020202020204" pitchFamily="34" charset="0"/>
              <a:cs typeface="Arial" panose="020B0604020202020204" pitchFamily="34" charset="0"/>
            </a:endParaRPr>
          </a:p>
        </p:txBody>
      </p:sp>
      <p:sp>
        <p:nvSpPr>
          <p:cNvPr id="5" name="Text 3"/>
          <p:cNvSpPr/>
          <p:nvPr/>
        </p:nvSpPr>
        <p:spPr>
          <a:xfrm>
            <a:off x="793790" y="3898940"/>
            <a:ext cx="6279356" cy="635079"/>
          </a:xfrm>
          <a:prstGeom prst="rect">
            <a:avLst/>
          </a:prstGeom>
          <a:noFill/>
          <a:ln/>
        </p:spPr>
        <p:txBody>
          <a:bodyPr wrap="square" lIns="0" tIns="0" rIns="0" bIns="0" rtlCol="0" anchor="t"/>
          <a:lstStyle/>
          <a:p>
            <a:pPr marL="342900" indent="-342900" algn="l">
              <a:lnSpc>
                <a:spcPts val="2500"/>
              </a:lnSpc>
              <a:buSzPct val="100000"/>
              <a:buChar char="•"/>
            </a:pPr>
            <a:r>
              <a:rPr lang="en-US" sz="1550" b="1" dirty="0">
                <a:solidFill>
                  <a:srgbClr val="CFD0D8"/>
                </a:solidFill>
                <a:latin typeface="Arial" panose="020B0604020202020204" pitchFamily="34" charset="0"/>
                <a:ea typeface="Roboto" pitchFamily="34" charset="-122"/>
                <a:cs typeface="Arial" panose="020B0604020202020204" pitchFamily="34" charset="0"/>
              </a:rPr>
              <a:t>sector:</a:t>
            </a:r>
            <a:r>
              <a:rPr lang="en-US" sz="1550" dirty="0">
                <a:solidFill>
                  <a:srgbClr val="CFD0D8"/>
                </a:solidFill>
                <a:latin typeface="Arial" panose="020B0604020202020204" pitchFamily="34" charset="0"/>
                <a:ea typeface="Roboto" pitchFamily="34" charset="-122"/>
                <a:cs typeface="Arial" panose="020B0604020202020204" pitchFamily="34" charset="0"/>
              </a:rPr>
              <a:t> Régimen laboral (público/privado) para estrategias diferenciadas.</a:t>
            </a:r>
            <a:endParaRPr lang="en-US" sz="1550" dirty="0">
              <a:latin typeface="Arial" panose="020B0604020202020204" pitchFamily="34" charset="0"/>
              <a:cs typeface="Arial" panose="020B0604020202020204" pitchFamily="34" charset="0"/>
            </a:endParaRPr>
          </a:p>
        </p:txBody>
      </p:sp>
      <p:sp>
        <p:nvSpPr>
          <p:cNvPr id="6" name="Text 4"/>
          <p:cNvSpPr/>
          <p:nvPr/>
        </p:nvSpPr>
        <p:spPr>
          <a:xfrm>
            <a:off x="793790" y="4603433"/>
            <a:ext cx="6279356" cy="635079"/>
          </a:xfrm>
          <a:prstGeom prst="rect">
            <a:avLst/>
          </a:prstGeom>
          <a:noFill/>
          <a:ln/>
        </p:spPr>
        <p:txBody>
          <a:bodyPr wrap="square" lIns="0" tIns="0" rIns="0" bIns="0" rtlCol="0" anchor="t"/>
          <a:lstStyle/>
          <a:p>
            <a:pPr marL="342900" indent="-342900" algn="l">
              <a:lnSpc>
                <a:spcPts val="2500"/>
              </a:lnSpc>
              <a:buSzPct val="100000"/>
              <a:buChar char="•"/>
            </a:pPr>
            <a:r>
              <a:rPr lang="en-US" sz="1550" b="1" dirty="0">
                <a:solidFill>
                  <a:srgbClr val="CFD0D8"/>
                </a:solidFill>
                <a:latin typeface="Arial" panose="020B0604020202020204" pitchFamily="34" charset="0"/>
                <a:ea typeface="Roboto" pitchFamily="34" charset="-122"/>
                <a:cs typeface="Arial" panose="020B0604020202020204" pitchFamily="34" charset="0"/>
              </a:rPr>
              <a:t>tipo:</a:t>
            </a:r>
            <a:r>
              <a:rPr lang="en-US" sz="1550" dirty="0">
                <a:solidFill>
                  <a:srgbClr val="CFD0D8"/>
                </a:solidFill>
                <a:latin typeface="Arial" panose="020B0604020202020204" pitchFamily="34" charset="0"/>
                <a:ea typeface="Roboto" pitchFamily="34" charset="-122"/>
                <a:cs typeface="Arial" panose="020B0604020202020204" pitchFamily="34" charset="0"/>
              </a:rPr>
              <a:t> Tipo de riesgo laboral (minero/no minero) para cobertura y primas.</a:t>
            </a:r>
            <a:endParaRPr lang="en-US" sz="1550" dirty="0">
              <a:latin typeface="Arial" panose="020B0604020202020204" pitchFamily="34" charset="0"/>
              <a:cs typeface="Arial" panose="020B0604020202020204" pitchFamily="34" charset="0"/>
            </a:endParaRPr>
          </a:p>
        </p:txBody>
      </p:sp>
      <p:sp>
        <p:nvSpPr>
          <p:cNvPr id="7" name="Text 5"/>
          <p:cNvSpPr/>
          <p:nvPr/>
        </p:nvSpPr>
        <p:spPr>
          <a:xfrm>
            <a:off x="793790" y="5307925"/>
            <a:ext cx="6279356" cy="317540"/>
          </a:xfrm>
          <a:prstGeom prst="rect">
            <a:avLst/>
          </a:prstGeom>
          <a:noFill/>
          <a:ln/>
        </p:spPr>
        <p:txBody>
          <a:bodyPr wrap="none" lIns="0" tIns="0" rIns="0" bIns="0" rtlCol="0" anchor="t"/>
          <a:lstStyle/>
          <a:p>
            <a:pPr marL="342900" indent="-342900" algn="l">
              <a:lnSpc>
                <a:spcPts val="2500"/>
              </a:lnSpc>
              <a:buSzPct val="100000"/>
              <a:buChar char="•"/>
            </a:pPr>
            <a:r>
              <a:rPr lang="en-US" sz="1550" b="1" dirty="0">
                <a:solidFill>
                  <a:srgbClr val="CFD0D8"/>
                </a:solidFill>
                <a:latin typeface="Arial" panose="020B0604020202020204" pitchFamily="34" charset="0"/>
                <a:ea typeface="Roboto" pitchFamily="34" charset="-122"/>
                <a:cs typeface="Arial" panose="020B0604020202020204" pitchFamily="34" charset="0"/>
              </a:rPr>
              <a:t>sexact:</a:t>
            </a:r>
            <a:r>
              <a:rPr lang="en-US" sz="1550" dirty="0">
                <a:solidFill>
                  <a:srgbClr val="CFD0D8"/>
                </a:solidFill>
                <a:latin typeface="Arial" panose="020B0604020202020204" pitchFamily="34" charset="0"/>
                <a:ea typeface="Roboto" pitchFamily="34" charset="-122"/>
                <a:cs typeface="Arial" panose="020B0604020202020204" pitchFamily="34" charset="0"/>
              </a:rPr>
              <a:t> Sexo del asegurado para identificar brechas de género.</a:t>
            </a:r>
            <a:endParaRPr lang="en-US" sz="1550" dirty="0">
              <a:latin typeface="Arial" panose="020B0604020202020204" pitchFamily="34" charset="0"/>
              <a:cs typeface="Arial" panose="020B0604020202020204" pitchFamily="34" charset="0"/>
            </a:endParaRPr>
          </a:p>
        </p:txBody>
      </p:sp>
      <p:sp>
        <p:nvSpPr>
          <p:cNvPr id="8" name="Text 6"/>
          <p:cNvSpPr/>
          <p:nvPr/>
        </p:nvSpPr>
        <p:spPr>
          <a:xfrm>
            <a:off x="793790" y="5694878"/>
            <a:ext cx="6279356" cy="317540"/>
          </a:xfrm>
          <a:prstGeom prst="rect">
            <a:avLst/>
          </a:prstGeom>
          <a:noFill/>
          <a:ln/>
        </p:spPr>
        <p:txBody>
          <a:bodyPr wrap="none" lIns="0" tIns="0" rIns="0" bIns="0" rtlCol="0" anchor="t"/>
          <a:lstStyle/>
          <a:p>
            <a:pPr marL="342900" indent="-342900" algn="l">
              <a:lnSpc>
                <a:spcPts val="2500"/>
              </a:lnSpc>
              <a:buSzPct val="100000"/>
              <a:buChar char="•"/>
            </a:pPr>
            <a:r>
              <a:rPr lang="en-US" sz="1550" b="1" dirty="0">
                <a:solidFill>
                  <a:srgbClr val="CFD0D8"/>
                </a:solidFill>
                <a:latin typeface="Arial" panose="020B0604020202020204" pitchFamily="34" charset="0"/>
                <a:ea typeface="Roboto" pitchFamily="34" charset="-122"/>
                <a:cs typeface="Arial" panose="020B0604020202020204" pitchFamily="34" charset="0"/>
              </a:rPr>
              <a:t>fnacact:</a:t>
            </a:r>
            <a:r>
              <a:rPr lang="en-US" sz="1550" dirty="0">
                <a:solidFill>
                  <a:srgbClr val="CFD0D8"/>
                </a:solidFill>
                <a:latin typeface="Arial" panose="020B0604020202020204" pitchFamily="34" charset="0"/>
                <a:ea typeface="Roboto" pitchFamily="34" charset="-122"/>
                <a:cs typeface="Arial" panose="020B0604020202020204" pitchFamily="34" charset="0"/>
              </a:rPr>
              <a:t> Fecha de nacimiento para calcular la edad actual.</a:t>
            </a:r>
            <a:endParaRPr lang="en-US" sz="1550" dirty="0">
              <a:latin typeface="Arial" panose="020B0604020202020204" pitchFamily="34" charset="0"/>
              <a:cs typeface="Arial" panose="020B0604020202020204" pitchFamily="34" charset="0"/>
            </a:endParaRPr>
          </a:p>
        </p:txBody>
      </p:sp>
      <p:pic>
        <p:nvPicPr>
          <p:cNvPr id="9" name="Image 0" descr="preencoded.png"/>
          <p:cNvPicPr>
            <a:picLocks noChangeAspect="1"/>
          </p:cNvPicPr>
          <p:nvPr/>
        </p:nvPicPr>
        <p:blipFill>
          <a:blip r:embed="rId3"/>
          <a:stretch>
            <a:fillRect/>
          </a:stretch>
        </p:blipFill>
        <p:spPr>
          <a:xfrm>
            <a:off x="7564874" y="2425422"/>
            <a:ext cx="6279356" cy="4296370"/>
          </a:xfrm>
          <a:prstGeom prst="rect">
            <a:avLst/>
          </a:prstGeom>
        </p:spPr>
      </p:pic>
      <p:pic>
        <p:nvPicPr>
          <p:cNvPr id="10" name="Imagen 9">
            <a:extLst>
              <a:ext uri="{FF2B5EF4-FFF2-40B4-BE49-F238E27FC236}">
                <a16:creationId xmlns:a16="http://schemas.microsoft.com/office/drawing/2014/main" id="{07E1D409-5363-AC1A-2C59-E14B645C9050}"/>
              </a:ext>
            </a:extLst>
          </p:cNvPr>
          <p:cNvPicPr>
            <a:picLocks noChangeAspect="1"/>
          </p:cNvPicPr>
          <p:nvPr/>
        </p:nvPicPr>
        <p:blipFill rotWithShape="1">
          <a:blip r:embed="rId4"/>
          <a:srcRect t="1" b="468"/>
          <a:stretch/>
        </p:blipFill>
        <p:spPr>
          <a:xfrm>
            <a:off x="0" y="0"/>
            <a:ext cx="1080626" cy="1294090"/>
          </a:xfrm>
          <a:prstGeom prst="rect">
            <a:avLst/>
          </a:prstGeom>
        </p:spPr>
      </p:pic>
      <p:sp>
        <p:nvSpPr>
          <p:cNvPr id="11" name="Text 0">
            <a:extLst>
              <a:ext uri="{FF2B5EF4-FFF2-40B4-BE49-F238E27FC236}">
                <a16:creationId xmlns:a16="http://schemas.microsoft.com/office/drawing/2014/main" id="{3EBE2AE0-22BC-413E-87C6-CCD62745A4D6}"/>
              </a:ext>
            </a:extLst>
          </p:cNvPr>
          <p:cNvSpPr/>
          <p:nvPr/>
        </p:nvSpPr>
        <p:spPr>
          <a:xfrm>
            <a:off x="1197888" y="218777"/>
            <a:ext cx="8960996" cy="675526"/>
          </a:xfrm>
          <a:prstGeom prst="rect">
            <a:avLst/>
          </a:prstGeom>
          <a:noFill/>
          <a:ln/>
        </p:spPr>
        <p:txBody>
          <a:bodyPr wrap="none" lIns="0" tIns="0" rIns="0" bIns="0" rtlCol="0" anchor="t"/>
          <a:lstStyle/>
          <a:p>
            <a:pPr>
              <a:lnSpc>
                <a:spcPts val="5550"/>
              </a:lnSpc>
            </a:pPr>
            <a:r>
              <a:rPr lang="es-ES" sz="4400" b="1" dirty="0">
                <a:solidFill>
                  <a:srgbClr val="00B0F0"/>
                </a:solidFill>
                <a:ea typeface="Adobe Song Std L" panose="02020300000000000000" pitchFamily="18" charset="-128"/>
              </a:rPr>
              <a:t>4. Descripción de los Datos y Variables</a:t>
            </a:r>
            <a:endParaRPr lang="en-US" sz="4450" dirty="0">
              <a:solidFill>
                <a:srgbClr val="97B8FF"/>
              </a:solidFill>
              <a:latin typeface="Arial" panose="020B0604020202020204" pitchFamily="34" charset="0"/>
              <a:ea typeface="Sora Medium" pitchFamily="34" charset="-122"/>
              <a:cs typeface="Arial" panose="020B0604020202020204" pitchFamily="34" charset="0"/>
            </a:endParaRPr>
          </a:p>
          <a:p>
            <a:pPr marL="0" indent="0" algn="l">
              <a:lnSpc>
                <a:spcPts val="5550"/>
              </a:lnSpc>
              <a:buNone/>
            </a:pPr>
            <a:endParaRPr lang="en-US" sz="1000" dirty="0">
              <a:solidFill>
                <a:srgbClr val="97B8FF"/>
              </a:solidFill>
              <a:latin typeface="Arial" panose="020B0604020202020204" pitchFamily="34" charset="0"/>
              <a:ea typeface="Sora Medium" pitchFamily="34" charset="-122"/>
              <a:cs typeface="Arial" panose="020B0604020202020204" pitchFamily="34" charset="0"/>
            </a:endParaRPr>
          </a:p>
          <a:p>
            <a:pPr marL="0" indent="0" algn="l">
              <a:lnSpc>
                <a:spcPts val="5550"/>
              </a:lnSpc>
              <a:buNone/>
            </a:pPr>
            <a:endParaRPr lang="en-US" sz="1000" dirty="0">
              <a:solidFill>
                <a:srgbClr val="97B8FF"/>
              </a:solidFill>
              <a:latin typeface="Arial" panose="020B0604020202020204" pitchFamily="34" charset="0"/>
              <a:ea typeface="Sora Medium" pitchFamily="34" charset="-122"/>
              <a:cs typeface="Arial" panose="020B0604020202020204" pitchFamily="34" charset="0"/>
            </a:endParaRPr>
          </a:p>
          <a:p>
            <a:pPr marL="0" indent="0" algn="l">
              <a:lnSpc>
                <a:spcPts val="5550"/>
              </a:lnSpc>
              <a:buNone/>
            </a:pPr>
            <a:endParaRPr lang="en-US" sz="1000" dirty="0">
              <a:solidFill>
                <a:srgbClr val="97B8FF"/>
              </a:solidFill>
              <a:latin typeface="Arial" panose="020B0604020202020204" pitchFamily="34" charset="0"/>
              <a:ea typeface="Sora Medium" pitchFamily="34" charset="-122"/>
              <a:cs typeface="Arial" panose="020B0604020202020204" pitchFamily="34" charset="0"/>
            </a:endParaRPr>
          </a:p>
          <a:p>
            <a:pPr marL="0" indent="0" algn="l">
              <a:lnSpc>
                <a:spcPts val="5550"/>
              </a:lnSpc>
              <a:buNone/>
            </a:pPr>
            <a:endParaRPr lang="en-US" sz="1000" dirty="0">
              <a:latin typeface="Arial" panose="020B0604020202020204" pitchFamily="34" charset="0"/>
              <a:cs typeface="Arial" panose="020B0604020202020204"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793790" y="1284446"/>
            <a:ext cx="8615005" cy="620078"/>
          </a:xfrm>
          <a:prstGeom prst="rect">
            <a:avLst/>
          </a:prstGeom>
          <a:noFill/>
          <a:ln/>
        </p:spPr>
        <p:txBody>
          <a:bodyPr wrap="none" lIns="0" tIns="0" rIns="0" bIns="0" rtlCol="0" anchor="t"/>
          <a:lstStyle/>
          <a:p>
            <a:pPr marL="0" indent="0" algn="l">
              <a:lnSpc>
                <a:spcPts val="4850"/>
              </a:lnSpc>
              <a:buNone/>
            </a:pPr>
            <a:r>
              <a:rPr lang="en-US" sz="3900" dirty="0">
                <a:solidFill>
                  <a:srgbClr val="FFFFFF"/>
                </a:solidFill>
                <a:latin typeface="Arial" panose="020B0604020202020204" pitchFamily="34" charset="0"/>
                <a:ea typeface="Roboto Medium" pitchFamily="34" charset="-122"/>
                <a:cs typeface="Arial" panose="020B0604020202020204" pitchFamily="34" charset="0"/>
              </a:rPr>
              <a:t>Variables Adicionales y su Importancia</a:t>
            </a:r>
            <a:endParaRPr lang="en-US" sz="3900" dirty="0">
              <a:latin typeface="Arial" panose="020B0604020202020204" pitchFamily="34" charset="0"/>
              <a:cs typeface="Arial" panose="020B0604020202020204" pitchFamily="34" charset="0"/>
            </a:endParaRPr>
          </a:p>
        </p:txBody>
      </p:sp>
      <p:sp>
        <p:nvSpPr>
          <p:cNvPr id="3" name="Text 1"/>
          <p:cNvSpPr/>
          <p:nvPr/>
        </p:nvSpPr>
        <p:spPr>
          <a:xfrm>
            <a:off x="793790" y="2271593"/>
            <a:ext cx="6279356" cy="635079"/>
          </a:xfrm>
          <a:prstGeom prst="rect">
            <a:avLst/>
          </a:prstGeom>
          <a:noFill/>
          <a:ln/>
        </p:spPr>
        <p:txBody>
          <a:bodyPr wrap="square" lIns="0" tIns="0" rIns="0" bIns="0" rtlCol="0" anchor="t"/>
          <a:lstStyle/>
          <a:p>
            <a:pPr marL="342900" indent="-342900" algn="l">
              <a:lnSpc>
                <a:spcPts val="2500"/>
              </a:lnSpc>
              <a:buSzPct val="100000"/>
              <a:buChar char="•"/>
            </a:pPr>
            <a:r>
              <a:rPr lang="en-US" sz="1550" b="1" dirty="0">
                <a:solidFill>
                  <a:srgbClr val="CFD0D8"/>
                </a:solidFill>
                <a:latin typeface="Arial" panose="020B0604020202020204" pitchFamily="34" charset="0"/>
                <a:ea typeface="Roboto" pitchFamily="34" charset="-122"/>
                <a:cs typeface="Arial" panose="020B0604020202020204" pitchFamily="34" charset="0"/>
              </a:rPr>
              <a:t>edadact:</a:t>
            </a:r>
            <a:r>
              <a:rPr lang="en-US" sz="1550" dirty="0">
                <a:solidFill>
                  <a:srgbClr val="CFD0D8"/>
                </a:solidFill>
                <a:latin typeface="Arial" panose="020B0604020202020204" pitchFamily="34" charset="0"/>
                <a:ea typeface="Roboto" pitchFamily="34" charset="-122"/>
                <a:cs typeface="Arial" panose="020B0604020202020204" pitchFamily="34" charset="0"/>
              </a:rPr>
              <a:t> Edad actual, crítica para segmentar por ciclo de vida y nivel de riesgo.</a:t>
            </a:r>
            <a:endParaRPr lang="en-US" sz="1550" dirty="0">
              <a:latin typeface="Arial" panose="020B0604020202020204" pitchFamily="34" charset="0"/>
              <a:cs typeface="Arial" panose="020B0604020202020204" pitchFamily="34" charset="0"/>
            </a:endParaRPr>
          </a:p>
        </p:txBody>
      </p:sp>
      <p:sp>
        <p:nvSpPr>
          <p:cNvPr id="4" name="Text 2"/>
          <p:cNvSpPr/>
          <p:nvPr/>
        </p:nvSpPr>
        <p:spPr>
          <a:xfrm>
            <a:off x="793790" y="2976086"/>
            <a:ext cx="6279356" cy="635079"/>
          </a:xfrm>
          <a:prstGeom prst="rect">
            <a:avLst/>
          </a:prstGeom>
          <a:noFill/>
          <a:ln/>
        </p:spPr>
        <p:txBody>
          <a:bodyPr wrap="square" lIns="0" tIns="0" rIns="0" bIns="0" rtlCol="0" anchor="t"/>
          <a:lstStyle/>
          <a:p>
            <a:pPr marL="342900" indent="-342900" algn="l">
              <a:lnSpc>
                <a:spcPts val="2500"/>
              </a:lnSpc>
              <a:buSzPct val="100000"/>
              <a:buChar char="•"/>
            </a:pPr>
            <a:r>
              <a:rPr lang="en-US" sz="1550" b="1" dirty="0">
                <a:solidFill>
                  <a:srgbClr val="CFD0D8"/>
                </a:solidFill>
                <a:latin typeface="Arial" panose="020B0604020202020204" pitchFamily="34" charset="0"/>
                <a:ea typeface="Roboto" pitchFamily="34" charset="-122"/>
                <a:cs typeface="Arial" panose="020B0604020202020204" pitchFamily="34" charset="0"/>
              </a:rPr>
              <a:t>redadact:</a:t>
            </a:r>
            <a:r>
              <a:rPr lang="en-US" sz="1550" dirty="0">
                <a:solidFill>
                  <a:srgbClr val="CFD0D8"/>
                </a:solidFill>
                <a:latin typeface="Arial" panose="020B0604020202020204" pitchFamily="34" charset="0"/>
                <a:ea typeface="Roboto" pitchFamily="34" charset="-122"/>
                <a:cs typeface="Arial" panose="020B0604020202020204" pitchFamily="34" charset="0"/>
              </a:rPr>
              <a:t> Rangos de edad para análisis estadísticos y políticas focalizadas.</a:t>
            </a:r>
            <a:endParaRPr lang="en-US" sz="1550" dirty="0">
              <a:latin typeface="Arial" panose="020B0604020202020204" pitchFamily="34" charset="0"/>
              <a:cs typeface="Arial" panose="020B0604020202020204" pitchFamily="34" charset="0"/>
            </a:endParaRPr>
          </a:p>
        </p:txBody>
      </p:sp>
      <p:sp>
        <p:nvSpPr>
          <p:cNvPr id="5" name="Text 3"/>
          <p:cNvSpPr/>
          <p:nvPr/>
        </p:nvSpPr>
        <p:spPr>
          <a:xfrm>
            <a:off x="793790" y="3680579"/>
            <a:ext cx="6279356" cy="635079"/>
          </a:xfrm>
          <a:prstGeom prst="rect">
            <a:avLst/>
          </a:prstGeom>
          <a:noFill/>
          <a:ln/>
        </p:spPr>
        <p:txBody>
          <a:bodyPr wrap="square" lIns="0" tIns="0" rIns="0" bIns="0" rtlCol="0" anchor="t"/>
          <a:lstStyle/>
          <a:p>
            <a:pPr marL="342900" indent="-342900" algn="l">
              <a:lnSpc>
                <a:spcPts val="2500"/>
              </a:lnSpc>
              <a:buSzPct val="100000"/>
              <a:buChar char="•"/>
            </a:pPr>
            <a:r>
              <a:rPr lang="en-US" sz="1550" b="1" dirty="0">
                <a:solidFill>
                  <a:srgbClr val="CFD0D8"/>
                </a:solidFill>
                <a:latin typeface="Arial" panose="020B0604020202020204" pitchFamily="34" charset="0"/>
                <a:ea typeface="Roboto" pitchFamily="34" charset="-122"/>
                <a:cs typeface="Arial" panose="020B0604020202020204" pitchFamily="34" charset="0"/>
              </a:rPr>
              <a:t>dpto1:</a:t>
            </a:r>
            <a:r>
              <a:rPr lang="en-US" sz="1550" dirty="0">
                <a:solidFill>
                  <a:srgbClr val="CFD0D8"/>
                </a:solidFill>
                <a:latin typeface="Arial" panose="020B0604020202020204" pitchFamily="34" charset="0"/>
                <a:ea typeface="Roboto" pitchFamily="34" charset="-122"/>
                <a:cs typeface="Arial" panose="020B0604020202020204" pitchFamily="34" charset="0"/>
              </a:rPr>
              <a:t> Departamento geográfico de residencia para analizar cobertura territorial.</a:t>
            </a:r>
            <a:endParaRPr lang="en-US" sz="1550" dirty="0">
              <a:latin typeface="Arial" panose="020B0604020202020204" pitchFamily="34" charset="0"/>
              <a:cs typeface="Arial" panose="020B0604020202020204" pitchFamily="34" charset="0"/>
            </a:endParaRPr>
          </a:p>
        </p:txBody>
      </p:sp>
      <p:sp>
        <p:nvSpPr>
          <p:cNvPr id="6" name="Text 4"/>
          <p:cNvSpPr/>
          <p:nvPr/>
        </p:nvSpPr>
        <p:spPr>
          <a:xfrm>
            <a:off x="793790" y="4385072"/>
            <a:ext cx="6279356" cy="635079"/>
          </a:xfrm>
          <a:prstGeom prst="rect">
            <a:avLst/>
          </a:prstGeom>
          <a:noFill/>
          <a:ln/>
        </p:spPr>
        <p:txBody>
          <a:bodyPr wrap="square" lIns="0" tIns="0" rIns="0" bIns="0" rtlCol="0" anchor="t"/>
          <a:lstStyle/>
          <a:p>
            <a:pPr marL="342900" indent="-342900" algn="l">
              <a:lnSpc>
                <a:spcPts val="2500"/>
              </a:lnSpc>
              <a:buSzPct val="100000"/>
              <a:buChar char="•"/>
            </a:pPr>
            <a:r>
              <a:rPr lang="en-US" sz="1550" b="1" dirty="0">
                <a:solidFill>
                  <a:srgbClr val="CFD0D8"/>
                </a:solidFill>
                <a:latin typeface="Arial" panose="020B0604020202020204" pitchFamily="34" charset="0"/>
                <a:ea typeface="Roboto" pitchFamily="34" charset="-122"/>
                <a:cs typeface="Arial" panose="020B0604020202020204" pitchFamily="34" charset="0"/>
              </a:rPr>
              <a:t>salact:</a:t>
            </a:r>
            <a:r>
              <a:rPr lang="en-US" sz="1550" dirty="0">
                <a:solidFill>
                  <a:srgbClr val="CFD0D8"/>
                </a:solidFill>
                <a:latin typeface="Arial" panose="020B0604020202020204" pitchFamily="34" charset="0"/>
                <a:ea typeface="Roboto" pitchFamily="34" charset="-122"/>
                <a:cs typeface="Arial" panose="020B0604020202020204" pitchFamily="34" charset="0"/>
              </a:rPr>
              <a:t> Rango de ingreso/pensión mensual para estimar capacidad de pago.</a:t>
            </a:r>
            <a:endParaRPr lang="en-US" sz="1550" dirty="0">
              <a:latin typeface="Arial" panose="020B0604020202020204" pitchFamily="34" charset="0"/>
              <a:cs typeface="Arial" panose="020B0604020202020204" pitchFamily="34" charset="0"/>
            </a:endParaRPr>
          </a:p>
        </p:txBody>
      </p:sp>
      <p:sp>
        <p:nvSpPr>
          <p:cNvPr id="7" name="Text 5"/>
          <p:cNvSpPr/>
          <p:nvPr/>
        </p:nvSpPr>
        <p:spPr>
          <a:xfrm>
            <a:off x="793790" y="5089565"/>
            <a:ext cx="6279356" cy="635079"/>
          </a:xfrm>
          <a:prstGeom prst="rect">
            <a:avLst/>
          </a:prstGeom>
          <a:noFill/>
          <a:ln/>
        </p:spPr>
        <p:txBody>
          <a:bodyPr wrap="square" lIns="0" tIns="0" rIns="0" bIns="0" rtlCol="0" anchor="t"/>
          <a:lstStyle/>
          <a:p>
            <a:pPr marL="342900" indent="-342900" algn="l">
              <a:lnSpc>
                <a:spcPts val="2500"/>
              </a:lnSpc>
              <a:buSzPct val="100000"/>
              <a:buChar char="•"/>
            </a:pPr>
            <a:r>
              <a:rPr lang="en-US" sz="1550" b="1" dirty="0">
                <a:solidFill>
                  <a:srgbClr val="CFD0D8"/>
                </a:solidFill>
                <a:latin typeface="Arial" panose="020B0604020202020204" pitchFamily="34" charset="0"/>
                <a:ea typeface="Roboto" pitchFamily="34" charset="-122"/>
                <a:cs typeface="Arial" panose="020B0604020202020204" pitchFamily="34" charset="0"/>
              </a:rPr>
              <a:t>trimestre:</a:t>
            </a:r>
            <a:r>
              <a:rPr lang="en-US" sz="1550" dirty="0">
                <a:solidFill>
                  <a:srgbClr val="CFD0D8"/>
                </a:solidFill>
                <a:latin typeface="Arial" panose="020B0604020202020204" pitchFamily="34" charset="0"/>
                <a:ea typeface="Roboto" pitchFamily="34" charset="-122"/>
                <a:cs typeface="Arial" panose="020B0604020202020204" pitchFamily="34" charset="0"/>
              </a:rPr>
              <a:t> Permite análisis estacionales para planificar campañas comerciales.</a:t>
            </a:r>
            <a:endParaRPr lang="en-US" sz="1550" dirty="0">
              <a:latin typeface="Arial" panose="020B0604020202020204" pitchFamily="34" charset="0"/>
              <a:cs typeface="Arial" panose="020B0604020202020204" pitchFamily="34" charset="0"/>
            </a:endParaRPr>
          </a:p>
        </p:txBody>
      </p:sp>
      <p:pic>
        <p:nvPicPr>
          <p:cNvPr id="8" name="Image 0" descr="preencoded.png"/>
          <p:cNvPicPr>
            <a:picLocks noChangeAspect="1"/>
          </p:cNvPicPr>
          <p:nvPr/>
        </p:nvPicPr>
        <p:blipFill>
          <a:blip r:embed="rId3"/>
          <a:stretch>
            <a:fillRect/>
          </a:stretch>
        </p:blipFill>
        <p:spPr>
          <a:xfrm>
            <a:off x="7564874" y="2425422"/>
            <a:ext cx="6279356" cy="4296370"/>
          </a:xfrm>
          <a:prstGeom prst="rect">
            <a:avLst/>
          </a:prstGeom>
        </p:spPr>
      </p:pic>
      <p:pic>
        <p:nvPicPr>
          <p:cNvPr id="9" name="Imagen 8">
            <a:extLst>
              <a:ext uri="{FF2B5EF4-FFF2-40B4-BE49-F238E27FC236}">
                <a16:creationId xmlns:a16="http://schemas.microsoft.com/office/drawing/2014/main" id="{C014B87A-8890-491F-8721-C2F3D36B1DD6}"/>
              </a:ext>
            </a:extLst>
          </p:cNvPr>
          <p:cNvPicPr>
            <a:picLocks noChangeAspect="1"/>
          </p:cNvPicPr>
          <p:nvPr/>
        </p:nvPicPr>
        <p:blipFill rotWithShape="1">
          <a:blip r:embed="rId4"/>
          <a:srcRect t="1" b="468"/>
          <a:stretch/>
        </p:blipFill>
        <p:spPr>
          <a:xfrm>
            <a:off x="0" y="0"/>
            <a:ext cx="1080626" cy="1294090"/>
          </a:xfrm>
          <a:prstGeom prst="rect">
            <a:avLst/>
          </a:prstGeom>
        </p:spPr>
      </p:pic>
      <p:sp>
        <p:nvSpPr>
          <p:cNvPr id="10" name="Text 0">
            <a:extLst>
              <a:ext uri="{FF2B5EF4-FFF2-40B4-BE49-F238E27FC236}">
                <a16:creationId xmlns:a16="http://schemas.microsoft.com/office/drawing/2014/main" id="{54D78774-960F-446D-8C2F-24AB7A3AC058}"/>
              </a:ext>
            </a:extLst>
          </p:cNvPr>
          <p:cNvSpPr/>
          <p:nvPr/>
        </p:nvSpPr>
        <p:spPr>
          <a:xfrm>
            <a:off x="1197888" y="218777"/>
            <a:ext cx="8960996" cy="675526"/>
          </a:xfrm>
          <a:prstGeom prst="rect">
            <a:avLst/>
          </a:prstGeom>
          <a:noFill/>
          <a:ln/>
        </p:spPr>
        <p:txBody>
          <a:bodyPr wrap="none" lIns="0" tIns="0" rIns="0" bIns="0" rtlCol="0" anchor="t"/>
          <a:lstStyle/>
          <a:p>
            <a:pPr>
              <a:lnSpc>
                <a:spcPts val="5550"/>
              </a:lnSpc>
            </a:pPr>
            <a:r>
              <a:rPr lang="es-ES" sz="4400" b="1" dirty="0">
                <a:solidFill>
                  <a:srgbClr val="00B0F0"/>
                </a:solidFill>
                <a:ea typeface="Adobe Song Std L" panose="02020300000000000000" pitchFamily="18" charset="-128"/>
              </a:rPr>
              <a:t>4. Descripción de los Datos y Variables</a:t>
            </a:r>
            <a:endParaRPr lang="en-US" sz="4450" dirty="0">
              <a:solidFill>
                <a:srgbClr val="97B8FF"/>
              </a:solidFill>
              <a:latin typeface="Arial" panose="020B0604020202020204" pitchFamily="34" charset="0"/>
              <a:ea typeface="Sora Medium" pitchFamily="34" charset="-122"/>
              <a:cs typeface="Arial" panose="020B0604020202020204" pitchFamily="34" charset="0"/>
            </a:endParaRPr>
          </a:p>
          <a:p>
            <a:pPr marL="0" indent="0" algn="l">
              <a:lnSpc>
                <a:spcPts val="5550"/>
              </a:lnSpc>
              <a:buNone/>
            </a:pPr>
            <a:endParaRPr lang="en-US" sz="1000" dirty="0">
              <a:solidFill>
                <a:srgbClr val="97B8FF"/>
              </a:solidFill>
              <a:latin typeface="Arial" panose="020B0604020202020204" pitchFamily="34" charset="0"/>
              <a:ea typeface="Sora Medium" pitchFamily="34" charset="-122"/>
              <a:cs typeface="Arial" panose="020B0604020202020204" pitchFamily="34" charset="0"/>
            </a:endParaRPr>
          </a:p>
          <a:p>
            <a:pPr marL="0" indent="0" algn="l">
              <a:lnSpc>
                <a:spcPts val="5550"/>
              </a:lnSpc>
              <a:buNone/>
            </a:pPr>
            <a:endParaRPr lang="en-US" sz="1000" dirty="0">
              <a:solidFill>
                <a:srgbClr val="97B8FF"/>
              </a:solidFill>
              <a:latin typeface="Arial" panose="020B0604020202020204" pitchFamily="34" charset="0"/>
              <a:ea typeface="Sora Medium" pitchFamily="34" charset="-122"/>
              <a:cs typeface="Arial" panose="020B0604020202020204" pitchFamily="34" charset="0"/>
            </a:endParaRPr>
          </a:p>
          <a:p>
            <a:pPr marL="0" indent="0" algn="l">
              <a:lnSpc>
                <a:spcPts val="5550"/>
              </a:lnSpc>
              <a:buNone/>
            </a:pPr>
            <a:endParaRPr lang="en-US" sz="1000" dirty="0">
              <a:solidFill>
                <a:srgbClr val="97B8FF"/>
              </a:solidFill>
              <a:latin typeface="Arial" panose="020B0604020202020204" pitchFamily="34" charset="0"/>
              <a:ea typeface="Sora Medium" pitchFamily="34" charset="-122"/>
              <a:cs typeface="Arial" panose="020B0604020202020204" pitchFamily="34" charset="0"/>
            </a:endParaRPr>
          </a:p>
          <a:p>
            <a:pPr marL="0" indent="0" algn="l">
              <a:lnSpc>
                <a:spcPts val="5550"/>
              </a:lnSpc>
              <a:buNone/>
            </a:pPr>
            <a:endParaRPr lang="en-US" sz="1000" dirty="0">
              <a:latin typeface="Arial" panose="020B0604020202020204" pitchFamily="34" charset="0"/>
              <a:cs typeface="Arial" panose="020B0604020202020204"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1"/>
          <p:cNvSpPr/>
          <p:nvPr/>
        </p:nvSpPr>
        <p:spPr>
          <a:xfrm>
            <a:off x="793789" y="1823322"/>
            <a:ext cx="13042821" cy="362903"/>
          </a:xfrm>
          <a:prstGeom prst="rect">
            <a:avLst/>
          </a:prstGeom>
          <a:noFill/>
          <a:ln/>
        </p:spPr>
        <p:txBody>
          <a:bodyPr wrap="none" lIns="0" tIns="0" rIns="0" bIns="0" rtlCol="0" anchor="t"/>
          <a:lstStyle/>
          <a:p>
            <a:pPr marL="0" indent="0" algn="l">
              <a:lnSpc>
                <a:spcPts val="2850"/>
              </a:lnSpc>
              <a:buNone/>
            </a:pPr>
            <a:r>
              <a:rPr lang="en-US" sz="1750" dirty="0">
                <a:solidFill>
                  <a:srgbClr val="E0D6DE"/>
                </a:solidFill>
                <a:latin typeface="Arial" panose="020B0604020202020204" pitchFamily="34" charset="0"/>
                <a:ea typeface="Noto Sans TC" pitchFamily="34" charset="-122"/>
                <a:cs typeface="Arial" panose="020B0604020202020204" pitchFamily="34" charset="0"/>
              </a:rPr>
              <a:t>Se utilizó el dataset </a:t>
            </a:r>
            <a:r>
              <a:rPr lang="en-US" sz="1750" b="1" dirty="0">
                <a:solidFill>
                  <a:srgbClr val="E0D6DE"/>
                </a:solidFill>
                <a:latin typeface="Arial" panose="020B0604020202020204" pitchFamily="34" charset="0"/>
                <a:ea typeface="Noto Sans TC" pitchFamily="34" charset="-122"/>
                <a:cs typeface="Arial" panose="020B0604020202020204" pitchFamily="34" charset="0"/>
              </a:rPr>
              <a:t>“Pensionistas_SCTR_2024”</a:t>
            </a:r>
            <a:r>
              <a:rPr lang="en-US" sz="1750" dirty="0">
                <a:solidFill>
                  <a:srgbClr val="E0D6DE"/>
                </a:solidFill>
                <a:latin typeface="Arial" panose="020B0604020202020204" pitchFamily="34" charset="0"/>
                <a:ea typeface="Noto Sans TC" pitchFamily="34" charset="-122"/>
                <a:cs typeface="Arial" panose="020B0604020202020204" pitchFamily="34" charset="0"/>
              </a:rPr>
              <a:t> con 1’045,524 </a:t>
            </a:r>
            <a:r>
              <a:rPr lang="en-US" sz="1750" dirty="0" err="1">
                <a:solidFill>
                  <a:srgbClr val="E0D6DE"/>
                </a:solidFill>
                <a:latin typeface="Arial" panose="020B0604020202020204" pitchFamily="34" charset="0"/>
                <a:ea typeface="Noto Sans TC" pitchFamily="34" charset="-122"/>
                <a:cs typeface="Arial" panose="020B0604020202020204" pitchFamily="34" charset="0"/>
              </a:rPr>
              <a:t>Instancias</a:t>
            </a:r>
            <a:r>
              <a:rPr lang="en-US" sz="1750" dirty="0">
                <a:solidFill>
                  <a:srgbClr val="E0D6DE"/>
                </a:solidFill>
                <a:latin typeface="Arial" panose="020B0604020202020204" pitchFamily="34" charset="0"/>
                <a:ea typeface="Noto Sans TC" pitchFamily="34" charset="-122"/>
                <a:cs typeface="Arial" panose="020B0604020202020204" pitchFamily="34" charset="0"/>
              </a:rPr>
              <a:t> y 10 </a:t>
            </a:r>
            <a:r>
              <a:rPr lang="en-US" sz="1750" dirty="0" err="1">
                <a:solidFill>
                  <a:srgbClr val="E0D6DE"/>
                </a:solidFill>
                <a:latin typeface="Arial" panose="020B0604020202020204" pitchFamily="34" charset="0"/>
                <a:ea typeface="Noto Sans TC" pitchFamily="34" charset="-122"/>
                <a:cs typeface="Arial" panose="020B0604020202020204" pitchFamily="34" charset="0"/>
              </a:rPr>
              <a:t>Atributos</a:t>
            </a:r>
            <a:r>
              <a:rPr lang="en-US" sz="1750" dirty="0">
                <a:solidFill>
                  <a:srgbClr val="E0D6DE"/>
                </a:solidFill>
                <a:latin typeface="Arial" panose="020B0604020202020204" pitchFamily="34" charset="0"/>
                <a:ea typeface="Noto Sans TC" pitchFamily="34" charset="-122"/>
                <a:cs typeface="Arial" panose="020B0604020202020204" pitchFamily="34" charset="0"/>
              </a:rPr>
              <a:t>.</a:t>
            </a:r>
            <a:endParaRPr lang="en-US" sz="1750" dirty="0">
              <a:latin typeface="Arial" panose="020B0604020202020204" pitchFamily="34" charset="0"/>
              <a:cs typeface="Arial" panose="020B0604020202020204" pitchFamily="34" charset="0"/>
            </a:endParaRPr>
          </a:p>
        </p:txBody>
      </p:sp>
      <p:sp>
        <p:nvSpPr>
          <p:cNvPr id="4" name="Text 2"/>
          <p:cNvSpPr/>
          <p:nvPr/>
        </p:nvSpPr>
        <p:spPr>
          <a:xfrm>
            <a:off x="793790" y="2458522"/>
            <a:ext cx="13042821" cy="362903"/>
          </a:xfrm>
          <a:prstGeom prst="rect">
            <a:avLst/>
          </a:prstGeom>
          <a:noFill/>
          <a:ln/>
        </p:spPr>
        <p:txBody>
          <a:bodyPr wrap="none" lIns="0" tIns="0" rIns="0" bIns="0" rtlCol="0" anchor="t"/>
          <a:lstStyle/>
          <a:p>
            <a:pPr marL="0" indent="0" algn="l">
              <a:lnSpc>
                <a:spcPts val="2850"/>
              </a:lnSpc>
              <a:buNone/>
            </a:pPr>
            <a:r>
              <a:rPr lang="en-US" sz="1750" dirty="0">
                <a:solidFill>
                  <a:srgbClr val="E0D6DE"/>
                </a:solidFill>
                <a:latin typeface="Arial" panose="020B0604020202020204" pitchFamily="34" charset="0"/>
                <a:ea typeface="Noto Sans TC" pitchFamily="34" charset="-122"/>
                <a:cs typeface="Arial" panose="020B0604020202020204" pitchFamily="34" charset="0"/>
              </a:rPr>
              <a:t>Variables seleccionadas: sexo, edad, pensión, estado civil, ubicación, etc.</a:t>
            </a:r>
            <a:endParaRPr lang="en-US" sz="1750" dirty="0">
              <a:latin typeface="Arial" panose="020B0604020202020204" pitchFamily="34" charset="0"/>
              <a:cs typeface="Arial" panose="020B0604020202020204" pitchFamily="34" charset="0"/>
            </a:endParaRPr>
          </a:p>
        </p:txBody>
      </p:sp>
      <p:sp>
        <p:nvSpPr>
          <p:cNvPr id="5" name="Text 3"/>
          <p:cNvSpPr/>
          <p:nvPr/>
        </p:nvSpPr>
        <p:spPr>
          <a:xfrm>
            <a:off x="793790" y="3076575"/>
            <a:ext cx="13042821" cy="362903"/>
          </a:xfrm>
          <a:prstGeom prst="rect">
            <a:avLst/>
          </a:prstGeom>
          <a:noFill/>
          <a:ln/>
        </p:spPr>
        <p:txBody>
          <a:bodyPr wrap="none" lIns="0" tIns="0" rIns="0" bIns="0" rtlCol="0" anchor="t"/>
          <a:lstStyle/>
          <a:p>
            <a:pPr marL="0" indent="0" algn="l">
              <a:lnSpc>
                <a:spcPts val="2850"/>
              </a:lnSpc>
              <a:buNone/>
            </a:pPr>
            <a:r>
              <a:rPr lang="en-US" sz="1750" dirty="0">
                <a:solidFill>
                  <a:srgbClr val="E0D6DE"/>
                </a:solidFill>
                <a:latin typeface="Arial" panose="020B0604020202020204" pitchFamily="34" charset="0"/>
                <a:ea typeface="Noto Sans TC" pitchFamily="34" charset="-122"/>
                <a:cs typeface="Arial" panose="020B0604020202020204" pitchFamily="34" charset="0"/>
              </a:rPr>
              <a:t>Procesos realizados:</a:t>
            </a:r>
            <a:endParaRPr lang="en-US" sz="1750" dirty="0">
              <a:latin typeface="Arial" panose="020B0604020202020204" pitchFamily="34" charset="0"/>
              <a:cs typeface="Arial" panose="020B0604020202020204" pitchFamily="34" charset="0"/>
            </a:endParaRPr>
          </a:p>
        </p:txBody>
      </p:sp>
      <p:sp>
        <p:nvSpPr>
          <p:cNvPr id="6" name="Shape 4"/>
          <p:cNvSpPr/>
          <p:nvPr/>
        </p:nvSpPr>
        <p:spPr>
          <a:xfrm>
            <a:off x="793790" y="3694628"/>
            <a:ext cx="510302" cy="510302"/>
          </a:xfrm>
          <a:prstGeom prst="roundRect">
            <a:avLst>
              <a:gd name="adj" fmla="val 6667"/>
            </a:avLst>
          </a:prstGeom>
          <a:solidFill>
            <a:srgbClr val="26262B"/>
          </a:solidFill>
          <a:ln/>
        </p:spPr>
      </p:sp>
      <p:sp>
        <p:nvSpPr>
          <p:cNvPr id="7" name="Text 5"/>
          <p:cNvSpPr/>
          <p:nvPr/>
        </p:nvSpPr>
        <p:spPr>
          <a:xfrm>
            <a:off x="1530906" y="3772495"/>
            <a:ext cx="2835235" cy="354330"/>
          </a:xfrm>
          <a:prstGeom prst="rect">
            <a:avLst/>
          </a:prstGeom>
          <a:noFill/>
          <a:ln/>
        </p:spPr>
        <p:txBody>
          <a:bodyPr wrap="none" lIns="0" tIns="0" rIns="0" bIns="0" rtlCol="0" anchor="t"/>
          <a:lstStyle/>
          <a:p>
            <a:pPr marL="0" indent="0" algn="l">
              <a:lnSpc>
                <a:spcPts val="2750"/>
              </a:lnSpc>
              <a:buNone/>
            </a:pPr>
            <a:r>
              <a:rPr lang="en-US" sz="2200" dirty="0">
                <a:solidFill>
                  <a:srgbClr val="E0D6DE"/>
                </a:solidFill>
                <a:latin typeface="Arial" panose="020B0604020202020204" pitchFamily="34" charset="0"/>
                <a:ea typeface="Sora Medium" pitchFamily="34" charset="-122"/>
                <a:cs typeface="Arial" panose="020B0604020202020204" pitchFamily="34" charset="0"/>
              </a:rPr>
              <a:t>Limpieza de datos:</a:t>
            </a:r>
            <a:endParaRPr lang="en-US" sz="2200" dirty="0">
              <a:latin typeface="Arial" panose="020B0604020202020204" pitchFamily="34" charset="0"/>
              <a:cs typeface="Arial" panose="020B0604020202020204" pitchFamily="34" charset="0"/>
            </a:endParaRPr>
          </a:p>
        </p:txBody>
      </p:sp>
      <p:sp>
        <p:nvSpPr>
          <p:cNvPr id="8" name="Text 6"/>
          <p:cNvSpPr/>
          <p:nvPr/>
        </p:nvSpPr>
        <p:spPr>
          <a:xfrm>
            <a:off x="1530906" y="4262914"/>
            <a:ext cx="3421499" cy="725805"/>
          </a:xfrm>
          <a:prstGeom prst="rect">
            <a:avLst/>
          </a:prstGeom>
          <a:noFill/>
          <a:ln/>
        </p:spPr>
        <p:txBody>
          <a:bodyPr wrap="square" lIns="0" tIns="0" rIns="0" bIns="0" rtlCol="0" anchor="t"/>
          <a:lstStyle/>
          <a:p>
            <a:pPr marL="0" indent="0" algn="l">
              <a:lnSpc>
                <a:spcPts val="2850"/>
              </a:lnSpc>
              <a:buNone/>
            </a:pPr>
            <a:r>
              <a:rPr lang="en-US" sz="1750" dirty="0">
                <a:solidFill>
                  <a:srgbClr val="E0D6DE"/>
                </a:solidFill>
                <a:latin typeface="Arial" panose="020B0604020202020204" pitchFamily="34" charset="0"/>
                <a:ea typeface="Noto Sans TC" pitchFamily="34" charset="-122"/>
                <a:cs typeface="Arial" panose="020B0604020202020204" pitchFamily="34" charset="0"/>
              </a:rPr>
              <a:t>se eliminaron registros incompletos.</a:t>
            </a:r>
            <a:endParaRPr lang="en-US" sz="1750" dirty="0">
              <a:latin typeface="Arial" panose="020B0604020202020204" pitchFamily="34" charset="0"/>
              <a:cs typeface="Arial" panose="020B0604020202020204" pitchFamily="34" charset="0"/>
            </a:endParaRPr>
          </a:p>
        </p:txBody>
      </p:sp>
      <p:sp>
        <p:nvSpPr>
          <p:cNvPr id="9" name="Shape 7"/>
          <p:cNvSpPr/>
          <p:nvPr/>
        </p:nvSpPr>
        <p:spPr>
          <a:xfrm>
            <a:off x="5235893" y="3694628"/>
            <a:ext cx="510302" cy="510302"/>
          </a:xfrm>
          <a:prstGeom prst="roundRect">
            <a:avLst>
              <a:gd name="adj" fmla="val 6667"/>
            </a:avLst>
          </a:prstGeom>
          <a:solidFill>
            <a:srgbClr val="26262B"/>
          </a:solidFill>
          <a:ln/>
        </p:spPr>
      </p:sp>
      <p:sp>
        <p:nvSpPr>
          <p:cNvPr id="10" name="Text 8"/>
          <p:cNvSpPr/>
          <p:nvPr/>
        </p:nvSpPr>
        <p:spPr>
          <a:xfrm>
            <a:off x="5973008" y="3772495"/>
            <a:ext cx="2835235" cy="354330"/>
          </a:xfrm>
          <a:prstGeom prst="rect">
            <a:avLst/>
          </a:prstGeom>
          <a:noFill/>
          <a:ln/>
        </p:spPr>
        <p:txBody>
          <a:bodyPr wrap="none" lIns="0" tIns="0" rIns="0" bIns="0" rtlCol="0" anchor="t"/>
          <a:lstStyle/>
          <a:p>
            <a:pPr marL="0" indent="0" algn="l">
              <a:lnSpc>
                <a:spcPts val="2750"/>
              </a:lnSpc>
              <a:buNone/>
            </a:pPr>
            <a:r>
              <a:rPr lang="en-US" sz="2200" dirty="0">
                <a:solidFill>
                  <a:srgbClr val="E0D6DE"/>
                </a:solidFill>
                <a:latin typeface="Arial" panose="020B0604020202020204" pitchFamily="34" charset="0"/>
                <a:ea typeface="Sora Medium" pitchFamily="34" charset="-122"/>
                <a:cs typeface="Arial" panose="020B0604020202020204" pitchFamily="34" charset="0"/>
              </a:rPr>
              <a:t>Normalización:</a:t>
            </a:r>
            <a:endParaRPr lang="en-US" sz="2200" dirty="0">
              <a:latin typeface="Arial" panose="020B0604020202020204" pitchFamily="34" charset="0"/>
              <a:cs typeface="Arial" panose="020B0604020202020204" pitchFamily="34" charset="0"/>
            </a:endParaRPr>
          </a:p>
        </p:txBody>
      </p:sp>
      <p:sp>
        <p:nvSpPr>
          <p:cNvPr id="11" name="Text 9"/>
          <p:cNvSpPr/>
          <p:nvPr/>
        </p:nvSpPr>
        <p:spPr>
          <a:xfrm>
            <a:off x="5973008" y="4262914"/>
            <a:ext cx="3421499" cy="725805"/>
          </a:xfrm>
          <a:prstGeom prst="rect">
            <a:avLst/>
          </a:prstGeom>
          <a:noFill/>
          <a:ln/>
        </p:spPr>
        <p:txBody>
          <a:bodyPr wrap="square" lIns="0" tIns="0" rIns="0" bIns="0" rtlCol="0" anchor="t"/>
          <a:lstStyle/>
          <a:p>
            <a:pPr marL="0" indent="0" algn="l">
              <a:lnSpc>
                <a:spcPts val="2850"/>
              </a:lnSpc>
              <a:buNone/>
            </a:pPr>
            <a:r>
              <a:rPr lang="en-US" sz="1750" dirty="0">
                <a:solidFill>
                  <a:srgbClr val="E0D6DE"/>
                </a:solidFill>
                <a:latin typeface="Arial" panose="020B0604020202020204" pitchFamily="34" charset="0"/>
                <a:ea typeface="Noto Sans TC" pitchFamily="34" charset="-122"/>
                <a:cs typeface="Arial" panose="020B0604020202020204" pitchFamily="34" charset="0"/>
              </a:rPr>
              <a:t>se estandarizaron los valores para facilitar la clasificación.</a:t>
            </a:r>
            <a:endParaRPr lang="en-US" sz="1750" dirty="0">
              <a:latin typeface="Arial" panose="020B0604020202020204" pitchFamily="34" charset="0"/>
              <a:cs typeface="Arial" panose="020B0604020202020204" pitchFamily="34" charset="0"/>
            </a:endParaRPr>
          </a:p>
        </p:txBody>
      </p:sp>
      <p:sp>
        <p:nvSpPr>
          <p:cNvPr id="12" name="Shape 10"/>
          <p:cNvSpPr/>
          <p:nvPr/>
        </p:nvSpPr>
        <p:spPr>
          <a:xfrm>
            <a:off x="9677995" y="3694628"/>
            <a:ext cx="510302" cy="510302"/>
          </a:xfrm>
          <a:prstGeom prst="roundRect">
            <a:avLst>
              <a:gd name="adj" fmla="val 6667"/>
            </a:avLst>
          </a:prstGeom>
          <a:solidFill>
            <a:srgbClr val="26262B"/>
          </a:solidFill>
          <a:ln/>
        </p:spPr>
      </p:sp>
      <p:sp>
        <p:nvSpPr>
          <p:cNvPr id="13" name="Text 11"/>
          <p:cNvSpPr/>
          <p:nvPr/>
        </p:nvSpPr>
        <p:spPr>
          <a:xfrm>
            <a:off x="10415111" y="3772495"/>
            <a:ext cx="3421499" cy="708660"/>
          </a:xfrm>
          <a:prstGeom prst="rect">
            <a:avLst/>
          </a:prstGeom>
          <a:noFill/>
          <a:ln/>
        </p:spPr>
        <p:txBody>
          <a:bodyPr wrap="square" lIns="0" tIns="0" rIns="0" bIns="0" rtlCol="0" anchor="t"/>
          <a:lstStyle/>
          <a:p>
            <a:pPr marL="0" indent="0" algn="l">
              <a:lnSpc>
                <a:spcPts val="2750"/>
              </a:lnSpc>
              <a:buNone/>
            </a:pPr>
            <a:r>
              <a:rPr lang="en-US" sz="2200" dirty="0">
                <a:solidFill>
                  <a:srgbClr val="E0D6DE"/>
                </a:solidFill>
                <a:latin typeface="Arial" panose="020B0604020202020204" pitchFamily="34" charset="0"/>
                <a:ea typeface="Sora Medium" pitchFamily="34" charset="-122"/>
                <a:cs typeface="Arial" panose="020B0604020202020204" pitchFamily="34" charset="0"/>
              </a:rPr>
              <a:t>Creación de variable objetivo:</a:t>
            </a:r>
            <a:endParaRPr lang="en-US" sz="2200" dirty="0">
              <a:latin typeface="Arial" panose="020B0604020202020204" pitchFamily="34" charset="0"/>
              <a:cs typeface="Arial" panose="020B0604020202020204" pitchFamily="34" charset="0"/>
            </a:endParaRPr>
          </a:p>
        </p:txBody>
      </p:sp>
      <p:sp>
        <p:nvSpPr>
          <p:cNvPr id="14" name="Text 12"/>
          <p:cNvSpPr/>
          <p:nvPr/>
        </p:nvSpPr>
        <p:spPr>
          <a:xfrm>
            <a:off x="10415111" y="4617244"/>
            <a:ext cx="3421499" cy="362903"/>
          </a:xfrm>
          <a:prstGeom prst="rect">
            <a:avLst/>
          </a:prstGeom>
          <a:noFill/>
          <a:ln/>
        </p:spPr>
        <p:txBody>
          <a:bodyPr wrap="none" lIns="0" tIns="0" rIns="0" bIns="0" rtlCol="0" anchor="t"/>
          <a:lstStyle/>
          <a:p>
            <a:pPr marL="0" indent="0" algn="l">
              <a:lnSpc>
                <a:spcPts val="2850"/>
              </a:lnSpc>
              <a:buNone/>
            </a:pPr>
            <a:r>
              <a:rPr lang="en-US" sz="1750" dirty="0">
                <a:solidFill>
                  <a:srgbClr val="E0D6DE"/>
                </a:solidFill>
                <a:latin typeface="Arial" panose="020B0604020202020204" pitchFamily="34" charset="0"/>
                <a:ea typeface="Noto Sans TC" pitchFamily="34" charset="-122"/>
                <a:cs typeface="Arial" panose="020B0604020202020204" pitchFamily="34" charset="0"/>
              </a:rPr>
              <a:t>interesado_SCTR (Sí / No).</a:t>
            </a:r>
            <a:endParaRPr lang="en-US" sz="1750" dirty="0">
              <a:latin typeface="Arial" panose="020B0604020202020204" pitchFamily="34" charset="0"/>
              <a:cs typeface="Arial" panose="020B0604020202020204" pitchFamily="34" charset="0"/>
            </a:endParaRPr>
          </a:p>
        </p:txBody>
      </p:sp>
      <p:sp>
        <p:nvSpPr>
          <p:cNvPr id="15" name="Text 13"/>
          <p:cNvSpPr/>
          <p:nvPr/>
        </p:nvSpPr>
        <p:spPr>
          <a:xfrm>
            <a:off x="793790" y="5243870"/>
            <a:ext cx="13042821" cy="362903"/>
          </a:xfrm>
          <a:prstGeom prst="rect">
            <a:avLst/>
          </a:prstGeom>
          <a:noFill/>
          <a:ln/>
        </p:spPr>
        <p:txBody>
          <a:bodyPr wrap="none" lIns="0" tIns="0" rIns="0" bIns="0" rtlCol="0" anchor="t"/>
          <a:lstStyle/>
          <a:p>
            <a:pPr marL="0" indent="0" algn="l">
              <a:lnSpc>
                <a:spcPts val="2850"/>
              </a:lnSpc>
              <a:buNone/>
            </a:pPr>
            <a:r>
              <a:rPr lang="en-US" sz="1750" dirty="0">
                <a:solidFill>
                  <a:srgbClr val="E0D6DE"/>
                </a:solidFill>
                <a:latin typeface="Arial" panose="020B0604020202020204" pitchFamily="34" charset="0"/>
                <a:ea typeface="Noto Sans TC" pitchFamily="34" charset="-122"/>
                <a:cs typeface="Arial" panose="020B0604020202020204" pitchFamily="34" charset="0"/>
              </a:rPr>
              <a:t>Técnica aplicada: </a:t>
            </a:r>
            <a:r>
              <a:rPr lang="en-US" sz="1750" b="1" dirty="0">
                <a:solidFill>
                  <a:srgbClr val="E0D6DE"/>
                </a:solidFill>
                <a:latin typeface="Arial" panose="020B0604020202020204" pitchFamily="34" charset="0"/>
                <a:ea typeface="Noto Sans TC" pitchFamily="34" charset="-122"/>
                <a:cs typeface="Arial" panose="020B0604020202020204" pitchFamily="34" charset="0"/>
              </a:rPr>
              <a:t>clustering (Simple K-Means)</a:t>
            </a:r>
            <a:r>
              <a:rPr lang="en-US" sz="1750" dirty="0">
                <a:solidFill>
                  <a:srgbClr val="E0D6DE"/>
                </a:solidFill>
                <a:latin typeface="Arial" panose="020B0604020202020204" pitchFamily="34" charset="0"/>
                <a:ea typeface="Noto Sans TC" pitchFamily="34" charset="-122"/>
                <a:cs typeface="Arial" panose="020B0604020202020204" pitchFamily="34" charset="0"/>
              </a:rPr>
              <a:t> para segmentar a los clientes.</a:t>
            </a:r>
            <a:endParaRPr lang="en-US" sz="1750" dirty="0">
              <a:latin typeface="Arial" panose="020B0604020202020204" pitchFamily="34" charset="0"/>
              <a:cs typeface="Arial" panose="020B0604020202020204" pitchFamily="34" charset="0"/>
            </a:endParaRPr>
          </a:p>
        </p:txBody>
      </p:sp>
      <p:sp>
        <p:nvSpPr>
          <p:cNvPr id="16" name="Text 14"/>
          <p:cNvSpPr/>
          <p:nvPr/>
        </p:nvSpPr>
        <p:spPr>
          <a:xfrm>
            <a:off x="793790" y="5861923"/>
            <a:ext cx="13042821" cy="362903"/>
          </a:xfrm>
          <a:prstGeom prst="rect">
            <a:avLst/>
          </a:prstGeom>
          <a:noFill/>
          <a:ln/>
        </p:spPr>
        <p:txBody>
          <a:bodyPr wrap="none" lIns="0" tIns="0" rIns="0" bIns="0" rtlCol="0" anchor="t"/>
          <a:lstStyle/>
          <a:p>
            <a:pPr marL="342900" indent="-342900" algn="l">
              <a:lnSpc>
                <a:spcPts val="2850"/>
              </a:lnSpc>
              <a:buSzPct val="100000"/>
              <a:buChar char="•"/>
            </a:pPr>
            <a:r>
              <a:rPr lang="en-US" sz="1750" dirty="0">
                <a:solidFill>
                  <a:srgbClr val="E0D6DE"/>
                </a:solidFill>
                <a:latin typeface="Arial" panose="020B0604020202020204" pitchFamily="34" charset="0"/>
                <a:ea typeface="Noto Sans TC" pitchFamily="34" charset="-122"/>
                <a:cs typeface="Arial" panose="020B0604020202020204" pitchFamily="34" charset="0"/>
              </a:rPr>
              <a:t>3 clústeres generados:</a:t>
            </a:r>
            <a:endParaRPr lang="en-US" sz="1750" dirty="0">
              <a:latin typeface="Arial" panose="020B0604020202020204" pitchFamily="34" charset="0"/>
              <a:cs typeface="Arial" panose="020B0604020202020204" pitchFamily="34" charset="0"/>
            </a:endParaRPr>
          </a:p>
        </p:txBody>
      </p:sp>
      <p:sp>
        <p:nvSpPr>
          <p:cNvPr id="17" name="Text 15"/>
          <p:cNvSpPr/>
          <p:nvPr/>
        </p:nvSpPr>
        <p:spPr>
          <a:xfrm>
            <a:off x="793790" y="6304121"/>
            <a:ext cx="13042821" cy="362903"/>
          </a:xfrm>
          <a:prstGeom prst="rect">
            <a:avLst/>
          </a:prstGeom>
          <a:noFill/>
          <a:ln/>
        </p:spPr>
        <p:txBody>
          <a:bodyPr wrap="none" lIns="0" tIns="0" rIns="0" bIns="0" rtlCol="0" anchor="t"/>
          <a:lstStyle/>
          <a:p>
            <a:pPr marL="685800" lvl="1" indent="-342900" algn="l">
              <a:lnSpc>
                <a:spcPts val="2850"/>
              </a:lnSpc>
              <a:buSzPct val="100000"/>
              <a:buChar char="•"/>
            </a:pPr>
            <a:r>
              <a:rPr lang="en-US" sz="1750" b="1" dirty="0">
                <a:solidFill>
                  <a:srgbClr val="E0D6DE"/>
                </a:solidFill>
                <a:latin typeface="Arial" panose="020B0604020202020204" pitchFamily="34" charset="0"/>
                <a:ea typeface="Noto Sans TC" pitchFamily="34" charset="-122"/>
                <a:cs typeface="Arial" panose="020B0604020202020204" pitchFamily="34" charset="0"/>
              </a:rPr>
              <a:t>Cluster 0:</a:t>
            </a:r>
            <a:r>
              <a:rPr lang="en-US" sz="1750" dirty="0">
                <a:solidFill>
                  <a:srgbClr val="E0D6DE"/>
                </a:solidFill>
                <a:latin typeface="Arial" panose="020B0604020202020204" pitchFamily="34" charset="0"/>
                <a:ea typeface="Noto Sans TC" pitchFamily="34" charset="-122"/>
                <a:cs typeface="Arial" panose="020B0604020202020204" pitchFamily="34" charset="0"/>
              </a:rPr>
              <a:t> hombres activos con buena pensión.</a:t>
            </a:r>
            <a:endParaRPr lang="en-US" sz="1750" dirty="0">
              <a:latin typeface="Arial" panose="020B0604020202020204" pitchFamily="34" charset="0"/>
              <a:cs typeface="Arial" panose="020B0604020202020204" pitchFamily="34" charset="0"/>
            </a:endParaRPr>
          </a:p>
        </p:txBody>
      </p:sp>
      <p:sp>
        <p:nvSpPr>
          <p:cNvPr id="18" name="Text 16"/>
          <p:cNvSpPr/>
          <p:nvPr/>
        </p:nvSpPr>
        <p:spPr>
          <a:xfrm>
            <a:off x="793790" y="6746319"/>
            <a:ext cx="13042821" cy="362903"/>
          </a:xfrm>
          <a:prstGeom prst="rect">
            <a:avLst/>
          </a:prstGeom>
          <a:noFill/>
          <a:ln/>
        </p:spPr>
        <p:txBody>
          <a:bodyPr wrap="none" lIns="0" tIns="0" rIns="0" bIns="0" rtlCol="0" anchor="t"/>
          <a:lstStyle/>
          <a:p>
            <a:pPr marL="685800" lvl="1" indent="-342900" algn="l">
              <a:lnSpc>
                <a:spcPts val="2850"/>
              </a:lnSpc>
              <a:buSzPct val="100000"/>
              <a:buChar char="•"/>
            </a:pPr>
            <a:r>
              <a:rPr lang="en-US" sz="1750" b="1" dirty="0">
                <a:solidFill>
                  <a:srgbClr val="E0D6DE"/>
                </a:solidFill>
                <a:latin typeface="Arial" panose="020B0604020202020204" pitchFamily="34" charset="0"/>
                <a:ea typeface="Noto Sans TC" pitchFamily="34" charset="-122"/>
                <a:cs typeface="Arial" panose="020B0604020202020204" pitchFamily="34" charset="0"/>
              </a:rPr>
              <a:t>Cluster 1:</a:t>
            </a:r>
            <a:r>
              <a:rPr lang="en-US" sz="1750" dirty="0">
                <a:solidFill>
                  <a:srgbClr val="E0D6DE"/>
                </a:solidFill>
                <a:latin typeface="Arial" panose="020B0604020202020204" pitchFamily="34" charset="0"/>
                <a:ea typeface="Noto Sans TC" pitchFamily="34" charset="-122"/>
                <a:cs typeface="Arial" panose="020B0604020202020204" pitchFamily="34" charset="0"/>
              </a:rPr>
              <a:t> adultos mayores con pensión alta.</a:t>
            </a:r>
            <a:endParaRPr lang="en-US" sz="1750" dirty="0">
              <a:latin typeface="Arial" panose="020B0604020202020204" pitchFamily="34" charset="0"/>
              <a:cs typeface="Arial" panose="020B0604020202020204" pitchFamily="34" charset="0"/>
            </a:endParaRPr>
          </a:p>
        </p:txBody>
      </p:sp>
      <p:sp>
        <p:nvSpPr>
          <p:cNvPr id="19" name="Text 17"/>
          <p:cNvSpPr/>
          <p:nvPr/>
        </p:nvSpPr>
        <p:spPr>
          <a:xfrm>
            <a:off x="793790" y="7188518"/>
            <a:ext cx="13042821" cy="362903"/>
          </a:xfrm>
          <a:prstGeom prst="rect">
            <a:avLst/>
          </a:prstGeom>
          <a:noFill/>
          <a:ln/>
        </p:spPr>
        <p:txBody>
          <a:bodyPr wrap="none" lIns="0" tIns="0" rIns="0" bIns="0" rtlCol="0" anchor="t"/>
          <a:lstStyle/>
          <a:p>
            <a:pPr marL="685800" lvl="1" indent="-342900" algn="l">
              <a:lnSpc>
                <a:spcPts val="2850"/>
              </a:lnSpc>
              <a:buSzPct val="100000"/>
              <a:buChar char="•"/>
            </a:pPr>
            <a:r>
              <a:rPr lang="en-US" sz="1750" b="1" dirty="0">
                <a:solidFill>
                  <a:srgbClr val="E0D6DE"/>
                </a:solidFill>
                <a:latin typeface="Arial" panose="020B0604020202020204" pitchFamily="34" charset="0"/>
                <a:ea typeface="Noto Sans TC" pitchFamily="34" charset="-122"/>
                <a:cs typeface="Arial" panose="020B0604020202020204" pitchFamily="34" charset="0"/>
              </a:rPr>
              <a:t>Cluster 2:</a:t>
            </a:r>
            <a:r>
              <a:rPr lang="en-US" sz="1750" dirty="0">
                <a:solidFill>
                  <a:srgbClr val="E0D6DE"/>
                </a:solidFill>
                <a:latin typeface="Arial" panose="020B0604020202020204" pitchFamily="34" charset="0"/>
                <a:ea typeface="Noto Sans TC" pitchFamily="34" charset="-122"/>
                <a:cs typeface="Arial" panose="020B0604020202020204" pitchFamily="34" charset="0"/>
              </a:rPr>
              <a:t> mujeres con pensión baja.</a:t>
            </a:r>
            <a:endParaRPr lang="en-US" sz="1750" dirty="0">
              <a:latin typeface="Arial" panose="020B0604020202020204" pitchFamily="34" charset="0"/>
              <a:cs typeface="Arial" panose="020B0604020202020204" pitchFamily="34" charset="0"/>
            </a:endParaRPr>
          </a:p>
        </p:txBody>
      </p:sp>
      <p:pic>
        <p:nvPicPr>
          <p:cNvPr id="20" name="Imagen 19">
            <a:extLst>
              <a:ext uri="{FF2B5EF4-FFF2-40B4-BE49-F238E27FC236}">
                <a16:creationId xmlns:a16="http://schemas.microsoft.com/office/drawing/2014/main" id="{F9C3E7D4-5072-4B35-BA38-FC8E984DF859}"/>
              </a:ext>
            </a:extLst>
          </p:cNvPr>
          <p:cNvPicPr>
            <a:picLocks noChangeAspect="1"/>
          </p:cNvPicPr>
          <p:nvPr/>
        </p:nvPicPr>
        <p:blipFill rotWithShape="1">
          <a:blip r:embed="rId3"/>
          <a:srcRect t="1" b="468"/>
          <a:stretch/>
        </p:blipFill>
        <p:spPr>
          <a:xfrm>
            <a:off x="72297" y="0"/>
            <a:ext cx="867364" cy="1038701"/>
          </a:xfrm>
          <a:prstGeom prst="rect">
            <a:avLst/>
          </a:prstGeom>
        </p:spPr>
      </p:pic>
      <p:sp>
        <p:nvSpPr>
          <p:cNvPr id="23" name="Text 0">
            <a:extLst>
              <a:ext uri="{FF2B5EF4-FFF2-40B4-BE49-F238E27FC236}">
                <a16:creationId xmlns:a16="http://schemas.microsoft.com/office/drawing/2014/main" id="{1F58355D-624A-41F4-ACB1-AFA55CFD0A55}"/>
              </a:ext>
            </a:extLst>
          </p:cNvPr>
          <p:cNvSpPr/>
          <p:nvPr/>
        </p:nvSpPr>
        <p:spPr>
          <a:xfrm>
            <a:off x="1197888" y="218777"/>
            <a:ext cx="8586311" cy="1366540"/>
          </a:xfrm>
          <a:prstGeom prst="rect">
            <a:avLst/>
          </a:prstGeom>
          <a:noFill/>
          <a:ln/>
        </p:spPr>
        <p:txBody>
          <a:bodyPr wrap="none" lIns="0" tIns="0" rIns="0" bIns="0" rtlCol="0" anchor="t"/>
          <a:lstStyle/>
          <a:p>
            <a:pPr>
              <a:lnSpc>
                <a:spcPts val="5550"/>
              </a:lnSpc>
            </a:pPr>
            <a:r>
              <a:rPr lang="es-ES" sz="4400" b="1" dirty="0">
                <a:solidFill>
                  <a:srgbClr val="00B0F0"/>
                </a:solidFill>
                <a:ea typeface="Adobe Song Std L" panose="02020300000000000000" pitchFamily="18" charset="-128"/>
              </a:rPr>
              <a:t>5. Preparación de la Información</a:t>
            </a:r>
          </a:p>
          <a:p>
            <a:pPr marL="0" indent="0" algn="l">
              <a:lnSpc>
                <a:spcPts val="5550"/>
              </a:lnSpc>
              <a:buNone/>
            </a:pPr>
            <a:r>
              <a:rPr lang="en-US" sz="4450" dirty="0">
                <a:solidFill>
                  <a:srgbClr val="97B8FF"/>
                </a:solidFill>
                <a:latin typeface="Arial" panose="020B0604020202020204" pitchFamily="34" charset="0"/>
                <a:ea typeface="Sora Medium" pitchFamily="34" charset="-122"/>
                <a:cs typeface="Arial" panose="020B0604020202020204" pitchFamily="34" charset="0"/>
              </a:rPr>
              <a:t>Pre-</a:t>
            </a:r>
            <a:r>
              <a:rPr lang="en-US" sz="4450" dirty="0" err="1">
                <a:solidFill>
                  <a:srgbClr val="97B8FF"/>
                </a:solidFill>
                <a:latin typeface="Arial" panose="020B0604020202020204" pitchFamily="34" charset="0"/>
                <a:ea typeface="Sora Medium" pitchFamily="34" charset="-122"/>
                <a:cs typeface="Arial" panose="020B0604020202020204" pitchFamily="34" charset="0"/>
              </a:rPr>
              <a:t>Procesamiento</a:t>
            </a:r>
            <a:r>
              <a:rPr lang="en-US" sz="4450" dirty="0">
                <a:solidFill>
                  <a:srgbClr val="97B8FF"/>
                </a:solidFill>
                <a:latin typeface="Arial" panose="020B0604020202020204" pitchFamily="34" charset="0"/>
                <a:ea typeface="Sora Medium" pitchFamily="34" charset="-122"/>
                <a:cs typeface="Arial" panose="020B0604020202020204" pitchFamily="34" charset="0"/>
              </a:rPr>
              <a:t> de Datos</a:t>
            </a:r>
          </a:p>
          <a:p>
            <a:pPr marL="0" indent="0" algn="l">
              <a:lnSpc>
                <a:spcPts val="5550"/>
              </a:lnSpc>
              <a:buNone/>
            </a:pPr>
            <a:endParaRPr lang="en-US" sz="1000" dirty="0">
              <a:solidFill>
                <a:srgbClr val="97B8FF"/>
              </a:solidFill>
              <a:latin typeface="Arial" panose="020B0604020202020204" pitchFamily="34" charset="0"/>
              <a:ea typeface="Sora Medium" pitchFamily="34" charset="-122"/>
              <a:cs typeface="Arial" panose="020B0604020202020204" pitchFamily="34" charset="0"/>
            </a:endParaRPr>
          </a:p>
          <a:p>
            <a:pPr marL="0" indent="0" algn="l">
              <a:lnSpc>
                <a:spcPts val="5550"/>
              </a:lnSpc>
              <a:buNone/>
            </a:pPr>
            <a:endParaRPr lang="en-US" sz="1000" dirty="0">
              <a:solidFill>
                <a:srgbClr val="97B8FF"/>
              </a:solidFill>
              <a:latin typeface="Arial" panose="020B0604020202020204" pitchFamily="34" charset="0"/>
              <a:ea typeface="Sora Medium" pitchFamily="34" charset="-122"/>
              <a:cs typeface="Arial" panose="020B0604020202020204" pitchFamily="34" charset="0"/>
            </a:endParaRPr>
          </a:p>
          <a:p>
            <a:pPr marL="0" indent="0" algn="l">
              <a:lnSpc>
                <a:spcPts val="5550"/>
              </a:lnSpc>
              <a:buNone/>
            </a:pPr>
            <a:endParaRPr lang="en-US" sz="1000" dirty="0">
              <a:solidFill>
                <a:srgbClr val="97B8FF"/>
              </a:solidFill>
              <a:latin typeface="Arial" panose="020B0604020202020204" pitchFamily="34" charset="0"/>
              <a:ea typeface="Sora Medium" pitchFamily="34" charset="-122"/>
              <a:cs typeface="Arial" panose="020B0604020202020204" pitchFamily="34" charset="0"/>
            </a:endParaRPr>
          </a:p>
          <a:p>
            <a:pPr marL="0" indent="0" algn="l">
              <a:lnSpc>
                <a:spcPts val="5550"/>
              </a:lnSpc>
              <a:buNone/>
            </a:pPr>
            <a:endParaRPr lang="en-US" sz="1000" dirty="0">
              <a:latin typeface="Arial" panose="020B0604020202020204" pitchFamily="34" charset="0"/>
              <a:cs typeface="Arial" panose="020B0604020202020204"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939661" y="798672"/>
            <a:ext cx="8586311" cy="708779"/>
          </a:xfrm>
          <a:prstGeom prst="rect">
            <a:avLst/>
          </a:prstGeom>
          <a:noFill/>
          <a:ln/>
        </p:spPr>
        <p:txBody>
          <a:bodyPr wrap="none" lIns="0" tIns="0" rIns="0" bIns="0" rtlCol="0" anchor="t"/>
          <a:lstStyle/>
          <a:p>
            <a:pPr>
              <a:lnSpc>
                <a:spcPts val="5550"/>
              </a:lnSpc>
            </a:pPr>
            <a:r>
              <a:rPr lang="es-ES" sz="4400" b="1" dirty="0">
                <a:solidFill>
                  <a:srgbClr val="00B0F0"/>
                </a:solidFill>
                <a:latin typeface="Adobe Song Std L" panose="02020300000000000000" pitchFamily="18" charset="-128"/>
                <a:ea typeface="Adobe Song Std L" panose="02020300000000000000" pitchFamily="18" charset="-128"/>
              </a:rPr>
              <a:t>5</a:t>
            </a:r>
            <a:r>
              <a:rPr lang="es-ES" sz="4400" b="1" dirty="0">
                <a:solidFill>
                  <a:srgbClr val="00B0F0"/>
                </a:solidFill>
                <a:ea typeface="Adobe Song Std L" panose="02020300000000000000" pitchFamily="18" charset="-128"/>
              </a:rPr>
              <a:t>. Preparación de la Información</a:t>
            </a:r>
          </a:p>
          <a:p>
            <a:pPr marL="0" indent="0" algn="l">
              <a:lnSpc>
                <a:spcPts val="5550"/>
              </a:lnSpc>
              <a:buNone/>
            </a:pPr>
            <a:r>
              <a:rPr lang="en-US" sz="4450" dirty="0" err="1">
                <a:solidFill>
                  <a:srgbClr val="97B8FF"/>
                </a:solidFill>
                <a:latin typeface="Arial" panose="020B0604020202020204" pitchFamily="34" charset="0"/>
                <a:ea typeface="Sora Medium" pitchFamily="34" charset="-122"/>
                <a:cs typeface="Arial" panose="020B0604020202020204" pitchFamily="34" charset="0"/>
              </a:rPr>
              <a:t>Procesamiento</a:t>
            </a:r>
            <a:r>
              <a:rPr lang="en-US" sz="4450" dirty="0">
                <a:solidFill>
                  <a:srgbClr val="97B8FF"/>
                </a:solidFill>
                <a:latin typeface="Arial" panose="020B0604020202020204" pitchFamily="34" charset="0"/>
                <a:ea typeface="Sora Medium" pitchFamily="34" charset="-122"/>
                <a:cs typeface="Arial" panose="020B0604020202020204" pitchFamily="34" charset="0"/>
              </a:rPr>
              <a:t> de Datos</a:t>
            </a:r>
          </a:p>
          <a:p>
            <a:pPr marL="0" indent="0" algn="l">
              <a:lnSpc>
                <a:spcPts val="5550"/>
              </a:lnSpc>
              <a:buNone/>
            </a:pPr>
            <a:endParaRPr lang="en-US" sz="1000" dirty="0">
              <a:solidFill>
                <a:srgbClr val="97B8FF"/>
              </a:solidFill>
              <a:latin typeface="Arial" panose="020B0604020202020204" pitchFamily="34" charset="0"/>
              <a:ea typeface="Sora Medium" pitchFamily="34" charset="-122"/>
              <a:cs typeface="Arial" panose="020B0604020202020204" pitchFamily="34" charset="0"/>
            </a:endParaRPr>
          </a:p>
          <a:p>
            <a:pPr marL="0" indent="0" algn="l">
              <a:lnSpc>
                <a:spcPts val="5550"/>
              </a:lnSpc>
              <a:buNone/>
            </a:pPr>
            <a:endParaRPr lang="en-US" sz="1000" dirty="0">
              <a:solidFill>
                <a:srgbClr val="97B8FF"/>
              </a:solidFill>
              <a:latin typeface="Arial" panose="020B0604020202020204" pitchFamily="34" charset="0"/>
              <a:ea typeface="Sora Medium" pitchFamily="34" charset="-122"/>
              <a:cs typeface="Arial" panose="020B0604020202020204" pitchFamily="34" charset="0"/>
            </a:endParaRPr>
          </a:p>
          <a:p>
            <a:pPr marL="0" indent="0" algn="l">
              <a:lnSpc>
                <a:spcPts val="5550"/>
              </a:lnSpc>
              <a:buNone/>
            </a:pPr>
            <a:endParaRPr lang="en-US" sz="1000" dirty="0">
              <a:solidFill>
                <a:srgbClr val="97B8FF"/>
              </a:solidFill>
              <a:latin typeface="Arial" panose="020B0604020202020204" pitchFamily="34" charset="0"/>
              <a:ea typeface="Sora Medium" pitchFamily="34" charset="-122"/>
              <a:cs typeface="Arial" panose="020B0604020202020204" pitchFamily="34" charset="0"/>
            </a:endParaRPr>
          </a:p>
          <a:p>
            <a:pPr marL="0" indent="0" algn="l">
              <a:lnSpc>
                <a:spcPts val="5550"/>
              </a:lnSpc>
              <a:buNone/>
            </a:pPr>
            <a:endParaRPr lang="en-US" sz="1000" dirty="0">
              <a:latin typeface="Arial" panose="020B0604020202020204" pitchFamily="34" charset="0"/>
              <a:cs typeface="Arial" panose="020B0604020202020204" pitchFamily="34" charset="0"/>
            </a:endParaRPr>
          </a:p>
        </p:txBody>
      </p:sp>
      <p:pic>
        <p:nvPicPr>
          <p:cNvPr id="20" name="Imagen 19">
            <a:extLst>
              <a:ext uri="{FF2B5EF4-FFF2-40B4-BE49-F238E27FC236}">
                <a16:creationId xmlns:a16="http://schemas.microsoft.com/office/drawing/2014/main" id="{F9C3E7D4-5072-4B35-BA38-FC8E984DF859}"/>
              </a:ext>
            </a:extLst>
          </p:cNvPr>
          <p:cNvPicPr>
            <a:picLocks noChangeAspect="1"/>
          </p:cNvPicPr>
          <p:nvPr/>
        </p:nvPicPr>
        <p:blipFill rotWithShape="1">
          <a:blip r:embed="rId3"/>
          <a:srcRect t="1" b="468"/>
          <a:stretch/>
        </p:blipFill>
        <p:spPr>
          <a:xfrm>
            <a:off x="72297" y="0"/>
            <a:ext cx="867364" cy="1038701"/>
          </a:xfrm>
          <a:prstGeom prst="rect">
            <a:avLst/>
          </a:prstGeom>
        </p:spPr>
      </p:pic>
      <p:pic>
        <p:nvPicPr>
          <p:cNvPr id="4" name="Imagen 3">
            <a:extLst>
              <a:ext uri="{FF2B5EF4-FFF2-40B4-BE49-F238E27FC236}">
                <a16:creationId xmlns:a16="http://schemas.microsoft.com/office/drawing/2014/main" id="{5B11B3DA-A018-4B3C-A9B7-FECC5FC91CC1}"/>
              </a:ext>
            </a:extLst>
          </p:cNvPr>
          <p:cNvPicPr>
            <a:picLocks noChangeAspect="1"/>
          </p:cNvPicPr>
          <p:nvPr/>
        </p:nvPicPr>
        <p:blipFill>
          <a:blip r:embed="rId4"/>
          <a:stretch>
            <a:fillRect/>
          </a:stretch>
        </p:blipFill>
        <p:spPr>
          <a:xfrm>
            <a:off x="1270972" y="3091992"/>
            <a:ext cx="6058029" cy="3643004"/>
          </a:xfrm>
          <a:prstGeom prst="rect">
            <a:avLst/>
          </a:prstGeom>
        </p:spPr>
      </p:pic>
      <p:pic>
        <p:nvPicPr>
          <p:cNvPr id="6" name="Imagen 5">
            <a:extLst>
              <a:ext uri="{FF2B5EF4-FFF2-40B4-BE49-F238E27FC236}">
                <a16:creationId xmlns:a16="http://schemas.microsoft.com/office/drawing/2014/main" id="{71D2EC1E-23E5-4F7A-A7C4-4274FA0D8396}"/>
              </a:ext>
            </a:extLst>
          </p:cNvPr>
          <p:cNvPicPr>
            <a:picLocks noChangeAspect="1"/>
          </p:cNvPicPr>
          <p:nvPr/>
        </p:nvPicPr>
        <p:blipFill>
          <a:blip r:embed="rId5"/>
          <a:stretch>
            <a:fillRect/>
          </a:stretch>
        </p:blipFill>
        <p:spPr>
          <a:xfrm>
            <a:off x="7974310" y="2667178"/>
            <a:ext cx="6399651" cy="4637469"/>
          </a:xfrm>
          <a:prstGeom prst="rect">
            <a:avLst/>
          </a:prstGeom>
        </p:spPr>
      </p:pic>
    </p:spTree>
    <p:extLst>
      <p:ext uri="{BB962C8B-B14F-4D97-AF65-F5344CB8AC3E}">
        <p14:creationId xmlns:p14="http://schemas.microsoft.com/office/powerpoint/2010/main" val="21317970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1626622" y="342937"/>
            <a:ext cx="9712866" cy="752486"/>
          </a:xfrm>
          <a:prstGeom prst="rect">
            <a:avLst/>
          </a:prstGeom>
          <a:noFill/>
          <a:ln/>
        </p:spPr>
        <p:txBody>
          <a:bodyPr wrap="none" lIns="0" tIns="0" rIns="0" bIns="0" rtlCol="0" anchor="t"/>
          <a:lstStyle/>
          <a:p>
            <a:pPr>
              <a:lnSpc>
                <a:spcPts val="3400"/>
              </a:lnSpc>
            </a:pPr>
            <a:r>
              <a:rPr lang="es-ES" sz="4800" b="1" dirty="0">
                <a:solidFill>
                  <a:srgbClr val="00B0F0"/>
                </a:solidFill>
                <a:ea typeface="Adobe Song Std L" panose="02020300000000000000" pitchFamily="18" charset="-128"/>
                <a:cs typeface="Arial" panose="020B0604020202020204" pitchFamily="34" charset="0"/>
              </a:rPr>
              <a:t>6</a:t>
            </a:r>
            <a:r>
              <a:rPr lang="es-ES" sz="4400" b="1" dirty="0">
                <a:solidFill>
                  <a:srgbClr val="00B0F0"/>
                </a:solidFill>
                <a:ea typeface="Adobe Song Std L" panose="02020300000000000000" pitchFamily="18" charset="-128"/>
                <a:cs typeface="Arial" panose="020B0604020202020204" pitchFamily="34" charset="0"/>
              </a:rPr>
              <a:t>.</a:t>
            </a:r>
            <a:r>
              <a:rPr lang="es-ES" sz="4800" b="1" dirty="0">
                <a:solidFill>
                  <a:srgbClr val="00B0F0"/>
                </a:solidFill>
                <a:ea typeface="Adobe Song Std L" panose="02020300000000000000" pitchFamily="18" charset="-128"/>
                <a:cs typeface="Arial" panose="020B0604020202020204" pitchFamily="34" charset="0"/>
              </a:rPr>
              <a:t> Análisis exploratorio</a:t>
            </a:r>
          </a:p>
          <a:p>
            <a:pPr marL="0" indent="0" algn="l">
              <a:lnSpc>
                <a:spcPts val="3400"/>
              </a:lnSpc>
              <a:buNone/>
            </a:pPr>
            <a:endParaRPr lang="es-ES" sz="4800" b="1" dirty="0">
              <a:solidFill>
                <a:schemeClr val="accent1">
                  <a:lumMod val="60000"/>
                  <a:lumOff val="40000"/>
                </a:schemeClr>
              </a:solidFill>
              <a:latin typeface="Adobe Song Std L" panose="02020300000000000000" pitchFamily="18" charset="-128"/>
              <a:ea typeface="Adobe Song Std L" panose="02020300000000000000" pitchFamily="18" charset="-128"/>
            </a:endParaRPr>
          </a:p>
        </p:txBody>
      </p:sp>
      <p:pic>
        <p:nvPicPr>
          <p:cNvPr id="20" name="Imagen 19">
            <a:extLst>
              <a:ext uri="{FF2B5EF4-FFF2-40B4-BE49-F238E27FC236}">
                <a16:creationId xmlns:a16="http://schemas.microsoft.com/office/drawing/2014/main" id="{F9C3E7D4-5072-4B35-BA38-FC8E984DF859}"/>
              </a:ext>
            </a:extLst>
          </p:cNvPr>
          <p:cNvPicPr>
            <a:picLocks noChangeAspect="1"/>
          </p:cNvPicPr>
          <p:nvPr/>
        </p:nvPicPr>
        <p:blipFill rotWithShape="1">
          <a:blip r:embed="rId3"/>
          <a:srcRect t="1" b="468"/>
          <a:stretch/>
        </p:blipFill>
        <p:spPr>
          <a:xfrm>
            <a:off x="72297" y="0"/>
            <a:ext cx="867364" cy="1038701"/>
          </a:xfrm>
          <a:prstGeom prst="rect">
            <a:avLst/>
          </a:prstGeom>
        </p:spPr>
      </p:pic>
      <p:graphicFrame>
        <p:nvGraphicFramePr>
          <p:cNvPr id="3" name="Tabla 3">
            <a:extLst>
              <a:ext uri="{FF2B5EF4-FFF2-40B4-BE49-F238E27FC236}">
                <a16:creationId xmlns:a16="http://schemas.microsoft.com/office/drawing/2014/main" id="{4F644CB5-5A12-411F-BFD7-18B7F870A30B}"/>
              </a:ext>
            </a:extLst>
          </p:cNvPr>
          <p:cNvGraphicFramePr>
            <a:graphicFrameLocks noGrp="1"/>
          </p:cNvGraphicFramePr>
          <p:nvPr/>
        </p:nvGraphicFramePr>
        <p:xfrm>
          <a:off x="1718888" y="4777017"/>
          <a:ext cx="3573565" cy="2494280"/>
        </p:xfrm>
        <a:graphic>
          <a:graphicData uri="http://schemas.openxmlformats.org/drawingml/2006/table">
            <a:tbl>
              <a:tblPr firstRow="1" bandRow="1">
                <a:tableStyleId>{5C22544A-7EE6-4342-B048-85BDC9FD1C3A}</a:tableStyleId>
              </a:tblPr>
              <a:tblGrid>
                <a:gridCol w="798891">
                  <a:extLst>
                    <a:ext uri="{9D8B030D-6E8A-4147-A177-3AD203B41FA5}">
                      <a16:colId xmlns:a16="http://schemas.microsoft.com/office/drawing/2014/main" val="768230647"/>
                    </a:ext>
                  </a:extLst>
                </a:gridCol>
                <a:gridCol w="1387337">
                  <a:extLst>
                    <a:ext uri="{9D8B030D-6E8A-4147-A177-3AD203B41FA5}">
                      <a16:colId xmlns:a16="http://schemas.microsoft.com/office/drawing/2014/main" val="3730861374"/>
                    </a:ext>
                  </a:extLst>
                </a:gridCol>
                <a:gridCol w="1387337">
                  <a:extLst>
                    <a:ext uri="{9D8B030D-6E8A-4147-A177-3AD203B41FA5}">
                      <a16:colId xmlns:a16="http://schemas.microsoft.com/office/drawing/2014/main" val="1008771874"/>
                    </a:ext>
                  </a:extLst>
                </a:gridCol>
              </a:tblGrid>
              <a:tr h="0">
                <a:tc>
                  <a:txBody>
                    <a:bodyPr/>
                    <a:lstStyle/>
                    <a:p>
                      <a:r>
                        <a:rPr lang="es-ES" dirty="0"/>
                        <a:t>Código</a:t>
                      </a:r>
                      <a:endParaRPr lang="es-PE" dirty="0"/>
                    </a:p>
                  </a:txBody>
                  <a:tcPr/>
                </a:tc>
                <a:tc>
                  <a:txBody>
                    <a:bodyPr/>
                    <a:lstStyle/>
                    <a:p>
                      <a:r>
                        <a:rPr lang="es-ES" dirty="0" err="1"/>
                        <a:t>Cluster</a:t>
                      </a:r>
                      <a:endParaRPr lang="es-PE" dirty="0"/>
                    </a:p>
                  </a:txBody>
                  <a:tcPr/>
                </a:tc>
                <a:tc>
                  <a:txBody>
                    <a:bodyPr/>
                    <a:lstStyle/>
                    <a:p>
                      <a:r>
                        <a:rPr lang="es-ES" dirty="0"/>
                        <a:t>%</a:t>
                      </a:r>
                      <a:endParaRPr lang="es-PE" dirty="0"/>
                    </a:p>
                  </a:txBody>
                  <a:tcPr/>
                </a:tc>
                <a:extLst>
                  <a:ext uri="{0D108BD9-81ED-4DB2-BD59-A6C34878D82A}">
                    <a16:rowId xmlns:a16="http://schemas.microsoft.com/office/drawing/2014/main" val="4093863207"/>
                  </a:ext>
                </a:extLst>
              </a:tr>
              <a:tr h="370840">
                <a:tc>
                  <a:txBody>
                    <a:bodyPr/>
                    <a:lstStyle/>
                    <a:p>
                      <a:r>
                        <a:rPr lang="es-ES" dirty="0"/>
                        <a:t>0</a:t>
                      </a:r>
                      <a:endParaRPr lang="es-PE" dirty="0"/>
                    </a:p>
                  </a:txBody>
                  <a:tcPr/>
                </a:tc>
                <a:tc>
                  <a:txBody>
                    <a:bodyPr/>
                    <a:lstStyle/>
                    <a:p>
                      <a:r>
                        <a:rPr lang="es-ES" dirty="0"/>
                        <a:t>153708</a:t>
                      </a:r>
                      <a:endParaRPr lang="es-PE" dirty="0"/>
                    </a:p>
                  </a:txBody>
                  <a:tcPr/>
                </a:tc>
                <a:tc>
                  <a:txBody>
                    <a:bodyPr/>
                    <a:lstStyle/>
                    <a:p>
                      <a:r>
                        <a:rPr lang="es-ES" dirty="0"/>
                        <a:t>15%</a:t>
                      </a:r>
                      <a:endParaRPr lang="es-PE" dirty="0"/>
                    </a:p>
                  </a:txBody>
                  <a:tcPr/>
                </a:tc>
                <a:extLst>
                  <a:ext uri="{0D108BD9-81ED-4DB2-BD59-A6C34878D82A}">
                    <a16:rowId xmlns:a16="http://schemas.microsoft.com/office/drawing/2014/main" val="146538005"/>
                  </a:ext>
                </a:extLst>
              </a:tr>
              <a:tr h="370840">
                <a:tc>
                  <a:txBody>
                    <a:bodyPr/>
                    <a:lstStyle/>
                    <a:p>
                      <a:r>
                        <a:rPr lang="es-ES" dirty="0"/>
                        <a:t>1</a:t>
                      </a:r>
                      <a:endParaRPr lang="es-PE" dirty="0"/>
                    </a:p>
                  </a:txBody>
                  <a:tcPr/>
                </a:tc>
                <a:tc>
                  <a:txBody>
                    <a:bodyPr/>
                    <a:lstStyle/>
                    <a:p>
                      <a:r>
                        <a:rPr lang="es-PE" dirty="0"/>
                        <a:t>54736</a:t>
                      </a:r>
                    </a:p>
                  </a:txBody>
                  <a:tcPr/>
                </a:tc>
                <a:tc>
                  <a:txBody>
                    <a:bodyPr/>
                    <a:lstStyle/>
                    <a:p>
                      <a:r>
                        <a:rPr lang="es-ES" dirty="0"/>
                        <a:t>5%</a:t>
                      </a:r>
                      <a:endParaRPr lang="es-PE" dirty="0"/>
                    </a:p>
                  </a:txBody>
                  <a:tcPr/>
                </a:tc>
                <a:extLst>
                  <a:ext uri="{0D108BD9-81ED-4DB2-BD59-A6C34878D82A}">
                    <a16:rowId xmlns:a16="http://schemas.microsoft.com/office/drawing/2014/main" val="3471956435"/>
                  </a:ext>
                </a:extLst>
              </a:tr>
              <a:tr h="370840">
                <a:tc>
                  <a:txBody>
                    <a:bodyPr/>
                    <a:lstStyle/>
                    <a:p>
                      <a:r>
                        <a:rPr lang="es-ES" dirty="0"/>
                        <a:t>2</a:t>
                      </a:r>
                      <a:endParaRPr lang="es-PE" dirty="0"/>
                    </a:p>
                  </a:txBody>
                  <a:tcPr/>
                </a:tc>
                <a:tc>
                  <a:txBody>
                    <a:bodyPr/>
                    <a:lstStyle/>
                    <a:p>
                      <a:r>
                        <a:rPr lang="es-PE" dirty="0"/>
                        <a:t>37390</a:t>
                      </a:r>
                    </a:p>
                  </a:txBody>
                  <a:tcPr/>
                </a:tc>
                <a:tc>
                  <a:txBody>
                    <a:bodyPr/>
                    <a:lstStyle/>
                    <a:p>
                      <a:r>
                        <a:rPr lang="es-ES" dirty="0"/>
                        <a:t>4%</a:t>
                      </a:r>
                      <a:endParaRPr lang="es-PE" dirty="0"/>
                    </a:p>
                  </a:txBody>
                  <a:tcPr/>
                </a:tc>
                <a:extLst>
                  <a:ext uri="{0D108BD9-81ED-4DB2-BD59-A6C34878D82A}">
                    <a16:rowId xmlns:a16="http://schemas.microsoft.com/office/drawing/2014/main" val="1118463639"/>
                  </a:ext>
                </a:extLst>
              </a:tr>
              <a:tr h="370840">
                <a:tc>
                  <a:txBody>
                    <a:bodyPr/>
                    <a:lstStyle/>
                    <a:p>
                      <a:r>
                        <a:rPr lang="es-ES" dirty="0"/>
                        <a:t>3</a:t>
                      </a:r>
                      <a:endParaRPr lang="es-PE" dirty="0"/>
                    </a:p>
                  </a:txBody>
                  <a:tcPr/>
                </a:tc>
                <a:tc>
                  <a:txBody>
                    <a:bodyPr/>
                    <a:lstStyle/>
                    <a:p>
                      <a:r>
                        <a:rPr lang="es-ES" dirty="0"/>
                        <a:t>270579</a:t>
                      </a:r>
                      <a:endParaRPr lang="es-PE" dirty="0"/>
                    </a:p>
                  </a:txBody>
                  <a:tcPr/>
                </a:tc>
                <a:tc>
                  <a:txBody>
                    <a:bodyPr/>
                    <a:lstStyle/>
                    <a:p>
                      <a:r>
                        <a:rPr lang="es-ES" dirty="0"/>
                        <a:t>26%</a:t>
                      </a:r>
                      <a:endParaRPr lang="es-PE" dirty="0"/>
                    </a:p>
                  </a:txBody>
                  <a:tcPr/>
                </a:tc>
                <a:extLst>
                  <a:ext uri="{0D108BD9-81ED-4DB2-BD59-A6C34878D82A}">
                    <a16:rowId xmlns:a16="http://schemas.microsoft.com/office/drawing/2014/main" val="2973972570"/>
                  </a:ext>
                </a:extLst>
              </a:tr>
              <a:tr h="370840">
                <a:tc>
                  <a:txBody>
                    <a:bodyPr/>
                    <a:lstStyle/>
                    <a:p>
                      <a:r>
                        <a:rPr lang="es-ES" dirty="0"/>
                        <a:t>4</a:t>
                      </a:r>
                      <a:endParaRPr lang="es-PE" dirty="0"/>
                    </a:p>
                  </a:txBody>
                  <a:tcPr/>
                </a:tc>
                <a:tc>
                  <a:txBody>
                    <a:bodyPr/>
                    <a:lstStyle/>
                    <a:p>
                      <a:r>
                        <a:rPr lang="es-ES" dirty="0"/>
                        <a:t>529111</a:t>
                      </a:r>
                      <a:endParaRPr lang="es-PE" dirty="0"/>
                    </a:p>
                  </a:txBody>
                  <a:tcPr/>
                </a:tc>
                <a:tc>
                  <a:txBody>
                    <a:bodyPr/>
                    <a:lstStyle/>
                    <a:p>
                      <a:r>
                        <a:rPr lang="es-ES" dirty="0"/>
                        <a:t>51%</a:t>
                      </a:r>
                      <a:endParaRPr lang="es-PE" dirty="0"/>
                    </a:p>
                  </a:txBody>
                  <a:tcPr/>
                </a:tc>
                <a:extLst>
                  <a:ext uri="{0D108BD9-81ED-4DB2-BD59-A6C34878D82A}">
                    <a16:rowId xmlns:a16="http://schemas.microsoft.com/office/drawing/2014/main" val="1751743209"/>
                  </a:ext>
                </a:extLst>
              </a:tr>
            </a:tbl>
          </a:graphicData>
        </a:graphic>
      </p:graphicFrame>
      <p:pic>
        <p:nvPicPr>
          <p:cNvPr id="6" name="Imagen 5">
            <a:extLst>
              <a:ext uri="{FF2B5EF4-FFF2-40B4-BE49-F238E27FC236}">
                <a16:creationId xmlns:a16="http://schemas.microsoft.com/office/drawing/2014/main" id="{E91F0FF5-716C-4259-A647-536E1BF1F846}"/>
              </a:ext>
            </a:extLst>
          </p:cNvPr>
          <p:cNvPicPr>
            <a:picLocks noChangeAspect="1"/>
          </p:cNvPicPr>
          <p:nvPr/>
        </p:nvPicPr>
        <p:blipFill>
          <a:blip r:embed="rId4"/>
          <a:stretch>
            <a:fillRect/>
          </a:stretch>
        </p:blipFill>
        <p:spPr>
          <a:xfrm>
            <a:off x="7746871" y="3797710"/>
            <a:ext cx="5063652" cy="3819195"/>
          </a:xfrm>
          <a:prstGeom prst="rect">
            <a:avLst/>
          </a:prstGeom>
        </p:spPr>
      </p:pic>
      <p:sp>
        <p:nvSpPr>
          <p:cNvPr id="8" name="CuadroTexto 7">
            <a:extLst>
              <a:ext uri="{FF2B5EF4-FFF2-40B4-BE49-F238E27FC236}">
                <a16:creationId xmlns:a16="http://schemas.microsoft.com/office/drawing/2014/main" id="{E40B5934-30F9-491C-B27C-6D5220CACB23}"/>
              </a:ext>
            </a:extLst>
          </p:cNvPr>
          <p:cNvSpPr txBox="1"/>
          <p:nvPr/>
        </p:nvSpPr>
        <p:spPr>
          <a:xfrm>
            <a:off x="1216057" y="1038701"/>
            <a:ext cx="12168285" cy="3539430"/>
          </a:xfrm>
          <a:prstGeom prst="rect">
            <a:avLst/>
          </a:prstGeom>
          <a:noFill/>
        </p:spPr>
        <p:txBody>
          <a:bodyPr wrap="square" rtlCol="0">
            <a:spAutoFit/>
          </a:bodyPr>
          <a:lstStyle/>
          <a:p>
            <a:r>
              <a:rPr lang="es-ES" sz="2800" dirty="0">
                <a:solidFill>
                  <a:schemeClr val="bg1"/>
                </a:solidFill>
              </a:rPr>
              <a:t>Para nuestros datos aplicamos Entrenamiento No Supervisado, para ello clasificaremos nuestra variables.</a:t>
            </a:r>
          </a:p>
          <a:p>
            <a:endParaRPr lang="es-ES" sz="2800" dirty="0">
              <a:solidFill>
                <a:schemeClr val="bg1"/>
              </a:solidFill>
            </a:endParaRPr>
          </a:p>
          <a:p>
            <a:r>
              <a:rPr lang="es-PE" sz="2800" dirty="0">
                <a:solidFill>
                  <a:schemeClr val="bg1"/>
                </a:solidFill>
              </a:rPr>
              <a:t>Se determina el grupo de personas que tiene mayor tendencia a comprar el seguro de riesgo SCTR según la Ley Peruana </a:t>
            </a:r>
            <a:r>
              <a:rPr lang="es-ES" sz="2800" dirty="0">
                <a:solidFill>
                  <a:schemeClr val="bg1"/>
                </a:solidFill>
              </a:rPr>
              <a:t>Ley </a:t>
            </a:r>
            <a:r>
              <a:rPr lang="es-ES" sz="2800" dirty="0" err="1">
                <a:solidFill>
                  <a:schemeClr val="bg1"/>
                </a:solidFill>
              </a:rPr>
              <a:t>N°</a:t>
            </a:r>
            <a:r>
              <a:rPr lang="es-ES" sz="2800" dirty="0">
                <a:solidFill>
                  <a:schemeClr val="bg1"/>
                </a:solidFill>
              </a:rPr>
              <a:t> 26790, conocida como la Ley de Modernización de la Seguridad Social en Salud.</a:t>
            </a:r>
          </a:p>
          <a:p>
            <a:endParaRPr lang="es-ES" sz="2800" dirty="0">
              <a:solidFill>
                <a:schemeClr val="bg1"/>
              </a:solidFill>
            </a:endParaRPr>
          </a:p>
          <a:p>
            <a:r>
              <a:rPr lang="es-ES" sz="2800" dirty="0">
                <a:solidFill>
                  <a:schemeClr val="bg1"/>
                </a:solidFill>
              </a:rPr>
              <a:t>EM: Expectación Máxima</a:t>
            </a:r>
            <a:endParaRPr lang="es-PE" sz="2800" dirty="0">
              <a:solidFill>
                <a:schemeClr val="bg1"/>
              </a:solidFill>
            </a:endParaRPr>
          </a:p>
        </p:txBody>
      </p:sp>
    </p:spTree>
    <p:extLst>
      <p:ext uri="{BB962C8B-B14F-4D97-AF65-F5344CB8AC3E}">
        <p14:creationId xmlns:p14="http://schemas.microsoft.com/office/powerpoint/2010/main" val="10492558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1626622" y="342937"/>
            <a:ext cx="9712866" cy="752486"/>
          </a:xfrm>
          <a:prstGeom prst="rect">
            <a:avLst/>
          </a:prstGeom>
          <a:noFill/>
          <a:ln/>
        </p:spPr>
        <p:txBody>
          <a:bodyPr wrap="none" lIns="0" tIns="0" rIns="0" bIns="0" rtlCol="0" anchor="t"/>
          <a:lstStyle/>
          <a:p>
            <a:pPr>
              <a:lnSpc>
                <a:spcPts val="3400"/>
              </a:lnSpc>
            </a:pPr>
            <a:r>
              <a:rPr lang="es-ES" sz="4800" b="1" dirty="0">
                <a:solidFill>
                  <a:srgbClr val="00B0F0"/>
                </a:solidFill>
                <a:ea typeface="Adobe Song Std L" panose="02020300000000000000" pitchFamily="18" charset="-128"/>
                <a:cs typeface="Arial" panose="020B0604020202020204" pitchFamily="34" charset="0"/>
              </a:rPr>
              <a:t>6</a:t>
            </a:r>
            <a:r>
              <a:rPr lang="es-ES" sz="4400" b="1" dirty="0">
                <a:solidFill>
                  <a:srgbClr val="00B0F0"/>
                </a:solidFill>
                <a:ea typeface="Adobe Song Std L" panose="02020300000000000000" pitchFamily="18" charset="-128"/>
                <a:cs typeface="Arial" panose="020B0604020202020204" pitchFamily="34" charset="0"/>
              </a:rPr>
              <a:t>.</a:t>
            </a:r>
            <a:r>
              <a:rPr lang="es-ES" sz="4800" b="1" dirty="0">
                <a:solidFill>
                  <a:srgbClr val="00B0F0"/>
                </a:solidFill>
                <a:ea typeface="Adobe Song Std L" panose="02020300000000000000" pitchFamily="18" charset="-128"/>
                <a:cs typeface="Arial" panose="020B0604020202020204" pitchFamily="34" charset="0"/>
              </a:rPr>
              <a:t> Análisis exploratorio</a:t>
            </a:r>
          </a:p>
          <a:p>
            <a:pPr marL="0" indent="0" algn="l">
              <a:lnSpc>
                <a:spcPts val="3400"/>
              </a:lnSpc>
              <a:buNone/>
            </a:pPr>
            <a:endParaRPr lang="es-ES" sz="4800" b="1" dirty="0">
              <a:solidFill>
                <a:schemeClr val="accent1">
                  <a:lumMod val="60000"/>
                  <a:lumOff val="40000"/>
                </a:schemeClr>
              </a:solidFill>
              <a:latin typeface="Adobe Song Std L" panose="02020300000000000000" pitchFamily="18" charset="-128"/>
              <a:ea typeface="Adobe Song Std L" panose="02020300000000000000" pitchFamily="18" charset="-128"/>
            </a:endParaRPr>
          </a:p>
        </p:txBody>
      </p:sp>
      <p:pic>
        <p:nvPicPr>
          <p:cNvPr id="20" name="Imagen 19">
            <a:extLst>
              <a:ext uri="{FF2B5EF4-FFF2-40B4-BE49-F238E27FC236}">
                <a16:creationId xmlns:a16="http://schemas.microsoft.com/office/drawing/2014/main" id="{F9C3E7D4-5072-4B35-BA38-FC8E984DF859}"/>
              </a:ext>
            </a:extLst>
          </p:cNvPr>
          <p:cNvPicPr>
            <a:picLocks noChangeAspect="1"/>
          </p:cNvPicPr>
          <p:nvPr/>
        </p:nvPicPr>
        <p:blipFill rotWithShape="1">
          <a:blip r:embed="rId3"/>
          <a:srcRect t="1" b="468"/>
          <a:stretch/>
        </p:blipFill>
        <p:spPr>
          <a:xfrm>
            <a:off x="72297" y="0"/>
            <a:ext cx="867364" cy="1038701"/>
          </a:xfrm>
          <a:prstGeom prst="rect">
            <a:avLst/>
          </a:prstGeom>
        </p:spPr>
      </p:pic>
      <p:graphicFrame>
        <p:nvGraphicFramePr>
          <p:cNvPr id="3" name="Tabla 3">
            <a:extLst>
              <a:ext uri="{FF2B5EF4-FFF2-40B4-BE49-F238E27FC236}">
                <a16:creationId xmlns:a16="http://schemas.microsoft.com/office/drawing/2014/main" id="{4F644CB5-5A12-411F-BFD7-18B7F870A30B}"/>
              </a:ext>
            </a:extLst>
          </p:cNvPr>
          <p:cNvGraphicFramePr>
            <a:graphicFrameLocks noGrp="1"/>
          </p:cNvGraphicFramePr>
          <p:nvPr>
            <p:extLst>
              <p:ext uri="{D42A27DB-BD31-4B8C-83A1-F6EECF244321}">
                <p14:modId xmlns:p14="http://schemas.microsoft.com/office/powerpoint/2010/main" val="1131548251"/>
              </p:ext>
            </p:extLst>
          </p:nvPr>
        </p:nvGraphicFramePr>
        <p:xfrm>
          <a:off x="1718888" y="4777017"/>
          <a:ext cx="3573565" cy="1478280"/>
        </p:xfrm>
        <a:graphic>
          <a:graphicData uri="http://schemas.openxmlformats.org/drawingml/2006/table">
            <a:tbl>
              <a:tblPr firstRow="1" bandRow="1">
                <a:tableStyleId>{5C22544A-7EE6-4342-B048-85BDC9FD1C3A}</a:tableStyleId>
              </a:tblPr>
              <a:tblGrid>
                <a:gridCol w="982537">
                  <a:extLst>
                    <a:ext uri="{9D8B030D-6E8A-4147-A177-3AD203B41FA5}">
                      <a16:colId xmlns:a16="http://schemas.microsoft.com/office/drawing/2014/main" val="768230647"/>
                    </a:ext>
                  </a:extLst>
                </a:gridCol>
                <a:gridCol w="1203691">
                  <a:extLst>
                    <a:ext uri="{9D8B030D-6E8A-4147-A177-3AD203B41FA5}">
                      <a16:colId xmlns:a16="http://schemas.microsoft.com/office/drawing/2014/main" val="3730861374"/>
                    </a:ext>
                  </a:extLst>
                </a:gridCol>
                <a:gridCol w="1387337">
                  <a:extLst>
                    <a:ext uri="{9D8B030D-6E8A-4147-A177-3AD203B41FA5}">
                      <a16:colId xmlns:a16="http://schemas.microsoft.com/office/drawing/2014/main" val="1008771874"/>
                    </a:ext>
                  </a:extLst>
                </a:gridCol>
              </a:tblGrid>
              <a:tr h="0">
                <a:tc>
                  <a:txBody>
                    <a:bodyPr/>
                    <a:lstStyle/>
                    <a:p>
                      <a:r>
                        <a:rPr lang="es-ES" dirty="0"/>
                        <a:t>Código</a:t>
                      </a:r>
                      <a:endParaRPr lang="es-PE" dirty="0"/>
                    </a:p>
                  </a:txBody>
                  <a:tcPr/>
                </a:tc>
                <a:tc>
                  <a:txBody>
                    <a:bodyPr/>
                    <a:lstStyle/>
                    <a:p>
                      <a:r>
                        <a:rPr lang="es-ES" dirty="0" err="1"/>
                        <a:t>Cluster</a:t>
                      </a:r>
                      <a:endParaRPr lang="es-PE" dirty="0"/>
                    </a:p>
                  </a:txBody>
                  <a:tcPr/>
                </a:tc>
                <a:tc>
                  <a:txBody>
                    <a:bodyPr/>
                    <a:lstStyle/>
                    <a:p>
                      <a:r>
                        <a:rPr lang="es-ES" dirty="0"/>
                        <a:t>%</a:t>
                      </a:r>
                      <a:endParaRPr lang="es-PE" dirty="0"/>
                    </a:p>
                  </a:txBody>
                  <a:tcPr/>
                </a:tc>
                <a:extLst>
                  <a:ext uri="{0D108BD9-81ED-4DB2-BD59-A6C34878D82A}">
                    <a16:rowId xmlns:a16="http://schemas.microsoft.com/office/drawing/2014/main" val="4093863207"/>
                  </a:ext>
                </a:extLst>
              </a:tr>
              <a:tr h="370840">
                <a:tc>
                  <a:txBody>
                    <a:bodyPr/>
                    <a:lstStyle/>
                    <a:p>
                      <a:r>
                        <a:rPr lang="es-ES" dirty="0"/>
                        <a:t>0</a:t>
                      </a:r>
                      <a:endParaRPr lang="es-PE" dirty="0"/>
                    </a:p>
                  </a:txBody>
                  <a:tcPr/>
                </a:tc>
                <a:tc>
                  <a:txBody>
                    <a:bodyPr/>
                    <a:lstStyle/>
                    <a:p>
                      <a:r>
                        <a:rPr lang="es-ES" dirty="0"/>
                        <a:t>549011</a:t>
                      </a:r>
                      <a:endParaRPr lang="es-PE" dirty="0"/>
                    </a:p>
                  </a:txBody>
                  <a:tcPr/>
                </a:tc>
                <a:tc>
                  <a:txBody>
                    <a:bodyPr/>
                    <a:lstStyle/>
                    <a:p>
                      <a:r>
                        <a:rPr lang="es-ES" dirty="0"/>
                        <a:t>53%</a:t>
                      </a:r>
                      <a:endParaRPr lang="es-PE" dirty="0"/>
                    </a:p>
                  </a:txBody>
                  <a:tcPr/>
                </a:tc>
                <a:extLst>
                  <a:ext uri="{0D108BD9-81ED-4DB2-BD59-A6C34878D82A}">
                    <a16:rowId xmlns:a16="http://schemas.microsoft.com/office/drawing/2014/main" val="146538005"/>
                  </a:ext>
                </a:extLst>
              </a:tr>
              <a:tr h="370840">
                <a:tc>
                  <a:txBody>
                    <a:bodyPr/>
                    <a:lstStyle/>
                    <a:p>
                      <a:r>
                        <a:rPr lang="es-ES" dirty="0"/>
                        <a:t>1</a:t>
                      </a:r>
                      <a:endParaRPr lang="es-PE" dirty="0"/>
                    </a:p>
                  </a:txBody>
                  <a:tcPr/>
                </a:tc>
                <a:tc>
                  <a:txBody>
                    <a:bodyPr/>
                    <a:lstStyle/>
                    <a:p>
                      <a:r>
                        <a:rPr lang="es-PE" dirty="0"/>
                        <a:t>356569</a:t>
                      </a:r>
                    </a:p>
                  </a:txBody>
                  <a:tcPr/>
                </a:tc>
                <a:tc>
                  <a:txBody>
                    <a:bodyPr/>
                    <a:lstStyle/>
                    <a:p>
                      <a:r>
                        <a:rPr lang="es-ES" dirty="0"/>
                        <a:t>34%</a:t>
                      </a:r>
                      <a:endParaRPr lang="es-PE" dirty="0"/>
                    </a:p>
                  </a:txBody>
                  <a:tcPr/>
                </a:tc>
                <a:extLst>
                  <a:ext uri="{0D108BD9-81ED-4DB2-BD59-A6C34878D82A}">
                    <a16:rowId xmlns:a16="http://schemas.microsoft.com/office/drawing/2014/main" val="3471956435"/>
                  </a:ext>
                </a:extLst>
              </a:tr>
              <a:tr h="370840">
                <a:tc>
                  <a:txBody>
                    <a:bodyPr/>
                    <a:lstStyle/>
                    <a:p>
                      <a:r>
                        <a:rPr lang="es-ES" dirty="0"/>
                        <a:t>2</a:t>
                      </a:r>
                      <a:endParaRPr lang="es-PE" dirty="0"/>
                    </a:p>
                  </a:txBody>
                  <a:tcPr/>
                </a:tc>
                <a:tc>
                  <a:txBody>
                    <a:bodyPr/>
                    <a:lstStyle/>
                    <a:p>
                      <a:r>
                        <a:rPr lang="es-PE" dirty="0"/>
                        <a:t>139944</a:t>
                      </a:r>
                    </a:p>
                  </a:txBody>
                  <a:tcPr/>
                </a:tc>
                <a:tc>
                  <a:txBody>
                    <a:bodyPr/>
                    <a:lstStyle/>
                    <a:p>
                      <a:r>
                        <a:rPr lang="es-ES" dirty="0"/>
                        <a:t>13%</a:t>
                      </a:r>
                      <a:endParaRPr lang="es-PE" dirty="0"/>
                    </a:p>
                  </a:txBody>
                  <a:tcPr/>
                </a:tc>
                <a:extLst>
                  <a:ext uri="{0D108BD9-81ED-4DB2-BD59-A6C34878D82A}">
                    <a16:rowId xmlns:a16="http://schemas.microsoft.com/office/drawing/2014/main" val="1118463639"/>
                  </a:ext>
                </a:extLst>
              </a:tr>
            </a:tbl>
          </a:graphicData>
        </a:graphic>
      </p:graphicFrame>
      <p:sp>
        <p:nvSpPr>
          <p:cNvPr id="8" name="CuadroTexto 7">
            <a:extLst>
              <a:ext uri="{FF2B5EF4-FFF2-40B4-BE49-F238E27FC236}">
                <a16:creationId xmlns:a16="http://schemas.microsoft.com/office/drawing/2014/main" id="{E40B5934-30F9-491C-B27C-6D5220CACB23}"/>
              </a:ext>
            </a:extLst>
          </p:cNvPr>
          <p:cNvSpPr txBox="1"/>
          <p:nvPr/>
        </p:nvSpPr>
        <p:spPr>
          <a:xfrm>
            <a:off x="1216057" y="1038701"/>
            <a:ext cx="12168285" cy="3539430"/>
          </a:xfrm>
          <a:prstGeom prst="rect">
            <a:avLst/>
          </a:prstGeom>
          <a:noFill/>
        </p:spPr>
        <p:txBody>
          <a:bodyPr wrap="square" rtlCol="0">
            <a:spAutoFit/>
          </a:bodyPr>
          <a:lstStyle/>
          <a:p>
            <a:r>
              <a:rPr lang="es-ES" sz="2800" dirty="0">
                <a:solidFill>
                  <a:schemeClr val="bg1"/>
                </a:solidFill>
              </a:rPr>
              <a:t>Para nuestros datos aplicamos Entrenamiento No Supervisado, para ello clasificaremos nuestra variables.</a:t>
            </a:r>
          </a:p>
          <a:p>
            <a:endParaRPr lang="es-ES" sz="2800" dirty="0">
              <a:solidFill>
                <a:schemeClr val="bg1"/>
              </a:solidFill>
            </a:endParaRPr>
          </a:p>
          <a:p>
            <a:r>
              <a:rPr lang="es-PE" sz="2800" dirty="0">
                <a:solidFill>
                  <a:schemeClr val="bg1"/>
                </a:solidFill>
              </a:rPr>
              <a:t>Se determina el grupo de personas que tiene mayor tendencia a comprar el seguro de riesgo SCTR según la Ley Peruana </a:t>
            </a:r>
            <a:r>
              <a:rPr lang="es-ES" sz="2800" dirty="0">
                <a:solidFill>
                  <a:schemeClr val="bg1"/>
                </a:solidFill>
              </a:rPr>
              <a:t>Ley </a:t>
            </a:r>
            <a:r>
              <a:rPr lang="es-ES" sz="2800" dirty="0" err="1">
                <a:solidFill>
                  <a:schemeClr val="bg1"/>
                </a:solidFill>
              </a:rPr>
              <a:t>N°</a:t>
            </a:r>
            <a:r>
              <a:rPr lang="es-ES" sz="2800" dirty="0">
                <a:solidFill>
                  <a:schemeClr val="bg1"/>
                </a:solidFill>
              </a:rPr>
              <a:t> 26790, conocida como la Ley de Modernización de la Seguridad Social en Salud.</a:t>
            </a:r>
          </a:p>
          <a:p>
            <a:endParaRPr lang="es-ES" sz="2800" dirty="0">
              <a:solidFill>
                <a:schemeClr val="bg1"/>
              </a:solidFill>
            </a:endParaRPr>
          </a:p>
          <a:p>
            <a:r>
              <a:rPr lang="es-ES" sz="2800" dirty="0">
                <a:solidFill>
                  <a:schemeClr val="bg1"/>
                </a:solidFill>
              </a:rPr>
              <a:t>EM: Expectación Máxima</a:t>
            </a:r>
            <a:endParaRPr lang="es-PE" sz="2800" dirty="0">
              <a:solidFill>
                <a:schemeClr val="bg1"/>
              </a:solidFill>
            </a:endParaRPr>
          </a:p>
        </p:txBody>
      </p:sp>
      <p:pic>
        <p:nvPicPr>
          <p:cNvPr id="9" name="Imagen 8">
            <a:extLst>
              <a:ext uri="{FF2B5EF4-FFF2-40B4-BE49-F238E27FC236}">
                <a16:creationId xmlns:a16="http://schemas.microsoft.com/office/drawing/2014/main" id="{4356E8A0-8162-4B1A-8AF3-3E7D6B122372}"/>
              </a:ext>
            </a:extLst>
          </p:cNvPr>
          <p:cNvPicPr>
            <a:picLocks noChangeAspect="1"/>
          </p:cNvPicPr>
          <p:nvPr/>
        </p:nvPicPr>
        <p:blipFill>
          <a:blip r:embed="rId4"/>
          <a:stretch>
            <a:fillRect/>
          </a:stretch>
        </p:blipFill>
        <p:spPr>
          <a:xfrm>
            <a:off x="8018585" y="3716698"/>
            <a:ext cx="5255288" cy="3964868"/>
          </a:xfrm>
          <a:prstGeom prst="rect">
            <a:avLst/>
          </a:prstGeom>
        </p:spPr>
      </p:pic>
      <p:sp>
        <p:nvSpPr>
          <p:cNvPr id="10" name="CuadroTexto 9">
            <a:extLst>
              <a:ext uri="{FF2B5EF4-FFF2-40B4-BE49-F238E27FC236}">
                <a16:creationId xmlns:a16="http://schemas.microsoft.com/office/drawing/2014/main" id="{DD5B5C17-0312-4294-B6B0-B9D8B7A44429}"/>
              </a:ext>
            </a:extLst>
          </p:cNvPr>
          <p:cNvSpPr txBox="1"/>
          <p:nvPr/>
        </p:nvSpPr>
        <p:spPr>
          <a:xfrm>
            <a:off x="2351314" y="6427129"/>
            <a:ext cx="2577629" cy="646331"/>
          </a:xfrm>
          <a:prstGeom prst="rect">
            <a:avLst/>
          </a:prstGeom>
          <a:noFill/>
        </p:spPr>
        <p:txBody>
          <a:bodyPr wrap="none" rtlCol="0">
            <a:spAutoFit/>
          </a:bodyPr>
          <a:lstStyle/>
          <a:p>
            <a:r>
              <a:rPr lang="es-PE" dirty="0">
                <a:solidFill>
                  <a:schemeClr val="bg1">
                    <a:lumMod val="95000"/>
                  </a:schemeClr>
                </a:solidFill>
              </a:rPr>
              <a:t>Tiempo: 2278.43 </a:t>
            </a:r>
            <a:r>
              <a:rPr lang="es-PE" dirty="0" err="1">
                <a:solidFill>
                  <a:schemeClr val="bg1">
                    <a:lumMod val="95000"/>
                  </a:schemeClr>
                </a:solidFill>
              </a:rPr>
              <a:t>seconds</a:t>
            </a:r>
            <a:endParaRPr lang="es-PE" dirty="0">
              <a:solidFill>
                <a:schemeClr val="bg1">
                  <a:lumMod val="95000"/>
                </a:schemeClr>
              </a:solidFill>
            </a:endParaRPr>
          </a:p>
          <a:p>
            <a:endParaRPr lang="es-PE" dirty="0"/>
          </a:p>
        </p:txBody>
      </p:sp>
    </p:spTree>
    <p:extLst>
      <p:ext uri="{BB962C8B-B14F-4D97-AF65-F5344CB8AC3E}">
        <p14:creationId xmlns:p14="http://schemas.microsoft.com/office/powerpoint/2010/main" val="39419581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804316AE-6BB7-11B0-C472-ECF010D5058B}"/>
              </a:ext>
            </a:extLst>
          </p:cNvPr>
          <p:cNvSpPr txBox="1"/>
          <p:nvPr/>
        </p:nvSpPr>
        <p:spPr>
          <a:xfrm>
            <a:off x="3141405" y="500822"/>
            <a:ext cx="9792929" cy="707886"/>
          </a:xfrm>
          <a:prstGeom prst="rect">
            <a:avLst/>
          </a:prstGeom>
          <a:noFill/>
        </p:spPr>
        <p:txBody>
          <a:bodyPr wrap="square">
            <a:spAutoFit/>
          </a:bodyPr>
          <a:lstStyle/>
          <a:p>
            <a:r>
              <a:rPr lang="es-ES" sz="4000" dirty="0">
                <a:solidFill>
                  <a:schemeClr val="bg1"/>
                </a:solidFill>
              </a:rPr>
              <a:t>Base de datos del 2024 de asegurados SCTR</a:t>
            </a:r>
            <a:endParaRPr lang="es-PE" sz="4000" dirty="0">
              <a:solidFill>
                <a:schemeClr val="bg1"/>
              </a:solidFill>
            </a:endParaRPr>
          </a:p>
        </p:txBody>
      </p:sp>
      <p:pic>
        <p:nvPicPr>
          <p:cNvPr id="4" name="Imagen 3">
            <a:extLst>
              <a:ext uri="{FF2B5EF4-FFF2-40B4-BE49-F238E27FC236}">
                <a16:creationId xmlns:a16="http://schemas.microsoft.com/office/drawing/2014/main" id="{2173D36C-D9E8-41F6-707E-E9503219CBFB}"/>
              </a:ext>
            </a:extLst>
          </p:cNvPr>
          <p:cNvPicPr>
            <a:picLocks noChangeAspect="1"/>
          </p:cNvPicPr>
          <p:nvPr/>
        </p:nvPicPr>
        <p:blipFill rotWithShape="1">
          <a:blip r:embed="rId2"/>
          <a:srcRect t="1" b="468"/>
          <a:stretch/>
        </p:blipFill>
        <p:spPr>
          <a:xfrm>
            <a:off x="0" y="0"/>
            <a:ext cx="1080626" cy="1294090"/>
          </a:xfrm>
          <a:prstGeom prst="rect">
            <a:avLst/>
          </a:prstGeom>
        </p:spPr>
      </p:pic>
      <p:pic>
        <p:nvPicPr>
          <p:cNvPr id="5" name="Marcador de contenido 4">
            <a:extLst>
              <a:ext uri="{FF2B5EF4-FFF2-40B4-BE49-F238E27FC236}">
                <a16:creationId xmlns:a16="http://schemas.microsoft.com/office/drawing/2014/main" id="{7C458EFB-DB32-0937-422C-D5199707BEC7}"/>
              </a:ext>
            </a:extLst>
          </p:cNvPr>
          <p:cNvPicPr>
            <a:picLocks noChangeAspect="1"/>
          </p:cNvPicPr>
          <p:nvPr/>
        </p:nvPicPr>
        <p:blipFill>
          <a:blip r:embed="rId3"/>
          <a:stretch>
            <a:fillRect/>
          </a:stretch>
        </p:blipFill>
        <p:spPr>
          <a:xfrm>
            <a:off x="3368047" y="1294090"/>
            <a:ext cx="8651888" cy="6530054"/>
          </a:xfrm>
          <a:prstGeom prst="rect">
            <a:avLst/>
          </a:prstGeom>
        </p:spPr>
      </p:pic>
      <p:sp>
        <p:nvSpPr>
          <p:cNvPr id="6" name="Text 0">
            <a:extLst>
              <a:ext uri="{FF2B5EF4-FFF2-40B4-BE49-F238E27FC236}">
                <a16:creationId xmlns:a16="http://schemas.microsoft.com/office/drawing/2014/main" id="{0D1CA4D9-BF76-4718-843A-A88BF181AD05}"/>
              </a:ext>
            </a:extLst>
          </p:cNvPr>
          <p:cNvSpPr/>
          <p:nvPr/>
        </p:nvSpPr>
        <p:spPr>
          <a:xfrm>
            <a:off x="1335220" y="270802"/>
            <a:ext cx="9712866" cy="752486"/>
          </a:xfrm>
          <a:prstGeom prst="rect">
            <a:avLst/>
          </a:prstGeom>
          <a:noFill/>
          <a:ln/>
        </p:spPr>
        <p:txBody>
          <a:bodyPr wrap="none" lIns="0" tIns="0" rIns="0" bIns="0" rtlCol="0" anchor="t"/>
          <a:lstStyle/>
          <a:p>
            <a:pPr>
              <a:lnSpc>
                <a:spcPts val="3400"/>
              </a:lnSpc>
            </a:pPr>
            <a:r>
              <a:rPr lang="es-ES" sz="4800" b="1" dirty="0">
                <a:solidFill>
                  <a:srgbClr val="00B0F0"/>
                </a:solidFill>
                <a:ea typeface="Adobe Song Std L" panose="02020300000000000000" pitchFamily="18" charset="-128"/>
                <a:cs typeface="Arial" panose="020B0604020202020204" pitchFamily="34" charset="0"/>
              </a:rPr>
              <a:t>7</a:t>
            </a:r>
            <a:r>
              <a:rPr lang="es-ES" sz="4400" b="1" dirty="0">
                <a:solidFill>
                  <a:srgbClr val="00B0F0"/>
                </a:solidFill>
                <a:ea typeface="Adobe Song Std L" panose="02020300000000000000" pitchFamily="18" charset="-128"/>
                <a:cs typeface="Arial" panose="020B0604020202020204" pitchFamily="34" charset="0"/>
              </a:rPr>
              <a:t>.</a:t>
            </a:r>
            <a:r>
              <a:rPr lang="es-ES" sz="4800" b="1" dirty="0">
                <a:solidFill>
                  <a:srgbClr val="00B0F0"/>
                </a:solidFill>
                <a:ea typeface="Adobe Song Std L" panose="02020300000000000000" pitchFamily="18" charset="-128"/>
                <a:cs typeface="Arial" panose="020B0604020202020204" pitchFamily="34" charset="0"/>
              </a:rPr>
              <a:t> Algoritmo</a:t>
            </a:r>
          </a:p>
          <a:p>
            <a:pPr marL="0" indent="0" algn="l">
              <a:lnSpc>
                <a:spcPts val="3400"/>
              </a:lnSpc>
              <a:buNone/>
            </a:pPr>
            <a:endParaRPr lang="es-ES" sz="4800" b="1" dirty="0">
              <a:solidFill>
                <a:schemeClr val="accent1">
                  <a:lumMod val="60000"/>
                  <a:lumOff val="40000"/>
                </a:schemeClr>
              </a:solidFill>
              <a:latin typeface="Adobe Song Std L" panose="02020300000000000000" pitchFamily="18" charset="-128"/>
              <a:ea typeface="Adobe Song Std L" panose="02020300000000000000" pitchFamily="18" charset="-128"/>
            </a:endParaRPr>
          </a:p>
        </p:txBody>
      </p:sp>
    </p:spTree>
    <p:extLst>
      <p:ext uri="{BB962C8B-B14F-4D97-AF65-F5344CB8AC3E}">
        <p14:creationId xmlns:p14="http://schemas.microsoft.com/office/powerpoint/2010/main" val="24451363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5D1F8A82-8309-36A4-FB90-FB4D7ADAAF5B}"/>
              </a:ext>
            </a:extLst>
          </p:cNvPr>
          <p:cNvSpPr txBox="1"/>
          <p:nvPr/>
        </p:nvSpPr>
        <p:spPr>
          <a:xfrm>
            <a:off x="4513006" y="508508"/>
            <a:ext cx="7315200" cy="784830"/>
          </a:xfrm>
          <a:prstGeom prst="rect">
            <a:avLst/>
          </a:prstGeom>
          <a:noFill/>
        </p:spPr>
        <p:txBody>
          <a:bodyPr wrap="square">
            <a:spAutoFit/>
          </a:bodyPr>
          <a:lstStyle/>
          <a:p>
            <a:r>
              <a:rPr lang="es-ES" sz="4500" dirty="0">
                <a:solidFill>
                  <a:schemeClr val="bg1"/>
                </a:solidFill>
              </a:rPr>
              <a:t>Nueva base de datos</a:t>
            </a:r>
            <a:endParaRPr lang="es-PE" sz="4500" dirty="0">
              <a:solidFill>
                <a:schemeClr val="bg1"/>
              </a:solidFill>
            </a:endParaRPr>
          </a:p>
        </p:txBody>
      </p:sp>
      <p:pic>
        <p:nvPicPr>
          <p:cNvPr id="4" name="Marcador de contenido 4">
            <a:extLst>
              <a:ext uri="{FF2B5EF4-FFF2-40B4-BE49-F238E27FC236}">
                <a16:creationId xmlns:a16="http://schemas.microsoft.com/office/drawing/2014/main" id="{621C1963-1437-AD63-5019-06910F87E3AD}"/>
              </a:ext>
            </a:extLst>
          </p:cNvPr>
          <p:cNvPicPr>
            <a:picLocks noChangeAspect="1"/>
          </p:cNvPicPr>
          <p:nvPr/>
        </p:nvPicPr>
        <p:blipFill>
          <a:blip r:embed="rId2"/>
          <a:stretch>
            <a:fillRect/>
          </a:stretch>
        </p:blipFill>
        <p:spPr>
          <a:xfrm>
            <a:off x="2648240" y="1293338"/>
            <a:ext cx="9548675" cy="6683112"/>
          </a:xfrm>
          <a:prstGeom prst="rect">
            <a:avLst/>
          </a:prstGeom>
        </p:spPr>
      </p:pic>
      <p:pic>
        <p:nvPicPr>
          <p:cNvPr id="5" name="Imagen 4">
            <a:extLst>
              <a:ext uri="{FF2B5EF4-FFF2-40B4-BE49-F238E27FC236}">
                <a16:creationId xmlns:a16="http://schemas.microsoft.com/office/drawing/2014/main" id="{C7C64FEC-4B15-E707-57FB-1BD76427C63C}"/>
              </a:ext>
            </a:extLst>
          </p:cNvPr>
          <p:cNvPicPr>
            <a:picLocks noChangeAspect="1"/>
          </p:cNvPicPr>
          <p:nvPr/>
        </p:nvPicPr>
        <p:blipFill rotWithShape="1">
          <a:blip r:embed="rId3"/>
          <a:srcRect t="1" b="468"/>
          <a:stretch/>
        </p:blipFill>
        <p:spPr>
          <a:xfrm>
            <a:off x="0" y="0"/>
            <a:ext cx="1080626" cy="1294090"/>
          </a:xfrm>
          <a:prstGeom prst="rect">
            <a:avLst/>
          </a:prstGeom>
        </p:spPr>
      </p:pic>
      <p:sp>
        <p:nvSpPr>
          <p:cNvPr id="6" name="Text 0">
            <a:extLst>
              <a:ext uri="{FF2B5EF4-FFF2-40B4-BE49-F238E27FC236}">
                <a16:creationId xmlns:a16="http://schemas.microsoft.com/office/drawing/2014/main" id="{F097B95D-14BE-4DF6-8C07-3F15222EF515}"/>
              </a:ext>
            </a:extLst>
          </p:cNvPr>
          <p:cNvSpPr/>
          <p:nvPr/>
        </p:nvSpPr>
        <p:spPr>
          <a:xfrm>
            <a:off x="1335220" y="270802"/>
            <a:ext cx="9712866" cy="752486"/>
          </a:xfrm>
          <a:prstGeom prst="rect">
            <a:avLst/>
          </a:prstGeom>
          <a:noFill/>
          <a:ln/>
        </p:spPr>
        <p:txBody>
          <a:bodyPr wrap="none" lIns="0" tIns="0" rIns="0" bIns="0" rtlCol="0" anchor="t"/>
          <a:lstStyle/>
          <a:p>
            <a:pPr>
              <a:lnSpc>
                <a:spcPts val="3400"/>
              </a:lnSpc>
            </a:pPr>
            <a:r>
              <a:rPr lang="es-ES" sz="4800" b="1" dirty="0">
                <a:solidFill>
                  <a:srgbClr val="00B0F0"/>
                </a:solidFill>
                <a:ea typeface="Adobe Song Std L" panose="02020300000000000000" pitchFamily="18" charset="-128"/>
                <a:cs typeface="Arial" panose="020B0604020202020204" pitchFamily="34" charset="0"/>
              </a:rPr>
              <a:t>7</a:t>
            </a:r>
            <a:r>
              <a:rPr lang="es-ES" sz="4400" b="1" dirty="0">
                <a:solidFill>
                  <a:srgbClr val="00B0F0"/>
                </a:solidFill>
                <a:ea typeface="Adobe Song Std L" panose="02020300000000000000" pitchFamily="18" charset="-128"/>
                <a:cs typeface="Arial" panose="020B0604020202020204" pitchFamily="34" charset="0"/>
              </a:rPr>
              <a:t>.</a:t>
            </a:r>
            <a:r>
              <a:rPr lang="es-ES" sz="4800" b="1" dirty="0">
                <a:solidFill>
                  <a:srgbClr val="00B0F0"/>
                </a:solidFill>
                <a:ea typeface="Adobe Song Std L" panose="02020300000000000000" pitchFamily="18" charset="-128"/>
                <a:cs typeface="Arial" panose="020B0604020202020204" pitchFamily="34" charset="0"/>
              </a:rPr>
              <a:t> Algoritmo</a:t>
            </a:r>
          </a:p>
          <a:p>
            <a:pPr marL="0" indent="0" algn="l">
              <a:lnSpc>
                <a:spcPts val="3400"/>
              </a:lnSpc>
              <a:buNone/>
            </a:pPr>
            <a:endParaRPr lang="es-ES" sz="4800" b="1" dirty="0">
              <a:solidFill>
                <a:schemeClr val="accent1">
                  <a:lumMod val="60000"/>
                  <a:lumOff val="40000"/>
                </a:schemeClr>
              </a:solidFill>
              <a:latin typeface="Adobe Song Std L" panose="02020300000000000000" pitchFamily="18" charset="-128"/>
              <a:ea typeface="Adobe Song Std L" panose="02020300000000000000" pitchFamily="18" charset="-128"/>
            </a:endParaRPr>
          </a:p>
        </p:txBody>
      </p:sp>
    </p:spTree>
    <p:extLst>
      <p:ext uri="{BB962C8B-B14F-4D97-AF65-F5344CB8AC3E}">
        <p14:creationId xmlns:p14="http://schemas.microsoft.com/office/powerpoint/2010/main" val="24916226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F41776EE-9383-814C-B5FE-8FFE29DE8235}"/>
              </a:ext>
            </a:extLst>
          </p:cNvPr>
          <p:cNvSpPr txBox="1"/>
          <p:nvPr/>
        </p:nvSpPr>
        <p:spPr>
          <a:xfrm>
            <a:off x="3524865" y="594887"/>
            <a:ext cx="8288594" cy="784830"/>
          </a:xfrm>
          <a:prstGeom prst="rect">
            <a:avLst/>
          </a:prstGeom>
          <a:noFill/>
        </p:spPr>
        <p:txBody>
          <a:bodyPr wrap="square">
            <a:spAutoFit/>
          </a:bodyPr>
          <a:lstStyle/>
          <a:p>
            <a:r>
              <a:rPr lang="es-ES" sz="4500" dirty="0">
                <a:solidFill>
                  <a:schemeClr val="bg1"/>
                </a:solidFill>
              </a:rPr>
              <a:t>Aplicando k-</a:t>
            </a:r>
            <a:r>
              <a:rPr lang="es-ES" sz="4500" dirty="0" err="1">
                <a:solidFill>
                  <a:schemeClr val="bg1"/>
                </a:solidFill>
              </a:rPr>
              <a:t>means</a:t>
            </a:r>
            <a:r>
              <a:rPr lang="es-ES" sz="4500" dirty="0">
                <a:solidFill>
                  <a:schemeClr val="bg1"/>
                </a:solidFill>
              </a:rPr>
              <a:t> con 2 </a:t>
            </a:r>
            <a:r>
              <a:rPr lang="es-ES" sz="4500" dirty="0" err="1">
                <a:solidFill>
                  <a:schemeClr val="bg1"/>
                </a:solidFill>
              </a:rPr>
              <a:t>cluster</a:t>
            </a:r>
            <a:endParaRPr lang="es-PE" sz="4500" dirty="0">
              <a:solidFill>
                <a:schemeClr val="bg1"/>
              </a:solidFill>
            </a:endParaRPr>
          </a:p>
        </p:txBody>
      </p:sp>
      <p:pic>
        <p:nvPicPr>
          <p:cNvPr id="4" name="Marcador de contenido 4">
            <a:extLst>
              <a:ext uri="{FF2B5EF4-FFF2-40B4-BE49-F238E27FC236}">
                <a16:creationId xmlns:a16="http://schemas.microsoft.com/office/drawing/2014/main" id="{12BA2ACB-01BD-A838-587F-317CB2DB48D3}"/>
              </a:ext>
            </a:extLst>
          </p:cNvPr>
          <p:cNvPicPr>
            <a:picLocks noChangeAspect="1"/>
          </p:cNvPicPr>
          <p:nvPr/>
        </p:nvPicPr>
        <p:blipFill>
          <a:blip r:embed="rId2"/>
          <a:stretch>
            <a:fillRect/>
          </a:stretch>
        </p:blipFill>
        <p:spPr>
          <a:xfrm>
            <a:off x="2047387" y="1501159"/>
            <a:ext cx="10886948" cy="6071677"/>
          </a:xfrm>
          <a:prstGeom prst="rect">
            <a:avLst/>
          </a:prstGeom>
        </p:spPr>
      </p:pic>
      <p:pic>
        <p:nvPicPr>
          <p:cNvPr id="5" name="Imagen 4">
            <a:extLst>
              <a:ext uri="{FF2B5EF4-FFF2-40B4-BE49-F238E27FC236}">
                <a16:creationId xmlns:a16="http://schemas.microsoft.com/office/drawing/2014/main" id="{A7031E0A-4370-E2D5-02F9-208A54BD96BB}"/>
              </a:ext>
            </a:extLst>
          </p:cNvPr>
          <p:cNvPicPr>
            <a:picLocks noChangeAspect="1"/>
          </p:cNvPicPr>
          <p:nvPr/>
        </p:nvPicPr>
        <p:blipFill rotWithShape="1">
          <a:blip r:embed="rId3"/>
          <a:srcRect t="1" b="468"/>
          <a:stretch/>
        </p:blipFill>
        <p:spPr>
          <a:xfrm>
            <a:off x="0" y="0"/>
            <a:ext cx="1080626" cy="1294090"/>
          </a:xfrm>
          <a:prstGeom prst="rect">
            <a:avLst/>
          </a:prstGeom>
        </p:spPr>
      </p:pic>
      <p:sp>
        <p:nvSpPr>
          <p:cNvPr id="6" name="Text 0">
            <a:extLst>
              <a:ext uri="{FF2B5EF4-FFF2-40B4-BE49-F238E27FC236}">
                <a16:creationId xmlns:a16="http://schemas.microsoft.com/office/drawing/2014/main" id="{962F390D-1AB5-4215-8C34-509F91084A4E}"/>
              </a:ext>
            </a:extLst>
          </p:cNvPr>
          <p:cNvSpPr/>
          <p:nvPr/>
        </p:nvSpPr>
        <p:spPr>
          <a:xfrm>
            <a:off x="1335220" y="270802"/>
            <a:ext cx="9712866" cy="752486"/>
          </a:xfrm>
          <a:prstGeom prst="rect">
            <a:avLst/>
          </a:prstGeom>
          <a:noFill/>
          <a:ln/>
        </p:spPr>
        <p:txBody>
          <a:bodyPr wrap="none" lIns="0" tIns="0" rIns="0" bIns="0" rtlCol="0" anchor="t"/>
          <a:lstStyle/>
          <a:p>
            <a:pPr>
              <a:lnSpc>
                <a:spcPts val="3400"/>
              </a:lnSpc>
            </a:pPr>
            <a:r>
              <a:rPr lang="es-ES" sz="4800" b="1" dirty="0">
                <a:solidFill>
                  <a:srgbClr val="00B0F0"/>
                </a:solidFill>
                <a:ea typeface="Adobe Song Std L" panose="02020300000000000000" pitchFamily="18" charset="-128"/>
                <a:cs typeface="Arial" panose="020B0604020202020204" pitchFamily="34" charset="0"/>
              </a:rPr>
              <a:t>8</a:t>
            </a:r>
            <a:r>
              <a:rPr lang="es-ES" sz="4400" b="1" dirty="0">
                <a:solidFill>
                  <a:srgbClr val="00B0F0"/>
                </a:solidFill>
                <a:ea typeface="Adobe Song Std L" panose="02020300000000000000" pitchFamily="18" charset="-128"/>
                <a:cs typeface="Arial" panose="020B0604020202020204" pitchFamily="34" charset="0"/>
              </a:rPr>
              <a:t>.</a:t>
            </a:r>
            <a:r>
              <a:rPr lang="es-ES" sz="4800" b="1" dirty="0">
                <a:solidFill>
                  <a:srgbClr val="00B0F0"/>
                </a:solidFill>
                <a:ea typeface="Adobe Song Std L" panose="02020300000000000000" pitchFamily="18" charset="-128"/>
                <a:cs typeface="Arial" panose="020B0604020202020204" pitchFamily="34" charset="0"/>
              </a:rPr>
              <a:t> Resultado de Algoritmo</a:t>
            </a:r>
          </a:p>
          <a:p>
            <a:pPr marL="0" indent="0" algn="l">
              <a:lnSpc>
                <a:spcPts val="3400"/>
              </a:lnSpc>
              <a:buNone/>
            </a:pPr>
            <a:endParaRPr lang="es-ES" sz="4800" b="1" dirty="0">
              <a:solidFill>
                <a:schemeClr val="accent1">
                  <a:lumMod val="60000"/>
                  <a:lumOff val="40000"/>
                </a:schemeClr>
              </a:solidFill>
              <a:latin typeface="Adobe Song Std L" panose="02020300000000000000" pitchFamily="18" charset="-128"/>
              <a:ea typeface="Adobe Song Std L" panose="02020300000000000000" pitchFamily="18" charset="-128"/>
            </a:endParaRPr>
          </a:p>
        </p:txBody>
      </p:sp>
    </p:spTree>
    <p:extLst>
      <p:ext uri="{BB962C8B-B14F-4D97-AF65-F5344CB8AC3E}">
        <p14:creationId xmlns:p14="http://schemas.microsoft.com/office/powerpoint/2010/main" val="18279888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6726683-E643-9158-D303-0155DA0B2DF6}"/>
              </a:ext>
            </a:extLst>
          </p:cNvPr>
          <p:cNvSpPr txBox="1">
            <a:spLocks/>
          </p:cNvSpPr>
          <p:nvPr/>
        </p:nvSpPr>
        <p:spPr>
          <a:xfrm>
            <a:off x="1575619" y="522308"/>
            <a:ext cx="10515600" cy="1325563"/>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ES" dirty="0">
                <a:solidFill>
                  <a:schemeClr val="bg1"/>
                </a:solidFill>
              </a:rPr>
              <a:t>Aplicando K </a:t>
            </a:r>
            <a:r>
              <a:rPr lang="es-ES" dirty="0" err="1">
                <a:solidFill>
                  <a:schemeClr val="bg1"/>
                </a:solidFill>
              </a:rPr>
              <a:t>means</a:t>
            </a:r>
            <a:r>
              <a:rPr lang="es-ES" dirty="0">
                <a:solidFill>
                  <a:schemeClr val="bg1"/>
                </a:solidFill>
              </a:rPr>
              <a:t> 4 </a:t>
            </a:r>
            <a:r>
              <a:rPr lang="es-ES" dirty="0" err="1">
                <a:solidFill>
                  <a:schemeClr val="bg1"/>
                </a:solidFill>
              </a:rPr>
              <a:t>cluster</a:t>
            </a:r>
            <a:endParaRPr lang="es-PE" dirty="0">
              <a:solidFill>
                <a:schemeClr val="bg1"/>
              </a:solidFill>
            </a:endParaRPr>
          </a:p>
        </p:txBody>
      </p:sp>
      <p:pic>
        <p:nvPicPr>
          <p:cNvPr id="3" name="Marcador de contenido 4">
            <a:extLst>
              <a:ext uri="{FF2B5EF4-FFF2-40B4-BE49-F238E27FC236}">
                <a16:creationId xmlns:a16="http://schemas.microsoft.com/office/drawing/2014/main" id="{04C9C2C4-A4F5-267E-1521-E24D95ED9558}"/>
              </a:ext>
            </a:extLst>
          </p:cNvPr>
          <p:cNvPicPr>
            <a:picLocks noChangeAspect="1"/>
          </p:cNvPicPr>
          <p:nvPr/>
        </p:nvPicPr>
        <p:blipFill>
          <a:blip r:embed="rId2"/>
          <a:stretch>
            <a:fillRect/>
          </a:stretch>
        </p:blipFill>
        <p:spPr>
          <a:xfrm>
            <a:off x="1887793" y="1337382"/>
            <a:ext cx="10633587" cy="6731355"/>
          </a:xfrm>
          <a:prstGeom prst="rect">
            <a:avLst/>
          </a:prstGeom>
        </p:spPr>
      </p:pic>
      <p:pic>
        <p:nvPicPr>
          <p:cNvPr id="4" name="Imagen 3">
            <a:extLst>
              <a:ext uri="{FF2B5EF4-FFF2-40B4-BE49-F238E27FC236}">
                <a16:creationId xmlns:a16="http://schemas.microsoft.com/office/drawing/2014/main" id="{70351BEB-AEA0-C974-658A-863ADC7BB289}"/>
              </a:ext>
            </a:extLst>
          </p:cNvPr>
          <p:cNvPicPr>
            <a:picLocks noChangeAspect="1"/>
          </p:cNvPicPr>
          <p:nvPr/>
        </p:nvPicPr>
        <p:blipFill rotWithShape="1">
          <a:blip r:embed="rId3"/>
          <a:srcRect t="1" b="468"/>
          <a:stretch/>
        </p:blipFill>
        <p:spPr>
          <a:xfrm>
            <a:off x="0" y="0"/>
            <a:ext cx="1080626" cy="1294090"/>
          </a:xfrm>
          <a:prstGeom prst="rect">
            <a:avLst/>
          </a:prstGeom>
        </p:spPr>
      </p:pic>
      <p:sp>
        <p:nvSpPr>
          <p:cNvPr id="5" name="Text 0">
            <a:extLst>
              <a:ext uri="{FF2B5EF4-FFF2-40B4-BE49-F238E27FC236}">
                <a16:creationId xmlns:a16="http://schemas.microsoft.com/office/drawing/2014/main" id="{E792558E-C5FA-48E0-AB6A-99D4577499AB}"/>
              </a:ext>
            </a:extLst>
          </p:cNvPr>
          <p:cNvSpPr/>
          <p:nvPr/>
        </p:nvSpPr>
        <p:spPr>
          <a:xfrm>
            <a:off x="1335220" y="270802"/>
            <a:ext cx="9712866" cy="752486"/>
          </a:xfrm>
          <a:prstGeom prst="rect">
            <a:avLst/>
          </a:prstGeom>
          <a:noFill/>
          <a:ln/>
        </p:spPr>
        <p:txBody>
          <a:bodyPr wrap="none" lIns="0" tIns="0" rIns="0" bIns="0" rtlCol="0" anchor="t"/>
          <a:lstStyle/>
          <a:p>
            <a:pPr>
              <a:lnSpc>
                <a:spcPts val="3400"/>
              </a:lnSpc>
            </a:pPr>
            <a:r>
              <a:rPr lang="es-ES" sz="4800" b="1" dirty="0">
                <a:solidFill>
                  <a:srgbClr val="00B0F0"/>
                </a:solidFill>
                <a:ea typeface="Adobe Song Std L" panose="02020300000000000000" pitchFamily="18" charset="-128"/>
                <a:cs typeface="Arial" panose="020B0604020202020204" pitchFamily="34" charset="0"/>
              </a:rPr>
              <a:t>8</a:t>
            </a:r>
            <a:r>
              <a:rPr lang="es-ES" sz="4400" b="1" dirty="0">
                <a:solidFill>
                  <a:srgbClr val="00B0F0"/>
                </a:solidFill>
                <a:ea typeface="Adobe Song Std L" panose="02020300000000000000" pitchFamily="18" charset="-128"/>
                <a:cs typeface="Arial" panose="020B0604020202020204" pitchFamily="34" charset="0"/>
              </a:rPr>
              <a:t>.</a:t>
            </a:r>
            <a:r>
              <a:rPr lang="es-ES" sz="4800" b="1" dirty="0">
                <a:solidFill>
                  <a:srgbClr val="00B0F0"/>
                </a:solidFill>
                <a:ea typeface="Adobe Song Std L" panose="02020300000000000000" pitchFamily="18" charset="-128"/>
                <a:cs typeface="Arial" panose="020B0604020202020204" pitchFamily="34" charset="0"/>
              </a:rPr>
              <a:t> Resultado de Algoritmo</a:t>
            </a:r>
          </a:p>
          <a:p>
            <a:pPr marL="0" indent="0" algn="l">
              <a:lnSpc>
                <a:spcPts val="3400"/>
              </a:lnSpc>
              <a:buNone/>
            </a:pPr>
            <a:endParaRPr lang="es-ES" sz="4800" b="1" dirty="0">
              <a:solidFill>
                <a:schemeClr val="accent1">
                  <a:lumMod val="60000"/>
                  <a:lumOff val="40000"/>
                </a:schemeClr>
              </a:solidFill>
              <a:latin typeface="Adobe Song Std L" panose="02020300000000000000" pitchFamily="18" charset="-128"/>
              <a:ea typeface="Adobe Song Std L" panose="02020300000000000000" pitchFamily="18" charset="-128"/>
            </a:endParaRPr>
          </a:p>
        </p:txBody>
      </p:sp>
    </p:spTree>
    <p:extLst>
      <p:ext uri="{BB962C8B-B14F-4D97-AF65-F5344CB8AC3E}">
        <p14:creationId xmlns:p14="http://schemas.microsoft.com/office/powerpoint/2010/main" val="9377950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3406B59-9EF4-1053-2D07-41CDEFCF6284}"/>
              </a:ext>
            </a:extLst>
          </p:cNvPr>
          <p:cNvSpPr txBox="1">
            <a:spLocks/>
          </p:cNvSpPr>
          <p:nvPr/>
        </p:nvSpPr>
        <p:spPr>
          <a:xfrm>
            <a:off x="2057400" y="518775"/>
            <a:ext cx="10515600" cy="1325563"/>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ES" dirty="0">
                <a:solidFill>
                  <a:schemeClr val="bg1"/>
                </a:solidFill>
              </a:rPr>
              <a:t>Aplicando K </a:t>
            </a:r>
            <a:r>
              <a:rPr lang="es-ES" dirty="0" err="1">
                <a:solidFill>
                  <a:schemeClr val="bg1"/>
                </a:solidFill>
              </a:rPr>
              <a:t>means</a:t>
            </a:r>
            <a:r>
              <a:rPr lang="es-ES" dirty="0">
                <a:solidFill>
                  <a:schemeClr val="bg1"/>
                </a:solidFill>
              </a:rPr>
              <a:t> 3 CLUSTER</a:t>
            </a:r>
            <a:endParaRPr lang="es-PE" dirty="0">
              <a:solidFill>
                <a:schemeClr val="bg1"/>
              </a:solidFill>
            </a:endParaRPr>
          </a:p>
        </p:txBody>
      </p:sp>
      <p:pic>
        <p:nvPicPr>
          <p:cNvPr id="3" name="Marcador de contenido 4">
            <a:extLst>
              <a:ext uri="{FF2B5EF4-FFF2-40B4-BE49-F238E27FC236}">
                <a16:creationId xmlns:a16="http://schemas.microsoft.com/office/drawing/2014/main" id="{246FD668-CDF5-04C7-2DAE-40FD26751FD8}"/>
              </a:ext>
            </a:extLst>
          </p:cNvPr>
          <p:cNvPicPr>
            <a:picLocks noChangeAspect="1"/>
          </p:cNvPicPr>
          <p:nvPr/>
        </p:nvPicPr>
        <p:blipFill>
          <a:blip r:embed="rId2"/>
          <a:stretch>
            <a:fillRect/>
          </a:stretch>
        </p:blipFill>
        <p:spPr>
          <a:xfrm>
            <a:off x="1902511" y="1250438"/>
            <a:ext cx="11489024" cy="6770318"/>
          </a:xfrm>
          <a:prstGeom prst="rect">
            <a:avLst/>
          </a:prstGeom>
        </p:spPr>
      </p:pic>
      <p:pic>
        <p:nvPicPr>
          <p:cNvPr id="4" name="Imagen 3">
            <a:extLst>
              <a:ext uri="{FF2B5EF4-FFF2-40B4-BE49-F238E27FC236}">
                <a16:creationId xmlns:a16="http://schemas.microsoft.com/office/drawing/2014/main" id="{8459EBEB-F647-B89D-1BD3-9ACFF791F378}"/>
              </a:ext>
            </a:extLst>
          </p:cNvPr>
          <p:cNvPicPr>
            <a:picLocks noChangeAspect="1"/>
          </p:cNvPicPr>
          <p:nvPr/>
        </p:nvPicPr>
        <p:blipFill rotWithShape="1">
          <a:blip r:embed="rId3"/>
          <a:srcRect t="1" b="468"/>
          <a:stretch/>
        </p:blipFill>
        <p:spPr>
          <a:xfrm>
            <a:off x="0" y="0"/>
            <a:ext cx="1080626" cy="1294090"/>
          </a:xfrm>
          <a:prstGeom prst="rect">
            <a:avLst/>
          </a:prstGeom>
        </p:spPr>
      </p:pic>
      <p:sp>
        <p:nvSpPr>
          <p:cNvPr id="5" name="Text 0">
            <a:extLst>
              <a:ext uri="{FF2B5EF4-FFF2-40B4-BE49-F238E27FC236}">
                <a16:creationId xmlns:a16="http://schemas.microsoft.com/office/drawing/2014/main" id="{C5ECCCA6-2671-4032-AC21-BA8C5DEA5ECD}"/>
              </a:ext>
            </a:extLst>
          </p:cNvPr>
          <p:cNvSpPr/>
          <p:nvPr/>
        </p:nvSpPr>
        <p:spPr>
          <a:xfrm>
            <a:off x="1335220" y="270802"/>
            <a:ext cx="9712866" cy="752486"/>
          </a:xfrm>
          <a:prstGeom prst="rect">
            <a:avLst/>
          </a:prstGeom>
          <a:noFill/>
          <a:ln/>
        </p:spPr>
        <p:txBody>
          <a:bodyPr wrap="none" lIns="0" tIns="0" rIns="0" bIns="0" rtlCol="0" anchor="t"/>
          <a:lstStyle/>
          <a:p>
            <a:pPr>
              <a:lnSpc>
                <a:spcPts val="3400"/>
              </a:lnSpc>
            </a:pPr>
            <a:r>
              <a:rPr lang="es-ES" sz="4800" b="1" dirty="0">
                <a:solidFill>
                  <a:srgbClr val="00B0F0"/>
                </a:solidFill>
                <a:ea typeface="Adobe Song Std L" panose="02020300000000000000" pitchFamily="18" charset="-128"/>
                <a:cs typeface="Arial" panose="020B0604020202020204" pitchFamily="34" charset="0"/>
              </a:rPr>
              <a:t>8</a:t>
            </a:r>
            <a:r>
              <a:rPr lang="es-ES" sz="4400" b="1" dirty="0">
                <a:solidFill>
                  <a:srgbClr val="00B0F0"/>
                </a:solidFill>
                <a:ea typeface="Adobe Song Std L" panose="02020300000000000000" pitchFamily="18" charset="-128"/>
                <a:cs typeface="Arial" panose="020B0604020202020204" pitchFamily="34" charset="0"/>
              </a:rPr>
              <a:t>.</a:t>
            </a:r>
            <a:r>
              <a:rPr lang="es-ES" sz="4800" b="1" dirty="0">
                <a:solidFill>
                  <a:srgbClr val="00B0F0"/>
                </a:solidFill>
                <a:ea typeface="Adobe Song Std L" panose="02020300000000000000" pitchFamily="18" charset="-128"/>
                <a:cs typeface="Arial" panose="020B0604020202020204" pitchFamily="34" charset="0"/>
              </a:rPr>
              <a:t> Resultado de Algoritmo</a:t>
            </a:r>
          </a:p>
          <a:p>
            <a:pPr marL="0" indent="0" algn="l">
              <a:lnSpc>
                <a:spcPts val="3400"/>
              </a:lnSpc>
              <a:buNone/>
            </a:pPr>
            <a:endParaRPr lang="es-ES" sz="4800" b="1" dirty="0">
              <a:solidFill>
                <a:schemeClr val="accent1">
                  <a:lumMod val="60000"/>
                  <a:lumOff val="40000"/>
                </a:schemeClr>
              </a:solidFill>
              <a:latin typeface="Adobe Song Std L" panose="02020300000000000000" pitchFamily="18" charset="-128"/>
              <a:ea typeface="Adobe Song Std L" panose="02020300000000000000" pitchFamily="18" charset="-128"/>
            </a:endParaRPr>
          </a:p>
        </p:txBody>
      </p:sp>
    </p:spTree>
    <p:extLst>
      <p:ext uri="{BB962C8B-B14F-4D97-AF65-F5344CB8AC3E}">
        <p14:creationId xmlns:p14="http://schemas.microsoft.com/office/powerpoint/2010/main" val="8713797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contenido 9">
            <a:extLst>
              <a:ext uri="{FF2B5EF4-FFF2-40B4-BE49-F238E27FC236}">
                <a16:creationId xmlns:a16="http://schemas.microsoft.com/office/drawing/2014/main" id="{3EB53D38-487A-2F02-D7F0-348DE3E612A9}"/>
              </a:ext>
            </a:extLst>
          </p:cNvPr>
          <p:cNvSpPr txBox="1">
            <a:spLocks/>
          </p:cNvSpPr>
          <p:nvPr/>
        </p:nvSpPr>
        <p:spPr>
          <a:xfrm>
            <a:off x="2057400" y="1753829"/>
            <a:ext cx="10515600" cy="5097463"/>
          </a:xfrm>
          <a:prstGeom prst="rect">
            <a:avLst/>
          </a:prstGeom>
        </p:spPr>
        <p:txBody>
          <a:bodyPr>
            <a:normAutofit fontScale="85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s-ES" dirty="0">
                <a:solidFill>
                  <a:schemeClr val="bg1"/>
                </a:solidFill>
              </a:rPr>
              <a:t>Segmentación efectiva de afiliados al SCTR mediante aprendizaje no supervisado</a:t>
            </a:r>
          </a:p>
          <a:p>
            <a:pPr marL="0" indent="0">
              <a:buFont typeface="Arial" pitchFamily="34" charset="0"/>
              <a:buNone/>
            </a:pPr>
            <a:r>
              <a:rPr lang="es-ES" dirty="0">
                <a:solidFill>
                  <a:schemeClr val="bg1"/>
                </a:solidFill>
              </a:rPr>
              <a:t>Se identificaron tres perfiles diferenciados de asegurados, permitiendo a la ONP comprender mejor el comportamiento y características de los afiliados actuales.</a:t>
            </a:r>
          </a:p>
          <a:p>
            <a:pPr marL="0" indent="0">
              <a:buFont typeface="Arial" pitchFamily="34" charset="0"/>
              <a:buNone/>
            </a:pPr>
            <a:r>
              <a:rPr lang="es-ES" dirty="0">
                <a:solidFill>
                  <a:schemeClr val="bg1"/>
                </a:solidFill>
              </a:rPr>
              <a:t>Identificación de perfiles prioritarios para campañas comerciales</a:t>
            </a:r>
          </a:p>
          <a:p>
            <a:pPr marL="0" indent="0">
              <a:buFont typeface="Arial" pitchFamily="34" charset="0"/>
              <a:buNone/>
            </a:pPr>
            <a:r>
              <a:rPr lang="es-ES" dirty="0">
                <a:solidFill>
                  <a:schemeClr val="bg1"/>
                </a:solidFill>
              </a:rPr>
              <a:t>El </a:t>
            </a:r>
            <a:r>
              <a:rPr lang="es-ES" b="1" dirty="0">
                <a:solidFill>
                  <a:schemeClr val="bg1"/>
                </a:solidFill>
              </a:rPr>
              <a:t>Clúster 2</a:t>
            </a:r>
            <a:r>
              <a:rPr lang="es-ES" dirty="0">
                <a:solidFill>
                  <a:schemeClr val="bg1"/>
                </a:solidFill>
              </a:rPr>
              <a:t>, conformado por mujeres con salarios bajos y afiliación en trimestres medios, representa un </a:t>
            </a:r>
            <a:r>
              <a:rPr lang="es-ES" b="1" dirty="0">
                <a:solidFill>
                  <a:schemeClr val="bg1"/>
                </a:solidFill>
              </a:rPr>
              <a:t>grupo clave</a:t>
            </a:r>
            <a:r>
              <a:rPr lang="es-ES" dirty="0">
                <a:solidFill>
                  <a:schemeClr val="bg1"/>
                </a:solidFill>
              </a:rPr>
              <a:t> para </a:t>
            </a:r>
            <a:r>
              <a:rPr lang="es-ES" b="1" dirty="0">
                <a:solidFill>
                  <a:schemeClr val="bg1"/>
                </a:solidFill>
              </a:rPr>
              <a:t>campañas sociales inclusivas</a:t>
            </a:r>
            <a:r>
              <a:rPr lang="es-ES" dirty="0">
                <a:solidFill>
                  <a:schemeClr val="bg1"/>
                </a:solidFill>
              </a:rPr>
              <a:t>, subsidios o nuevos productos SCTR dirigidos.</a:t>
            </a:r>
          </a:p>
          <a:p>
            <a:pPr marL="0" indent="0">
              <a:buFont typeface="Arial" pitchFamily="34" charset="0"/>
              <a:buNone/>
            </a:pPr>
            <a:r>
              <a:rPr lang="es-ES" dirty="0">
                <a:solidFill>
                  <a:schemeClr val="bg1"/>
                </a:solidFill>
              </a:rPr>
              <a:t>Optimización de decisiones comerciales basadas en datos</a:t>
            </a:r>
          </a:p>
          <a:p>
            <a:pPr marL="0" indent="0">
              <a:buFont typeface="Arial" pitchFamily="34" charset="0"/>
              <a:buNone/>
            </a:pPr>
            <a:r>
              <a:rPr lang="es-ES" dirty="0">
                <a:solidFill>
                  <a:schemeClr val="bg1"/>
                </a:solidFill>
              </a:rPr>
              <a:t>Gracias al uso de </a:t>
            </a:r>
            <a:r>
              <a:rPr lang="es-ES" dirty="0" err="1">
                <a:solidFill>
                  <a:schemeClr val="bg1"/>
                </a:solidFill>
              </a:rPr>
              <a:t>clustering</a:t>
            </a:r>
            <a:r>
              <a:rPr lang="es-ES" dirty="0">
                <a:solidFill>
                  <a:schemeClr val="bg1"/>
                </a:solidFill>
              </a:rPr>
              <a:t>, la ONP puede </a:t>
            </a:r>
            <a:r>
              <a:rPr lang="es-ES" b="1" dirty="0">
                <a:solidFill>
                  <a:schemeClr val="bg1"/>
                </a:solidFill>
              </a:rPr>
              <a:t>redirigir esfuerzos comerciales</a:t>
            </a:r>
            <a:r>
              <a:rPr lang="es-ES" dirty="0">
                <a:solidFill>
                  <a:schemeClr val="bg1"/>
                </a:solidFill>
              </a:rPr>
              <a:t> hacia los segmentos de mayor impacto social y económico, fortaleciendo la gestión y cobertura del seguro SCTR en el país.</a:t>
            </a:r>
            <a:endParaRPr lang="es-PE" dirty="0">
              <a:solidFill>
                <a:schemeClr val="bg1"/>
              </a:solidFill>
            </a:endParaRPr>
          </a:p>
        </p:txBody>
      </p:sp>
      <p:pic>
        <p:nvPicPr>
          <p:cNvPr id="3" name="Imagen 2">
            <a:extLst>
              <a:ext uri="{FF2B5EF4-FFF2-40B4-BE49-F238E27FC236}">
                <a16:creationId xmlns:a16="http://schemas.microsoft.com/office/drawing/2014/main" id="{23921DC8-D340-63C0-CB9A-330B1CE87147}"/>
              </a:ext>
            </a:extLst>
          </p:cNvPr>
          <p:cNvPicPr>
            <a:picLocks noChangeAspect="1"/>
          </p:cNvPicPr>
          <p:nvPr/>
        </p:nvPicPr>
        <p:blipFill rotWithShape="1">
          <a:blip r:embed="rId2"/>
          <a:srcRect t="1" b="468"/>
          <a:stretch/>
        </p:blipFill>
        <p:spPr>
          <a:xfrm>
            <a:off x="0" y="0"/>
            <a:ext cx="1080626" cy="1294090"/>
          </a:xfrm>
          <a:prstGeom prst="rect">
            <a:avLst/>
          </a:prstGeom>
        </p:spPr>
      </p:pic>
      <p:sp>
        <p:nvSpPr>
          <p:cNvPr id="4" name="Text 0">
            <a:extLst>
              <a:ext uri="{FF2B5EF4-FFF2-40B4-BE49-F238E27FC236}">
                <a16:creationId xmlns:a16="http://schemas.microsoft.com/office/drawing/2014/main" id="{8D45FC5A-8FDE-4FBD-904B-0DA43E7790E5}"/>
              </a:ext>
            </a:extLst>
          </p:cNvPr>
          <p:cNvSpPr/>
          <p:nvPr/>
        </p:nvSpPr>
        <p:spPr>
          <a:xfrm>
            <a:off x="1335220" y="270802"/>
            <a:ext cx="9712866" cy="752486"/>
          </a:xfrm>
          <a:prstGeom prst="rect">
            <a:avLst/>
          </a:prstGeom>
          <a:noFill/>
          <a:ln/>
        </p:spPr>
        <p:txBody>
          <a:bodyPr wrap="none" lIns="0" tIns="0" rIns="0" bIns="0" rtlCol="0" anchor="t"/>
          <a:lstStyle/>
          <a:p>
            <a:pPr>
              <a:lnSpc>
                <a:spcPts val="3400"/>
              </a:lnSpc>
            </a:pPr>
            <a:r>
              <a:rPr lang="es-ES" sz="4800" b="1" dirty="0">
                <a:solidFill>
                  <a:srgbClr val="00B0F0"/>
                </a:solidFill>
                <a:ea typeface="Adobe Song Std L" panose="02020300000000000000" pitchFamily="18" charset="-128"/>
                <a:cs typeface="Arial" panose="020B0604020202020204" pitchFamily="34" charset="0"/>
              </a:rPr>
              <a:t>9</a:t>
            </a:r>
            <a:r>
              <a:rPr lang="es-ES" sz="4400" b="1" dirty="0">
                <a:solidFill>
                  <a:srgbClr val="00B0F0"/>
                </a:solidFill>
                <a:ea typeface="Adobe Song Std L" panose="02020300000000000000" pitchFamily="18" charset="-128"/>
                <a:cs typeface="Arial" panose="020B0604020202020204" pitchFamily="34" charset="0"/>
              </a:rPr>
              <a:t>.</a:t>
            </a:r>
            <a:r>
              <a:rPr lang="es-ES" sz="4800" b="1" dirty="0">
                <a:solidFill>
                  <a:srgbClr val="00B0F0"/>
                </a:solidFill>
                <a:ea typeface="Adobe Song Std L" panose="02020300000000000000" pitchFamily="18" charset="-128"/>
                <a:cs typeface="Arial" panose="020B0604020202020204" pitchFamily="34" charset="0"/>
              </a:rPr>
              <a:t> Comparación</a:t>
            </a:r>
          </a:p>
          <a:p>
            <a:pPr marL="0" indent="0" algn="l">
              <a:lnSpc>
                <a:spcPts val="3400"/>
              </a:lnSpc>
              <a:buNone/>
            </a:pPr>
            <a:endParaRPr lang="es-ES" sz="4800" b="1" dirty="0">
              <a:solidFill>
                <a:schemeClr val="accent1">
                  <a:lumMod val="60000"/>
                  <a:lumOff val="40000"/>
                </a:schemeClr>
              </a:solidFill>
              <a:latin typeface="Adobe Song Std L" panose="02020300000000000000" pitchFamily="18" charset="-128"/>
              <a:ea typeface="Adobe Song Std L" panose="02020300000000000000" pitchFamily="18" charset="-128"/>
            </a:endParaRPr>
          </a:p>
        </p:txBody>
      </p:sp>
    </p:spTree>
    <p:extLst>
      <p:ext uri="{BB962C8B-B14F-4D97-AF65-F5344CB8AC3E}">
        <p14:creationId xmlns:p14="http://schemas.microsoft.com/office/powerpoint/2010/main" val="29120038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1AB8822A-0B0C-FD62-4623-C9A78D7473CF}"/>
              </a:ext>
            </a:extLst>
          </p:cNvPr>
          <p:cNvSpPr txBox="1"/>
          <p:nvPr/>
        </p:nvSpPr>
        <p:spPr>
          <a:xfrm>
            <a:off x="2389239" y="366816"/>
            <a:ext cx="10663083" cy="784830"/>
          </a:xfrm>
          <a:prstGeom prst="rect">
            <a:avLst/>
          </a:prstGeom>
          <a:noFill/>
        </p:spPr>
        <p:txBody>
          <a:bodyPr wrap="square">
            <a:spAutoFit/>
          </a:bodyPr>
          <a:lstStyle/>
          <a:p>
            <a:r>
              <a:rPr lang="es-PE" sz="4500" dirty="0">
                <a:solidFill>
                  <a:schemeClr val="bg1"/>
                </a:solidFill>
              </a:rPr>
              <a:t>Algoritmo </a:t>
            </a:r>
            <a:r>
              <a:rPr lang="es-PE" sz="4500" b="1" dirty="0">
                <a:solidFill>
                  <a:schemeClr val="bg1"/>
                </a:solidFill>
              </a:rPr>
              <a:t>EM (</a:t>
            </a:r>
            <a:r>
              <a:rPr lang="es-PE" sz="4500" b="1" dirty="0" err="1">
                <a:solidFill>
                  <a:schemeClr val="bg1"/>
                </a:solidFill>
              </a:rPr>
              <a:t>Expectation</a:t>
            </a:r>
            <a:r>
              <a:rPr lang="es-PE" sz="4500" b="1" dirty="0">
                <a:solidFill>
                  <a:schemeClr val="bg1"/>
                </a:solidFill>
              </a:rPr>
              <a:t> </a:t>
            </a:r>
            <a:r>
              <a:rPr lang="es-PE" sz="4500" b="1" dirty="0" err="1">
                <a:solidFill>
                  <a:schemeClr val="bg1"/>
                </a:solidFill>
              </a:rPr>
              <a:t>Maximization</a:t>
            </a:r>
            <a:r>
              <a:rPr lang="es-PE" sz="4500" b="1" dirty="0">
                <a:solidFill>
                  <a:schemeClr val="bg1"/>
                </a:solidFill>
              </a:rPr>
              <a:t>)</a:t>
            </a:r>
            <a:endParaRPr lang="es-PE" sz="4500" dirty="0">
              <a:solidFill>
                <a:schemeClr val="bg1"/>
              </a:solidFill>
            </a:endParaRPr>
          </a:p>
        </p:txBody>
      </p:sp>
      <p:pic>
        <p:nvPicPr>
          <p:cNvPr id="4" name="Marcador de contenido 4">
            <a:extLst>
              <a:ext uri="{FF2B5EF4-FFF2-40B4-BE49-F238E27FC236}">
                <a16:creationId xmlns:a16="http://schemas.microsoft.com/office/drawing/2014/main" id="{06FF6030-76F5-CD59-6D77-5E4CB1F9B784}"/>
              </a:ext>
            </a:extLst>
          </p:cNvPr>
          <p:cNvPicPr>
            <a:picLocks noChangeAspect="1"/>
          </p:cNvPicPr>
          <p:nvPr/>
        </p:nvPicPr>
        <p:blipFill>
          <a:blip r:embed="rId2"/>
          <a:stretch>
            <a:fillRect/>
          </a:stretch>
        </p:blipFill>
        <p:spPr>
          <a:xfrm>
            <a:off x="2632176" y="1151646"/>
            <a:ext cx="6143113" cy="7014204"/>
          </a:xfrm>
          <a:prstGeom prst="rect">
            <a:avLst/>
          </a:prstGeom>
        </p:spPr>
      </p:pic>
      <p:sp>
        <p:nvSpPr>
          <p:cNvPr id="8" name="CuadroTexto 7">
            <a:extLst>
              <a:ext uri="{FF2B5EF4-FFF2-40B4-BE49-F238E27FC236}">
                <a16:creationId xmlns:a16="http://schemas.microsoft.com/office/drawing/2014/main" id="{66AF65EE-D135-0BEC-B0D7-50B535D291A3}"/>
              </a:ext>
            </a:extLst>
          </p:cNvPr>
          <p:cNvSpPr txBox="1"/>
          <p:nvPr/>
        </p:nvSpPr>
        <p:spPr>
          <a:xfrm>
            <a:off x="9206885" y="3354948"/>
            <a:ext cx="4814936" cy="1015663"/>
          </a:xfrm>
          <a:prstGeom prst="rect">
            <a:avLst/>
          </a:prstGeom>
          <a:noFill/>
        </p:spPr>
        <p:txBody>
          <a:bodyPr wrap="square">
            <a:spAutoFit/>
          </a:bodyPr>
          <a:lstStyle/>
          <a:p>
            <a:r>
              <a:rPr lang="es-ES" sz="3000" dirty="0">
                <a:solidFill>
                  <a:schemeClr val="bg1"/>
                </a:solidFill>
              </a:rPr>
              <a:t>Características clave de los </a:t>
            </a:r>
            <a:r>
              <a:rPr lang="es-ES" sz="3000" dirty="0" err="1">
                <a:solidFill>
                  <a:schemeClr val="bg1"/>
                </a:solidFill>
              </a:rPr>
              <a:t>clústers</a:t>
            </a:r>
            <a:endParaRPr lang="es-PE" sz="3000" dirty="0">
              <a:solidFill>
                <a:schemeClr val="bg1"/>
              </a:solidFill>
            </a:endParaRPr>
          </a:p>
        </p:txBody>
      </p:sp>
      <p:sp>
        <p:nvSpPr>
          <p:cNvPr id="12" name="CuadroTexto 11">
            <a:extLst>
              <a:ext uri="{FF2B5EF4-FFF2-40B4-BE49-F238E27FC236}">
                <a16:creationId xmlns:a16="http://schemas.microsoft.com/office/drawing/2014/main" id="{554E900F-1E36-EF2B-51D4-47AD3890CD8C}"/>
              </a:ext>
            </a:extLst>
          </p:cNvPr>
          <p:cNvSpPr txBox="1"/>
          <p:nvPr/>
        </p:nvSpPr>
        <p:spPr>
          <a:xfrm>
            <a:off x="9206885" y="5160690"/>
            <a:ext cx="5582677" cy="1015663"/>
          </a:xfrm>
          <a:prstGeom prst="rect">
            <a:avLst/>
          </a:prstGeom>
          <a:noFill/>
        </p:spPr>
        <p:txBody>
          <a:bodyPr wrap="square">
            <a:spAutoFit/>
          </a:bodyPr>
          <a:lstStyle/>
          <a:p>
            <a:r>
              <a:rPr lang="es-ES" sz="3000" dirty="0">
                <a:solidFill>
                  <a:schemeClr val="bg1"/>
                </a:solidFill>
              </a:rPr>
              <a:t>¿Por qué es relevante este resultado?</a:t>
            </a:r>
            <a:endParaRPr lang="es-PE" sz="3000" dirty="0">
              <a:solidFill>
                <a:schemeClr val="bg1"/>
              </a:solidFill>
            </a:endParaRPr>
          </a:p>
        </p:txBody>
      </p:sp>
      <p:sp>
        <p:nvSpPr>
          <p:cNvPr id="16" name="CuadroTexto 15">
            <a:extLst>
              <a:ext uri="{FF2B5EF4-FFF2-40B4-BE49-F238E27FC236}">
                <a16:creationId xmlns:a16="http://schemas.microsoft.com/office/drawing/2014/main" id="{C075003A-B585-5F00-580A-F37E6902B02F}"/>
              </a:ext>
            </a:extLst>
          </p:cNvPr>
          <p:cNvSpPr txBox="1"/>
          <p:nvPr/>
        </p:nvSpPr>
        <p:spPr>
          <a:xfrm>
            <a:off x="9206885" y="2128912"/>
            <a:ext cx="3499055" cy="553998"/>
          </a:xfrm>
          <a:prstGeom prst="rect">
            <a:avLst/>
          </a:prstGeom>
          <a:noFill/>
        </p:spPr>
        <p:txBody>
          <a:bodyPr wrap="square">
            <a:spAutoFit/>
          </a:bodyPr>
          <a:lstStyle/>
          <a:p>
            <a:r>
              <a:rPr lang="es-PE" sz="3000" dirty="0">
                <a:solidFill>
                  <a:schemeClr val="bg1"/>
                </a:solidFill>
              </a:rPr>
              <a:t>Resultado de EM:</a:t>
            </a:r>
          </a:p>
        </p:txBody>
      </p:sp>
      <p:sp>
        <p:nvSpPr>
          <p:cNvPr id="7" name="Text 0">
            <a:extLst>
              <a:ext uri="{FF2B5EF4-FFF2-40B4-BE49-F238E27FC236}">
                <a16:creationId xmlns:a16="http://schemas.microsoft.com/office/drawing/2014/main" id="{7C1AD886-AC2C-4E84-9306-B00ABED356D8}"/>
              </a:ext>
            </a:extLst>
          </p:cNvPr>
          <p:cNvSpPr/>
          <p:nvPr/>
        </p:nvSpPr>
        <p:spPr>
          <a:xfrm>
            <a:off x="1243546" y="200464"/>
            <a:ext cx="9712866" cy="752486"/>
          </a:xfrm>
          <a:prstGeom prst="rect">
            <a:avLst/>
          </a:prstGeom>
          <a:noFill/>
          <a:ln/>
        </p:spPr>
        <p:txBody>
          <a:bodyPr wrap="none" lIns="0" tIns="0" rIns="0" bIns="0" rtlCol="0" anchor="t"/>
          <a:lstStyle/>
          <a:p>
            <a:pPr>
              <a:lnSpc>
                <a:spcPts val="3400"/>
              </a:lnSpc>
            </a:pPr>
            <a:r>
              <a:rPr lang="es-ES" sz="4800" b="1" dirty="0">
                <a:solidFill>
                  <a:srgbClr val="00B0F0"/>
                </a:solidFill>
                <a:ea typeface="Adobe Song Std L" panose="02020300000000000000" pitchFamily="18" charset="-128"/>
                <a:cs typeface="Arial" panose="020B0604020202020204" pitchFamily="34" charset="0"/>
              </a:rPr>
              <a:t>9</a:t>
            </a:r>
            <a:r>
              <a:rPr lang="es-ES" sz="4400" b="1" dirty="0">
                <a:solidFill>
                  <a:srgbClr val="00B0F0"/>
                </a:solidFill>
                <a:ea typeface="Adobe Song Std L" panose="02020300000000000000" pitchFamily="18" charset="-128"/>
                <a:cs typeface="Arial" panose="020B0604020202020204" pitchFamily="34" charset="0"/>
              </a:rPr>
              <a:t>.</a:t>
            </a:r>
            <a:r>
              <a:rPr lang="es-ES" sz="4800" b="1" dirty="0">
                <a:solidFill>
                  <a:srgbClr val="00B0F0"/>
                </a:solidFill>
                <a:ea typeface="Adobe Song Std L" panose="02020300000000000000" pitchFamily="18" charset="-128"/>
                <a:cs typeface="Arial" panose="020B0604020202020204" pitchFamily="34" charset="0"/>
              </a:rPr>
              <a:t> Comparación</a:t>
            </a:r>
          </a:p>
          <a:p>
            <a:pPr marL="0" indent="0" algn="l">
              <a:lnSpc>
                <a:spcPts val="3400"/>
              </a:lnSpc>
              <a:buNone/>
            </a:pPr>
            <a:endParaRPr lang="es-ES" sz="4800" b="1" dirty="0">
              <a:solidFill>
                <a:schemeClr val="accent1">
                  <a:lumMod val="60000"/>
                  <a:lumOff val="40000"/>
                </a:schemeClr>
              </a:solidFill>
              <a:latin typeface="Adobe Song Std L" panose="02020300000000000000" pitchFamily="18" charset="-128"/>
              <a:ea typeface="Adobe Song Std L" panose="02020300000000000000" pitchFamily="18" charset="-128"/>
            </a:endParaRPr>
          </a:p>
        </p:txBody>
      </p:sp>
      <p:pic>
        <p:nvPicPr>
          <p:cNvPr id="9" name="Imagen 8">
            <a:extLst>
              <a:ext uri="{FF2B5EF4-FFF2-40B4-BE49-F238E27FC236}">
                <a16:creationId xmlns:a16="http://schemas.microsoft.com/office/drawing/2014/main" id="{1D6F3E4A-601A-438B-A87B-1386C9B2CC30}"/>
              </a:ext>
            </a:extLst>
          </p:cNvPr>
          <p:cNvPicPr>
            <a:picLocks noChangeAspect="1"/>
          </p:cNvPicPr>
          <p:nvPr/>
        </p:nvPicPr>
        <p:blipFill rotWithShape="1">
          <a:blip r:embed="rId3"/>
          <a:srcRect t="1" b="468"/>
          <a:stretch/>
        </p:blipFill>
        <p:spPr>
          <a:xfrm>
            <a:off x="0" y="0"/>
            <a:ext cx="1080626" cy="1294090"/>
          </a:xfrm>
          <a:prstGeom prst="rect">
            <a:avLst/>
          </a:prstGeom>
        </p:spPr>
      </p:pic>
    </p:spTree>
    <p:extLst>
      <p:ext uri="{BB962C8B-B14F-4D97-AF65-F5344CB8AC3E}">
        <p14:creationId xmlns:p14="http://schemas.microsoft.com/office/powerpoint/2010/main" val="42224997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96591D9-90C6-0F25-BD38-19D992BDDB55}"/>
              </a:ext>
            </a:extLst>
          </p:cNvPr>
          <p:cNvSpPr txBox="1">
            <a:spLocks/>
          </p:cNvSpPr>
          <p:nvPr/>
        </p:nvSpPr>
        <p:spPr>
          <a:xfrm>
            <a:off x="1575619" y="365125"/>
            <a:ext cx="10515600" cy="1325563"/>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ES" dirty="0">
                <a:solidFill>
                  <a:schemeClr val="bg1"/>
                </a:solidFill>
              </a:rPr>
              <a:t>Aplicando Algoritmo </a:t>
            </a:r>
            <a:r>
              <a:rPr lang="es-ES" dirty="0" err="1">
                <a:solidFill>
                  <a:schemeClr val="bg1"/>
                </a:solidFill>
              </a:rPr>
              <a:t>Apriori</a:t>
            </a:r>
            <a:endParaRPr lang="es-PE" dirty="0">
              <a:solidFill>
                <a:schemeClr val="bg1"/>
              </a:solidFill>
            </a:endParaRPr>
          </a:p>
        </p:txBody>
      </p:sp>
      <p:pic>
        <p:nvPicPr>
          <p:cNvPr id="3" name="Marcador de contenido 4">
            <a:extLst>
              <a:ext uri="{FF2B5EF4-FFF2-40B4-BE49-F238E27FC236}">
                <a16:creationId xmlns:a16="http://schemas.microsoft.com/office/drawing/2014/main" id="{57D25F91-C31E-9F1C-CCD4-FE83990DC8BD}"/>
              </a:ext>
            </a:extLst>
          </p:cNvPr>
          <p:cNvPicPr>
            <a:picLocks noChangeAspect="1"/>
          </p:cNvPicPr>
          <p:nvPr/>
        </p:nvPicPr>
        <p:blipFill>
          <a:blip r:embed="rId2"/>
          <a:stretch>
            <a:fillRect/>
          </a:stretch>
        </p:blipFill>
        <p:spPr>
          <a:xfrm>
            <a:off x="1711613" y="1200266"/>
            <a:ext cx="11475039" cy="6454147"/>
          </a:xfrm>
          <a:prstGeom prst="rect">
            <a:avLst/>
          </a:prstGeom>
        </p:spPr>
      </p:pic>
      <p:pic>
        <p:nvPicPr>
          <p:cNvPr id="4" name="Imagen 3">
            <a:extLst>
              <a:ext uri="{FF2B5EF4-FFF2-40B4-BE49-F238E27FC236}">
                <a16:creationId xmlns:a16="http://schemas.microsoft.com/office/drawing/2014/main" id="{9B52B46A-101D-4848-A393-EEB013D97E58}"/>
              </a:ext>
            </a:extLst>
          </p:cNvPr>
          <p:cNvPicPr>
            <a:picLocks noChangeAspect="1"/>
          </p:cNvPicPr>
          <p:nvPr/>
        </p:nvPicPr>
        <p:blipFill rotWithShape="1">
          <a:blip r:embed="rId3"/>
          <a:srcRect t="1" b="468"/>
          <a:stretch/>
        </p:blipFill>
        <p:spPr>
          <a:xfrm>
            <a:off x="0" y="0"/>
            <a:ext cx="1080626" cy="1294090"/>
          </a:xfrm>
          <a:prstGeom prst="rect">
            <a:avLst/>
          </a:prstGeom>
        </p:spPr>
      </p:pic>
      <p:sp>
        <p:nvSpPr>
          <p:cNvPr id="5" name="Text 0">
            <a:extLst>
              <a:ext uri="{FF2B5EF4-FFF2-40B4-BE49-F238E27FC236}">
                <a16:creationId xmlns:a16="http://schemas.microsoft.com/office/drawing/2014/main" id="{D259EC39-D45A-45F1-AE93-85864DACF534}"/>
              </a:ext>
            </a:extLst>
          </p:cNvPr>
          <p:cNvSpPr/>
          <p:nvPr/>
        </p:nvSpPr>
        <p:spPr>
          <a:xfrm>
            <a:off x="1243546" y="140176"/>
            <a:ext cx="9712866" cy="752486"/>
          </a:xfrm>
          <a:prstGeom prst="rect">
            <a:avLst/>
          </a:prstGeom>
          <a:noFill/>
          <a:ln/>
        </p:spPr>
        <p:txBody>
          <a:bodyPr wrap="none" lIns="0" tIns="0" rIns="0" bIns="0" rtlCol="0" anchor="t"/>
          <a:lstStyle/>
          <a:p>
            <a:pPr>
              <a:lnSpc>
                <a:spcPts val="3400"/>
              </a:lnSpc>
            </a:pPr>
            <a:r>
              <a:rPr lang="es-ES" sz="4800" b="1" dirty="0">
                <a:solidFill>
                  <a:srgbClr val="00B0F0"/>
                </a:solidFill>
                <a:ea typeface="Adobe Song Std L" panose="02020300000000000000" pitchFamily="18" charset="-128"/>
                <a:cs typeface="Arial" panose="020B0604020202020204" pitchFamily="34" charset="0"/>
              </a:rPr>
              <a:t>9</a:t>
            </a:r>
            <a:r>
              <a:rPr lang="es-ES" sz="4400" b="1" dirty="0">
                <a:solidFill>
                  <a:srgbClr val="00B0F0"/>
                </a:solidFill>
                <a:ea typeface="Adobe Song Std L" panose="02020300000000000000" pitchFamily="18" charset="-128"/>
                <a:cs typeface="Arial" panose="020B0604020202020204" pitchFamily="34" charset="0"/>
              </a:rPr>
              <a:t>.</a:t>
            </a:r>
            <a:r>
              <a:rPr lang="es-ES" sz="4800" b="1" dirty="0">
                <a:solidFill>
                  <a:srgbClr val="00B0F0"/>
                </a:solidFill>
                <a:ea typeface="Adobe Song Std L" panose="02020300000000000000" pitchFamily="18" charset="-128"/>
                <a:cs typeface="Arial" panose="020B0604020202020204" pitchFamily="34" charset="0"/>
              </a:rPr>
              <a:t> Comparación</a:t>
            </a:r>
          </a:p>
          <a:p>
            <a:pPr marL="0" indent="0" algn="l">
              <a:lnSpc>
                <a:spcPts val="3400"/>
              </a:lnSpc>
              <a:buNone/>
            </a:pPr>
            <a:endParaRPr lang="es-ES" sz="4800" b="1" dirty="0">
              <a:solidFill>
                <a:schemeClr val="accent1">
                  <a:lumMod val="60000"/>
                  <a:lumOff val="40000"/>
                </a:schemeClr>
              </a:solidFill>
              <a:latin typeface="Adobe Song Std L" panose="02020300000000000000" pitchFamily="18" charset="-128"/>
              <a:ea typeface="Adobe Song Std L" panose="02020300000000000000" pitchFamily="18" charset="-128"/>
            </a:endParaRPr>
          </a:p>
        </p:txBody>
      </p:sp>
    </p:spTree>
    <p:extLst>
      <p:ext uri="{BB962C8B-B14F-4D97-AF65-F5344CB8AC3E}">
        <p14:creationId xmlns:p14="http://schemas.microsoft.com/office/powerpoint/2010/main" val="25484332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Marcador de contenido 4">
            <a:extLst>
              <a:ext uri="{FF2B5EF4-FFF2-40B4-BE49-F238E27FC236}">
                <a16:creationId xmlns:a16="http://schemas.microsoft.com/office/drawing/2014/main" id="{229260CC-ACC5-ED87-D5D5-66B68B150664}"/>
              </a:ext>
            </a:extLst>
          </p:cNvPr>
          <p:cNvPicPr>
            <a:picLocks noChangeAspect="1"/>
          </p:cNvPicPr>
          <p:nvPr/>
        </p:nvPicPr>
        <p:blipFill>
          <a:blip r:embed="rId2"/>
          <a:stretch>
            <a:fillRect/>
          </a:stretch>
        </p:blipFill>
        <p:spPr>
          <a:xfrm>
            <a:off x="1517308" y="1203921"/>
            <a:ext cx="11903724" cy="5903530"/>
          </a:xfrm>
          <a:prstGeom prst="rect">
            <a:avLst/>
          </a:prstGeom>
        </p:spPr>
      </p:pic>
      <p:sp>
        <p:nvSpPr>
          <p:cNvPr id="4" name="CuadroTexto 3">
            <a:extLst>
              <a:ext uri="{FF2B5EF4-FFF2-40B4-BE49-F238E27FC236}">
                <a16:creationId xmlns:a16="http://schemas.microsoft.com/office/drawing/2014/main" id="{927A7DC5-091E-D955-255D-8BE95A934519}"/>
              </a:ext>
            </a:extLst>
          </p:cNvPr>
          <p:cNvSpPr txBox="1"/>
          <p:nvPr/>
        </p:nvSpPr>
        <p:spPr>
          <a:xfrm>
            <a:off x="4630993" y="419091"/>
            <a:ext cx="4911213" cy="784830"/>
          </a:xfrm>
          <a:prstGeom prst="rect">
            <a:avLst/>
          </a:prstGeom>
          <a:noFill/>
        </p:spPr>
        <p:txBody>
          <a:bodyPr wrap="square">
            <a:spAutoFit/>
          </a:bodyPr>
          <a:lstStyle/>
          <a:p>
            <a:r>
              <a:rPr lang="es-PE" sz="45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¿Qué encontramos?</a:t>
            </a:r>
            <a:endParaRPr lang="es-PE" sz="4500" dirty="0">
              <a:solidFill>
                <a:schemeClr val="bg1"/>
              </a:solidFill>
            </a:endParaRPr>
          </a:p>
        </p:txBody>
      </p:sp>
      <p:sp>
        <p:nvSpPr>
          <p:cNvPr id="8" name="CuadroTexto 7">
            <a:extLst>
              <a:ext uri="{FF2B5EF4-FFF2-40B4-BE49-F238E27FC236}">
                <a16:creationId xmlns:a16="http://schemas.microsoft.com/office/drawing/2014/main" id="{E2237D88-AD5A-9BD7-1FB2-B8283DFFFC2F}"/>
              </a:ext>
            </a:extLst>
          </p:cNvPr>
          <p:cNvSpPr txBox="1"/>
          <p:nvPr/>
        </p:nvSpPr>
        <p:spPr>
          <a:xfrm>
            <a:off x="2772697" y="7153904"/>
            <a:ext cx="9085006" cy="630942"/>
          </a:xfrm>
          <a:prstGeom prst="rect">
            <a:avLst/>
          </a:prstGeom>
          <a:noFill/>
        </p:spPr>
        <p:txBody>
          <a:bodyPr wrap="square">
            <a:spAutoFit/>
          </a:bodyPr>
          <a:lstStyle/>
          <a:p>
            <a:r>
              <a:rPr lang="es-ES" sz="3500" dirty="0">
                <a:solidFill>
                  <a:schemeClr val="bg1"/>
                </a:solidFill>
              </a:rPr>
              <a:t>¿Qué significa esto para la estrategia de la ONP?</a:t>
            </a:r>
            <a:endParaRPr lang="es-PE" sz="3500" dirty="0">
              <a:solidFill>
                <a:schemeClr val="bg1"/>
              </a:solidFill>
            </a:endParaRPr>
          </a:p>
        </p:txBody>
      </p:sp>
      <p:pic>
        <p:nvPicPr>
          <p:cNvPr id="9" name="Imagen 8">
            <a:extLst>
              <a:ext uri="{FF2B5EF4-FFF2-40B4-BE49-F238E27FC236}">
                <a16:creationId xmlns:a16="http://schemas.microsoft.com/office/drawing/2014/main" id="{6BE2A4D4-10FD-35F8-24A8-98B592FF2BF3}"/>
              </a:ext>
            </a:extLst>
          </p:cNvPr>
          <p:cNvPicPr>
            <a:picLocks noChangeAspect="1"/>
          </p:cNvPicPr>
          <p:nvPr/>
        </p:nvPicPr>
        <p:blipFill rotWithShape="1">
          <a:blip r:embed="rId3"/>
          <a:srcRect t="1" b="468"/>
          <a:stretch/>
        </p:blipFill>
        <p:spPr>
          <a:xfrm>
            <a:off x="0" y="0"/>
            <a:ext cx="1080626" cy="1294090"/>
          </a:xfrm>
          <a:prstGeom prst="rect">
            <a:avLst/>
          </a:prstGeom>
        </p:spPr>
      </p:pic>
      <p:sp>
        <p:nvSpPr>
          <p:cNvPr id="6" name="Text 0">
            <a:extLst>
              <a:ext uri="{FF2B5EF4-FFF2-40B4-BE49-F238E27FC236}">
                <a16:creationId xmlns:a16="http://schemas.microsoft.com/office/drawing/2014/main" id="{52D40669-778C-4ECC-9B5F-64F6708C8C6D}"/>
              </a:ext>
            </a:extLst>
          </p:cNvPr>
          <p:cNvSpPr/>
          <p:nvPr/>
        </p:nvSpPr>
        <p:spPr>
          <a:xfrm>
            <a:off x="1243546" y="160272"/>
            <a:ext cx="9712866" cy="752486"/>
          </a:xfrm>
          <a:prstGeom prst="rect">
            <a:avLst/>
          </a:prstGeom>
          <a:noFill/>
          <a:ln/>
        </p:spPr>
        <p:txBody>
          <a:bodyPr wrap="none" lIns="0" tIns="0" rIns="0" bIns="0" rtlCol="0" anchor="t"/>
          <a:lstStyle/>
          <a:p>
            <a:pPr>
              <a:lnSpc>
                <a:spcPts val="3400"/>
              </a:lnSpc>
            </a:pPr>
            <a:r>
              <a:rPr lang="es-ES" sz="4800" b="1" dirty="0">
                <a:solidFill>
                  <a:srgbClr val="00B0F0"/>
                </a:solidFill>
                <a:ea typeface="Adobe Song Std L" panose="02020300000000000000" pitchFamily="18" charset="-128"/>
                <a:cs typeface="Arial" panose="020B0604020202020204" pitchFamily="34" charset="0"/>
              </a:rPr>
              <a:t>9</a:t>
            </a:r>
            <a:r>
              <a:rPr lang="es-ES" sz="4400" b="1" dirty="0">
                <a:solidFill>
                  <a:srgbClr val="00B0F0"/>
                </a:solidFill>
                <a:ea typeface="Adobe Song Std L" panose="02020300000000000000" pitchFamily="18" charset="-128"/>
                <a:cs typeface="Arial" panose="020B0604020202020204" pitchFamily="34" charset="0"/>
              </a:rPr>
              <a:t>.</a:t>
            </a:r>
            <a:r>
              <a:rPr lang="es-ES" sz="4800" b="1" dirty="0">
                <a:solidFill>
                  <a:srgbClr val="00B0F0"/>
                </a:solidFill>
                <a:ea typeface="Adobe Song Std L" panose="02020300000000000000" pitchFamily="18" charset="-128"/>
                <a:cs typeface="Arial" panose="020B0604020202020204" pitchFamily="34" charset="0"/>
              </a:rPr>
              <a:t> Comparación</a:t>
            </a:r>
          </a:p>
          <a:p>
            <a:pPr marL="0" indent="0" algn="l">
              <a:lnSpc>
                <a:spcPts val="3400"/>
              </a:lnSpc>
              <a:buNone/>
            </a:pPr>
            <a:endParaRPr lang="es-ES" sz="4800" b="1" dirty="0">
              <a:solidFill>
                <a:schemeClr val="accent1">
                  <a:lumMod val="60000"/>
                  <a:lumOff val="40000"/>
                </a:schemeClr>
              </a:solidFill>
              <a:latin typeface="Adobe Song Std L" panose="02020300000000000000" pitchFamily="18" charset="-128"/>
              <a:ea typeface="Adobe Song Std L" panose="02020300000000000000" pitchFamily="18" charset="-128"/>
            </a:endParaRPr>
          </a:p>
        </p:txBody>
      </p:sp>
    </p:spTree>
    <p:extLst>
      <p:ext uri="{BB962C8B-B14F-4D97-AF65-F5344CB8AC3E}">
        <p14:creationId xmlns:p14="http://schemas.microsoft.com/office/powerpoint/2010/main" val="19621231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776C4CAC-2504-7F6C-9F88-E74148692C12}"/>
              </a:ext>
            </a:extLst>
          </p:cNvPr>
          <p:cNvSpPr txBox="1"/>
          <p:nvPr/>
        </p:nvSpPr>
        <p:spPr>
          <a:xfrm>
            <a:off x="2448232" y="390521"/>
            <a:ext cx="11267768" cy="784830"/>
          </a:xfrm>
          <a:prstGeom prst="rect">
            <a:avLst/>
          </a:prstGeom>
          <a:noFill/>
        </p:spPr>
        <p:txBody>
          <a:bodyPr wrap="square">
            <a:spAutoFit/>
          </a:bodyPr>
          <a:lstStyle/>
          <a:p>
            <a:r>
              <a:rPr lang="es-ES" sz="4500" b="1" dirty="0">
                <a:solidFill>
                  <a:schemeClr val="bg1"/>
                </a:solidFill>
              </a:rPr>
              <a:t>Comparación entre K-</a:t>
            </a:r>
            <a:r>
              <a:rPr lang="es-ES" sz="4500" b="1" dirty="0" err="1">
                <a:solidFill>
                  <a:schemeClr val="bg1"/>
                </a:solidFill>
              </a:rPr>
              <a:t>Means</a:t>
            </a:r>
            <a:r>
              <a:rPr lang="es-ES" sz="4500" b="1" dirty="0">
                <a:solidFill>
                  <a:schemeClr val="bg1"/>
                </a:solidFill>
              </a:rPr>
              <a:t>, EM y </a:t>
            </a:r>
            <a:r>
              <a:rPr lang="es-ES" sz="4500" b="1" dirty="0" err="1">
                <a:solidFill>
                  <a:schemeClr val="bg1"/>
                </a:solidFill>
              </a:rPr>
              <a:t>Apriori</a:t>
            </a:r>
            <a:endParaRPr lang="es-ES" sz="4500" b="1" dirty="0">
              <a:solidFill>
                <a:schemeClr val="bg1"/>
              </a:solidFill>
            </a:endParaRPr>
          </a:p>
        </p:txBody>
      </p:sp>
      <p:pic>
        <p:nvPicPr>
          <p:cNvPr id="4" name="Imagen 3">
            <a:extLst>
              <a:ext uri="{FF2B5EF4-FFF2-40B4-BE49-F238E27FC236}">
                <a16:creationId xmlns:a16="http://schemas.microsoft.com/office/drawing/2014/main" id="{BF74F142-25AD-97B5-CCE3-B5C600C19113}"/>
              </a:ext>
            </a:extLst>
          </p:cNvPr>
          <p:cNvPicPr>
            <a:picLocks noChangeAspect="1"/>
          </p:cNvPicPr>
          <p:nvPr/>
        </p:nvPicPr>
        <p:blipFill rotWithShape="1">
          <a:blip r:embed="rId2"/>
          <a:srcRect t="1" b="468"/>
          <a:stretch/>
        </p:blipFill>
        <p:spPr>
          <a:xfrm>
            <a:off x="0" y="0"/>
            <a:ext cx="1080626" cy="1294090"/>
          </a:xfrm>
          <a:prstGeom prst="rect">
            <a:avLst/>
          </a:prstGeom>
        </p:spPr>
      </p:pic>
      <p:graphicFrame>
        <p:nvGraphicFramePr>
          <p:cNvPr id="7" name="Tabla 6">
            <a:extLst>
              <a:ext uri="{FF2B5EF4-FFF2-40B4-BE49-F238E27FC236}">
                <a16:creationId xmlns:a16="http://schemas.microsoft.com/office/drawing/2014/main" id="{ABA09CF9-4A72-1A9E-83AD-E45B8217FF33}"/>
              </a:ext>
            </a:extLst>
          </p:cNvPr>
          <p:cNvGraphicFramePr>
            <a:graphicFrameLocks noGrp="1"/>
          </p:cNvGraphicFramePr>
          <p:nvPr/>
        </p:nvGraphicFramePr>
        <p:xfrm>
          <a:off x="2050026" y="1784555"/>
          <a:ext cx="11573898" cy="5189128"/>
        </p:xfrm>
        <a:graphic>
          <a:graphicData uri="http://schemas.openxmlformats.org/drawingml/2006/table">
            <a:tbl>
              <a:tblPr firstRow="1" firstCol="1" bandRow="1">
                <a:tableStyleId>{073A0DAA-6AF3-43AB-8588-CEC1D06C72B9}</a:tableStyleId>
              </a:tblPr>
              <a:tblGrid>
                <a:gridCol w="3857966">
                  <a:extLst>
                    <a:ext uri="{9D8B030D-6E8A-4147-A177-3AD203B41FA5}">
                      <a16:colId xmlns:a16="http://schemas.microsoft.com/office/drawing/2014/main" val="2298041261"/>
                    </a:ext>
                  </a:extLst>
                </a:gridCol>
                <a:gridCol w="3857966">
                  <a:extLst>
                    <a:ext uri="{9D8B030D-6E8A-4147-A177-3AD203B41FA5}">
                      <a16:colId xmlns:a16="http://schemas.microsoft.com/office/drawing/2014/main" val="2747287184"/>
                    </a:ext>
                  </a:extLst>
                </a:gridCol>
                <a:gridCol w="3857966">
                  <a:extLst>
                    <a:ext uri="{9D8B030D-6E8A-4147-A177-3AD203B41FA5}">
                      <a16:colId xmlns:a16="http://schemas.microsoft.com/office/drawing/2014/main" val="1233963842"/>
                    </a:ext>
                  </a:extLst>
                </a:gridCol>
              </a:tblGrid>
              <a:tr h="933316">
                <a:tc>
                  <a:txBody>
                    <a:bodyPr/>
                    <a:lstStyle/>
                    <a:p>
                      <a:pPr algn="ctr">
                        <a:lnSpc>
                          <a:spcPct val="107000"/>
                        </a:lnSpc>
                        <a:spcAft>
                          <a:spcPts val="800"/>
                        </a:spcAft>
                      </a:pPr>
                      <a:r>
                        <a:rPr lang="es-PE" sz="2500" dirty="0">
                          <a:effectLst/>
                        </a:rPr>
                        <a:t>Técnica</a:t>
                      </a:r>
                      <a:endParaRPr lang="es-PE" sz="2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s-PE" sz="2500" dirty="0">
                          <a:effectLst/>
                        </a:rPr>
                        <a:t>¿Qué hizo?</a:t>
                      </a:r>
                      <a:endParaRPr lang="es-PE" sz="2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s-PE" sz="2500">
                          <a:effectLst/>
                        </a:rPr>
                        <a:t>¿Qué aportó al análisis?</a:t>
                      </a:r>
                      <a:endParaRPr lang="es-PE" sz="25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209456623"/>
                  </a:ext>
                </a:extLst>
              </a:tr>
              <a:tr h="1418604">
                <a:tc>
                  <a:txBody>
                    <a:bodyPr/>
                    <a:lstStyle/>
                    <a:p>
                      <a:pPr>
                        <a:lnSpc>
                          <a:spcPct val="107000"/>
                        </a:lnSpc>
                        <a:spcAft>
                          <a:spcPts val="800"/>
                        </a:spcAft>
                      </a:pPr>
                      <a:r>
                        <a:rPr lang="es-PE" sz="2500">
                          <a:effectLst/>
                        </a:rPr>
                        <a:t>K-Means</a:t>
                      </a:r>
                      <a:endParaRPr lang="es-PE" sz="25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s-PE" sz="2500" dirty="0">
                          <a:effectLst/>
                        </a:rPr>
                        <a:t>Agrupó datos en </a:t>
                      </a:r>
                      <a:r>
                        <a:rPr lang="es-PE" sz="2500" dirty="0" err="1">
                          <a:effectLst/>
                        </a:rPr>
                        <a:t>clústers</a:t>
                      </a:r>
                      <a:r>
                        <a:rPr lang="es-PE" sz="2500" dirty="0">
                          <a:effectLst/>
                        </a:rPr>
                        <a:t> fijos (K=3, K=4)</a:t>
                      </a:r>
                      <a:endParaRPr lang="es-PE" sz="2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s-PE" sz="2500">
                          <a:effectLst/>
                        </a:rPr>
                        <a:t>Identificó perfiles por edad, sexo y salario. Rápido y visual.</a:t>
                      </a:r>
                      <a:endParaRPr lang="es-PE" sz="25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019734767"/>
                  </a:ext>
                </a:extLst>
              </a:tr>
              <a:tr h="1418604">
                <a:tc>
                  <a:txBody>
                    <a:bodyPr/>
                    <a:lstStyle/>
                    <a:p>
                      <a:pPr>
                        <a:lnSpc>
                          <a:spcPct val="107000"/>
                        </a:lnSpc>
                        <a:spcAft>
                          <a:spcPts val="800"/>
                        </a:spcAft>
                      </a:pPr>
                      <a:r>
                        <a:rPr lang="es-PE" sz="2500">
                          <a:effectLst/>
                        </a:rPr>
                        <a:t>EM</a:t>
                      </a:r>
                      <a:endParaRPr lang="es-PE" sz="25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s-PE" sz="2500" dirty="0">
                          <a:effectLst/>
                        </a:rPr>
                        <a:t>Agrupó datos de forma probabilística y automática</a:t>
                      </a:r>
                      <a:endParaRPr lang="es-PE" sz="2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s-PE" sz="2500" dirty="0">
                          <a:effectLst/>
                        </a:rPr>
                        <a:t>Refinó perfiles. Detectó grupo de mujeres con mejor ingreso.</a:t>
                      </a:r>
                      <a:endParaRPr lang="es-PE" sz="2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144879275"/>
                  </a:ext>
                </a:extLst>
              </a:tr>
              <a:tr h="1418604">
                <a:tc>
                  <a:txBody>
                    <a:bodyPr/>
                    <a:lstStyle/>
                    <a:p>
                      <a:pPr>
                        <a:lnSpc>
                          <a:spcPct val="107000"/>
                        </a:lnSpc>
                        <a:spcAft>
                          <a:spcPts val="800"/>
                        </a:spcAft>
                      </a:pPr>
                      <a:r>
                        <a:rPr lang="es-PE" sz="2500">
                          <a:effectLst/>
                        </a:rPr>
                        <a:t>Apriori</a:t>
                      </a:r>
                      <a:endParaRPr lang="es-PE" sz="25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s-PE" sz="2500">
                          <a:effectLst/>
                        </a:rPr>
                        <a:t>Descubrió reglas de asociación frecuentes</a:t>
                      </a:r>
                      <a:endParaRPr lang="es-PE" sz="25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s-PE" sz="2500" dirty="0">
                          <a:effectLst/>
                        </a:rPr>
                        <a:t>Confirmó concentración del SCTR en sector público y hombres.</a:t>
                      </a:r>
                      <a:endParaRPr lang="es-PE" sz="2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265173337"/>
                  </a:ext>
                </a:extLst>
              </a:tr>
            </a:tbl>
          </a:graphicData>
        </a:graphic>
      </p:graphicFrame>
      <p:sp>
        <p:nvSpPr>
          <p:cNvPr id="5" name="Text 0">
            <a:extLst>
              <a:ext uri="{FF2B5EF4-FFF2-40B4-BE49-F238E27FC236}">
                <a16:creationId xmlns:a16="http://schemas.microsoft.com/office/drawing/2014/main" id="{B52C8A38-3930-4D19-AC7A-920DCFC730C6}"/>
              </a:ext>
            </a:extLst>
          </p:cNvPr>
          <p:cNvSpPr/>
          <p:nvPr/>
        </p:nvSpPr>
        <p:spPr>
          <a:xfrm>
            <a:off x="1243546" y="160272"/>
            <a:ext cx="9712866" cy="752486"/>
          </a:xfrm>
          <a:prstGeom prst="rect">
            <a:avLst/>
          </a:prstGeom>
          <a:noFill/>
          <a:ln/>
        </p:spPr>
        <p:txBody>
          <a:bodyPr wrap="none" lIns="0" tIns="0" rIns="0" bIns="0" rtlCol="0" anchor="t"/>
          <a:lstStyle/>
          <a:p>
            <a:pPr>
              <a:lnSpc>
                <a:spcPts val="3400"/>
              </a:lnSpc>
            </a:pPr>
            <a:r>
              <a:rPr lang="es-ES" sz="4800" b="1" dirty="0">
                <a:solidFill>
                  <a:srgbClr val="00B0F0"/>
                </a:solidFill>
                <a:ea typeface="Adobe Song Std L" panose="02020300000000000000" pitchFamily="18" charset="-128"/>
                <a:cs typeface="Arial" panose="020B0604020202020204" pitchFamily="34" charset="0"/>
              </a:rPr>
              <a:t>9</a:t>
            </a:r>
            <a:r>
              <a:rPr lang="es-ES" sz="4400" b="1" dirty="0">
                <a:solidFill>
                  <a:srgbClr val="00B0F0"/>
                </a:solidFill>
                <a:ea typeface="Adobe Song Std L" panose="02020300000000000000" pitchFamily="18" charset="-128"/>
                <a:cs typeface="Arial" panose="020B0604020202020204" pitchFamily="34" charset="0"/>
              </a:rPr>
              <a:t>.</a:t>
            </a:r>
            <a:r>
              <a:rPr lang="es-ES" sz="4800" b="1" dirty="0">
                <a:solidFill>
                  <a:srgbClr val="00B0F0"/>
                </a:solidFill>
                <a:ea typeface="Adobe Song Std L" panose="02020300000000000000" pitchFamily="18" charset="-128"/>
                <a:cs typeface="Arial" panose="020B0604020202020204" pitchFamily="34" charset="0"/>
              </a:rPr>
              <a:t> Comparación</a:t>
            </a:r>
          </a:p>
          <a:p>
            <a:pPr marL="0" indent="0" algn="l">
              <a:lnSpc>
                <a:spcPts val="3400"/>
              </a:lnSpc>
              <a:buNone/>
            </a:pPr>
            <a:endParaRPr lang="es-ES" sz="4800" b="1" dirty="0">
              <a:solidFill>
                <a:schemeClr val="accent1">
                  <a:lumMod val="60000"/>
                  <a:lumOff val="40000"/>
                </a:schemeClr>
              </a:solidFill>
              <a:latin typeface="Adobe Song Std L" panose="02020300000000000000" pitchFamily="18" charset="-128"/>
              <a:ea typeface="Adobe Song Std L" panose="02020300000000000000" pitchFamily="18" charset="-128"/>
            </a:endParaRPr>
          </a:p>
        </p:txBody>
      </p:sp>
    </p:spTree>
    <p:extLst>
      <p:ext uri="{BB962C8B-B14F-4D97-AF65-F5344CB8AC3E}">
        <p14:creationId xmlns:p14="http://schemas.microsoft.com/office/powerpoint/2010/main" val="6265405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1A769AFD-492C-5460-D15E-4B683BFF9BCC}"/>
              </a:ext>
            </a:extLst>
          </p:cNvPr>
          <p:cNvSpPr txBox="1"/>
          <p:nvPr/>
        </p:nvSpPr>
        <p:spPr>
          <a:xfrm>
            <a:off x="1778721" y="901675"/>
            <a:ext cx="11960941" cy="784830"/>
          </a:xfrm>
          <a:prstGeom prst="rect">
            <a:avLst/>
          </a:prstGeom>
          <a:noFill/>
        </p:spPr>
        <p:txBody>
          <a:bodyPr wrap="square">
            <a:spAutoFit/>
          </a:bodyPr>
          <a:lstStyle/>
          <a:p>
            <a:r>
              <a:rPr lang="es-ES" sz="4500" dirty="0">
                <a:solidFill>
                  <a:schemeClr val="bg1"/>
                </a:solidFill>
              </a:rPr>
              <a:t>Conclusiones Generales del Análisis de Datos SCTR</a:t>
            </a:r>
            <a:endParaRPr lang="es-PE" sz="4500" dirty="0">
              <a:solidFill>
                <a:schemeClr val="bg1"/>
              </a:solidFill>
            </a:endParaRPr>
          </a:p>
        </p:txBody>
      </p:sp>
      <p:pic>
        <p:nvPicPr>
          <p:cNvPr id="8" name="Imagen 7">
            <a:extLst>
              <a:ext uri="{FF2B5EF4-FFF2-40B4-BE49-F238E27FC236}">
                <a16:creationId xmlns:a16="http://schemas.microsoft.com/office/drawing/2014/main" id="{21D83B98-398E-12D8-D6FB-FA07C227A0DB}"/>
              </a:ext>
            </a:extLst>
          </p:cNvPr>
          <p:cNvPicPr>
            <a:picLocks noChangeAspect="1"/>
          </p:cNvPicPr>
          <p:nvPr/>
        </p:nvPicPr>
        <p:blipFill rotWithShape="1">
          <a:blip r:embed="rId2"/>
          <a:srcRect t="1" b="468"/>
          <a:stretch/>
        </p:blipFill>
        <p:spPr>
          <a:xfrm>
            <a:off x="0" y="0"/>
            <a:ext cx="1080626" cy="1294090"/>
          </a:xfrm>
          <a:prstGeom prst="rect">
            <a:avLst/>
          </a:prstGeom>
        </p:spPr>
      </p:pic>
      <p:pic>
        <p:nvPicPr>
          <p:cNvPr id="33" name="Imagen 32">
            <a:extLst>
              <a:ext uri="{FF2B5EF4-FFF2-40B4-BE49-F238E27FC236}">
                <a16:creationId xmlns:a16="http://schemas.microsoft.com/office/drawing/2014/main" id="{FCA76E08-C983-BCB1-DF9F-EC8826F5D442}"/>
              </a:ext>
            </a:extLst>
          </p:cNvPr>
          <p:cNvPicPr>
            <a:picLocks noChangeAspect="1"/>
          </p:cNvPicPr>
          <p:nvPr/>
        </p:nvPicPr>
        <p:blipFill>
          <a:blip r:embed="rId3"/>
          <a:stretch>
            <a:fillRect/>
          </a:stretch>
        </p:blipFill>
        <p:spPr>
          <a:xfrm>
            <a:off x="1206347" y="1536461"/>
            <a:ext cx="12217706" cy="6014311"/>
          </a:xfrm>
          <a:prstGeom prst="rect">
            <a:avLst/>
          </a:prstGeom>
        </p:spPr>
      </p:pic>
      <p:sp>
        <p:nvSpPr>
          <p:cNvPr id="5" name="Text 0">
            <a:extLst>
              <a:ext uri="{FF2B5EF4-FFF2-40B4-BE49-F238E27FC236}">
                <a16:creationId xmlns:a16="http://schemas.microsoft.com/office/drawing/2014/main" id="{E9DC2C74-F52F-4976-86E0-9B3A50611E48}"/>
              </a:ext>
            </a:extLst>
          </p:cNvPr>
          <p:cNvSpPr/>
          <p:nvPr/>
        </p:nvSpPr>
        <p:spPr>
          <a:xfrm>
            <a:off x="1243546" y="160272"/>
            <a:ext cx="9712866" cy="752486"/>
          </a:xfrm>
          <a:prstGeom prst="rect">
            <a:avLst/>
          </a:prstGeom>
          <a:noFill/>
          <a:ln/>
        </p:spPr>
        <p:txBody>
          <a:bodyPr wrap="none" lIns="0" tIns="0" rIns="0" bIns="0" rtlCol="0" anchor="t"/>
          <a:lstStyle/>
          <a:p>
            <a:pPr>
              <a:lnSpc>
                <a:spcPts val="3400"/>
              </a:lnSpc>
            </a:pPr>
            <a:r>
              <a:rPr lang="es-ES" sz="4800" b="1" dirty="0">
                <a:solidFill>
                  <a:srgbClr val="00B0F0"/>
                </a:solidFill>
                <a:ea typeface="Adobe Song Std L" panose="02020300000000000000" pitchFamily="18" charset="-128"/>
                <a:cs typeface="Arial" panose="020B0604020202020204" pitchFamily="34" charset="0"/>
              </a:rPr>
              <a:t>10</a:t>
            </a:r>
            <a:r>
              <a:rPr lang="es-ES" sz="4400" b="1" dirty="0">
                <a:solidFill>
                  <a:srgbClr val="00B0F0"/>
                </a:solidFill>
                <a:ea typeface="Adobe Song Std L" panose="02020300000000000000" pitchFamily="18" charset="-128"/>
                <a:cs typeface="Arial" panose="020B0604020202020204" pitchFamily="34" charset="0"/>
              </a:rPr>
              <a:t>.</a:t>
            </a:r>
            <a:r>
              <a:rPr lang="es-ES" sz="4800" b="1" dirty="0">
                <a:solidFill>
                  <a:srgbClr val="00B0F0"/>
                </a:solidFill>
                <a:ea typeface="Adobe Song Std L" panose="02020300000000000000" pitchFamily="18" charset="-128"/>
                <a:cs typeface="Arial" panose="020B0604020202020204" pitchFamily="34" charset="0"/>
              </a:rPr>
              <a:t> Conclusiones y Recomendaciones</a:t>
            </a:r>
          </a:p>
          <a:p>
            <a:pPr marL="0" indent="0" algn="l">
              <a:lnSpc>
                <a:spcPts val="3400"/>
              </a:lnSpc>
              <a:buNone/>
            </a:pPr>
            <a:endParaRPr lang="es-ES" sz="4800" b="1" dirty="0">
              <a:solidFill>
                <a:schemeClr val="accent1">
                  <a:lumMod val="60000"/>
                  <a:lumOff val="40000"/>
                </a:schemeClr>
              </a:solidFill>
              <a:latin typeface="Adobe Song Std L" panose="02020300000000000000" pitchFamily="18" charset="-128"/>
              <a:ea typeface="Adobe Song Std L" panose="02020300000000000000" pitchFamily="18" charset="-128"/>
            </a:endParaRPr>
          </a:p>
        </p:txBody>
      </p:sp>
    </p:spTree>
    <p:extLst>
      <p:ext uri="{BB962C8B-B14F-4D97-AF65-F5344CB8AC3E}">
        <p14:creationId xmlns:p14="http://schemas.microsoft.com/office/powerpoint/2010/main" val="5675403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0DC96365-22A8-4615-647C-8EF62453851F}"/>
              </a:ext>
            </a:extLst>
          </p:cNvPr>
          <p:cNvSpPr txBox="1"/>
          <p:nvPr/>
        </p:nvSpPr>
        <p:spPr>
          <a:xfrm>
            <a:off x="2149375" y="1157880"/>
            <a:ext cx="11813458" cy="784830"/>
          </a:xfrm>
          <a:prstGeom prst="rect">
            <a:avLst/>
          </a:prstGeom>
          <a:noFill/>
        </p:spPr>
        <p:txBody>
          <a:bodyPr wrap="square">
            <a:spAutoFit/>
          </a:bodyPr>
          <a:lstStyle/>
          <a:p>
            <a:r>
              <a:rPr lang="es-PE" sz="4500" b="1" dirty="0">
                <a:solidFill>
                  <a:schemeClr val="bg1"/>
                </a:solidFill>
              </a:rPr>
              <a:t>Recomendaciones para Investigaciones Futuras</a:t>
            </a:r>
          </a:p>
        </p:txBody>
      </p:sp>
      <p:pic>
        <p:nvPicPr>
          <p:cNvPr id="8" name="Imagen 7">
            <a:extLst>
              <a:ext uri="{FF2B5EF4-FFF2-40B4-BE49-F238E27FC236}">
                <a16:creationId xmlns:a16="http://schemas.microsoft.com/office/drawing/2014/main" id="{4FAFDEE5-268E-7B44-0E54-3D1114548B97}"/>
              </a:ext>
            </a:extLst>
          </p:cNvPr>
          <p:cNvPicPr>
            <a:picLocks noChangeAspect="1"/>
          </p:cNvPicPr>
          <p:nvPr/>
        </p:nvPicPr>
        <p:blipFill rotWithShape="1">
          <a:blip r:embed="rId2"/>
          <a:srcRect t="1" b="468"/>
          <a:stretch/>
        </p:blipFill>
        <p:spPr>
          <a:xfrm>
            <a:off x="0" y="0"/>
            <a:ext cx="1080626" cy="1294090"/>
          </a:xfrm>
          <a:prstGeom prst="rect">
            <a:avLst/>
          </a:prstGeom>
        </p:spPr>
      </p:pic>
      <p:pic>
        <p:nvPicPr>
          <p:cNvPr id="56" name="Imagen 55">
            <a:extLst>
              <a:ext uri="{FF2B5EF4-FFF2-40B4-BE49-F238E27FC236}">
                <a16:creationId xmlns:a16="http://schemas.microsoft.com/office/drawing/2014/main" id="{07B31A81-DEBB-CDE7-F08F-DA5FB59A53EC}"/>
              </a:ext>
            </a:extLst>
          </p:cNvPr>
          <p:cNvPicPr>
            <a:picLocks noChangeAspect="1"/>
          </p:cNvPicPr>
          <p:nvPr/>
        </p:nvPicPr>
        <p:blipFill>
          <a:blip r:embed="rId3"/>
          <a:stretch>
            <a:fillRect/>
          </a:stretch>
        </p:blipFill>
        <p:spPr>
          <a:xfrm>
            <a:off x="1080626" y="1942710"/>
            <a:ext cx="11589745" cy="6128238"/>
          </a:xfrm>
          <a:prstGeom prst="rect">
            <a:avLst/>
          </a:prstGeom>
        </p:spPr>
      </p:pic>
      <p:sp>
        <p:nvSpPr>
          <p:cNvPr id="5" name="Text 0">
            <a:extLst>
              <a:ext uri="{FF2B5EF4-FFF2-40B4-BE49-F238E27FC236}">
                <a16:creationId xmlns:a16="http://schemas.microsoft.com/office/drawing/2014/main" id="{9E10A8DD-0246-4EF5-A225-B6FFF47FA95B}"/>
              </a:ext>
            </a:extLst>
          </p:cNvPr>
          <p:cNvSpPr/>
          <p:nvPr/>
        </p:nvSpPr>
        <p:spPr>
          <a:xfrm>
            <a:off x="1243546" y="160272"/>
            <a:ext cx="9712866" cy="752486"/>
          </a:xfrm>
          <a:prstGeom prst="rect">
            <a:avLst/>
          </a:prstGeom>
          <a:noFill/>
          <a:ln/>
        </p:spPr>
        <p:txBody>
          <a:bodyPr wrap="none" lIns="0" tIns="0" rIns="0" bIns="0" rtlCol="0" anchor="t"/>
          <a:lstStyle/>
          <a:p>
            <a:pPr>
              <a:lnSpc>
                <a:spcPts val="3400"/>
              </a:lnSpc>
            </a:pPr>
            <a:r>
              <a:rPr lang="es-ES" sz="4800" b="1" dirty="0">
                <a:solidFill>
                  <a:srgbClr val="00B0F0"/>
                </a:solidFill>
                <a:ea typeface="Adobe Song Std L" panose="02020300000000000000" pitchFamily="18" charset="-128"/>
                <a:cs typeface="Arial" panose="020B0604020202020204" pitchFamily="34" charset="0"/>
              </a:rPr>
              <a:t>10</a:t>
            </a:r>
            <a:r>
              <a:rPr lang="es-ES" sz="4400" b="1" dirty="0">
                <a:solidFill>
                  <a:srgbClr val="00B0F0"/>
                </a:solidFill>
                <a:ea typeface="Adobe Song Std L" panose="02020300000000000000" pitchFamily="18" charset="-128"/>
                <a:cs typeface="Arial" panose="020B0604020202020204" pitchFamily="34" charset="0"/>
              </a:rPr>
              <a:t>.</a:t>
            </a:r>
            <a:r>
              <a:rPr lang="es-ES" sz="4800" b="1" dirty="0">
                <a:solidFill>
                  <a:srgbClr val="00B0F0"/>
                </a:solidFill>
                <a:ea typeface="Adobe Song Std L" panose="02020300000000000000" pitchFamily="18" charset="-128"/>
                <a:cs typeface="Arial" panose="020B0604020202020204" pitchFamily="34" charset="0"/>
              </a:rPr>
              <a:t> Conclusiones y Recomendaciones</a:t>
            </a:r>
          </a:p>
          <a:p>
            <a:pPr marL="0" indent="0" algn="l">
              <a:lnSpc>
                <a:spcPts val="3400"/>
              </a:lnSpc>
              <a:buNone/>
            </a:pPr>
            <a:endParaRPr lang="es-ES" sz="4800" b="1" dirty="0">
              <a:solidFill>
                <a:schemeClr val="accent1">
                  <a:lumMod val="60000"/>
                  <a:lumOff val="40000"/>
                </a:schemeClr>
              </a:solidFill>
              <a:latin typeface="Adobe Song Std L" panose="02020300000000000000" pitchFamily="18" charset="-128"/>
              <a:ea typeface="Adobe Song Std L" panose="02020300000000000000" pitchFamily="18" charset="-128"/>
            </a:endParaRPr>
          </a:p>
        </p:txBody>
      </p:sp>
    </p:spTree>
    <p:extLst>
      <p:ext uri="{BB962C8B-B14F-4D97-AF65-F5344CB8AC3E}">
        <p14:creationId xmlns:p14="http://schemas.microsoft.com/office/powerpoint/2010/main" val="26955518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0">
            <a:extLst>
              <a:ext uri="{FF2B5EF4-FFF2-40B4-BE49-F238E27FC236}">
                <a16:creationId xmlns:a16="http://schemas.microsoft.com/office/drawing/2014/main" id="{61D6266B-74CF-490A-8B13-83BD0FA8D08F}"/>
              </a:ext>
            </a:extLst>
          </p:cNvPr>
          <p:cNvSpPr/>
          <p:nvPr/>
        </p:nvSpPr>
        <p:spPr>
          <a:xfrm>
            <a:off x="6719899" y="3577214"/>
            <a:ext cx="2584875" cy="1224257"/>
          </a:xfrm>
          <a:prstGeom prst="rect">
            <a:avLst/>
          </a:prstGeom>
          <a:noFill/>
          <a:ln/>
        </p:spPr>
        <p:txBody>
          <a:bodyPr wrap="none" lIns="0" tIns="0" rIns="0" bIns="0" rtlCol="0" anchor="t"/>
          <a:lstStyle/>
          <a:p>
            <a:pPr>
              <a:lnSpc>
                <a:spcPts val="3400"/>
              </a:lnSpc>
            </a:pPr>
            <a:r>
              <a:rPr lang="es-ES" sz="4800" b="1" dirty="0">
                <a:solidFill>
                  <a:srgbClr val="00B0F0"/>
                </a:solidFill>
                <a:ea typeface="Adobe Song Std L" panose="02020300000000000000" pitchFamily="18" charset="-128"/>
                <a:cs typeface="Arial" panose="020B0604020202020204" pitchFamily="34" charset="0"/>
              </a:rPr>
              <a:t>Gracias</a:t>
            </a:r>
          </a:p>
          <a:p>
            <a:pPr marL="0" indent="0" algn="l">
              <a:lnSpc>
                <a:spcPts val="3400"/>
              </a:lnSpc>
              <a:buNone/>
            </a:pPr>
            <a:endParaRPr lang="es-ES" sz="4800" b="1" dirty="0">
              <a:solidFill>
                <a:schemeClr val="accent1">
                  <a:lumMod val="60000"/>
                  <a:lumOff val="40000"/>
                </a:schemeClr>
              </a:solidFill>
              <a:latin typeface="Adobe Song Std L" panose="02020300000000000000" pitchFamily="18" charset="-128"/>
              <a:ea typeface="Adobe Song Std L" panose="02020300000000000000" pitchFamily="18" charset="-128"/>
            </a:endParaRPr>
          </a:p>
        </p:txBody>
      </p:sp>
      <p:pic>
        <p:nvPicPr>
          <p:cNvPr id="8" name="Imagen 7">
            <a:extLst>
              <a:ext uri="{FF2B5EF4-FFF2-40B4-BE49-F238E27FC236}">
                <a16:creationId xmlns:a16="http://schemas.microsoft.com/office/drawing/2014/main" id="{35CA5EF6-4B7A-4339-B904-5C8305353243}"/>
              </a:ext>
            </a:extLst>
          </p:cNvPr>
          <p:cNvPicPr>
            <a:picLocks noChangeAspect="1"/>
          </p:cNvPicPr>
          <p:nvPr/>
        </p:nvPicPr>
        <p:blipFill rotWithShape="1">
          <a:blip r:embed="rId2"/>
          <a:srcRect t="1" b="468"/>
          <a:stretch/>
        </p:blipFill>
        <p:spPr>
          <a:xfrm>
            <a:off x="0" y="8410"/>
            <a:ext cx="2584876" cy="3095486"/>
          </a:xfrm>
          <a:prstGeom prst="rect">
            <a:avLst/>
          </a:prstGeom>
        </p:spPr>
      </p:pic>
    </p:spTree>
    <p:extLst>
      <p:ext uri="{BB962C8B-B14F-4D97-AF65-F5344CB8AC3E}">
        <p14:creationId xmlns:p14="http://schemas.microsoft.com/office/powerpoint/2010/main" val="255323915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468</TotalTime>
  <Words>1225</Words>
  <Application>Microsoft Office PowerPoint</Application>
  <PresentationFormat>Personalizado</PresentationFormat>
  <Paragraphs>203</Paragraphs>
  <Slides>25</Slides>
  <Notes>12</Notes>
  <HiddenSlides>0</HiddenSlides>
  <MMClips>0</MMClips>
  <ScaleCrop>false</ScaleCrop>
  <HeadingPairs>
    <vt:vector size="6" baseType="variant">
      <vt:variant>
        <vt:lpstr>Fuentes usadas</vt:lpstr>
      </vt:variant>
      <vt:variant>
        <vt:i4>7</vt:i4>
      </vt:variant>
      <vt:variant>
        <vt:lpstr>Tema</vt:lpstr>
      </vt:variant>
      <vt:variant>
        <vt:i4>1</vt:i4>
      </vt:variant>
      <vt:variant>
        <vt:lpstr>Títulos de diapositiva</vt:lpstr>
      </vt:variant>
      <vt:variant>
        <vt:i4>25</vt:i4>
      </vt:variant>
    </vt:vector>
  </HeadingPairs>
  <TitlesOfParts>
    <vt:vector size="33" baseType="lpstr">
      <vt:lpstr>Adobe Song Std L</vt:lpstr>
      <vt:lpstr>Calibri Light</vt:lpstr>
      <vt:lpstr>Calibri</vt:lpstr>
      <vt:lpstr>Agency FB</vt:lpstr>
      <vt:lpstr>Adobe Fangsong Std R</vt:lpstr>
      <vt:lpstr>Arial</vt:lpstr>
      <vt:lpstr>Merriweather Bold</vt:lpstr>
      <vt:lpstr>Office Theme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Dante Artica</cp:lastModifiedBy>
  <cp:revision>34</cp:revision>
  <dcterms:created xsi:type="dcterms:W3CDTF">2025-06-01T13:46:05Z</dcterms:created>
  <dcterms:modified xsi:type="dcterms:W3CDTF">2025-06-18T02:19:40Z</dcterms:modified>
</cp:coreProperties>
</file>