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86" d="100"/>
          <a:sy n="86" d="100"/>
        </p:scale>
        <p:origin x="53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01737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Informe_Investigacion_PLN_LaTeX_FINAL/media/image2.png"/>
          <p:cNvPicPr>
            <a:picLocks noChangeAspect="1"/>
          </p:cNvPicPr>
          <p:nvPr/>
        </p:nvPicPr>
        <p:blipFill>
          <a:blip r:embed="rId3"/>
          <a:srcRect t="25" b="25"/>
          <a:stretch/>
        </p:blipFill>
        <p:spPr>
          <a:xfrm>
            <a:off x="305" y="0"/>
            <a:ext cx="12191695" cy="6858000"/>
          </a:xfrm>
          <a:prstGeom prst="rect">
            <a:avLst/>
          </a:prstGeom>
        </p:spPr>
      </p:pic>
      <p:pic>
        <p:nvPicPr>
          <p:cNvPr id="3" name="Image 1" descr="/mnt/data/uni_logo_crop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980" y="320040"/>
            <a:ext cx="1455158" cy="162306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2843156" y="240324"/>
            <a:ext cx="5276402" cy="71105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00" b="1" dirty="0"/>
              <a:t>UNIVERSIDAD NACIONAL DE INGENIERÍA</a:t>
            </a:r>
            <a:endParaRPr lang="en-US" sz="2000" dirty="0"/>
          </a:p>
        </p:txBody>
      </p:sp>
      <p:sp>
        <p:nvSpPr>
          <p:cNvPr id="5" name="Text 1"/>
          <p:cNvSpPr/>
          <p:nvPr/>
        </p:nvSpPr>
        <p:spPr>
          <a:xfrm>
            <a:off x="2292950" y="1549908"/>
            <a:ext cx="49377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/>
              <a:t>Procesamiento de Lenguaje Natural</a:t>
            </a:r>
            <a:endParaRPr lang="en-US" sz="1200" dirty="0"/>
          </a:p>
        </p:txBody>
      </p:sp>
      <p:sp>
        <p:nvSpPr>
          <p:cNvPr id="6" name="Text 2"/>
          <p:cNvSpPr/>
          <p:nvPr/>
        </p:nvSpPr>
        <p:spPr>
          <a:xfrm>
            <a:off x="747943" y="2137381"/>
            <a:ext cx="5750511" cy="111556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800" b="1" dirty="0"/>
              <a:t>Traductor NLP a </a:t>
            </a:r>
            <a:r>
              <a:rPr lang="en-US" sz="2800" b="1" dirty="0" err="1"/>
              <a:t>Comandos</a:t>
            </a:r>
            <a:r>
              <a:rPr lang="en-US" sz="2800" b="1" dirty="0"/>
              <a:t> de Robot</a:t>
            </a:r>
            <a:endParaRPr lang="en-US" sz="2800" dirty="0"/>
          </a:p>
        </p:txBody>
      </p:sp>
      <p:sp>
        <p:nvSpPr>
          <p:cNvPr id="7" name="Shape 3"/>
          <p:cNvSpPr/>
          <p:nvPr/>
        </p:nvSpPr>
        <p:spPr>
          <a:xfrm>
            <a:off x="685800" y="3081528"/>
            <a:ext cx="4297680" cy="0"/>
          </a:xfrm>
          <a:prstGeom prst="line">
            <a:avLst/>
          </a:prstGeom>
          <a:noFill/>
          <a:ln w="38100">
            <a:solidFill>
              <a:srgbClr val="22D3EE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8" name="Text 4"/>
          <p:cNvSpPr/>
          <p:nvPr/>
        </p:nvSpPr>
        <p:spPr>
          <a:xfrm>
            <a:off x="685800" y="3282696"/>
            <a:ext cx="5874798" cy="59433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b="1" dirty="0"/>
              <a:t>Diseño, fine-tuning y evaluación comparativa de </a:t>
            </a:r>
            <a:r>
              <a:rPr lang="en-US" b="1" dirty="0" err="1"/>
              <a:t>modelos</a:t>
            </a:r>
            <a:r>
              <a:rPr lang="en-US" b="1" dirty="0"/>
              <a:t>: FLAN‑T5-small, T5-small y mT5-small</a:t>
            </a:r>
            <a:endParaRPr lang="en-US" dirty="0"/>
          </a:p>
        </p:txBody>
      </p:sp>
      <p:sp>
        <p:nvSpPr>
          <p:cNvPr id="9" name="Shape 5"/>
          <p:cNvSpPr/>
          <p:nvPr/>
        </p:nvSpPr>
        <p:spPr>
          <a:xfrm>
            <a:off x="841248" y="4187951"/>
            <a:ext cx="1325880" cy="457199"/>
          </a:xfrm>
          <a:prstGeom prst="roundRect">
            <a:avLst>
              <a:gd name="adj" fmla="val 42424"/>
            </a:avLst>
          </a:prstGeom>
          <a:solidFill>
            <a:srgbClr val="60A5FA">
              <a:alpha val="18000"/>
            </a:srgbClr>
          </a:solidFill>
          <a:ln w="7620">
            <a:solidFill>
              <a:srgbClr val="60A5FA">
                <a:alpha val="8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Text 6"/>
          <p:cNvSpPr/>
          <p:nvPr/>
        </p:nvSpPr>
        <p:spPr>
          <a:xfrm>
            <a:off x="804672" y="4297740"/>
            <a:ext cx="1527048" cy="34740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/>
              <a:t>Transformers Seq2Seq</a:t>
            </a:r>
            <a:endParaRPr lang="en-US" sz="850" dirty="0"/>
          </a:p>
        </p:txBody>
      </p:sp>
      <p:sp>
        <p:nvSpPr>
          <p:cNvPr id="11" name="Shape 7"/>
          <p:cNvSpPr/>
          <p:nvPr/>
        </p:nvSpPr>
        <p:spPr>
          <a:xfrm>
            <a:off x="2331720" y="4238245"/>
            <a:ext cx="1325880" cy="384047"/>
          </a:xfrm>
          <a:prstGeom prst="roundRect">
            <a:avLst>
              <a:gd name="adj" fmla="val 42424"/>
            </a:avLst>
          </a:prstGeom>
          <a:solidFill>
            <a:srgbClr val="2DD4BF">
              <a:alpha val="18000"/>
            </a:srgbClr>
          </a:solidFill>
          <a:ln w="7620">
            <a:solidFill>
              <a:srgbClr val="2DD4BF">
                <a:alpha val="8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2" name="Text 8"/>
          <p:cNvSpPr/>
          <p:nvPr/>
        </p:nvSpPr>
        <p:spPr>
          <a:xfrm>
            <a:off x="2404872" y="4376249"/>
            <a:ext cx="1088136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/>
              <a:t>JSON validado</a:t>
            </a:r>
            <a:endParaRPr lang="en-US" sz="850" dirty="0"/>
          </a:p>
        </p:txBody>
      </p:sp>
      <p:sp>
        <p:nvSpPr>
          <p:cNvPr id="13" name="Shape 9"/>
          <p:cNvSpPr/>
          <p:nvPr/>
        </p:nvSpPr>
        <p:spPr>
          <a:xfrm>
            <a:off x="3730752" y="4317344"/>
            <a:ext cx="1325880" cy="301755"/>
          </a:xfrm>
          <a:prstGeom prst="roundRect">
            <a:avLst>
              <a:gd name="adj" fmla="val 42424"/>
            </a:avLst>
          </a:prstGeom>
          <a:solidFill>
            <a:srgbClr val="22D3EE">
              <a:alpha val="18000"/>
            </a:srgbClr>
          </a:solidFill>
          <a:ln w="7620">
            <a:solidFill>
              <a:srgbClr val="22D3EE">
                <a:alpha val="8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Text 10"/>
          <p:cNvSpPr/>
          <p:nvPr/>
        </p:nvSpPr>
        <p:spPr>
          <a:xfrm>
            <a:off x="3918204" y="4415575"/>
            <a:ext cx="950976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/>
              <a:t>PyBullet 3D</a:t>
            </a:r>
            <a:endParaRPr lang="en-US" sz="850" dirty="0"/>
          </a:p>
        </p:txBody>
      </p:sp>
      <p:sp>
        <p:nvSpPr>
          <p:cNvPr id="15" name="Text 11"/>
          <p:cNvSpPr/>
          <p:nvPr/>
        </p:nvSpPr>
        <p:spPr>
          <a:xfrm>
            <a:off x="685800" y="6053328"/>
            <a:ext cx="51206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/>
              <a:t>Maestría en Inteligencia Artificial · Agosto 2026</a:t>
            </a:r>
            <a:endParaRPr lang="en-US" sz="11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717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594360" y="621792"/>
            <a:ext cx="7955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F5FAFF"/>
                </a:solidFill>
              </a:rPr>
              <a:t>Agenda de la exposición</a:t>
            </a:r>
            <a:endParaRPr lang="en-US" sz="2400" dirty="0"/>
          </a:p>
        </p:txBody>
      </p:sp>
      <p:sp>
        <p:nvSpPr>
          <p:cNvPr id="4" name="Text 2"/>
          <p:cNvSpPr/>
          <p:nvPr/>
        </p:nvSpPr>
        <p:spPr>
          <a:xfrm>
            <a:off x="411480" y="6565392"/>
            <a:ext cx="429768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B4CDE1"/>
                </a:solidFill>
              </a:rPr>
              <a:t>Traductor NLP a Comandos de Robot</a:t>
            </a:r>
            <a:endParaRPr lang="en-US" sz="750" dirty="0"/>
          </a:p>
        </p:txBody>
      </p:sp>
      <p:sp>
        <p:nvSpPr>
          <p:cNvPr id="5" name="Text 3"/>
          <p:cNvSpPr/>
          <p:nvPr/>
        </p:nvSpPr>
        <p:spPr>
          <a:xfrm>
            <a:off x="11475720" y="6510528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24E0EF"/>
                </a:solidFill>
              </a:rPr>
              <a:t>02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411480" y="6473952"/>
            <a:ext cx="11384280" cy="0"/>
          </a:xfrm>
          <a:prstGeom prst="line">
            <a:avLst/>
          </a:prstGeom>
          <a:noFill/>
          <a:ln w="9525">
            <a:solidFill>
              <a:srgbClr val="1F4258">
                <a:alpha val="8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7" name="Shape 5"/>
          <p:cNvSpPr/>
          <p:nvPr/>
        </p:nvSpPr>
        <p:spPr>
          <a:xfrm>
            <a:off x="1573566" y="2847242"/>
            <a:ext cx="568258" cy="0"/>
          </a:xfrm>
          <a:prstGeom prst="line">
            <a:avLst/>
          </a:prstGeom>
          <a:noFill/>
          <a:ln w="19050">
            <a:solidFill>
              <a:srgbClr val="22D3EE">
                <a:alpha val="75000"/>
              </a:srgbClr>
            </a:solidFill>
            <a:prstDash val="solid"/>
            <a:tailEnd type="triangle"/>
          </a:ln>
        </p:spPr>
        <p:txBody>
          <a:bodyPr/>
          <a:lstStyle/>
          <a:p>
            <a:endParaRPr/>
          </a:p>
        </p:txBody>
      </p:sp>
      <p:sp>
        <p:nvSpPr>
          <p:cNvPr id="8" name="Shape 6"/>
          <p:cNvSpPr/>
          <p:nvPr/>
        </p:nvSpPr>
        <p:spPr>
          <a:xfrm>
            <a:off x="3200400" y="2873876"/>
            <a:ext cx="539762" cy="0"/>
          </a:xfrm>
          <a:prstGeom prst="line">
            <a:avLst/>
          </a:prstGeom>
          <a:noFill/>
          <a:ln w="19050">
            <a:solidFill>
              <a:srgbClr val="22D3EE">
                <a:alpha val="75000"/>
              </a:srgbClr>
            </a:solidFill>
            <a:prstDash val="solid"/>
            <a:tailEnd type="triangle"/>
          </a:ln>
        </p:spPr>
        <p:txBody>
          <a:bodyPr/>
          <a:lstStyle/>
          <a:p>
            <a:endParaRPr/>
          </a:p>
        </p:txBody>
      </p:sp>
      <p:sp>
        <p:nvSpPr>
          <p:cNvPr id="9" name="Shape 7"/>
          <p:cNvSpPr/>
          <p:nvPr/>
        </p:nvSpPr>
        <p:spPr>
          <a:xfrm>
            <a:off x="4729576" y="2891632"/>
            <a:ext cx="647628" cy="0"/>
          </a:xfrm>
          <a:prstGeom prst="line">
            <a:avLst/>
          </a:prstGeom>
          <a:noFill/>
          <a:ln w="19050">
            <a:solidFill>
              <a:srgbClr val="22D3EE">
                <a:alpha val="75000"/>
              </a:srgbClr>
            </a:solidFill>
            <a:prstDash val="solid"/>
            <a:tailEnd type="triangle"/>
          </a:ln>
        </p:spPr>
        <p:txBody>
          <a:bodyPr/>
          <a:lstStyle/>
          <a:p>
            <a:endParaRPr/>
          </a:p>
        </p:txBody>
      </p:sp>
      <p:sp>
        <p:nvSpPr>
          <p:cNvPr id="10" name="Shape 8"/>
          <p:cNvSpPr/>
          <p:nvPr/>
        </p:nvSpPr>
        <p:spPr>
          <a:xfrm>
            <a:off x="6400800" y="2891632"/>
            <a:ext cx="777240" cy="0"/>
          </a:xfrm>
          <a:prstGeom prst="line">
            <a:avLst/>
          </a:prstGeom>
          <a:noFill/>
          <a:ln w="19050">
            <a:solidFill>
              <a:srgbClr val="22D3EE">
                <a:alpha val="75000"/>
              </a:srgbClr>
            </a:solidFill>
            <a:prstDash val="solid"/>
            <a:tailEnd type="triangle"/>
          </a:ln>
        </p:spPr>
        <p:txBody>
          <a:bodyPr/>
          <a:lstStyle/>
          <a:p>
            <a:endParaRPr/>
          </a:p>
        </p:txBody>
      </p:sp>
      <p:sp>
        <p:nvSpPr>
          <p:cNvPr id="11" name="Shape 9"/>
          <p:cNvSpPr/>
          <p:nvPr/>
        </p:nvSpPr>
        <p:spPr>
          <a:xfrm>
            <a:off x="8089780" y="2900510"/>
            <a:ext cx="777240" cy="0"/>
          </a:xfrm>
          <a:prstGeom prst="line">
            <a:avLst/>
          </a:prstGeom>
          <a:noFill/>
          <a:ln w="19050">
            <a:solidFill>
              <a:srgbClr val="22D3EE">
                <a:alpha val="75000"/>
              </a:srgbClr>
            </a:solidFill>
            <a:prstDash val="solid"/>
            <a:tailEnd type="triangle"/>
          </a:ln>
        </p:spPr>
        <p:txBody>
          <a:bodyPr/>
          <a:lstStyle/>
          <a:p>
            <a:endParaRPr/>
          </a:p>
        </p:txBody>
      </p:sp>
      <p:sp>
        <p:nvSpPr>
          <p:cNvPr id="12" name="Shape 10"/>
          <p:cNvSpPr/>
          <p:nvPr/>
        </p:nvSpPr>
        <p:spPr>
          <a:xfrm>
            <a:off x="9601200" y="2891632"/>
            <a:ext cx="777240" cy="0"/>
          </a:xfrm>
          <a:prstGeom prst="line">
            <a:avLst/>
          </a:prstGeom>
          <a:noFill/>
          <a:ln w="19050">
            <a:solidFill>
              <a:srgbClr val="22D3EE">
                <a:alpha val="75000"/>
              </a:srgbClr>
            </a:solidFill>
            <a:prstDash val="solid"/>
            <a:tailEnd type="triangle"/>
          </a:ln>
        </p:spPr>
        <p:txBody>
          <a:bodyPr/>
          <a:lstStyle/>
          <a:p>
            <a:endParaRPr/>
          </a:p>
        </p:txBody>
      </p:sp>
      <p:sp>
        <p:nvSpPr>
          <p:cNvPr id="13" name="Shape 11"/>
          <p:cNvSpPr/>
          <p:nvPr/>
        </p:nvSpPr>
        <p:spPr>
          <a:xfrm>
            <a:off x="566928" y="1965960"/>
            <a:ext cx="1124712" cy="1417320"/>
          </a:xfrm>
          <a:prstGeom prst="roundRect">
            <a:avLst>
              <a:gd name="adj" fmla="val 8889"/>
            </a:avLst>
          </a:prstGeom>
          <a:solidFill>
            <a:srgbClr val="0E2C3F"/>
          </a:solidFill>
          <a:ln w="12700">
            <a:solidFill>
              <a:srgbClr val="22D3EE">
                <a:alpha val="5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Text 12"/>
          <p:cNvSpPr/>
          <p:nvPr/>
        </p:nvSpPr>
        <p:spPr>
          <a:xfrm>
            <a:off x="667512" y="2103120"/>
            <a:ext cx="320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5FAFF"/>
                </a:solidFill>
              </a:rPr>
              <a:t>1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667512" y="2514600"/>
            <a:ext cx="1024128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5FAFF"/>
                </a:solidFill>
              </a:rPr>
              <a:t>Introducción</a:t>
            </a:r>
            <a:endParaRPr lang="en-US" sz="1050" dirty="0"/>
          </a:p>
        </p:txBody>
      </p:sp>
      <p:sp>
        <p:nvSpPr>
          <p:cNvPr id="16" name="Shape 14"/>
          <p:cNvSpPr/>
          <p:nvPr/>
        </p:nvSpPr>
        <p:spPr>
          <a:xfrm>
            <a:off x="2141824" y="1965960"/>
            <a:ext cx="1234440" cy="1417320"/>
          </a:xfrm>
          <a:prstGeom prst="roundRect">
            <a:avLst>
              <a:gd name="adj" fmla="val 8889"/>
            </a:avLst>
          </a:prstGeom>
          <a:solidFill>
            <a:srgbClr val="0E2C3F"/>
          </a:solidFill>
          <a:ln w="12700">
            <a:solidFill>
              <a:srgbClr val="22D3EE">
                <a:alpha val="5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7" name="Text 15"/>
          <p:cNvSpPr/>
          <p:nvPr/>
        </p:nvSpPr>
        <p:spPr>
          <a:xfrm>
            <a:off x="2313432" y="2103120"/>
            <a:ext cx="320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5FAFF"/>
                </a:solidFill>
              </a:rPr>
              <a:t>2</a:t>
            </a:r>
            <a:endParaRPr lang="en-US" sz="1800" dirty="0"/>
          </a:p>
        </p:txBody>
      </p:sp>
      <p:sp>
        <p:nvSpPr>
          <p:cNvPr id="18" name="Text 16"/>
          <p:cNvSpPr/>
          <p:nvPr/>
        </p:nvSpPr>
        <p:spPr>
          <a:xfrm>
            <a:off x="2313432" y="2479088"/>
            <a:ext cx="1024128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5FAFF"/>
                </a:solidFill>
              </a:rPr>
              <a:t>Problemática</a:t>
            </a:r>
            <a:endParaRPr lang="en-US" sz="1050" dirty="0"/>
          </a:p>
        </p:txBody>
      </p:sp>
      <p:sp>
        <p:nvSpPr>
          <p:cNvPr id="19" name="Shape 17"/>
          <p:cNvSpPr/>
          <p:nvPr/>
        </p:nvSpPr>
        <p:spPr>
          <a:xfrm>
            <a:off x="3734476" y="2001472"/>
            <a:ext cx="1234440" cy="1417320"/>
          </a:xfrm>
          <a:prstGeom prst="roundRect">
            <a:avLst>
              <a:gd name="adj" fmla="val 8889"/>
            </a:avLst>
          </a:prstGeom>
          <a:solidFill>
            <a:srgbClr val="0E2C3F"/>
          </a:solidFill>
          <a:ln w="12700">
            <a:solidFill>
              <a:srgbClr val="22D3EE">
                <a:alpha val="5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0" name="Text 18"/>
          <p:cNvSpPr/>
          <p:nvPr/>
        </p:nvSpPr>
        <p:spPr>
          <a:xfrm>
            <a:off x="3959352" y="2103120"/>
            <a:ext cx="320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4E0EF"/>
                </a:solidFill>
              </a:rPr>
              <a:t>3</a:t>
            </a:r>
            <a:endParaRPr lang="en-US" sz="1800" dirty="0"/>
          </a:p>
        </p:txBody>
      </p:sp>
      <p:sp>
        <p:nvSpPr>
          <p:cNvPr id="21" name="Text 19"/>
          <p:cNvSpPr/>
          <p:nvPr/>
        </p:nvSpPr>
        <p:spPr>
          <a:xfrm>
            <a:off x="3959352" y="2470210"/>
            <a:ext cx="1024128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5FAFF"/>
                </a:solidFill>
              </a:rPr>
              <a:t>Descripción de los datos</a:t>
            </a:r>
            <a:endParaRPr lang="en-US" sz="1050" dirty="0"/>
          </a:p>
        </p:txBody>
      </p:sp>
      <p:sp>
        <p:nvSpPr>
          <p:cNvPr id="22" name="Shape 20"/>
          <p:cNvSpPr/>
          <p:nvPr/>
        </p:nvSpPr>
        <p:spPr>
          <a:xfrm>
            <a:off x="5377204" y="2054740"/>
            <a:ext cx="1361924" cy="1344168"/>
          </a:xfrm>
          <a:prstGeom prst="roundRect">
            <a:avLst>
              <a:gd name="adj" fmla="val 8889"/>
            </a:avLst>
          </a:prstGeom>
          <a:solidFill>
            <a:srgbClr val="0E2C3F"/>
          </a:solidFill>
          <a:ln w="12700">
            <a:solidFill>
              <a:srgbClr val="22D3EE">
                <a:alpha val="5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Text 21"/>
          <p:cNvSpPr/>
          <p:nvPr/>
        </p:nvSpPr>
        <p:spPr>
          <a:xfrm>
            <a:off x="5605272" y="2103120"/>
            <a:ext cx="320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5FAFF"/>
                </a:solidFill>
              </a:rPr>
              <a:t>4</a:t>
            </a:r>
            <a:endParaRPr lang="en-US" sz="1800" dirty="0"/>
          </a:p>
        </p:txBody>
      </p:sp>
      <p:sp>
        <p:nvSpPr>
          <p:cNvPr id="24" name="Text 22"/>
          <p:cNvSpPr/>
          <p:nvPr/>
        </p:nvSpPr>
        <p:spPr>
          <a:xfrm>
            <a:off x="5391768" y="2514600"/>
            <a:ext cx="134736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5FAFF"/>
                </a:solidFill>
              </a:rPr>
              <a:t>Preprocesamiento de los datos</a:t>
            </a:r>
            <a:endParaRPr lang="en-US" sz="1050" dirty="0"/>
          </a:p>
        </p:txBody>
      </p:sp>
      <p:sp>
        <p:nvSpPr>
          <p:cNvPr id="25" name="Shape 23"/>
          <p:cNvSpPr/>
          <p:nvPr/>
        </p:nvSpPr>
        <p:spPr>
          <a:xfrm>
            <a:off x="7150608" y="2054740"/>
            <a:ext cx="1380744" cy="1417320"/>
          </a:xfrm>
          <a:prstGeom prst="roundRect">
            <a:avLst>
              <a:gd name="adj" fmla="val 8889"/>
            </a:avLst>
          </a:prstGeom>
          <a:solidFill>
            <a:srgbClr val="0E2C3F"/>
          </a:solidFill>
          <a:ln w="12700">
            <a:solidFill>
              <a:srgbClr val="22D3EE">
                <a:alpha val="55000"/>
              </a:srgbClr>
            </a:solidFill>
            <a:prstDash val="solid"/>
          </a:ln>
        </p:spPr>
        <p:txBody>
          <a:bodyPr/>
          <a:lstStyle/>
          <a:p>
            <a:endParaRPr dirty="0"/>
          </a:p>
        </p:txBody>
      </p:sp>
      <p:sp>
        <p:nvSpPr>
          <p:cNvPr id="26" name="Text 24"/>
          <p:cNvSpPr/>
          <p:nvPr/>
        </p:nvSpPr>
        <p:spPr>
          <a:xfrm>
            <a:off x="7251192" y="2103120"/>
            <a:ext cx="320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5FAFF"/>
                </a:solidFill>
              </a:rPr>
              <a:t>5</a:t>
            </a:r>
            <a:endParaRPr lang="en-US" sz="1800" dirty="0"/>
          </a:p>
        </p:txBody>
      </p:sp>
      <p:sp>
        <p:nvSpPr>
          <p:cNvPr id="27" name="Text 25"/>
          <p:cNvSpPr/>
          <p:nvPr/>
        </p:nvSpPr>
        <p:spPr>
          <a:xfrm>
            <a:off x="7251192" y="2514600"/>
            <a:ext cx="1298448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5FAFF"/>
                </a:solidFill>
              </a:rPr>
              <a:t>Modelamiento y evaluación</a:t>
            </a:r>
            <a:endParaRPr lang="en-US" sz="1050" dirty="0"/>
          </a:p>
        </p:txBody>
      </p:sp>
      <p:sp>
        <p:nvSpPr>
          <p:cNvPr id="28" name="Shape 26"/>
          <p:cNvSpPr/>
          <p:nvPr/>
        </p:nvSpPr>
        <p:spPr>
          <a:xfrm>
            <a:off x="8878824" y="2045862"/>
            <a:ext cx="1152144" cy="1417320"/>
          </a:xfrm>
          <a:prstGeom prst="roundRect">
            <a:avLst>
              <a:gd name="adj" fmla="val 8889"/>
            </a:avLst>
          </a:prstGeom>
          <a:solidFill>
            <a:srgbClr val="0E2C3F"/>
          </a:solidFill>
          <a:ln w="12700">
            <a:solidFill>
              <a:srgbClr val="22D3EE">
                <a:alpha val="5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9" name="Text 27"/>
          <p:cNvSpPr/>
          <p:nvPr/>
        </p:nvSpPr>
        <p:spPr>
          <a:xfrm>
            <a:off x="8897112" y="2103120"/>
            <a:ext cx="320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4E0EF"/>
                </a:solidFill>
              </a:rPr>
              <a:t>6</a:t>
            </a:r>
            <a:endParaRPr lang="en-US" sz="1800" dirty="0"/>
          </a:p>
        </p:txBody>
      </p:sp>
      <p:sp>
        <p:nvSpPr>
          <p:cNvPr id="30" name="Text 28"/>
          <p:cNvSpPr/>
          <p:nvPr/>
        </p:nvSpPr>
        <p:spPr>
          <a:xfrm>
            <a:off x="8897112" y="2514600"/>
            <a:ext cx="1024128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5FAFF"/>
                </a:solidFill>
              </a:rPr>
              <a:t>Resultados</a:t>
            </a:r>
            <a:endParaRPr lang="en-US" sz="1050" dirty="0"/>
          </a:p>
        </p:txBody>
      </p:sp>
      <p:sp>
        <p:nvSpPr>
          <p:cNvPr id="31" name="Shape 29"/>
          <p:cNvSpPr/>
          <p:nvPr/>
        </p:nvSpPr>
        <p:spPr>
          <a:xfrm>
            <a:off x="10442448" y="2045862"/>
            <a:ext cx="1234440" cy="1417320"/>
          </a:xfrm>
          <a:prstGeom prst="roundRect">
            <a:avLst>
              <a:gd name="adj" fmla="val 8889"/>
            </a:avLst>
          </a:prstGeom>
          <a:solidFill>
            <a:srgbClr val="0E2C3F"/>
          </a:solidFill>
          <a:ln w="12700">
            <a:solidFill>
              <a:srgbClr val="22D3EE">
                <a:alpha val="5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2" name="Text 30"/>
          <p:cNvSpPr/>
          <p:nvPr/>
        </p:nvSpPr>
        <p:spPr>
          <a:xfrm>
            <a:off x="10543032" y="2103120"/>
            <a:ext cx="320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5FAFF"/>
                </a:solidFill>
              </a:rPr>
              <a:t>7</a:t>
            </a:r>
            <a:endParaRPr lang="en-US" sz="1800" dirty="0"/>
          </a:p>
        </p:txBody>
      </p:sp>
      <p:sp>
        <p:nvSpPr>
          <p:cNvPr id="33" name="Text 31"/>
          <p:cNvSpPr/>
          <p:nvPr/>
        </p:nvSpPr>
        <p:spPr>
          <a:xfrm>
            <a:off x="10543032" y="2514600"/>
            <a:ext cx="1024128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5FAFF"/>
                </a:solidFill>
              </a:rPr>
              <a:t>Conclusiones</a:t>
            </a:r>
            <a:endParaRPr lang="en-US" sz="1050" dirty="0"/>
          </a:p>
        </p:txBody>
      </p:sp>
      <p:sp>
        <p:nvSpPr>
          <p:cNvPr id="34" name="Shape 32"/>
          <p:cNvSpPr/>
          <p:nvPr/>
        </p:nvSpPr>
        <p:spPr>
          <a:xfrm>
            <a:off x="713232" y="4343400"/>
            <a:ext cx="10789920" cy="1097280"/>
          </a:xfrm>
          <a:prstGeom prst="roundRect">
            <a:avLst>
              <a:gd name="adj" fmla="val 10000"/>
            </a:avLst>
          </a:prstGeom>
          <a:solidFill>
            <a:srgbClr val="0D2536"/>
          </a:solidFill>
          <a:ln w="12700">
            <a:solidFill>
              <a:srgbClr val="1F4258">
                <a:alpha val="8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5" name="Text 33"/>
          <p:cNvSpPr/>
          <p:nvPr/>
        </p:nvSpPr>
        <p:spPr>
          <a:xfrm>
            <a:off x="960120" y="4553712"/>
            <a:ext cx="1417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F5FAFF"/>
                </a:solidFill>
              </a:rPr>
              <a:t>Hilo conductor</a:t>
            </a:r>
            <a:endParaRPr lang="en-US" sz="1400" dirty="0"/>
          </a:p>
        </p:txBody>
      </p:sp>
      <p:sp>
        <p:nvSpPr>
          <p:cNvPr id="36" name="Text 34"/>
          <p:cNvSpPr/>
          <p:nvPr/>
        </p:nvSpPr>
        <p:spPr>
          <a:xfrm>
            <a:off x="2971800" y="4535424"/>
            <a:ext cx="80924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</a:rPr>
              <a:t>Problema → corpus → modelos Transformer → métricas → simulación → evidencia → aporte metodológico.</a:t>
            </a:r>
            <a:endParaRPr lang="en-US" sz="15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717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320040"/>
            <a:ext cx="6583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4E0EF"/>
                </a:solidFill>
              </a:rPr>
              <a:t>¿Qué problema resuelve el proyecto?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594360" y="621792"/>
            <a:ext cx="7955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F5FAFF"/>
                </a:solidFill>
              </a:rPr>
              <a:t>Problema de investigación</a:t>
            </a:r>
            <a:endParaRPr lang="en-US" sz="2400" dirty="0"/>
          </a:p>
        </p:txBody>
      </p:sp>
      <p:sp>
        <p:nvSpPr>
          <p:cNvPr id="4" name="Text 2"/>
          <p:cNvSpPr/>
          <p:nvPr/>
        </p:nvSpPr>
        <p:spPr>
          <a:xfrm>
            <a:off x="411480" y="6565392"/>
            <a:ext cx="429768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B4CDE1"/>
                </a:solidFill>
              </a:rPr>
              <a:t>Traductor NLP a Comandos de Robot</a:t>
            </a:r>
            <a:endParaRPr lang="en-US" sz="750" dirty="0"/>
          </a:p>
        </p:txBody>
      </p:sp>
      <p:sp>
        <p:nvSpPr>
          <p:cNvPr id="5" name="Text 3"/>
          <p:cNvSpPr/>
          <p:nvPr/>
        </p:nvSpPr>
        <p:spPr>
          <a:xfrm>
            <a:off x="11475720" y="6510528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24E0EF"/>
                </a:solidFill>
              </a:rPr>
              <a:t>03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411480" y="6473952"/>
            <a:ext cx="11384280" cy="0"/>
          </a:xfrm>
          <a:prstGeom prst="line">
            <a:avLst/>
          </a:prstGeom>
          <a:noFill/>
          <a:ln w="9525">
            <a:solidFill>
              <a:srgbClr val="1F4258">
                <a:alpha val="8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7" name="Image 0" descr="/mnt/data/ppt_assets/image1.png"/>
          <p:cNvPicPr>
            <a:picLocks noChangeAspect="1"/>
          </p:cNvPicPr>
          <p:nvPr/>
        </p:nvPicPr>
        <p:blipFill>
          <a:blip r:embed="rId3"/>
          <a:srcRect l="17076" r="17076"/>
          <a:stretch/>
        </p:blipFill>
        <p:spPr>
          <a:xfrm>
            <a:off x="6309360" y="1325880"/>
            <a:ext cx="5349240" cy="457200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685800" y="1261872"/>
            <a:ext cx="5120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rgbClr val="F5FAFF"/>
                </a:solidFill>
              </a:rPr>
              <a:t>Los robots exigen APIs exactas; los operadores hablan en lenguaje natural.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777240" y="2084832"/>
            <a:ext cx="4754880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</a:rPr>
              <a:t>• Traducir una intención humana a una función robótica concreta.
</a:t>
            </a:r>
            <a:endParaRPr lang="en-US" sz="1400" dirty="0"/>
          </a:p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</a:rPr>
              <a:t>• Extraer parámetros críticos: objeto, destino, juntas, ángulos y coordenadas.
</a:t>
            </a:r>
            <a:endParaRPr lang="en-US" sz="1400" dirty="0"/>
          </a:p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</a:rPr>
              <a:t>• Evitar que una frase plausible se convierta en una acción insegura.
</a:t>
            </a:r>
            <a:endParaRPr lang="en-US" sz="1400" dirty="0"/>
          </a:p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</a:rPr>
              <a:t>• Diferenciar comprensión del modelo, reparación JSON y fallback por reglas.</a:t>
            </a:r>
            <a:endParaRPr lang="en-US" sz="1400" dirty="0"/>
          </a:p>
        </p:txBody>
      </p:sp>
      <p:sp>
        <p:nvSpPr>
          <p:cNvPr id="10" name="Shape 7"/>
          <p:cNvSpPr/>
          <p:nvPr/>
        </p:nvSpPr>
        <p:spPr>
          <a:xfrm>
            <a:off x="777240" y="4767314"/>
            <a:ext cx="4892040" cy="901966"/>
          </a:xfrm>
          <a:prstGeom prst="roundRect">
            <a:avLst>
              <a:gd name="adj" fmla="val 14118"/>
            </a:avLst>
          </a:prstGeom>
          <a:solidFill>
            <a:srgbClr val="102A3C"/>
          </a:solidFill>
          <a:ln w="12700">
            <a:solidFill>
              <a:srgbClr val="2DD4BF">
                <a:alpha val="6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1" name="Text 8"/>
          <p:cNvSpPr/>
          <p:nvPr/>
        </p:nvSpPr>
        <p:spPr>
          <a:xfrm>
            <a:off x="960120" y="5047488"/>
            <a:ext cx="1143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F5FAFF"/>
                </a:solidFill>
              </a:rPr>
              <a:t>Pregunta central</a:t>
            </a:r>
            <a:endParaRPr lang="en-US" sz="1100" dirty="0"/>
          </a:p>
        </p:txBody>
      </p:sp>
      <p:sp>
        <p:nvSpPr>
          <p:cNvPr id="12" name="Text 9"/>
          <p:cNvSpPr/>
          <p:nvPr/>
        </p:nvSpPr>
        <p:spPr>
          <a:xfrm>
            <a:off x="2423160" y="5010912"/>
            <a:ext cx="2971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rgbClr val="F5FAFF"/>
                </a:solidFill>
              </a:rPr>
              <a:t>¿Qué Transformer pequeño aprende mejor a generar JSON robótico exacto?</a:t>
            </a:r>
            <a:endParaRPr lang="en-US" sz="13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717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320040"/>
            <a:ext cx="6583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4E0EF"/>
                </a:solidFill>
              </a:rPr>
              <a:t>De modelos de lenguaje a robots con acción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594360" y="621792"/>
            <a:ext cx="7955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r>
              <a:rPr sz="3100" b="1">
                <a:solidFill>
                  <a:srgbClr val="F5FAFF"/>
                </a:solidFill>
              </a:rPr>
              <a:t>Estado del arte y brecha de investigación</a:t>
            </a:r>
          </a:p>
        </p:txBody>
      </p:sp>
      <p:sp>
        <p:nvSpPr>
          <p:cNvPr id="4" name="Text 2"/>
          <p:cNvSpPr/>
          <p:nvPr/>
        </p:nvSpPr>
        <p:spPr>
          <a:xfrm>
            <a:off x="411480" y="6565392"/>
            <a:ext cx="429768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B4CDE1"/>
                </a:solidFill>
              </a:rPr>
              <a:t>Traductor NLP a Comandos de Robot</a:t>
            </a:r>
            <a:endParaRPr lang="en-US" sz="750" dirty="0"/>
          </a:p>
        </p:txBody>
      </p:sp>
      <p:sp>
        <p:nvSpPr>
          <p:cNvPr id="5" name="Text 3"/>
          <p:cNvSpPr/>
          <p:nvPr/>
        </p:nvSpPr>
        <p:spPr>
          <a:xfrm>
            <a:off x="11475720" y="6510528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24E0EF"/>
                </a:solidFill>
              </a:rPr>
              <a:t>04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411480" y="6473952"/>
            <a:ext cx="11384280" cy="0"/>
          </a:xfrm>
          <a:prstGeom prst="line">
            <a:avLst/>
          </a:prstGeom>
          <a:noFill/>
          <a:ln w="9525">
            <a:solidFill>
              <a:srgbClr val="1F4258">
                <a:alpha val="8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7" name="Shape 5"/>
          <p:cNvSpPr/>
          <p:nvPr/>
        </p:nvSpPr>
        <p:spPr>
          <a:xfrm>
            <a:off x="621792" y="1261872"/>
            <a:ext cx="2743200" cy="557784"/>
          </a:xfrm>
          <a:prstGeom prst="rect">
            <a:avLst/>
          </a:prstGeom>
          <a:solidFill>
            <a:srgbClr val="153348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8" name="Text 6"/>
          <p:cNvSpPr/>
          <p:nvPr/>
        </p:nvSpPr>
        <p:spPr>
          <a:xfrm>
            <a:off x="676656" y="1316736"/>
            <a:ext cx="2633472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F5FAFF"/>
                </a:solidFill>
              </a:rPr>
              <a:t>Línea</a:t>
            </a:r>
            <a:endParaRPr lang="en-US" sz="840" dirty="0"/>
          </a:p>
        </p:txBody>
      </p:sp>
      <p:sp>
        <p:nvSpPr>
          <p:cNvPr id="9" name="Shape 7"/>
          <p:cNvSpPr/>
          <p:nvPr/>
        </p:nvSpPr>
        <p:spPr>
          <a:xfrm>
            <a:off x="3364992" y="1261872"/>
            <a:ext cx="2743200" cy="557784"/>
          </a:xfrm>
          <a:prstGeom prst="rect">
            <a:avLst/>
          </a:prstGeom>
          <a:solidFill>
            <a:srgbClr val="153348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Text 8"/>
          <p:cNvSpPr/>
          <p:nvPr/>
        </p:nvSpPr>
        <p:spPr>
          <a:xfrm>
            <a:off x="3419856" y="1316736"/>
            <a:ext cx="2633472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F5FAFF"/>
                </a:solidFill>
              </a:rPr>
              <a:t>Antecedente</a:t>
            </a:r>
            <a:endParaRPr lang="en-US" sz="840" dirty="0"/>
          </a:p>
        </p:txBody>
      </p:sp>
      <p:sp>
        <p:nvSpPr>
          <p:cNvPr id="11" name="Shape 9"/>
          <p:cNvSpPr/>
          <p:nvPr/>
        </p:nvSpPr>
        <p:spPr>
          <a:xfrm>
            <a:off x="6108192" y="1261872"/>
            <a:ext cx="2743200" cy="557784"/>
          </a:xfrm>
          <a:prstGeom prst="rect">
            <a:avLst/>
          </a:prstGeom>
          <a:solidFill>
            <a:srgbClr val="153348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2" name="Text 10"/>
          <p:cNvSpPr/>
          <p:nvPr/>
        </p:nvSpPr>
        <p:spPr>
          <a:xfrm>
            <a:off x="6163056" y="1316736"/>
            <a:ext cx="2633472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00" b="1" dirty="0">
                <a:solidFill>
                  <a:srgbClr val="F5FAFF"/>
                </a:solidFill>
              </a:rPr>
              <a:t>Qué aporta</a:t>
            </a:r>
            <a:endParaRPr lang="en-US" sz="840" dirty="0"/>
          </a:p>
        </p:txBody>
      </p:sp>
      <p:sp>
        <p:nvSpPr>
          <p:cNvPr id="13" name="Shape 11"/>
          <p:cNvSpPr/>
          <p:nvPr/>
        </p:nvSpPr>
        <p:spPr>
          <a:xfrm>
            <a:off x="8851392" y="1261872"/>
            <a:ext cx="2743200" cy="557784"/>
          </a:xfrm>
          <a:prstGeom prst="rect">
            <a:avLst/>
          </a:prstGeom>
          <a:solidFill>
            <a:srgbClr val="153348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Text 12"/>
          <p:cNvSpPr/>
          <p:nvPr/>
        </p:nvSpPr>
        <p:spPr>
          <a:xfrm>
            <a:off x="8906256" y="1316736"/>
            <a:ext cx="2633472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r>
              <a:rPr sz="1300" b="1">
                <a:solidFill>
                  <a:srgbClr val="F5FAFF"/>
                </a:solidFill>
              </a:rPr>
              <a:t>Brecha identificada</a:t>
            </a:r>
          </a:p>
        </p:txBody>
      </p:sp>
      <p:sp>
        <p:nvSpPr>
          <p:cNvPr id="15" name="Shape 13"/>
          <p:cNvSpPr/>
          <p:nvPr/>
        </p:nvSpPr>
        <p:spPr>
          <a:xfrm>
            <a:off x="621792" y="1819656"/>
            <a:ext cx="2743200" cy="557784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6" name="Text 14"/>
          <p:cNvSpPr/>
          <p:nvPr/>
        </p:nvSpPr>
        <p:spPr>
          <a:xfrm>
            <a:off x="676656" y="1874520"/>
            <a:ext cx="2633472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80" dirty="0">
                <a:solidFill>
                  <a:srgbClr val="F5FAFF"/>
                </a:solidFill>
              </a:rPr>
              <a:t>Transformer</a:t>
            </a:r>
            <a:endParaRPr lang="en-US" sz="840" dirty="0"/>
          </a:p>
        </p:txBody>
      </p:sp>
      <p:sp>
        <p:nvSpPr>
          <p:cNvPr id="17" name="Shape 15"/>
          <p:cNvSpPr/>
          <p:nvPr/>
        </p:nvSpPr>
        <p:spPr>
          <a:xfrm>
            <a:off x="3364992" y="1819656"/>
            <a:ext cx="2743200" cy="557784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Text 16"/>
          <p:cNvSpPr/>
          <p:nvPr/>
        </p:nvSpPr>
        <p:spPr>
          <a:xfrm>
            <a:off x="3419856" y="1874520"/>
            <a:ext cx="2633472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00" dirty="0">
                <a:solidFill>
                  <a:srgbClr val="E6F1FF"/>
                </a:solidFill>
              </a:rPr>
              <a:t>Vaswani et al.</a:t>
            </a:r>
            <a:endParaRPr lang="en-US" sz="840" dirty="0"/>
          </a:p>
        </p:txBody>
      </p:sp>
      <p:sp>
        <p:nvSpPr>
          <p:cNvPr id="19" name="Shape 17"/>
          <p:cNvSpPr/>
          <p:nvPr/>
        </p:nvSpPr>
        <p:spPr>
          <a:xfrm>
            <a:off x="6108192" y="1819656"/>
            <a:ext cx="2743200" cy="557784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0" name="Text 18"/>
          <p:cNvSpPr/>
          <p:nvPr/>
        </p:nvSpPr>
        <p:spPr>
          <a:xfrm>
            <a:off x="6163056" y="1874520"/>
            <a:ext cx="2633472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80" dirty="0">
                <a:solidFill>
                  <a:srgbClr val="F5FAFF"/>
                </a:solidFill>
              </a:rPr>
              <a:t>Atención encoder-decoder</a:t>
            </a:r>
            <a:endParaRPr lang="en-US" sz="840" dirty="0"/>
          </a:p>
        </p:txBody>
      </p:sp>
      <p:sp>
        <p:nvSpPr>
          <p:cNvPr id="21" name="Shape 19"/>
          <p:cNvSpPr/>
          <p:nvPr/>
        </p:nvSpPr>
        <p:spPr>
          <a:xfrm>
            <a:off x="8851392" y="1819656"/>
            <a:ext cx="2743200" cy="557784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Text 20"/>
          <p:cNvSpPr/>
          <p:nvPr/>
        </p:nvSpPr>
        <p:spPr>
          <a:xfrm>
            <a:off x="8906256" y="1874520"/>
            <a:ext cx="2633472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80" dirty="0">
                <a:solidFill>
                  <a:srgbClr val="F5FAFF"/>
                </a:solidFill>
              </a:rPr>
              <a:t>No resuelve ejecución robótica</a:t>
            </a:r>
            <a:endParaRPr lang="en-US" sz="840" dirty="0"/>
          </a:p>
        </p:txBody>
      </p:sp>
      <p:sp>
        <p:nvSpPr>
          <p:cNvPr id="23" name="Shape 21"/>
          <p:cNvSpPr/>
          <p:nvPr/>
        </p:nvSpPr>
        <p:spPr>
          <a:xfrm>
            <a:off x="621792" y="2377440"/>
            <a:ext cx="2743200" cy="557784"/>
          </a:xfrm>
          <a:prstGeom prst="rect">
            <a:avLst/>
          </a:prstGeom>
          <a:solidFill>
            <a:srgbClr val="0B1E2D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4" name="Text 22"/>
          <p:cNvSpPr/>
          <p:nvPr/>
        </p:nvSpPr>
        <p:spPr>
          <a:xfrm>
            <a:off x="676656" y="2432304"/>
            <a:ext cx="2633472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80" dirty="0">
                <a:solidFill>
                  <a:srgbClr val="F5FAFF"/>
                </a:solidFill>
              </a:rPr>
              <a:t>Text-to-text</a:t>
            </a:r>
            <a:endParaRPr lang="en-US" sz="840" dirty="0"/>
          </a:p>
        </p:txBody>
      </p:sp>
      <p:sp>
        <p:nvSpPr>
          <p:cNvPr id="25" name="Shape 23"/>
          <p:cNvSpPr/>
          <p:nvPr/>
        </p:nvSpPr>
        <p:spPr>
          <a:xfrm>
            <a:off x="3364992" y="2377440"/>
            <a:ext cx="2743200" cy="557784"/>
          </a:xfrm>
          <a:prstGeom prst="rect">
            <a:avLst/>
          </a:prstGeom>
          <a:solidFill>
            <a:srgbClr val="0B1E2D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Text 24"/>
          <p:cNvSpPr/>
          <p:nvPr/>
        </p:nvSpPr>
        <p:spPr>
          <a:xfrm>
            <a:off x="3419856" y="2432304"/>
            <a:ext cx="2633472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00" dirty="0">
                <a:solidFill>
                  <a:srgbClr val="E6F1FF"/>
                </a:solidFill>
              </a:rPr>
              <a:t>T5 / FLAN</a:t>
            </a:r>
            <a:endParaRPr lang="en-US" sz="840" dirty="0"/>
          </a:p>
        </p:txBody>
      </p:sp>
      <p:sp>
        <p:nvSpPr>
          <p:cNvPr id="27" name="Shape 25"/>
          <p:cNvSpPr/>
          <p:nvPr/>
        </p:nvSpPr>
        <p:spPr>
          <a:xfrm>
            <a:off x="6108192" y="2377440"/>
            <a:ext cx="2743200" cy="557784"/>
          </a:xfrm>
          <a:prstGeom prst="rect">
            <a:avLst/>
          </a:prstGeom>
          <a:solidFill>
            <a:srgbClr val="0B1E2D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8" name="Text 26"/>
          <p:cNvSpPr/>
          <p:nvPr/>
        </p:nvSpPr>
        <p:spPr>
          <a:xfrm>
            <a:off x="6163056" y="2432304"/>
            <a:ext cx="2633472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80" dirty="0">
                <a:solidFill>
                  <a:srgbClr val="F5FAFF"/>
                </a:solidFill>
              </a:rPr>
              <a:t>Instrucciones → texto estructurado</a:t>
            </a:r>
            <a:endParaRPr lang="en-US" sz="840" dirty="0"/>
          </a:p>
        </p:txBody>
      </p:sp>
      <p:sp>
        <p:nvSpPr>
          <p:cNvPr id="29" name="Shape 27"/>
          <p:cNvSpPr/>
          <p:nvPr/>
        </p:nvSpPr>
        <p:spPr>
          <a:xfrm>
            <a:off x="8851392" y="2377440"/>
            <a:ext cx="2743200" cy="557784"/>
          </a:xfrm>
          <a:prstGeom prst="rect">
            <a:avLst/>
          </a:prstGeom>
          <a:solidFill>
            <a:srgbClr val="0B1E2D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0" name="Text 28"/>
          <p:cNvSpPr/>
          <p:nvPr/>
        </p:nvSpPr>
        <p:spPr>
          <a:xfrm>
            <a:off x="8906256" y="2432304"/>
            <a:ext cx="2633472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80" dirty="0">
                <a:solidFill>
                  <a:srgbClr val="F5FAFF"/>
                </a:solidFill>
              </a:rPr>
              <a:t>Faltan métricas por slots robóticos</a:t>
            </a:r>
            <a:endParaRPr lang="en-US" sz="840" dirty="0"/>
          </a:p>
        </p:txBody>
      </p:sp>
      <p:sp>
        <p:nvSpPr>
          <p:cNvPr id="31" name="Shape 29"/>
          <p:cNvSpPr/>
          <p:nvPr/>
        </p:nvSpPr>
        <p:spPr>
          <a:xfrm>
            <a:off x="621792" y="2935224"/>
            <a:ext cx="2743200" cy="557784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2" name="Text 30"/>
          <p:cNvSpPr/>
          <p:nvPr/>
        </p:nvSpPr>
        <p:spPr>
          <a:xfrm>
            <a:off x="676656" y="2990088"/>
            <a:ext cx="2633472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80" dirty="0">
                <a:solidFill>
                  <a:srgbClr val="F5FAFF"/>
                </a:solidFill>
              </a:rPr>
              <a:t>Language + robot</a:t>
            </a:r>
            <a:endParaRPr lang="en-US" sz="840" dirty="0"/>
          </a:p>
        </p:txBody>
      </p:sp>
      <p:sp>
        <p:nvSpPr>
          <p:cNvPr id="33" name="Shape 31"/>
          <p:cNvSpPr/>
          <p:nvPr/>
        </p:nvSpPr>
        <p:spPr>
          <a:xfrm>
            <a:off x="3364992" y="2935224"/>
            <a:ext cx="2743200" cy="557784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4" name="Text 32"/>
          <p:cNvSpPr/>
          <p:nvPr/>
        </p:nvSpPr>
        <p:spPr>
          <a:xfrm>
            <a:off x="3419856" y="2990088"/>
            <a:ext cx="2633472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00" dirty="0">
                <a:solidFill>
                  <a:srgbClr val="E6F1FF"/>
                </a:solidFill>
              </a:rPr>
              <a:t>SayCan / Code as Policies</a:t>
            </a:r>
            <a:endParaRPr lang="en-US" sz="840" dirty="0"/>
          </a:p>
        </p:txBody>
      </p:sp>
      <p:sp>
        <p:nvSpPr>
          <p:cNvPr id="35" name="Shape 33"/>
          <p:cNvSpPr/>
          <p:nvPr/>
        </p:nvSpPr>
        <p:spPr>
          <a:xfrm>
            <a:off x="6108192" y="2935224"/>
            <a:ext cx="2743200" cy="557784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6" name="Text 34"/>
          <p:cNvSpPr/>
          <p:nvPr/>
        </p:nvSpPr>
        <p:spPr>
          <a:xfrm>
            <a:off x="6163056" y="2990088"/>
            <a:ext cx="2633472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80" dirty="0">
                <a:solidFill>
                  <a:srgbClr val="F5FAFF"/>
                </a:solidFill>
              </a:rPr>
              <a:t>Acciones factibles y programas</a:t>
            </a:r>
            <a:endParaRPr lang="en-US" sz="840" dirty="0"/>
          </a:p>
        </p:txBody>
      </p:sp>
      <p:sp>
        <p:nvSpPr>
          <p:cNvPr id="37" name="Shape 35"/>
          <p:cNvSpPr/>
          <p:nvPr/>
        </p:nvSpPr>
        <p:spPr>
          <a:xfrm>
            <a:off x="8851392" y="2935224"/>
            <a:ext cx="2743200" cy="557784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8" name="Text 36"/>
          <p:cNvSpPr/>
          <p:nvPr/>
        </p:nvSpPr>
        <p:spPr>
          <a:xfrm>
            <a:off x="8906256" y="2990088"/>
            <a:ext cx="2633472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80" dirty="0">
                <a:solidFill>
                  <a:srgbClr val="F5FAFF"/>
                </a:solidFill>
              </a:rPr>
              <a:t>Mayor complejidad, menor auditabilidad</a:t>
            </a:r>
            <a:endParaRPr lang="en-US" sz="840" dirty="0"/>
          </a:p>
        </p:txBody>
      </p:sp>
      <p:sp>
        <p:nvSpPr>
          <p:cNvPr id="39" name="Shape 37"/>
          <p:cNvSpPr/>
          <p:nvPr/>
        </p:nvSpPr>
        <p:spPr>
          <a:xfrm>
            <a:off x="621792" y="3493008"/>
            <a:ext cx="2743200" cy="557784"/>
          </a:xfrm>
          <a:prstGeom prst="rect">
            <a:avLst/>
          </a:prstGeom>
          <a:solidFill>
            <a:srgbClr val="0B1E2D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0" name="Text 38"/>
          <p:cNvSpPr/>
          <p:nvPr/>
        </p:nvSpPr>
        <p:spPr>
          <a:xfrm>
            <a:off x="676656" y="3547872"/>
            <a:ext cx="2633472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80" dirty="0">
                <a:solidFill>
                  <a:srgbClr val="F5FAFF"/>
                </a:solidFill>
              </a:rPr>
              <a:t>VLA</a:t>
            </a:r>
            <a:endParaRPr lang="en-US" sz="840" dirty="0"/>
          </a:p>
        </p:txBody>
      </p:sp>
      <p:sp>
        <p:nvSpPr>
          <p:cNvPr id="41" name="Shape 39"/>
          <p:cNvSpPr/>
          <p:nvPr/>
        </p:nvSpPr>
        <p:spPr>
          <a:xfrm>
            <a:off x="3364992" y="3493008"/>
            <a:ext cx="2743200" cy="557784"/>
          </a:xfrm>
          <a:prstGeom prst="rect">
            <a:avLst/>
          </a:prstGeom>
          <a:solidFill>
            <a:srgbClr val="0B1E2D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2" name="Text 40"/>
          <p:cNvSpPr/>
          <p:nvPr/>
        </p:nvSpPr>
        <p:spPr>
          <a:xfrm>
            <a:off x="3419856" y="3547872"/>
            <a:ext cx="2633472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00" dirty="0">
                <a:solidFill>
                  <a:srgbClr val="E6F1FF"/>
                </a:solidFill>
              </a:rPr>
              <a:t>PaLM‑E / RT‑2</a:t>
            </a:r>
            <a:endParaRPr lang="en-US" sz="840" dirty="0"/>
          </a:p>
        </p:txBody>
      </p:sp>
      <p:sp>
        <p:nvSpPr>
          <p:cNvPr id="43" name="Shape 41"/>
          <p:cNvSpPr/>
          <p:nvPr/>
        </p:nvSpPr>
        <p:spPr>
          <a:xfrm>
            <a:off x="6108192" y="3493008"/>
            <a:ext cx="2743200" cy="557784"/>
          </a:xfrm>
          <a:prstGeom prst="rect">
            <a:avLst/>
          </a:prstGeom>
          <a:solidFill>
            <a:srgbClr val="0B1E2D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4" name="Text 42"/>
          <p:cNvSpPr/>
          <p:nvPr/>
        </p:nvSpPr>
        <p:spPr>
          <a:xfrm>
            <a:off x="6163056" y="3547872"/>
            <a:ext cx="2633472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80" dirty="0">
                <a:solidFill>
                  <a:srgbClr val="F5FAFF"/>
                </a:solidFill>
              </a:rPr>
              <a:t>Percepción + acción multimodal</a:t>
            </a:r>
            <a:endParaRPr lang="en-US" sz="840" dirty="0"/>
          </a:p>
        </p:txBody>
      </p:sp>
      <p:sp>
        <p:nvSpPr>
          <p:cNvPr id="45" name="Shape 43"/>
          <p:cNvSpPr/>
          <p:nvPr/>
        </p:nvSpPr>
        <p:spPr>
          <a:xfrm>
            <a:off x="8851392" y="3493008"/>
            <a:ext cx="2743200" cy="557784"/>
          </a:xfrm>
          <a:prstGeom prst="rect">
            <a:avLst/>
          </a:prstGeom>
          <a:solidFill>
            <a:srgbClr val="0B1E2D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6" name="Text 44"/>
          <p:cNvSpPr/>
          <p:nvPr/>
        </p:nvSpPr>
        <p:spPr>
          <a:xfrm>
            <a:off x="8906256" y="3547872"/>
            <a:ext cx="2633472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80" dirty="0">
                <a:solidFill>
                  <a:srgbClr val="F5FAFF"/>
                </a:solidFill>
              </a:rPr>
              <a:t>Alto cómputo y datos robóticos masivos</a:t>
            </a:r>
            <a:endParaRPr lang="en-US" sz="840" dirty="0"/>
          </a:p>
        </p:txBody>
      </p:sp>
      <p:sp>
        <p:nvSpPr>
          <p:cNvPr id="47" name="Shape 45"/>
          <p:cNvSpPr/>
          <p:nvPr/>
        </p:nvSpPr>
        <p:spPr>
          <a:xfrm>
            <a:off x="1051560" y="4416552"/>
            <a:ext cx="10149840" cy="1115568"/>
          </a:xfrm>
          <a:prstGeom prst="roundRect">
            <a:avLst>
              <a:gd name="adj" fmla="val 11429"/>
            </a:avLst>
          </a:prstGeom>
          <a:solidFill>
            <a:srgbClr val="0D2536"/>
          </a:solidFill>
          <a:ln w="12700">
            <a:solidFill>
              <a:srgbClr val="22D3EE">
                <a:alpha val="7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8" name="Text 46"/>
          <p:cNvSpPr/>
          <p:nvPr/>
        </p:nvSpPr>
        <p:spPr>
          <a:xfrm>
            <a:off x="1325880" y="4736592"/>
            <a:ext cx="19202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sz="1700" b="1">
                <a:solidFill>
                  <a:srgbClr val="24E0EF"/>
                </a:solidFill>
              </a:rPr>
              <a:t>Brecha de investigación identificada</a:t>
            </a:r>
          </a:p>
        </p:txBody>
      </p:sp>
      <p:sp>
        <p:nvSpPr>
          <p:cNvPr id="49" name="Text 47"/>
          <p:cNvSpPr/>
          <p:nvPr/>
        </p:nvSpPr>
        <p:spPr>
          <a:xfrm>
            <a:off x="3246120" y="4663440"/>
            <a:ext cx="7498079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r>
              <a:rPr sz="1600">
                <a:solidFill>
                  <a:srgbClr val="F5FAFF"/>
                </a:solidFill>
              </a:rPr>
              <a:t>Falta una evaluación controlada y reproducible de modelos Seq2Seq pequeños, fine-tuneados para traducir instrucciones bilingües ES/EN a un DSL robótico JSON, separando intención, argumentos, sintaxis, reparación, fallback y ejecutabilidad.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717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320040"/>
            <a:ext cx="6583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4E0EF"/>
                </a:solidFill>
              </a:rPr>
              <a:t>Semantic parsing generativo hacia un DSL robótico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594360" y="621792"/>
            <a:ext cx="7955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F5FAFF"/>
                </a:solidFill>
              </a:rPr>
              <a:t>Solución propuesta</a:t>
            </a:r>
            <a:endParaRPr lang="en-US" sz="2400" dirty="0"/>
          </a:p>
        </p:txBody>
      </p:sp>
      <p:sp>
        <p:nvSpPr>
          <p:cNvPr id="4" name="Text 2"/>
          <p:cNvSpPr/>
          <p:nvPr/>
        </p:nvSpPr>
        <p:spPr>
          <a:xfrm>
            <a:off x="411480" y="6565392"/>
            <a:ext cx="429768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B4CDE1"/>
                </a:solidFill>
              </a:rPr>
              <a:t>Traductor NLP a Comandos de Robot</a:t>
            </a:r>
            <a:endParaRPr lang="en-US" sz="750" dirty="0"/>
          </a:p>
        </p:txBody>
      </p:sp>
      <p:sp>
        <p:nvSpPr>
          <p:cNvPr id="5" name="Text 3"/>
          <p:cNvSpPr/>
          <p:nvPr/>
        </p:nvSpPr>
        <p:spPr>
          <a:xfrm>
            <a:off x="11475720" y="6510528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24E0EF"/>
                </a:solidFill>
              </a:rPr>
              <a:t>05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411480" y="6473952"/>
            <a:ext cx="11384280" cy="0"/>
          </a:xfrm>
          <a:prstGeom prst="line">
            <a:avLst/>
          </a:prstGeom>
          <a:noFill/>
          <a:ln w="9525">
            <a:solidFill>
              <a:srgbClr val="1F4258">
                <a:alpha val="8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7" name="Shape 5"/>
          <p:cNvSpPr/>
          <p:nvPr/>
        </p:nvSpPr>
        <p:spPr>
          <a:xfrm>
            <a:off x="2194560" y="2880360"/>
            <a:ext cx="868680" cy="0"/>
          </a:xfrm>
          <a:prstGeom prst="line">
            <a:avLst/>
          </a:prstGeom>
          <a:noFill/>
          <a:ln w="16510">
            <a:solidFill>
              <a:srgbClr val="22D3EE">
                <a:alpha val="80000"/>
              </a:srgbClr>
            </a:solidFill>
            <a:prstDash val="solid"/>
            <a:tailEnd type="triangle"/>
          </a:ln>
        </p:spPr>
        <p:txBody>
          <a:bodyPr/>
          <a:lstStyle/>
          <a:p>
            <a:endParaRPr/>
          </a:p>
        </p:txBody>
      </p:sp>
      <p:sp>
        <p:nvSpPr>
          <p:cNvPr id="8" name="Shape 6"/>
          <p:cNvSpPr/>
          <p:nvPr/>
        </p:nvSpPr>
        <p:spPr>
          <a:xfrm>
            <a:off x="4270248" y="2880360"/>
            <a:ext cx="868680" cy="0"/>
          </a:xfrm>
          <a:prstGeom prst="line">
            <a:avLst/>
          </a:prstGeom>
          <a:noFill/>
          <a:ln w="16510">
            <a:solidFill>
              <a:srgbClr val="22D3EE">
                <a:alpha val="80000"/>
              </a:srgbClr>
            </a:solidFill>
            <a:prstDash val="solid"/>
            <a:tailEnd type="triangle"/>
          </a:ln>
        </p:spPr>
        <p:txBody>
          <a:bodyPr/>
          <a:lstStyle/>
          <a:p>
            <a:endParaRPr/>
          </a:p>
        </p:txBody>
      </p:sp>
      <p:sp>
        <p:nvSpPr>
          <p:cNvPr id="9" name="Shape 7"/>
          <p:cNvSpPr/>
          <p:nvPr/>
        </p:nvSpPr>
        <p:spPr>
          <a:xfrm>
            <a:off x="6492240" y="2880360"/>
            <a:ext cx="868680" cy="0"/>
          </a:xfrm>
          <a:prstGeom prst="line">
            <a:avLst/>
          </a:prstGeom>
          <a:noFill/>
          <a:ln w="16510">
            <a:solidFill>
              <a:srgbClr val="22D3EE">
                <a:alpha val="80000"/>
              </a:srgbClr>
            </a:solidFill>
            <a:prstDash val="solid"/>
            <a:tailEnd type="triangle"/>
          </a:ln>
        </p:spPr>
        <p:txBody>
          <a:bodyPr/>
          <a:lstStyle/>
          <a:p>
            <a:endParaRPr/>
          </a:p>
        </p:txBody>
      </p:sp>
      <p:sp>
        <p:nvSpPr>
          <p:cNvPr id="10" name="Shape 8"/>
          <p:cNvSpPr/>
          <p:nvPr/>
        </p:nvSpPr>
        <p:spPr>
          <a:xfrm>
            <a:off x="8714232" y="2880360"/>
            <a:ext cx="868680" cy="0"/>
          </a:xfrm>
          <a:prstGeom prst="line">
            <a:avLst/>
          </a:prstGeom>
          <a:noFill/>
          <a:ln w="16510">
            <a:solidFill>
              <a:srgbClr val="22D3EE">
                <a:alpha val="80000"/>
              </a:srgbClr>
            </a:solidFill>
            <a:prstDash val="solid"/>
            <a:tailEnd type="triangle"/>
          </a:ln>
        </p:spPr>
        <p:txBody>
          <a:bodyPr/>
          <a:lstStyle/>
          <a:p>
            <a:endParaRPr/>
          </a:p>
        </p:txBody>
      </p:sp>
      <p:sp>
        <p:nvSpPr>
          <p:cNvPr id="11" name="Shape 9"/>
          <p:cNvSpPr/>
          <p:nvPr/>
        </p:nvSpPr>
        <p:spPr>
          <a:xfrm>
            <a:off x="777240" y="2057400"/>
            <a:ext cx="1691640" cy="1645920"/>
          </a:xfrm>
          <a:prstGeom prst="roundRect">
            <a:avLst>
              <a:gd name="adj" fmla="val 6667"/>
            </a:avLst>
          </a:prstGeom>
          <a:solidFill>
            <a:srgbClr val="0E2C3F"/>
          </a:solidFill>
          <a:ln w="12700">
            <a:solidFill>
              <a:srgbClr val="22D3E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2" name="Text 10"/>
          <p:cNvSpPr/>
          <p:nvPr/>
        </p:nvSpPr>
        <p:spPr>
          <a:xfrm>
            <a:off x="914400" y="2212848"/>
            <a:ext cx="3200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5FAFF"/>
                </a:solidFill>
              </a:rPr>
              <a:t>1</a:t>
            </a:r>
            <a:endParaRPr lang="en-US" sz="1800" dirty="0"/>
          </a:p>
        </p:txBody>
      </p:sp>
      <p:sp>
        <p:nvSpPr>
          <p:cNvPr id="13" name="Text 11"/>
          <p:cNvSpPr/>
          <p:nvPr/>
        </p:nvSpPr>
        <p:spPr>
          <a:xfrm>
            <a:off x="914400" y="2633472"/>
            <a:ext cx="14173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50" b="1" dirty="0">
                <a:solidFill>
                  <a:srgbClr val="F5FAFF"/>
                </a:solidFill>
              </a:rPr>
              <a:t>Instrucción humana</a:t>
            </a:r>
            <a:endParaRPr lang="en-US" sz="1220" dirty="0"/>
          </a:p>
        </p:txBody>
      </p:sp>
      <p:sp>
        <p:nvSpPr>
          <p:cNvPr id="14" name="Text 12"/>
          <p:cNvSpPr/>
          <p:nvPr/>
        </p:nvSpPr>
        <p:spPr>
          <a:xfrm>
            <a:off x="914400" y="2999232"/>
            <a:ext cx="141732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F5FAFF"/>
                </a:solidFill>
              </a:rPr>
              <a:t>ES/EN natural</a:t>
            </a:r>
            <a:endParaRPr lang="en-US" sz="950" dirty="0"/>
          </a:p>
        </p:txBody>
      </p:sp>
      <p:sp>
        <p:nvSpPr>
          <p:cNvPr id="15" name="Shape 13"/>
          <p:cNvSpPr/>
          <p:nvPr/>
        </p:nvSpPr>
        <p:spPr>
          <a:xfrm>
            <a:off x="2852928" y="2057400"/>
            <a:ext cx="1691640" cy="1645920"/>
          </a:xfrm>
          <a:prstGeom prst="roundRect">
            <a:avLst>
              <a:gd name="adj" fmla="val 6667"/>
            </a:avLst>
          </a:prstGeom>
          <a:solidFill>
            <a:srgbClr val="0E2C3F"/>
          </a:solidFill>
          <a:ln w="12700">
            <a:solidFill>
              <a:srgbClr val="22D3E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6" name="Text 14"/>
          <p:cNvSpPr/>
          <p:nvPr/>
        </p:nvSpPr>
        <p:spPr>
          <a:xfrm>
            <a:off x="2990088" y="2212848"/>
            <a:ext cx="3200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5FAFF"/>
                </a:solidFill>
              </a:rPr>
              <a:t>2</a:t>
            </a:r>
            <a:endParaRPr lang="en-US" sz="1800" dirty="0"/>
          </a:p>
        </p:txBody>
      </p:sp>
      <p:sp>
        <p:nvSpPr>
          <p:cNvPr id="17" name="Text 15"/>
          <p:cNvSpPr/>
          <p:nvPr/>
        </p:nvSpPr>
        <p:spPr>
          <a:xfrm>
            <a:off x="2990088" y="2633472"/>
            <a:ext cx="14173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50" b="1" dirty="0">
                <a:solidFill>
                  <a:srgbClr val="F5FAFF"/>
                </a:solidFill>
              </a:rPr>
              <a:t>Normalización</a:t>
            </a:r>
            <a:endParaRPr lang="en-US" sz="1220" dirty="0"/>
          </a:p>
        </p:txBody>
      </p:sp>
      <p:sp>
        <p:nvSpPr>
          <p:cNvPr id="18" name="Text 16"/>
          <p:cNvSpPr/>
          <p:nvPr/>
        </p:nvSpPr>
        <p:spPr>
          <a:xfrm>
            <a:off x="2990088" y="2999232"/>
            <a:ext cx="141732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F5FAFF"/>
                </a:solidFill>
              </a:rPr>
              <a:t>variación léxica</a:t>
            </a:r>
            <a:endParaRPr lang="en-US" sz="950" dirty="0"/>
          </a:p>
        </p:txBody>
      </p:sp>
      <p:sp>
        <p:nvSpPr>
          <p:cNvPr id="19" name="Shape 17"/>
          <p:cNvSpPr/>
          <p:nvPr/>
        </p:nvSpPr>
        <p:spPr>
          <a:xfrm>
            <a:off x="5074920" y="2057400"/>
            <a:ext cx="1691640" cy="1645920"/>
          </a:xfrm>
          <a:prstGeom prst="roundRect">
            <a:avLst>
              <a:gd name="adj" fmla="val 6667"/>
            </a:avLst>
          </a:prstGeom>
          <a:solidFill>
            <a:srgbClr val="123750"/>
          </a:solidFill>
          <a:ln w="12700">
            <a:solidFill>
              <a:srgbClr val="2DD4BF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0" name="Text 18"/>
          <p:cNvSpPr/>
          <p:nvPr/>
        </p:nvSpPr>
        <p:spPr>
          <a:xfrm>
            <a:off x="5212080" y="2212848"/>
            <a:ext cx="3200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4E0EF"/>
                </a:solidFill>
              </a:rPr>
              <a:t>3</a:t>
            </a:r>
            <a:endParaRPr lang="en-US" sz="1800" dirty="0"/>
          </a:p>
        </p:txBody>
      </p:sp>
      <p:sp>
        <p:nvSpPr>
          <p:cNvPr id="21" name="Text 19"/>
          <p:cNvSpPr/>
          <p:nvPr/>
        </p:nvSpPr>
        <p:spPr>
          <a:xfrm>
            <a:off x="5212080" y="2633472"/>
            <a:ext cx="14173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50" b="1" dirty="0">
                <a:solidFill>
                  <a:srgbClr val="F5FAFF"/>
                </a:solidFill>
              </a:rPr>
              <a:t>Transformer FT</a:t>
            </a:r>
            <a:endParaRPr lang="en-US" sz="1220" dirty="0"/>
          </a:p>
        </p:txBody>
      </p:sp>
      <p:sp>
        <p:nvSpPr>
          <p:cNvPr id="22" name="Text 20"/>
          <p:cNvSpPr/>
          <p:nvPr/>
        </p:nvSpPr>
        <p:spPr>
          <a:xfrm>
            <a:off x="5212080" y="2999232"/>
            <a:ext cx="141732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F5FAFF"/>
                </a:solidFill>
              </a:rPr>
              <a:t>JSON RAW</a:t>
            </a:r>
            <a:endParaRPr lang="en-US" sz="950" dirty="0"/>
          </a:p>
        </p:txBody>
      </p:sp>
      <p:sp>
        <p:nvSpPr>
          <p:cNvPr id="23" name="Shape 21"/>
          <p:cNvSpPr/>
          <p:nvPr/>
        </p:nvSpPr>
        <p:spPr>
          <a:xfrm>
            <a:off x="7296912" y="2057400"/>
            <a:ext cx="1691640" cy="1645920"/>
          </a:xfrm>
          <a:prstGeom prst="roundRect">
            <a:avLst>
              <a:gd name="adj" fmla="val 6667"/>
            </a:avLst>
          </a:prstGeom>
          <a:solidFill>
            <a:srgbClr val="0E2C3F"/>
          </a:solidFill>
          <a:ln w="12700">
            <a:solidFill>
              <a:srgbClr val="22D3E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4" name="Text 22"/>
          <p:cNvSpPr/>
          <p:nvPr/>
        </p:nvSpPr>
        <p:spPr>
          <a:xfrm>
            <a:off x="7434072" y="2212848"/>
            <a:ext cx="3200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5FAFF"/>
                </a:solidFill>
              </a:rPr>
              <a:t>4</a:t>
            </a:r>
            <a:endParaRPr lang="en-US" sz="1800" dirty="0"/>
          </a:p>
        </p:txBody>
      </p:sp>
      <p:sp>
        <p:nvSpPr>
          <p:cNvPr id="25" name="Text 23"/>
          <p:cNvSpPr/>
          <p:nvPr/>
        </p:nvSpPr>
        <p:spPr>
          <a:xfrm>
            <a:off x="7434072" y="2633472"/>
            <a:ext cx="14173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50" b="1" dirty="0">
                <a:solidFill>
                  <a:srgbClr val="F5FAFF"/>
                </a:solidFill>
              </a:rPr>
              <a:t>Validación</a:t>
            </a:r>
            <a:endParaRPr lang="en-US" sz="1220" dirty="0"/>
          </a:p>
        </p:txBody>
      </p:sp>
      <p:sp>
        <p:nvSpPr>
          <p:cNvPr id="26" name="Text 24"/>
          <p:cNvSpPr/>
          <p:nvPr/>
        </p:nvSpPr>
        <p:spPr>
          <a:xfrm>
            <a:off x="7434072" y="2999232"/>
            <a:ext cx="141732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F5FAFF"/>
                </a:solidFill>
              </a:rPr>
              <a:t>schema + críticos</a:t>
            </a:r>
            <a:endParaRPr lang="en-US" sz="950" dirty="0"/>
          </a:p>
        </p:txBody>
      </p:sp>
      <p:sp>
        <p:nvSpPr>
          <p:cNvPr id="27" name="Shape 25"/>
          <p:cNvSpPr/>
          <p:nvPr/>
        </p:nvSpPr>
        <p:spPr>
          <a:xfrm>
            <a:off x="9464040" y="2057400"/>
            <a:ext cx="1691640" cy="1645920"/>
          </a:xfrm>
          <a:prstGeom prst="roundRect">
            <a:avLst>
              <a:gd name="adj" fmla="val 6667"/>
            </a:avLst>
          </a:prstGeom>
          <a:solidFill>
            <a:srgbClr val="0E2C3F"/>
          </a:solidFill>
          <a:ln w="12700">
            <a:solidFill>
              <a:srgbClr val="22D3EE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8" name="Text 26"/>
          <p:cNvSpPr/>
          <p:nvPr/>
        </p:nvSpPr>
        <p:spPr>
          <a:xfrm>
            <a:off x="9601200" y="2212848"/>
            <a:ext cx="32004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5FAFF"/>
                </a:solidFill>
              </a:rPr>
              <a:t>5</a:t>
            </a:r>
            <a:endParaRPr lang="en-US" sz="1800" dirty="0"/>
          </a:p>
        </p:txBody>
      </p:sp>
      <p:sp>
        <p:nvSpPr>
          <p:cNvPr id="29" name="Text 27"/>
          <p:cNvSpPr/>
          <p:nvPr/>
        </p:nvSpPr>
        <p:spPr>
          <a:xfrm>
            <a:off x="9601200" y="2633472"/>
            <a:ext cx="14173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50" b="1" dirty="0">
                <a:solidFill>
                  <a:srgbClr val="F5FAFF"/>
                </a:solidFill>
              </a:rPr>
              <a:t>PyBullet</a:t>
            </a:r>
            <a:endParaRPr lang="en-US" sz="1220" dirty="0"/>
          </a:p>
        </p:txBody>
      </p:sp>
      <p:sp>
        <p:nvSpPr>
          <p:cNvPr id="30" name="Text 28"/>
          <p:cNvSpPr/>
          <p:nvPr/>
        </p:nvSpPr>
        <p:spPr>
          <a:xfrm>
            <a:off x="9601200" y="2999232"/>
            <a:ext cx="141732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F5FAFF"/>
                </a:solidFill>
              </a:rPr>
              <a:t>ejecución simulada</a:t>
            </a:r>
            <a:endParaRPr lang="en-US" sz="950" dirty="0"/>
          </a:p>
        </p:txBody>
      </p:sp>
      <p:sp>
        <p:nvSpPr>
          <p:cNvPr id="31" name="Text 29"/>
          <p:cNvSpPr/>
          <p:nvPr/>
        </p:nvSpPr>
        <p:spPr>
          <a:xfrm>
            <a:off x="822960" y="4343400"/>
            <a:ext cx="24688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F5FAFF"/>
                </a:solidFill>
              </a:rPr>
              <a:t>Ejemplo de salida esperada</a:t>
            </a:r>
            <a:endParaRPr lang="en-US" sz="1400" dirty="0"/>
          </a:p>
        </p:txBody>
      </p:sp>
      <p:sp>
        <p:nvSpPr>
          <p:cNvPr id="32" name="Shape 30"/>
          <p:cNvSpPr/>
          <p:nvPr/>
        </p:nvSpPr>
        <p:spPr>
          <a:xfrm>
            <a:off x="822960" y="4645152"/>
            <a:ext cx="10698480" cy="777240"/>
          </a:xfrm>
          <a:prstGeom prst="roundRect">
            <a:avLst>
              <a:gd name="adj" fmla="val 14118"/>
            </a:avLst>
          </a:prstGeom>
          <a:solidFill>
            <a:srgbClr val="06131F"/>
          </a:solidFill>
          <a:ln w="12700">
            <a:solidFill>
              <a:srgbClr val="1F4258">
                <a:alpha val="8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3" name="Text 31"/>
          <p:cNvSpPr/>
          <p:nvPr/>
        </p:nvSpPr>
        <p:spPr>
          <a:xfrm>
            <a:off x="960120" y="4873752"/>
            <a:ext cx="104241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[{"function":"pick_and_place","kwargs":{"object":"green cube","target":"blue square"}}]</a:t>
            </a:r>
            <a:endParaRPr lang="en-US" sz="1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717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320040"/>
            <a:ext cx="6583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4E0EF"/>
                </a:solidFill>
              </a:rPr>
              <a:t>De dataset público a corpus robótico bilingüe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594360" y="621792"/>
            <a:ext cx="7955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F5FAFF"/>
                </a:solidFill>
              </a:rPr>
              <a:t>Descripción de los datos</a:t>
            </a:r>
            <a:endParaRPr lang="en-US" sz="2400" dirty="0"/>
          </a:p>
        </p:txBody>
      </p:sp>
      <p:sp>
        <p:nvSpPr>
          <p:cNvPr id="4" name="Text 2"/>
          <p:cNvSpPr/>
          <p:nvPr/>
        </p:nvSpPr>
        <p:spPr>
          <a:xfrm>
            <a:off x="411480" y="6565392"/>
            <a:ext cx="429768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20" dirty="0">
                <a:solidFill>
                  <a:srgbClr val="B4CDE1"/>
                </a:solidFill>
              </a:rPr>
              <a:t>Traductor NLP a Comandos de Robot</a:t>
            </a:r>
            <a:endParaRPr lang="en-US" sz="750" dirty="0"/>
          </a:p>
        </p:txBody>
      </p:sp>
      <p:sp>
        <p:nvSpPr>
          <p:cNvPr id="5" name="Text 3"/>
          <p:cNvSpPr/>
          <p:nvPr/>
        </p:nvSpPr>
        <p:spPr>
          <a:xfrm>
            <a:off x="11475720" y="6510528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24E0EF"/>
                </a:solidFill>
              </a:rPr>
              <a:t>06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411480" y="6473952"/>
            <a:ext cx="11384280" cy="0"/>
          </a:xfrm>
          <a:prstGeom prst="line">
            <a:avLst/>
          </a:prstGeom>
          <a:noFill/>
          <a:ln w="9525">
            <a:solidFill>
              <a:srgbClr val="1F4258">
                <a:alpha val="8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7" name="Shape 5"/>
          <p:cNvSpPr/>
          <p:nvPr/>
        </p:nvSpPr>
        <p:spPr>
          <a:xfrm>
            <a:off x="731520" y="1234440"/>
            <a:ext cx="1828800" cy="510540"/>
          </a:xfrm>
          <a:prstGeom prst="rect">
            <a:avLst/>
          </a:prstGeom>
          <a:solidFill>
            <a:srgbClr val="123247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8" name="Text 6"/>
          <p:cNvSpPr/>
          <p:nvPr/>
        </p:nvSpPr>
        <p:spPr>
          <a:xfrm>
            <a:off x="786384" y="1289304"/>
            <a:ext cx="1719072" cy="4008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50" b="1" dirty="0">
                <a:solidFill>
                  <a:srgbClr val="F5FAFF"/>
                </a:solidFill>
              </a:rPr>
              <a:t>Etapa</a:t>
            </a:r>
            <a:endParaRPr lang="en-US" sz="940" dirty="0"/>
          </a:p>
        </p:txBody>
      </p:sp>
      <p:sp>
        <p:nvSpPr>
          <p:cNvPr id="9" name="Shape 7"/>
          <p:cNvSpPr/>
          <p:nvPr/>
        </p:nvSpPr>
        <p:spPr>
          <a:xfrm>
            <a:off x="2560320" y="1234440"/>
            <a:ext cx="1828800" cy="510540"/>
          </a:xfrm>
          <a:prstGeom prst="rect">
            <a:avLst/>
          </a:prstGeom>
          <a:solidFill>
            <a:srgbClr val="123247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Text 8"/>
          <p:cNvSpPr/>
          <p:nvPr/>
        </p:nvSpPr>
        <p:spPr>
          <a:xfrm>
            <a:off x="2615184" y="1289304"/>
            <a:ext cx="1719072" cy="4008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50" b="1" dirty="0">
                <a:solidFill>
                  <a:srgbClr val="F5FAFF"/>
                </a:solidFill>
              </a:rPr>
              <a:t>Cantidad</a:t>
            </a:r>
            <a:endParaRPr lang="en-US" sz="940" dirty="0"/>
          </a:p>
        </p:txBody>
      </p:sp>
      <p:sp>
        <p:nvSpPr>
          <p:cNvPr id="11" name="Shape 9"/>
          <p:cNvSpPr/>
          <p:nvPr/>
        </p:nvSpPr>
        <p:spPr>
          <a:xfrm>
            <a:off x="4389120" y="1234440"/>
            <a:ext cx="1828800" cy="510540"/>
          </a:xfrm>
          <a:prstGeom prst="rect">
            <a:avLst/>
          </a:prstGeom>
          <a:solidFill>
            <a:srgbClr val="123247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2" name="Text 10"/>
          <p:cNvSpPr/>
          <p:nvPr/>
        </p:nvSpPr>
        <p:spPr>
          <a:xfrm>
            <a:off x="4443984" y="1289304"/>
            <a:ext cx="1719072" cy="4008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50" b="1" dirty="0">
                <a:solidFill>
                  <a:srgbClr val="F5FAFF"/>
                </a:solidFill>
              </a:rPr>
              <a:t>Decisión</a:t>
            </a:r>
            <a:endParaRPr lang="en-US" sz="940" dirty="0"/>
          </a:p>
        </p:txBody>
      </p:sp>
      <p:sp>
        <p:nvSpPr>
          <p:cNvPr id="13" name="Shape 11"/>
          <p:cNvSpPr/>
          <p:nvPr/>
        </p:nvSpPr>
        <p:spPr>
          <a:xfrm>
            <a:off x="731520" y="1744980"/>
            <a:ext cx="1828800" cy="51054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Text 12"/>
          <p:cNvSpPr/>
          <p:nvPr/>
        </p:nvSpPr>
        <p:spPr>
          <a:xfrm>
            <a:off x="786384" y="1799844"/>
            <a:ext cx="1719072" cy="4008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20" dirty="0">
                <a:solidFill>
                  <a:srgbClr val="F5FAFF"/>
                </a:solidFill>
              </a:rPr>
              <a:t>Copia local auditada</a:t>
            </a:r>
            <a:endParaRPr lang="en-US" sz="940" dirty="0"/>
          </a:p>
        </p:txBody>
      </p:sp>
      <p:sp>
        <p:nvSpPr>
          <p:cNvPr id="15" name="Shape 13"/>
          <p:cNvSpPr/>
          <p:nvPr/>
        </p:nvSpPr>
        <p:spPr>
          <a:xfrm>
            <a:off x="2560320" y="1744980"/>
            <a:ext cx="1828800" cy="51054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6" name="Text 14"/>
          <p:cNvSpPr/>
          <p:nvPr/>
        </p:nvSpPr>
        <p:spPr>
          <a:xfrm>
            <a:off x="2615184" y="1799844"/>
            <a:ext cx="1719072" cy="4008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20" dirty="0">
                <a:solidFill>
                  <a:srgbClr val="F5FAFF"/>
                </a:solidFill>
              </a:rPr>
              <a:t>987</a:t>
            </a:r>
            <a:endParaRPr lang="en-US" sz="940" dirty="0"/>
          </a:p>
        </p:txBody>
      </p:sp>
      <p:sp>
        <p:nvSpPr>
          <p:cNvPr id="17" name="Shape 15"/>
          <p:cNvSpPr/>
          <p:nvPr/>
        </p:nvSpPr>
        <p:spPr>
          <a:xfrm>
            <a:off x="4389120" y="1744980"/>
            <a:ext cx="1828800" cy="51054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Text 16"/>
          <p:cNvSpPr/>
          <p:nvPr/>
        </p:nvSpPr>
        <p:spPr>
          <a:xfrm>
            <a:off x="4443984" y="1799844"/>
            <a:ext cx="1719072" cy="4008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20" dirty="0">
                <a:solidFill>
                  <a:srgbClr val="F5FAFF"/>
                </a:solidFill>
              </a:rPr>
              <a:t>incluía 1 fila inválida</a:t>
            </a:r>
            <a:endParaRPr lang="en-US" sz="940" dirty="0"/>
          </a:p>
        </p:txBody>
      </p:sp>
      <p:sp>
        <p:nvSpPr>
          <p:cNvPr id="19" name="Shape 17"/>
          <p:cNvSpPr/>
          <p:nvPr/>
        </p:nvSpPr>
        <p:spPr>
          <a:xfrm>
            <a:off x="731520" y="2255520"/>
            <a:ext cx="1828800" cy="510540"/>
          </a:xfrm>
          <a:prstGeom prst="rect">
            <a:avLst/>
          </a:prstGeom>
          <a:solidFill>
            <a:srgbClr val="0B1E2D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0" name="Text 18"/>
          <p:cNvSpPr/>
          <p:nvPr/>
        </p:nvSpPr>
        <p:spPr>
          <a:xfrm>
            <a:off x="786384" y="2310384"/>
            <a:ext cx="1719072" cy="4008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20" dirty="0">
                <a:solidFill>
                  <a:srgbClr val="F5FAFF"/>
                </a:solidFill>
              </a:rPr>
              <a:t>Originales curados</a:t>
            </a:r>
            <a:endParaRPr lang="en-US" sz="940" dirty="0"/>
          </a:p>
        </p:txBody>
      </p:sp>
      <p:sp>
        <p:nvSpPr>
          <p:cNvPr id="21" name="Shape 19"/>
          <p:cNvSpPr/>
          <p:nvPr/>
        </p:nvSpPr>
        <p:spPr>
          <a:xfrm>
            <a:off x="2560320" y="2255520"/>
            <a:ext cx="1828800" cy="510540"/>
          </a:xfrm>
          <a:prstGeom prst="rect">
            <a:avLst/>
          </a:prstGeom>
          <a:solidFill>
            <a:srgbClr val="0B1E2D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Text 20"/>
          <p:cNvSpPr/>
          <p:nvPr/>
        </p:nvSpPr>
        <p:spPr>
          <a:xfrm>
            <a:off x="2615184" y="2310384"/>
            <a:ext cx="1719072" cy="4008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20" dirty="0">
                <a:solidFill>
                  <a:srgbClr val="F5FAFF"/>
                </a:solidFill>
              </a:rPr>
              <a:t>748</a:t>
            </a:r>
            <a:endParaRPr lang="en-US" sz="940" dirty="0"/>
          </a:p>
        </p:txBody>
      </p:sp>
      <p:sp>
        <p:nvSpPr>
          <p:cNvPr id="23" name="Shape 21"/>
          <p:cNvSpPr/>
          <p:nvPr/>
        </p:nvSpPr>
        <p:spPr>
          <a:xfrm>
            <a:off x="4389120" y="2255520"/>
            <a:ext cx="1828800" cy="510540"/>
          </a:xfrm>
          <a:prstGeom prst="rect">
            <a:avLst/>
          </a:prstGeom>
          <a:solidFill>
            <a:srgbClr val="0B1E2D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4" name="Text 22"/>
          <p:cNvSpPr/>
          <p:nvPr/>
        </p:nvSpPr>
        <p:spPr>
          <a:xfrm>
            <a:off x="4443984" y="2310384"/>
            <a:ext cx="1719072" cy="4008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20" dirty="0">
                <a:solidFill>
                  <a:srgbClr val="F5FAFF"/>
                </a:solidFill>
              </a:rPr>
              <a:t>JSON válido y convenciones depuradas</a:t>
            </a:r>
            <a:endParaRPr lang="en-US" sz="940" dirty="0"/>
          </a:p>
        </p:txBody>
      </p:sp>
      <p:sp>
        <p:nvSpPr>
          <p:cNvPr id="25" name="Shape 23"/>
          <p:cNvSpPr/>
          <p:nvPr/>
        </p:nvSpPr>
        <p:spPr>
          <a:xfrm>
            <a:off x="731520" y="2766060"/>
            <a:ext cx="1828800" cy="51054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Text 24"/>
          <p:cNvSpPr/>
          <p:nvPr/>
        </p:nvSpPr>
        <p:spPr>
          <a:xfrm>
            <a:off x="786384" y="2820924"/>
            <a:ext cx="1719072" cy="4008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20" dirty="0">
                <a:solidFill>
                  <a:srgbClr val="F5FAFF"/>
                </a:solidFill>
              </a:rPr>
              <a:t>Sintéticos controlados</a:t>
            </a:r>
            <a:endParaRPr lang="en-US" sz="940" dirty="0"/>
          </a:p>
        </p:txBody>
      </p:sp>
      <p:sp>
        <p:nvSpPr>
          <p:cNvPr id="27" name="Shape 25"/>
          <p:cNvSpPr/>
          <p:nvPr/>
        </p:nvSpPr>
        <p:spPr>
          <a:xfrm>
            <a:off x="2560320" y="2766060"/>
            <a:ext cx="1828800" cy="51054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8" name="Text 26"/>
          <p:cNvSpPr/>
          <p:nvPr/>
        </p:nvSpPr>
        <p:spPr>
          <a:xfrm>
            <a:off x="2615184" y="2820924"/>
            <a:ext cx="1719072" cy="4008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20" dirty="0">
                <a:solidFill>
                  <a:srgbClr val="F5FAFF"/>
                </a:solidFill>
              </a:rPr>
              <a:t>1,252</a:t>
            </a:r>
            <a:endParaRPr lang="en-US" sz="940" dirty="0"/>
          </a:p>
        </p:txBody>
      </p:sp>
      <p:sp>
        <p:nvSpPr>
          <p:cNvPr id="29" name="Shape 27"/>
          <p:cNvSpPr/>
          <p:nvPr/>
        </p:nvSpPr>
        <p:spPr>
          <a:xfrm>
            <a:off x="4389120" y="2766060"/>
            <a:ext cx="1828800" cy="51054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0" name="Text 28"/>
          <p:cNvSpPr/>
          <p:nvPr/>
        </p:nvSpPr>
        <p:spPr>
          <a:xfrm>
            <a:off x="4443984" y="2820924"/>
            <a:ext cx="1719072" cy="4008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20" dirty="0">
                <a:solidFill>
                  <a:srgbClr val="F5FAFF"/>
                </a:solidFill>
              </a:rPr>
              <a:t>plantillas ES/EN con ground truth determinista</a:t>
            </a:r>
            <a:endParaRPr lang="en-US" sz="940" dirty="0"/>
          </a:p>
        </p:txBody>
      </p:sp>
      <p:sp>
        <p:nvSpPr>
          <p:cNvPr id="31" name="Shape 29"/>
          <p:cNvSpPr/>
          <p:nvPr/>
        </p:nvSpPr>
        <p:spPr>
          <a:xfrm>
            <a:off x="731520" y="3276600"/>
            <a:ext cx="1828800" cy="510540"/>
          </a:xfrm>
          <a:prstGeom prst="rect">
            <a:avLst/>
          </a:prstGeom>
          <a:solidFill>
            <a:srgbClr val="0B1E2D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2" name="Text 30"/>
          <p:cNvSpPr/>
          <p:nvPr/>
        </p:nvSpPr>
        <p:spPr>
          <a:xfrm>
            <a:off x="786384" y="3331464"/>
            <a:ext cx="1719072" cy="4008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20" dirty="0">
                <a:solidFill>
                  <a:srgbClr val="F5FAFF"/>
                </a:solidFill>
              </a:rPr>
              <a:t>DATA_V2 final</a:t>
            </a:r>
            <a:endParaRPr lang="en-US" sz="940" dirty="0"/>
          </a:p>
        </p:txBody>
      </p:sp>
      <p:sp>
        <p:nvSpPr>
          <p:cNvPr id="33" name="Shape 31"/>
          <p:cNvSpPr/>
          <p:nvPr/>
        </p:nvSpPr>
        <p:spPr>
          <a:xfrm>
            <a:off x="2560320" y="3276600"/>
            <a:ext cx="1828800" cy="510540"/>
          </a:xfrm>
          <a:prstGeom prst="rect">
            <a:avLst/>
          </a:prstGeom>
          <a:solidFill>
            <a:srgbClr val="0B1E2D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4" name="Text 32"/>
          <p:cNvSpPr/>
          <p:nvPr/>
        </p:nvSpPr>
        <p:spPr>
          <a:xfrm>
            <a:off x="2615184" y="3331464"/>
            <a:ext cx="1719072" cy="4008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20" dirty="0">
                <a:solidFill>
                  <a:srgbClr val="F5FAFF"/>
                </a:solidFill>
              </a:rPr>
              <a:t>2,000</a:t>
            </a:r>
            <a:endParaRPr lang="en-US" sz="940" dirty="0"/>
          </a:p>
        </p:txBody>
      </p:sp>
      <p:sp>
        <p:nvSpPr>
          <p:cNvPr id="35" name="Shape 33"/>
          <p:cNvSpPr/>
          <p:nvPr/>
        </p:nvSpPr>
        <p:spPr>
          <a:xfrm>
            <a:off x="4389120" y="3276600"/>
            <a:ext cx="1828800" cy="510540"/>
          </a:xfrm>
          <a:prstGeom prst="rect">
            <a:avLst/>
          </a:prstGeom>
          <a:solidFill>
            <a:srgbClr val="0B1E2D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6" name="Text 34"/>
          <p:cNvSpPr/>
          <p:nvPr/>
        </p:nvSpPr>
        <p:spPr>
          <a:xfrm>
            <a:off x="4443984" y="3331464"/>
            <a:ext cx="1719072" cy="4008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20" dirty="0">
                <a:solidFill>
                  <a:srgbClr val="F5FAFF"/>
                </a:solidFill>
              </a:rPr>
              <a:t>instrucciones únicas</a:t>
            </a:r>
            <a:endParaRPr lang="en-US" sz="940" dirty="0"/>
          </a:p>
        </p:txBody>
      </p:sp>
      <p:sp>
        <p:nvSpPr>
          <p:cNvPr id="37" name="Shape 35"/>
          <p:cNvSpPr/>
          <p:nvPr/>
        </p:nvSpPr>
        <p:spPr>
          <a:xfrm>
            <a:off x="731520" y="3787140"/>
            <a:ext cx="1828800" cy="51054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8" name="Text 36"/>
          <p:cNvSpPr/>
          <p:nvPr/>
        </p:nvSpPr>
        <p:spPr>
          <a:xfrm>
            <a:off x="786384" y="3842004"/>
            <a:ext cx="1719072" cy="4008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20" dirty="0">
                <a:solidFill>
                  <a:srgbClr val="F5FAFF"/>
                </a:solidFill>
              </a:rPr>
              <a:t>Snapshot V3 train</a:t>
            </a:r>
            <a:endParaRPr lang="en-US" sz="940" dirty="0"/>
          </a:p>
        </p:txBody>
      </p:sp>
      <p:sp>
        <p:nvSpPr>
          <p:cNvPr id="39" name="Shape 37"/>
          <p:cNvSpPr/>
          <p:nvPr/>
        </p:nvSpPr>
        <p:spPr>
          <a:xfrm>
            <a:off x="2560320" y="3787140"/>
            <a:ext cx="1828800" cy="51054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0" name="Text 38"/>
          <p:cNvSpPr/>
          <p:nvPr/>
        </p:nvSpPr>
        <p:spPr>
          <a:xfrm>
            <a:off x="2615184" y="3842004"/>
            <a:ext cx="1719072" cy="4008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20" dirty="0">
                <a:solidFill>
                  <a:srgbClr val="F5FAFF"/>
                </a:solidFill>
              </a:rPr>
              <a:t>2,180</a:t>
            </a:r>
            <a:endParaRPr lang="en-US" sz="940" dirty="0"/>
          </a:p>
        </p:txBody>
      </p:sp>
      <p:sp>
        <p:nvSpPr>
          <p:cNvPr id="41" name="Shape 39"/>
          <p:cNvSpPr/>
          <p:nvPr/>
        </p:nvSpPr>
        <p:spPr>
          <a:xfrm>
            <a:off x="4389120" y="3787140"/>
            <a:ext cx="1828800" cy="51054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2" name="Text 40"/>
          <p:cNvSpPr/>
          <p:nvPr/>
        </p:nvSpPr>
        <p:spPr>
          <a:xfrm>
            <a:off x="4443984" y="3842004"/>
            <a:ext cx="1719072" cy="4008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220" dirty="0">
                <a:solidFill>
                  <a:srgbClr val="F5FAFF"/>
                </a:solidFill>
              </a:rPr>
              <a:t>incluye pick_and_place y reconciliación</a:t>
            </a:r>
            <a:endParaRPr lang="en-US" sz="940" dirty="0"/>
          </a:p>
        </p:txBody>
      </p:sp>
      <p:sp>
        <p:nvSpPr>
          <p:cNvPr id="43" name="Shape 41"/>
          <p:cNvSpPr/>
          <p:nvPr/>
        </p:nvSpPr>
        <p:spPr>
          <a:xfrm>
            <a:off x="6675120" y="1353312"/>
            <a:ext cx="1920240" cy="987552"/>
          </a:xfrm>
          <a:prstGeom prst="roundRect">
            <a:avLst>
              <a:gd name="adj" fmla="val 11111"/>
            </a:avLst>
          </a:prstGeom>
          <a:solidFill>
            <a:srgbClr val="0D2536"/>
          </a:solidFill>
          <a:ln w="12700">
            <a:solidFill>
              <a:srgbClr val="60A5FA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4" name="Text 42"/>
          <p:cNvSpPr/>
          <p:nvPr/>
        </p:nvSpPr>
        <p:spPr>
          <a:xfrm>
            <a:off x="6839712" y="1499616"/>
            <a:ext cx="1600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24E0EF"/>
                </a:solidFill>
              </a:rPr>
              <a:t>52.5%</a:t>
            </a:r>
            <a:endParaRPr lang="en-US" sz="2200" dirty="0"/>
          </a:p>
        </p:txBody>
      </p:sp>
      <p:sp>
        <p:nvSpPr>
          <p:cNvPr id="45" name="Text 43"/>
          <p:cNvSpPr/>
          <p:nvPr/>
        </p:nvSpPr>
        <p:spPr>
          <a:xfrm>
            <a:off x="6839712" y="1929384"/>
            <a:ext cx="160020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F5FAFF"/>
                </a:solidFill>
              </a:rPr>
              <a:t>Inglés en DATA_V2</a:t>
            </a:r>
            <a:endParaRPr lang="en-US" sz="950" dirty="0"/>
          </a:p>
        </p:txBody>
      </p:sp>
      <p:sp>
        <p:nvSpPr>
          <p:cNvPr id="46" name="Shape 44"/>
          <p:cNvSpPr/>
          <p:nvPr/>
        </p:nvSpPr>
        <p:spPr>
          <a:xfrm>
            <a:off x="8915400" y="1353312"/>
            <a:ext cx="1920240" cy="987552"/>
          </a:xfrm>
          <a:prstGeom prst="roundRect">
            <a:avLst>
              <a:gd name="adj" fmla="val 11111"/>
            </a:avLst>
          </a:prstGeom>
          <a:solidFill>
            <a:srgbClr val="0D2536"/>
          </a:solidFill>
          <a:ln w="12700">
            <a:solidFill>
              <a:srgbClr val="2DD4BF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7" name="Text 45"/>
          <p:cNvSpPr/>
          <p:nvPr/>
        </p:nvSpPr>
        <p:spPr>
          <a:xfrm>
            <a:off x="9079992" y="1499616"/>
            <a:ext cx="1600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24E0EF"/>
                </a:solidFill>
              </a:rPr>
              <a:t>47.5%</a:t>
            </a:r>
            <a:endParaRPr lang="en-US" sz="2200" dirty="0"/>
          </a:p>
        </p:txBody>
      </p:sp>
      <p:sp>
        <p:nvSpPr>
          <p:cNvPr id="48" name="Text 46"/>
          <p:cNvSpPr/>
          <p:nvPr/>
        </p:nvSpPr>
        <p:spPr>
          <a:xfrm>
            <a:off x="9079992" y="1929384"/>
            <a:ext cx="160020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F5FAFF"/>
                </a:solidFill>
              </a:rPr>
              <a:t>Español en DATA_V2</a:t>
            </a:r>
            <a:endParaRPr lang="en-US" sz="950" dirty="0"/>
          </a:p>
        </p:txBody>
      </p:sp>
      <p:sp>
        <p:nvSpPr>
          <p:cNvPr id="49" name="Shape 47"/>
          <p:cNvSpPr/>
          <p:nvPr/>
        </p:nvSpPr>
        <p:spPr>
          <a:xfrm>
            <a:off x="6675120" y="2788920"/>
            <a:ext cx="4160520" cy="2057400"/>
          </a:xfrm>
          <a:prstGeom prst="roundRect">
            <a:avLst>
              <a:gd name="adj" fmla="val 5333"/>
            </a:avLst>
          </a:prstGeom>
          <a:solidFill>
            <a:srgbClr val="0D2536"/>
          </a:solidFill>
          <a:ln w="12700">
            <a:solidFill>
              <a:srgbClr val="1F4258">
                <a:alpha val="8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50" name="Text 48"/>
          <p:cNvSpPr/>
          <p:nvPr/>
        </p:nvSpPr>
        <p:spPr>
          <a:xfrm>
            <a:off x="6903720" y="2999232"/>
            <a:ext cx="21031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5FAFF"/>
                </a:solidFill>
              </a:rPr>
              <a:t>Claves del corpus</a:t>
            </a:r>
            <a:endParaRPr lang="en-US" sz="1400" dirty="0"/>
          </a:p>
        </p:txBody>
      </p:sp>
      <p:sp>
        <p:nvSpPr>
          <p:cNvPr id="51" name="Text 49"/>
          <p:cNvSpPr/>
          <p:nvPr/>
        </p:nvSpPr>
        <p:spPr>
          <a:xfrm>
            <a:off x="6903720" y="3456432"/>
            <a:ext cx="365760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F5FAFF"/>
                </a:solidFill>
              </a:rPr>
              <a:t>• Control de duplicados y filas inválidas
</a:t>
            </a:r>
            <a:endParaRPr lang="en-US" sz="1050" dirty="0"/>
          </a:p>
          <a:p>
            <a:pPr marL="0" indent="0">
              <a:buNone/>
            </a:pPr>
            <a:r>
              <a:rPr lang="en-US" sz="1450" dirty="0">
                <a:solidFill>
                  <a:srgbClr val="F5FAFF"/>
                </a:solidFill>
              </a:rPr>
              <a:t>• Convenciones de unidades y juntas
</a:t>
            </a:r>
            <a:endParaRPr lang="en-US" sz="1050" dirty="0"/>
          </a:p>
          <a:p>
            <a:pPr marL="0" indent="0">
              <a:buNone/>
            </a:pPr>
            <a:r>
              <a:rPr lang="en-US" sz="1450" dirty="0">
                <a:solidFill>
                  <a:srgbClr val="F5FAFF"/>
                </a:solidFill>
              </a:rPr>
              <a:t>• semantic_group_id para reducir leakage
</a:t>
            </a:r>
            <a:endParaRPr lang="en-US" sz="1050" dirty="0"/>
          </a:p>
          <a:p>
            <a:pPr marL="0" indent="0">
              <a:buNone/>
            </a:pPr>
            <a:r>
              <a:rPr lang="en-US" sz="1450" dirty="0">
                <a:solidFill>
                  <a:srgbClr val="F5FAFF"/>
                </a:solidFill>
              </a:rPr>
              <a:t>• Ground truth sintético determinista</a:t>
            </a:r>
            <a:endParaRPr lang="en-US" sz="10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717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320040"/>
            <a:ext cx="6583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4E0EF"/>
                </a:solidFill>
              </a:rPr>
              <a:t>Reducir ruido sin “resolver” la tarea por reglas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594360" y="621792"/>
            <a:ext cx="7955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F5FAFF"/>
                </a:solidFill>
              </a:rPr>
              <a:t>Preprocesamiento de los datos</a:t>
            </a:r>
            <a:endParaRPr lang="en-US" sz="2400" dirty="0"/>
          </a:p>
        </p:txBody>
      </p:sp>
      <p:sp>
        <p:nvSpPr>
          <p:cNvPr id="4" name="Text 2"/>
          <p:cNvSpPr/>
          <p:nvPr/>
        </p:nvSpPr>
        <p:spPr>
          <a:xfrm>
            <a:off x="411480" y="6565392"/>
            <a:ext cx="429768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B4CDE1"/>
                </a:solidFill>
              </a:rPr>
              <a:t>Traductor NLP a Comandos de Robot</a:t>
            </a:r>
            <a:endParaRPr lang="en-US" sz="750" dirty="0"/>
          </a:p>
        </p:txBody>
      </p:sp>
      <p:sp>
        <p:nvSpPr>
          <p:cNvPr id="5" name="Text 3"/>
          <p:cNvSpPr/>
          <p:nvPr/>
        </p:nvSpPr>
        <p:spPr>
          <a:xfrm>
            <a:off x="11475720" y="6510528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600" b="1" dirty="0">
                <a:solidFill>
                  <a:srgbClr val="24E0EF"/>
                </a:solidFill>
              </a:rPr>
              <a:t>07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411480" y="6473952"/>
            <a:ext cx="11384280" cy="0"/>
          </a:xfrm>
          <a:prstGeom prst="line">
            <a:avLst/>
          </a:prstGeom>
          <a:noFill/>
          <a:ln w="9525">
            <a:solidFill>
              <a:srgbClr val="1F4258">
                <a:alpha val="8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7" name="Shape 5"/>
          <p:cNvSpPr/>
          <p:nvPr/>
        </p:nvSpPr>
        <p:spPr>
          <a:xfrm>
            <a:off x="749808" y="1207008"/>
            <a:ext cx="10698480" cy="502920"/>
          </a:xfrm>
          <a:prstGeom prst="roundRect">
            <a:avLst>
              <a:gd name="adj" fmla="val 21818"/>
            </a:avLst>
          </a:prstGeom>
          <a:solidFill>
            <a:srgbClr val="0F2839"/>
          </a:solidFill>
          <a:ln w="12700">
            <a:solidFill>
              <a:srgbClr val="1F4258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8" name="Text 6"/>
          <p:cNvSpPr/>
          <p:nvPr/>
        </p:nvSpPr>
        <p:spPr>
          <a:xfrm>
            <a:off x="932688" y="1316736"/>
            <a:ext cx="256032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F5FAFF"/>
                </a:solidFill>
              </a:rPr>
              <a:t>1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1325880" y="1316736"/>
            <a:ext cx="20116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5FAFF"/>
                </a:solidFill>
              </a:rPr>
              <a:t>Auditoría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3474720" y="1316736"/>
            <a:ext cx="74980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</a:rPr>
              <a:t>duplicados, filas inválidas, etiquetas conflictivas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749808" y="1993392"/>
            <a:ext cx="10698480" cy="502920"/>
          </a:xfrm>
          <a:prstGeom prst="roundRect">
            <a:avLst>
              <a:gd name="adj" fmla="val 21818"/>
            </a:avLst>
          </a:prstGeom>
          <a:solidFill>
            <a:srgbClr val="0C1F2D"/>
          </a:solidFill>
          <a:ln w="12700">
            <a:solidFill>
              <a:srgbClr val="1F4258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2" name="Text 10"/>
          <p:cNvSpPr/>
          <p:nvPr/>
        </p:nvSpPr>
        <p:spPr>
          <a:xfrm>
            <a:off x="932688" y="2103120"/>
            <a:ext cx="256032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F5FAFF"/>
                </a:solidFill>
              </a:rPr>
              <a:t>2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1325880" y="2103120"/>
            <a:ext cx="20116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5FAFF"/>
                </a:solidFill>
              </a:rPr>
              <a:t>Canonicalización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3474720" y="2103120"/>
            <a:ext cx="74980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</a:rPr>
              <a:t>unidades, índices, funciones y nombres de kwargs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749808" y="2779776"/>
            <a:ext cx="10698480" cy="502920"/>
          </a:xfrm>
          <a:prstGeom prst="roundRect">
            <a:avLst>
              <a:gd name="adj" fmla="val 21818"/>
            </a:avLst>
          </a:prstGeom>
          <a:solidFill>
            <a:srgbClr val="0F2839"/>
          </a:solidFill>
          <a:ln w="12700">
            <a:solidFill>
              <a:srgbClr val="1F4258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6" name="Text 14"/>
          <p:cNvSpPr/>
          <p:nvPr/>
        </p:nvSpPr>
        <p:spPr>
          <a:xfrm>
            <a:off x="932688" y="2889504"/>
            <a:ext cx="256032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24E0EF"/>
                </a:solidFill>
              </a:rPr>
              <a:t>3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1325880" y="2889504"/>
            <a:ext cx="20116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5FAFF"/>
                </a:solidFill>
              </a:rPr>
              <a:t>Split semántico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3474720" y="2889504"/>
            <a:ext cx="74980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</a:rPr>
              <a:t>paráfrasis equivalentes no cruzan train/test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749808" y="3566160"/>
            <a:ext cx="10698480" cy="502920"/>
          </a:xfrm>
          <a:prstGeom prst="roundRect">
            <a:avLst>
              <a:gd name="adj" fmla="val 21818"/>
            </a:avLst>
          </a:prstGeom>
          <a:solidFill>
            <a:srgbClr val="0C1F2D"/>
          </a:solidFill>
          <a:ln w="12700">
            <a:solidFill>
              <a:srgbClr val="1F4258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0" name="Text 18"/>
          <p:cNvSpPr/>
          <p:nvPr/>
        </p:nvSpPr>
        <p:spPr>
          <a:xfrm>
            <a:off x="932688" y="3675888"/>
            <a:ext cx="256032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F5FAFF"/>
                </a:solidFill>
              </a:rPr>
              <a:t>4</a:t>
            </a:r>
            <a:endParaRPr lang="en-US" sz="1300" dirty="0"/>
          </a:p>
        </p:txBody>
      </p:sp>
      <p:sp>
        <p:nvSpPr>
          <p:cNvPr id="21" name="Text 19"/>
          <p:cNvSpPr/>
          <p:nvPr/>
        </p:nvSpPr>
        <p:spPr>
          <a:xfrm>
            <a:off x="1325880" y="3675888"/>
            <a:ext cx="20116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5FAFF"/>
                </a:solidFill>
              </a:rPr>
              <a:t>Normalización ES/EN</a:t>
            </a:r>
            <a:endParaRPr lang="en-US" sz="1200" dirty="0"/>
          </a:p>
        </p:txBody>
      </p:sp>
      <p:sp>
        <p:nvSpPr>
          <p:cNvPr id="22" name="Text 20"/>
          <p:cNvSpPr/>
          <p:nvPr/>
        </p:nvSpPr>
        <p:spPr>
          <a:xfrm>
            <a:off x="3474720" y="3675888"/>
            <a:ext cx="74980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</a:rPr>
              <a:t>“Coloca…” → “place the green cube…”</a:t>
            </a:r>
            <a:endParaRPr lang="en-US" sz="1200" dirty="0"/>
          </a:p>
        </p:txBody>
      </p:sp>
      <p:sp>
        <p:nvSpPr>
          <p:cNvPr id="23" name="Shape 21"/>
          <p:cNvSpPr/>
          <p:nvPr/>
        </p:nvSpPr>
        <p:spPr>
          <a:xfrm>
            <a:off x="749808" y="4352544"/>
            <a:ext cx="10698480" cy="502920"/>
          </a:xfrm>
          <a:prstGeom prst="roundRect">
            <a:avLst>
              <a:gd name="adj" fmla="val 21818"/>
            </a:avLst>
          </a:prstGeom>
          <a:solidFill>
            <a:srgbClr val="0F2839"/>
          </a:solidFill>
          <a:ln w="12700">
            <a:solidFill>
              <a:srgbClr val="1F4258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4" name="Text 22"/>
          <p:cNvSpPr/>
          <p:nvPr/>
        </p:nvSpPr>
        <p:spPr>
          <a:xfrm>
            <a:off x="932688" y="4462272"/>
            <a:ext cx="256032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F5FAFF"/>
                </a:solidFill>
              </a:rPr>
              <a:t>5</a:t>
            </a:r>
            <a:endParaRPr lang="en-US" sz="1300" dirty="0"/>
          </a:p>
        </p:txBody>
      </p:sp>
      <p:sp>
        <p:nvSpPr>
          <p:cNvPr id="25" name="Text 23"/>
          <p:cNvSpPr/>
          <p:nvPr/>
        </p:nvSpPr>
        <p:spPr>
          <a:xfrm>
            <a:off x="1325880" y="4462272"/>
            <a:ext cx="20116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5FAFF"/>
                </a:solidFill>
              </a:rPr>
              <a:t>Serialización</a:t>
            </a:r>
            <a:endParaRPr lang="en-US" sz="1200" dirty="0"/>
          </a:p>
        </p:txBody>
      </p:sp>
      <p:sp>
        <p:nvSpPr>
          <p:cNvPr id="26" name="Text 24"/>
          <p:cNvSpPr/>
          <p:nvPr/>
        </p:nvSpPr>
        <p:spPr>
          <a:xfrm>
            <a:off x="3474720" y="4462272"/>
            <a:ext cx="74980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</a:rPr>
              <a:t>JSON compacto para reducir variación superficial</a:t>
            </a:r>
            <a:endParaRPr lang="en-US" sz="1200" dirty="0"/>
          </a:p>
        </p:txBody>
      </p:sp>
      <p:sp>
        <p:nvSpPr>
          <p:cNvPr id="27" name="Shape 25"/>
          <p:cNvSpPr/>
          <p:nvPr/>
        </p:nvSpPr>
        <p:spPr>
          <a:xfrm>
            <a:off x="1005840" y="5379872"/>
            <a:ext cx="10149840" cy="609448"/>
          </a:xfrm>
          <a:prstGeom prst="roundRect">
            <a:avLst>
              <a:gd name="adj" fmla="val 21818"/>
            </a:avLst>
          </a:prstGeom>
          <a:solidFill>
            <a:srgbClr val="102A3C"/>
          </a:solidFill>
          <a:ln w="12700">
            <a:solidFill>
              <a:srgbClr val="2DD4BF">
                <a:alpha val="5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8" name="Text 26"/>
          <p:cNvSpPr/>
          <p:nvPr/>
        </p:nvSpPr>
        <p:spPr>
          <a:xfrm>
            <a:off x="1234440" y="5623560"/>
            <a:ext cx="96926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rgbClr val="F5FAFF"/>
                </a:solidFill>
              </a:rPr>
              <a:t>Principio metodológico: la normalización no decide la función ni construye el JSON; solo reduce variabilidad superficial.</a:t>
            </a:r>
            <a:endParaRPr lang="en-US" sz="118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717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320040"/>
            <a:ext cx="6583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4E0EF"/>
                </a:solidFill>
              </a:rPr>
              <a:t>La instrucción se aprende como traducción texto → JSON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594360" y="621792"/>
            <a:ext cx="7955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F5FAFF"/>
                </a:solidFill>
              </a:rPr>
              <a:t>Fundamento PLN: Transformer Seq2Seq</a:t>
            </a:r>
            <a:endParaRPr lang="en-US" sz="2400" dirty="0"/>
          </a:p>
        </p:txBody>
      </p:sp>
      <p:sp>
        <p:nvSpPr>
          <p:cNvPr id="4" name="Text 2"/>
          <p:cNvSpPr/>
          <p:nvPr/>
        </p:nvSpPr>
        <p:spPr>
          <a:xfrm>
            <a:off x="411480" y="6565392"/>
            <a:ext cx="429768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B4CDE1"/>
                </a:solidFill>
              </a:rPr>
              <a:t>Traductor NLP a Comandos de Robot</a:t>
            </a:r>
            <a:endParaRPr lang="en-US" sz="750" dirty="0"/>
          </a:p>
        </p:txBody>
      </p:sp>
      <p:sp>
        <p:nvSpPr>
          <p:cNvPr id="5" name="Text 3"/>
          <p:cNvSpPr/>
          <p:nvPr/>
        </p:nvSpPr>
        <p:spPr>
          <a:xfrm>
            <a:off x="11475720" y="6510528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24E0EF"/>
                </a:solidFill>
              </a:rPr>
              <a:t>08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411480" y="6473952"/>
            <a:ext cx="11384280" cy="0"/>
          </a:xfrm>
          <a:prstGeom prst="line">
            <a:avLst/>
          </a:prstGeom>
          <a:noFill/>
          <a:ln w="9525">
            <a:solidFill>
              <a:srgbClr val="1F4258">
                <a:alpha val="8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7" name="Image 0" descr="/mnt/data/ppt_assets/image2.png"/>
          <p:cNvPicPr>
            <a:picLocks noChangeAspect="1"/>
          </p:cNvPicPr>
          <p:nvPr/>
        </p:nvPicPr>
        <p:blipFill>
          <a:blip r:embed="rId3"/>
          <a:srcRect l="16404" r="16404"/>
          <a:stretch/>
        </p:blipFill>
        <p:spPr>
          <a:xfrm>
            <a:off x="6126480" y="1325880"/>
            <a:ext cx="5349240" cy="448056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731520" y="1325880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5FAFF"/>
                </a:solidFill>
              </a:rPr>
              <a:t>Modelo condicional</a:t>
            </a:r>
            <a:endParaRPr lang="en-US" sz="1700" dirty="0"/>
          </a:p>
        </p:txBody>
      </p:sp>
      <p:sp>
        <p:nvSpPr>
          <p:cNvPr id="9" name="Text 6"/>
          <p:cNvSpPr/>
          <p:nvPr/>
        </p:nvSpPr>
        <p:spPr>
          <a:xfrm>
            <a:off x="731520" y="1737360"/>
            <a:ext cx="21031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F5FAFF"/>
                </a:solidFill>
              </a:rPr>
              <a:t>Pθ(y | x)</a:t>
            </a:r>
            <a:endParaRPr lang="en-US" sz="3000" dirty="0"/>
          </a:p>
        </p:txBody>
      </p:sp>
      <p:sp>
        <p:nvSpPr>
          <p:cNvPr id="10" name="Text 7"/>
          <p:cNvSpPr/>
          <p:nvPr/>
        </p:nvSpPr>
        <p:spPr>
          <a:xfrm>
            <a:off x="777240" y="2423160"/>
            <a:ext cx="466344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</a:rPr>
              <a:t>• Encoder contextualiza la instrucción natural.
</a:t>
            </a:r>
            <a:endParaRPr lang="en-US" sz="1350" dirty="0"/>
          </a:p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</a:rPr>
              <a:t>• Decoder genera JSON token a token.
</a:t>
            </a:r>
            <a:endParaRPr lang="en-US" sz="1350" dirty="0"/>
          </a:p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</a:rPr>
              <a:t>• Cross-attention alinea verbos, objetos, colores y números con campos del comando.
</a:t>
            </a:r>
            <a:endParaRPr lang="en-US" sz="1350" dirty="0"/>
          </a:p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</a:rPr>
              <a:t>• Tarea tratada como semantic parsing generativo.</a:t>
            </a:r>
            <a:endParaRPr lang="en-US" sz="1350" dirty="0"/>
          </a:p>
        </p:txBody>
      </p:sp>
      <p:sp>
        <p:nvSpPr>
          <p:cNvPr id="11" name="Shape 8"/>
          <p:cNvSpPr/>
          <p:nvPr/>
        </p:nvSpPr>
        <p:spPr>
          <a:xfrm>
            <a:off x="822960" y="5074920"/>
            <a:ext cx="4754880" cy="658368"/>
          </a:xfrm>
          <a:prstGeom prst="roundRect">
            <a:avLst>
              <a:gd name="adj" fmla="val 16667"/>
            </a:avLst>
          </a:prstGeom>
          <a:solidFill>
            <a:srgbClr val="06131F"/>
          </a:solidFill>
          <a:ln w="12700">
            <a:solidFill>
              <a:srgbClr val="1F4258">
                <a:alpha val="8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2" name="Text 9"/>
          <p:cNvSpPr/>
          <p:nvPr/>
        </p:nvSpPr>
        <p:spPr>
          <a:xfrm>
            <a:off x="1005840" y="5285232"/>
            <a:ext cx="4343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</a:rPr>
              <a:t>Objetivo: minimizar la pérdida autoregresiva sobre la secuencia JSON esperada.</a:t>
            </a:r>
            <a:endParaRPr lang="en-US" sz="112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717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320040"/>
            <a:ext cx="6583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4E0EF"/>
                </a:solidFill>
              </a:rPr>
              <a:t>Misma tarea, mismo pipeline, distinta preadaptación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594360" y="621792"/>
            <a:ext cx="7955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F5FAFF"/>
                </a:solidFill>
              </a:rPr>
              <a:t>Modelos comparados</a:t>
            </a:r>
            <a:endParaRPr lang="en-US" sz="2400" dirty="0"/>
          </a:p>
        </p:txBody>
      </p:sp>
      <p:sp>
        <p:nvSpPr>
          <p:cNvPr id="4" name="Text 2"/>
          <p:cNvSpPr/>
          <p:nvPr/>
        </p:nvSpPr>
        <p:spPr>
          <a:xfrm>
            <a:off x="411480" y="6565392"/>
            <a:ext cx="429768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B4CDE1"/>
                </a:solidFill>
              </a:rPr>
              <a:t>Traductor NLP a Comandos de Robot</a:t>
            </a:r>
            <a:endParaRPr lang="en-US" sz="750" dirty="0"/>
          </a:p>
        </p:txBody>
      </p:sp>
      <p:sp>
        <p:nvSpPr>
          <p:cNvPr id="5" name="Text 3"/>
          <p:cNvSpPr/>
          <p:nvPr/>
        </p:nvSpPr>
        <p:spPr>
          <a:xfrm>
            <a:off x="11475720" y="6510528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350" b="1" dirty="0">
                <a:solidFill>
                  <a:srgbClr val="24E0EF"/>
                </a:solidFill>
              </a:rPr>
              <a:t>09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411480" y="6473952"/>
            <a:ext cx="11384280" cy="0"/>
          </a:xfrm>
          <a:prstGeom prst="line">
            <a:avLst/>
          </a:prstGeom>
          <a:noFill/>
          <a:ln w="9525">
            <a:solidFill>
              <a:srgbClr val="1F4258">
                <a:alpha val="8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7" name="Shape 5"/>
          <p:cNvSpPr/>
          <p:nvPr/>
        </p:nvSpPr>
        <p:spPr>
          <a:xfrm>
            <a:off x="731520" y="1234440"/>
            <a:ext cx="2686050" cy="457200"/>
          </a:xfrm>
          <a:prstGeom prst="rect">
            <a:avLst/>
          </a:prstGeom>
          <a:solidFill>
            <a:srgbClr val="123247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8" name="Text 6"/>
          <p:cNvSpPr/>
          <p:nvPr/>
        </p:nvSpPr>
        <p:spPr>
          <a:xfrm>
            <a:off x="786384" y="1289304"/>
            <a:ext cx="257632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b="1" dirty="0">
                <a:solidFill>
                  <a:srgbClr val="F5FAFF"/>
                </a:solidFill>
              </a:rPr>
              <a:t>Modelo</a:t>
            </a:r>
            <a:endParaRPr lang="en-US" sz="1040" dirty="0"/>
          </a:p>
        </p:txBody>
      </p:sp>
      <p:sp>
        <p:nvSpPr>
          <p:cNvPr id="9" name="Shape 7"/>
          <p:cNvSpPr/>
          <p:nvPr/>
        </p:nvSpPr>
        <p:spPr>
          <a:xfrm>
            <a:off x="3417570" y="1234440"/>
            <a:ext cx="2686050" cy="457200"/>
          </a:xfrm>
          <a:prstGeom prst="rect">
            <a:avLst/>
          </a:prstGeom>
          <a:solidFill>
            <a:srgbClr val="123247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Text 8"/>
          <p:cNvSpPr/>
          <p:nvPr/>
        </p:nvSpPr>
        <p:spPr>
          <a:xfrm>
            <a:off x="3472434" y="1289304"/>
            <a:ext cx="257632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b="1" dirty="0">
                <a:solidFill>
                  <a:srgbClr val="F5FAFF"/>
                </a:solidFill>
              </a:rPr>
              <a:t>Rasgo distintivo</a:t>
            </a:r>
            <a:endParaRPr lang="en-US" sz="1040" dirty="0"/>
          </a:p>
        </p:txBody>
      </p:sp>
      <p:sp>
        <p:nvSpPr>
          <p:cNvPr id="11" name="Shape 9"/>
          <p:cNvSpPr/>
          <p:nvPr/>
        </p:nvSpPr>
        <p:spPr>
          <a:xfrm>
            <a:off x="6103620" y="1234440"/>
            <a:ext cx="2686050" cy="457200"/>
          </a:xfrm>
          <a:prstGeom prst="rect">
            <a:avLst/>
          </a:prstGeom>
          <a:solidFill>
            <a:srgbClr val="123247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2" name="Text 10"/>
          <p:cNvSpPr/>
          <p:nvPr/>
        </p:nvSpPr>
        <p:spPr>
          <a:xfrm>
            <a:off x="6158484" y="1289304"/>
            <a:ext cx="257632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b="1" dirty="0">
                <a:solidFill>
                  <a:srgbClr val="F5FAFF"/>
                </a:solidFill>
              </a:rPr>
              <a:t>Tamaño aprox.</a:t>
            </a:r>
            <a:endParaRPr lang="en-US" sz="1040" dirty="0"/>
          </a:p>
        </p:txBody>
      </p:sp>
      <p:sp>
        <p:nvSpPr>
          <p:cNvPr id="13" name="Shape 11"/>
          <p:cNvSpPr/>
          <p:nvPr/>
        </p:nvSpPr>
        <p:spPr>
          <a:xfrm>
            <a:off x="8789670" y="1234440"/>
            <a:ext cx="2686050" cy="457200"/>
          </a:xfrm>
          <a:prstGeom prst="rect">
            <a:avLst/>
          </a:prstGeom>
          <a:solidFill>
            <a:srgbClr val="123247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Text 12"/>
          <p:cNvSpPr/>
          <p:nvPr/>
        </p:nvSpPr>
        <p:spPr>
          <a:xfrm>
            <a:off x="8844534" y="1289304"/>
            <a:ext cx="257632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b="1" dirty="0">
                <a:solidFill>
                  <a:srgbClr val="F5FAFF"/>
                </a:solidFill>
              </a:rPr>
              <a:t>Hipótesis</a:t>
            </a:r>
            <a:endParaRPr lang="en-US" sz="1040" dirty="0"/>
          </a:p>
        </p:txBody>
      </p:sp>
      <p:sp>
        <p:nvSpPr>
          <p:cNvPr id="15" name="Shape 13"/>
          <p:cNvSpPr/>
          <p:nvPr/>
        </p:nvSpPr>
        <p:spPr>
          <a:xfrm>
            <a:off x="731520" y="1691640"/>
            <a:ext cx="2686050" cy="45720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6" name="Text 14"/>
          <p:cNvSpPr/>
          <p:nvPr/>
        </p:nvSpPr>
        <p:spPr>
          <a:xfrm>
            <a:off x="786384" y="1746504"/>
            <a:ext cx="257632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F5FAFF"/>
                </a:solidFill>
              </a:rPr>
              <a:t>T5-small</a:t>
            </a:r>
            <a:endParaRPr lang="en-US" sz="1040" dirty="0"/>
          </a:p>
        </p:txBody>
      </p:sp>
      <p:sp>
        <p:nvSpPr>
          <p:cNvPr id="17" name="Shape 15"/>
          <p:cNvSpPr/>
          <p:nvPr/>
        </p:nvSpPr>
        <p:spPr>
          <a:xfrm>
            <a:off x="3417570" y="1691640"/>
            <a:ext cx="2686050" cy="45720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Text 16"/>
          <p:cNvSpPr/>
          <p:nvPr/>
        </p:nvSpPr>
        <p:spPr>
          <a:xfrm>
            <a:off x="3472434" y="1746504"/>
            <a:ext cx="257632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F5FAFF"/>
                </a:solidFill>
              </a:rPr>
              <a:t>text-to-text general</a:t>
            </a:r>
            <a:endParaRPr lang="en-US" sz="1040" dirty="0"/>
          </a:p>
        </p:txBody>
      </p:sp>
      <p:sp>
        <p:nvSpPr>
          <p:cNvPr id="19" name="Shape 17"/>
          <p:cNvSpPr/>
          <p:nvPr/>
        </p:nvSpPr>
        <p:spPr>
          <a:xfrm>
            <a:off x="6103620" y="1691640"/>
            <a:ext cx="2686050" cy="45720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0" name="Text 18"/>
          <p:cNvSpPr/>
          <p:nvPr/>
        </p:nvSpPr>
        <p:spPr>
          <a:xfrm>
            <a:off x="6158484" y="1746504"/>
            <a:ext cx="257632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F5FAFF"/>
                </a:solidFill>
              </a:rPr>
              <a:t>60.5 M</a:t>
            </a:r>
            <a:endParaRPr lang="en-US" sz="1040" dirty="0"/>
          </a:p>
        </p:txBody>
      </p:sp>
      <p:sp>
        <p:nvSpPr>
          <p:cNvPr id="21" name="Shape 19"/>
          <p:cNvSpPr/>
          <p:nvPr/>
        </p:nvSpPr>
        <p:spPr>
          <a:xfrm>
            <a:off x="8789670" y="1691640"/>
            <a:ext cx="2686050" cy="45720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Text 20"/>
          <p:cNvSpPr/>
          <p:nvPr/>
        </p:nvSpPr>
        <p:spPr>
          <a:xfrm>
            <a:off x="8844534" y="1746504"/>
            <a:ext cx="257632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F5FAFF"/>
                </a:solidFill>
              </a:rPr>
              <a:t>control base Seq2Seq</a:t>
            </a:r>
            <a:endParaRPr lang="en-US" sz="1040" dirty="0"/>
          </a:p>
        </p:txBody>
      </p:sp>
      <p:sp>
        <p:nvSpPr>
          <p:cNvPr id="23" name="Shape 21"/>
          <p:cNvSpPr/>
          <p:nvPr/>
        </p:nvSpPr>
        <p:spPr>
          <a:xfrm>
            <a:off x="731520" y="2148840"/>
            <a:ext cx="2686050" cy="457200"/>
          </a:xfrm>
          <a:prstGeom prst="rect">
            <a:avLst/>
          </a:prstGeom>
          <a:solidFill>
            <a:srgbClr val="0B1E2D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4" name="Text 22"/>
          <p:cNvSpPr/>
          <p:nvPr/>
        </p:nvSpPr>
        <p:spPr>
          <a:xfrm>
            <a:off x="786384" y="2203704"/>
            <a:ext cx="257632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F5FAFF"/>
                </a:solidFill>
              </a:rPr>
              <a:t>FLAN-T5-small</a:t>
            </a:r>
            <a:endParaRPr lang="en-US" sz="1040" dirty="0"/>
          </a:p>
        </p:txBody>
      </p:sp>
      <p:sp>
        <p:nvSpPr>
          <p:cNvPr id="25" name="Shape 23"/>
          <p:cNvSpPr/>
          <p:nvPr/>
        </p:nvSpPr>
        <p:spPr>
          <a:xfrm>
            <a:off x="3417570" y="2148840"/>
            <a:ext cx="2686050" cy="457200"/>
          </a:xfrm>
          <a:prstGeom prst="rect">
            <a:avLst/>
          </a:prstGeom>
          <a:solidFill>
            <a:srgbClr val="0B1E2D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Text 24"/>
          <p:cNvSpPr/>
          <p:nvPr/>
        </p:nvSpPr>
        <p:spPr>
          <a:xfrm>
            <a:off x="3472434" y="2203704"/>
            <a:ext cx="257632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F5FAFF"/>
                </a:solidFill>
              </a:rPr>
              <a:t>instruction tuning</a:t>
            </a:r>
            <a:endParaRPr lang="en-US" sz="1040" dirty="0"/>
          </a:p>
        </p:txBody>
      </p:sp>
      <p:sp>
        <p:nvSpPr>
          <p:cNvPr id="27" name="Shape 25"/>
          <p:cNvSpPr/>
          <p:nvPr/>
        </p:nvSpPr>
        <p:spPr>
          <a:xfrm>
            <a:off x="6103620" y="2148840"/>
            <a:ext cx="2686050" cy="457200"/>
          </a:xfrm>
          <a:prstGeom prst="rect">
            <a:avLst/>
          </a:prstGeom>
          <a:solidFill>
            <a:srgbClr val="0B1E2D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8" name="Text 26"/>
          <p:cNvSpPr/>
          <p:nvPr/>
        </p:nvSpPr>
        <p:spPr>
          <a:xfrm>
            <a:off x="6158484" y="2203704"/>
            <a:ext cx="257632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F5FAFF"/>
                </a:solidFill>
              </a:rPr>
              <a:t>77 M</a:t>
            </a:r>
            <a:endParaRPr lang="en-US" sz="1040" dirty="0"/>
          </a:p>
        </p:txBody>
      </p:sp>
      <p:sp>
        <p:nvSpPr>
          <p:cNvPr id="29" name="Shape 27"/>
          <p:cNvSpPr/>
          <p:nvPr/>
        </p:nvSpPr>
        <p:spPr>
          <a:xfrm>
            <a:off x="8789670" y="2148840"/>
            <a:ext cx="2686050" cy="457200"/>
          </a:xfrm>
          <a:prstGeom prst="rect">
            <a:avLst/>
          </a:prstGeom>
          <a:solidFill>
            <a:srgbClr val="0B1E2D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0" name="Text 28"/>
          <p:cNvSpPr/>
          <p:nvPr/>
        </p:nvSpPr>
        <p:spPr>
          <a:xfrm>
            <a:off x="8844534" y="2203704"/>
            <a:ext cx="257632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F5FAFF"/>
                </a:solidFill>
              </a:rPr>
              <a:t>mejor seguimiento de instrucciones</a:t>
            </a:r>
            <a:endParaRPr lang="en-US" sz="1040" dirty="0"/>
          </a:p>
        </p:txBody>
      </p:sp>
      <p:sp>
        <p:nvSpPr>
          <p:cNvPr id="31" name="Shape 29"/>
          <p:cNvSpPr/>
          <p:nvPr/>
        </p:nvSpPr>
        <p:spPr>
          <a:xfrm>
            <a:off x="731520" y="2606040"/>
            <a:ext cx="2686050" cy="45720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2" name="Text 30"/>
          <p:cNvSpPr/>
          <p:nvPr/>
        </p:nvSpPr>
        <p:spPr>
          <a:xfrm>
            <a:off x="786384" y="2660904"/>
            <a:ext cx="257632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F5FAFF"/>
                </a:solidFill>
              </a:rPr>
              <a:t>mT5-small</a:t>
            </a:r>
            <a:endParaRPr lang="en-US" sz="1040" dirty="0"/>
          </a:p>
        </p:txBody>
      </p:sp>
      <p:sp>
        <p:nvSpPr>
          <p:cNvPr id="33" name="Shape 31"/>
          <p:cNvSpPr/>
          <p:nvPr/>
        </p:nvSpPr>
        <p:spPr>
          <a:xfrm>
            <a:off x="3417570" y="2606040"/>
            <a:ext cx="2686050" cy="45720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4" name="Text 32"/>
          <p:cNvSpPr/>
          <p:nvPr/>
        </p:nvSpPr>
        <p:spPr>
          <a:xfrm>
            <a:off x="3472434" y="2660904"/>
            <a:ext cx="257632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F5FAFF"/>
                </a:solidFill>
              </a:rPr>
              <a:t>preentrenamiento multilingüe</a:t>
            </a:r>
            <a:endParaRPr lang="en-US" sz="1040" dirty="0"/>
          </a:p>
        </p:txBody>
      </p:sp>
      <p:sp>
        <p:nvSpPr>
          <p:cNvPr id="35" name="Shape 33"/>
          <p:cNvSpPr/>
          <p:nvPr/>
        </p:nvSpPr>
        <p:spPr>
          <a:xfrm>
            <a:off x="6103620" y="2606040"/>
            <a:ext cx="2686050" cy="45720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6" name="Text 34"/>
          <p:cNvSpPr/>
          <p:nvPr/>
        </p:nvSpPr>
        <p:spPr>
          <a:xfrm>
            <a:off x="6158484" y="2660904"/>
            <a:ext cx="257632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F5FAFF"/>
                </a:solidFill>
              </a:rPr>
              <a:t>300 M</a:t>
            </a:r>
            <a:endParaRPr lang="en-US" sz="1040" dirty="0"/>
          </a:p>
        </p:txBody>
      </p:sp>
      <p:sp>
        <p:nvSpPr>
          <p:cNvPr id="37" name="Shape 35"/>
          <p:cNvSpPr/>
          <p:nvPr/>
        </p:nvSpPr>
        <p:spPr>
          <a:xfrm>
            <a:off x="8789670" y="2606040"/>
            <a:ext cx="2686050" cy="45720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8" name="Text 36"/>
          <p:cNvSpPr/>
          <p:nvPr/>
        </p:nvSpPr>
        <p:spPr>
          <a:xfrm>
            <a:off x="8844534" y="2660904"/>
            <a:ext cx="2576322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F5FAFF"/>
                </a:solidFill>
              </a:rPr>
              <a:t>posible ventaja ES/EN</a:t>
            </a:r>
            <a:endParaRPr lang="en-US" sz="1040" dirty="0"/>
          </a:p>
        </p:txBody>
      </p:sp>
      <p:sp>
        <p:nvSpPr>
          <p:cNvPr id="39" name="Shape 37"/>
          <p:cNvSpPr/>
          <p:nvPr/>
        </p:nvSpPr>
        <p:spPr>
          <a:xfrm>
            <a:off x="914400" y="3840480"/>
            <a:ext cx="2286000" cy="1234440"/>
          </a:xfrm>
          <a:prstGeom prst="roundRect">
            <a:avLst>
              <a:gd name="adj" fmla="val 8889"/>
            </a:avLst>
          </a:prstGeom>
          <a:solidFill>
            <a:srgbClr val="0D2536"/>
          </a:solidFill>
          <a:ln w="12700">
            <a:solidFill>
              <a:srgbClr val="22D3EE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0" name="Text 38"/>
          <p:cNvSpPr/>
          <p:nvPr/>
        </p:nvSpPr>
        <p:spPr>
          <a:xfrm>
            <a:off x="1078992" y="3986784"/>
            <a:ext cx="19659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800" b="1" dirty="0">
                <a:solidFill>
                  <a:srgbClr val="24E0EF"/>
                </a:solidFill>
              </a:rPr>
              <a:t>3</a:t>
            </a:r>
            <a:endParaRPr lang="en-US" sz="2200" dirty="0"/>
          </a:p>
        </p:txBody>
      </p:sp>
      <p:sp>
        <p:nvSpPr>
          <p:cNvPr id="41" name="Text 39"/>
          <p:cNvSpPr/>
          <p:nvPr/>
        </p:nvSpPr>
        <p:spPr>
          <a:xfrm>
            <a:off x="1078992" y="4416552"/>
            <a:ext cx="19659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F5FAFF"/>
                </a:solidFill>
              </a:rPr>
              <a:t>Transformers fine‑tuneados</a:t>
            </a:r>
            <a:endParaRPr lang="en-US" sz="950" dirty="0"/>
          </a:p>
        </p:txBody>
      </p:sp>
      <p:sp>
        <p:nvSpPr>
          <p:cNvPr id="42" name="Shape 40"/>
          <p:cNvSpPr/>
          <p:nvPr/>
        </p:nvSpPr>
        <p:spPr>
          <a:xfrm>
            <a:off x="3657600" y="3840480"/>
            <a:ext cx="2286000" cy="1234440"/>
          </a:xfrm>
          <a:prstGeom prst="roundRect">
            <a:avLst>
              <a:gd name="adj" fmla="val 8889"/>
            </a:avLst>
          </a:prstGeom>
          <a:solidFill>
            <a:srgbClr val="0D2536"/>
          </a:solidFill>
          <a:ln w="12700">
            <a:solidFill>
              <a:srgbClr val="2DD4BF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3" name="Text 41"/>
          <p:cNvSpPr/>
          <p:nvPr/>
        </p:nvSpPr>
        <p:spPr>
          <a:xfrm>
            <a:off x="3822192" y="3986784"/>
            <a:ext cx="19659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800" b="1" dirty="0">
                <a:solidFill>
                  <a:srgbClr val="24E0EF"/>
                </a:solidFill>
              </a:rPr>
              <a:t>6</a:t>
            </a:r>
            <a:endParaRPr lang="en-US" sz="2200" dirty="0"/>
          </a:p>
        </p:txBody>
      </p:sp>
      <p:sp>
        <p:nvSpPr>
          <p:cNvPr id="44" name="Text 42"/>
          <p:cNvSpPr/>
          <p:nvPr/>
        </p:nvSpPr>
        <p:spPr>
          <a:xfrm>
            <a:off x="3822192" y="4416552"/>
            <a:ext cx="19659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F5FAFF"/>
                </a:solidFill>
              </a:rPr>
              <a:t>Funciones robóticas del DSL</a:t>
            </a:r>
            <a:endParaRPr lang="en-US" sz="950" dirty="0"/>
          </a:p>
        </p:txBody>
      </p:sp>
      <p:sp>
        <p:nvSpPr>
          <p:cNvPr id="45" name="Shape 43"/>
          <p:cNvSpPr/>
          <p:nvPr/>
        </p:nvSpPr>
        <p:spPr>
          <a:xfrm>
            <a:off x="6400800" y="3840480"/>
            <a:ext cx="2286000" cy="1234440"/>
          </a:xfrm>
          <a:prstGeom prst="roundRect">
            <a:avLst>
              <a:gd name="adj" fmla="val 8889"/>
            </a:avLst>
          </a:prstGeom>
          <a:solidFill>
            <a:srgbClr val="0D2536"/>
          </a:solidFill>
          <a:ln w="12700">
            <a:solidFill>
              <a:srgbClr val="60A5FA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6" name="Text 44"/>
          <p:cNvSpPr/>
          <p:nvPr/>
        </p:nvSpPr>
        <p:spPr>
          <a:xfrm>
            <a:off x="6565392" y="3986784"/>
            <a:ext cx="19659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800" b="1" dirty="0">
                <a:solidFill>
                  <a:srgbClr val="24E0EF"/>
                </a:solidFill>
              </a:rPr>
              <a:t>30</a:t>
            </a:r>
            <a:endParaRPr lang="en-US" sz="2200" dirty="0"/>
          </a:p>
        </p:txBody>
      </p:sp>
      <p:sp>
        <p:nvSpPr>
          <p:cNvPr id="47" name="Text 45"/>
          <p:cNvSpPr/>
          <p:nvPr/>
        </p:nvSpPr>
        <p:spPr>
          <a:xfrm>
            <a:off x="6565392" y="4416552"/>
            <a:ext cx="19659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F5FAFF"/>
                </a:solidFill>
              </a:rPr>
              <a:t>Casos de benchmark balanceado</a:t>
            </a:r>
            <a:endParaRPr lang="en-US" sz="950" dirty="0"/>
          </a:p>
        </p:txBody>
      </p:sp>
      <p:sp>
        <p:nvSpPr>
          <p:cNvPr id="48" name="Shape 46"/>
          <p:cNvSpPr/>
          <p:nvPr/>
        </p:nvSpPr>
        <p:spPr>
          <a:xfrm>
            <a:off x="9144000" y="3840480"/>
            <a:ext cx="2286000" cy="1234440"/>
          </a:xfrm>
          <a:prstGeom prst="roundRect">
            <a:avLst>
              <a:gd name="adj" fmla="val 8889"/>
            </a:avLst>
          </a:prstGeom>
          <a:solidFill>
            <a:srgbClr val="0D2536"/>
          </a:solidFill>
          <a:ln w="12700">
            <a:solidFill>
              <a:srgbClr val="FBBF24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9" name="Text 47"/>
          <p:cNvSpPr/>
          <p:nvPr/>
        </p:nvSpPr>
        <p:spPr>
          <a:xfrm>
            <a:off x="9308592" y="3986784"/>
            <a:ext cx="19659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800" b="1" dirty="0">
                <a:solidFill>
                  <a:srgbClr val="24E0EF"/>
                </a:solidFill>
              </a:rPr>
              <a:t>0</a:t>
            </a:r>
            <a:endParaRPr lang="en-US" sz="2200" dirty="0"/>
          </a:p>
        </p:txBody>
      </p:sp>
      <p:sp>
        <p:nvSpPr>
          <p:cNvPr id="50" name="Text 48"/>
          <p:cNvSpPr/>
          <p:nvPr/>
        </p:nvSpPr>
        <p:spPr>
          <a:xfrm>
            <a:off x="9308592" y="4416552"/>
            <a:ext cx="19659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50" dirty="0">
                <a:solidFill>
                  <a:srgbClr val="F5FAFF"/>
                </a:solidFill>
              </a:rPr>
              <a:t>Fallback permitido en ranking</a:t>
            </a:r>
            <a:endParaRPr lang="en-US" sz="9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717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320040"/>
            <a:ext cx="6583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4E0EF"/>
                </a:solidFill>
              </a:rPr>
              <a:t>Ruta científica vs. ruta operacional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594360" y="621792"/>
            <a:ext cx="7955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F5FAFF"/>
                </a:solidFill>
              </a:rPr>
              <a:t>Arquitectura del sistema</a:t>
            </a:r>
            <a:endParaRPr lang="en-US" sz="2400" dirty="0"/>
          </a:p>
        </p:txBody>
      </p:sp>
      <p:sp>
        <p:nvSpPr>
          <p:cNvPr id="4" name="Text 2"/>
          <p:cNvSpPr/>
          <p:nvPr/>
        </p:nvSpPr>
        <p:spPr>
          <a:xfrm>
            <a:off x="411480" y="6565392"/>
            <a:ext cx="429768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B4CDE1"/>
                </a:solidFill>
              </a:rPr>
              <a:t>Traductor NLP a Comandos de Robot</a:t>
            </a:r>
            <a:endParaRPr lang="en-US" sz="750" dirty="0"/>
          </a:p>
        </p:txBody>
      </p:sp>
      <p:sp>
        <p:nvSpPr>
          <p:cNvPr id="5" name="Text 3"/>
          <p:cNvSpPr/>
          <p:nvPr/>
        </p:nvSpPr>
        <p:spPr>
          <a:xfrm>
            <a:off x="11475720" y="6510528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24E0EF"/>
                </a:solidFill>
              </a:rPr>
              <a:t>10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411480" y="6473952"/>
            <a:ext cx="11384280" cy="0"/>
          </a:xfrm>
          <a:prstGeom prst="line">
            <a:avLst/>
          </a:prstGeom>
          <a:noFill/>
          <a:ln w="9525">
            <a:solidFill>
              <a:srgbClr val="1F4258">
                <a:alpha val="8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7" name="Shape 5"/>
          <p:cNvSpPr/>
          <p:nvPr/>
        </p:nvSpPr>
        <p:spPr>
          <a:xfrm>
            <a:off x="1920240" y="2560320"/>
            <a:ext cx="594360" cy="0"/>
          </a:xfrm>
          <a:prstGeom prst="line">
            <a:avLst/>
          </a:prstGeom>
          <a:noFill/>
          <a:ln w="15240">
            <a:solidFill>
              <a:srgbClr val="22D3EE">
                <a:alpha val="75000"/>
              </a:srgbClr>
            </a:solidFill>
            <a:prstDash val="solid"/>
            <a:tailEnd type="triangle"/>
          </a:ln>
        </p:spPr>
        <p:txBody>
          <a:bodyPr/>
          <a:lstStyle/>
          <a:p>
            <a:endParaRPr/>
          </a:p>
        </p:txBody>
      </p:sp>
      <p:sp>
        <p:nvSpPr>
          <p:cNvPr id="8" name="Shape 6"/>
          <p:cNvSpPr/>
          <p:nvPr/>
        </p:nvSpPr>
        <p:spPr>
          <a:xfrm>
            <a:off x="3794760" y="2560320"/>
            <a:ext cx="594360" cy="0"/>
          </a:xfrm>
          <a:prstGeom prst="line">
            <a:avLst/>
          </a:prstGeom>
          <a:noFill/>
          <a:ln w="15240">
            <a:solidFill>
              <a:srgbClr val="22D3EE">
                <a:alpha val="75000"/>
              </a:srgbClr>
            </a:solidFill>
            <a:prstDash val="solid"/>
            <a:tailEnd type="triangle"/>
          </a:ln>
        </p:spPr>
        <p:txBody>
          <a:bodyPr/>
          <a:lstStyle/>
          <a:p>
            <a:endParaRPr/>
          </a:p>
        </p:txBody>
      </p:sp>
      <p:sp>
        <p:nvSpPr>
          <p:cNvPr id="9" name="Shape 7"/>
          <p:cNvSpPr/>
          <p:nvPr/>
        </p:nvSpPr>
        <p:spPr>
          <a:xfrm>
            <a:off x="5669280" y="2560320"/>
            <a:ext cx="594360" cy="0"/>
          </a:xfrm>
          <a:prstGeom prst="line">
            <a:avLst/>
          </a:prstGeom>
          <a:noFill/>
          <a:ln w="15240">
            <a:solidFill>
              <a:srgbClr val="22D3EE">
                <a:alpha val="75000"/>
              </a:srgbClr>
            </a:solidFill>
            <a:prstDash val="solid"/>
            <a:tailEnd type="triangle"/>
          </a:ln>
        </p:spPr>
        <p:txBody>
          <a:bodyPr/>
          <a:lstStyle/>
          <a:p>
            <a:endParaRPr/>
          </a:p>
        </p:txBody>
      </p:sp>
      <p:sp>
        <p:nvSpPr>
          <p:cNvPr id="10" name="Shape 8"/>
          <p:cNvSpPr/>
          <p:nvPr/>
        </p:nvSpPr>
        <p:spPr>
          <a:xfrm>
            <a:off x="7543800" y="2560320"/>
            <a:ext cx="594360" cy="0"/>
          </a:xfrm>
          <a:prstGeom prst="line">
            <a:avLst/>
          </a:prstGeom>
          <a:noFill/>
          <a:ln w="15240">
            <a:solidFill>
              <a:srgbClr val="22D3EE">
                <a:alpha val="75000"/>
              </a:srgbClr>
            </a:solidFill>
            <a:prstDash val="solid"/>
            <a:tailEnd type="triangle"/>
          </a:ln>
        </p:spPr>
        <p:txBody>
          <a:bodyPr/>
          <a:lstStyle/>
          <a:p>
            <a:endParaRPr/>
          </a:p>
        </p:txBody>
      </p:sp>
      <p:sp>
        <p:nvSpPr>
          <p:cNvPr id="11" name="Shape 9"/>
          <p:cNvSpPr/>
          <p:nvPr/>
        </p:nvSpPr>
        <p:spPr>
          <a:xfrm>
            <a:off x="9418320" y="2560320"/>
            <a:ext cx="594360" cy="0"/>
          </a:xfrm>
          <a:prstGeom prst="line">
            <a:avLst/>
          </a:prstGeom>
          <a:noFill/>
          <a:ln w="15240">
            <a:solidFill>
              <a:srgbClr val="22D3EE">
                <a:alpha val="75000"/>
              </a:srgbClr>
            </a:solidFill>
            <a:prstDash val="solid"/>
            <a:tailEnd type="triangle"/>
          </a:ln>
        </p:spPr>
        <p:txBody>
          <a:bodyPr/>
          <a:lstStyle/>
          <a:p>
            <a:endParaRPr/>
          </a:p>
        </p:txBody>
      </p:sp>
      <p:sp>
        <p:nvSpPr>
          <p:cNvPr id="12" name="Shape 10"/>
          <p:cNvSpPr/>
          <p:nvPr/>
        </p:nvSpPr>
        <p:spPr>
          <a:xfrm>
            <a:off x="685800" y="2148840"/>
            <a:ext cx="1417320" cy="868680"/>
          </a:xfrm>
          <a:prstGeom prst="roundRect">
            <a:avLst>
              <a:gd name="adj" fmla="val 12632"/>
            </a:avLst>
          </a:prstGeom>
          <a:solidFill>
            <a:srgbClr val="0E2C3F"/>
          </a:solidFill>
          <a:ln w="12700">
            <a:solidFill>
              <a:srgbClr val="22D3EE">
                <a:alpha val="6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3" name="Text 11"/>
          <p:cNvSpPr/>
          <p:nvPr/>
        </p:nvSpPr>
        <p:spPr>
          <a:xfrm>
            <a:off x="758952" y="2404872"/>
            <a:ext cx="126187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5FAFF"/>
                </a:solidFill>
              </a:rPr>
              <a:t>Usuario</a:t>
            </a:r>
            <a:endParaRPr lang="en-US" sz="1080" dirty="0"/>
          </a:p>
        </p:txBody>
      </p:sp>
      <p:sp>
        <p:nvSpPr>
          <p:cNvPr id="14" name="Shape 12"/>
          <p:cNvSpPr/>
          <p:nvPr/>
        </p:nvSpPr>
        <p:spPr>
          <a:xfrm>
            <a:off x="2560320" y="2148840"/>
            <a:ext cx="1417320" cy="868680"/>
          </a:xfrm>
          <a:prstGeom prst="roundRect">
            <a:avLst>
              <a:gd name="adj" fmla="val 12632"/>
            </a:avLst>
          </a:prstGeom>
          <a:solidFill>
            <a:srgbClr val="0E2C3F"/>
          </a:solidFill>
          <a:ln w="12700">
            <a:solidFill>
              <a:srgbClr val="22D3EE">
                <a:alpha val="6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Text 13"/>
          <p:cNvSpPr/>
          <p:nvPr/>
        </p:nvSpPr>
        <p:spPr>
          <a:xfrm>
            <a:off x="2633472" y="2404872"/>
            <a:ext cx="126187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5FAFF"/>
                </a:solidFill>
              </a:rPr>
              <a:t>Normalización</a:t>
            </a:r>
            <a:endParaRPr lang="en-US" sz="1080" dirty="0"/>
          </a:p>
        </p:txBody>
      </p:sp>
      <p:sp>
        <p:nvSpPr>
          <p:cNvPr id="16" name="Shape 14"/>
          <p:cNvSpPr/>
          <p:nvPr/>
        </p:nvSpPr>
        <p:spPr>
          <a:xfrm>
            <a:off x="4434840" y="2148840"/>
            <a:ext cx="1417320" cy="868680"/>
          </a:xfrm>
          <a:prstGeom prst="roundRect">
            <a:avLst>
              <a:gd name="adj" fmla="val 12632"/>
            </a:avLst>
          </a:prstGeom>
          <a:solidFill>
            <a:srgbClr val="123750"/>
          </a:solidFill>
          <a:ln w="12700">
            <a:solidFill>
              <a:srgbClr val="2DD4BF">
                <a:alpha val="6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7" name="Text 15"/>
          <p:cNvSpPr/>
          <p:nvPr/>
        </p:nvSpPr>
        <p:spPr>
          <a:xfrm>
            <a:off x="4507992" y="2404872"/>
            <a:ext cx="126187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5FAFF"/>
                </a:solidFill>
              </a:rPr>
              <a:t>Transformer FT</a:t>
            </a:r>
            <a:endParaRPr lang="en-US" sz="1080" dirty="0"/>
          </a:p>
        </p:txBody>
      </p:sp>
      <p:sp>
        <p:nvSpPr>
          <p:cNvPr id="18" name="Shape 16"/>
          <p:cNvSpPr/>
          <p:nvPr/>
        </p:nvSpPr>
        <p:spPr>
          <a:xfrm>
            <a:off x="6309360" y="2148840"/>
            <a:ext cx="1417320" cy="868680"/>
          </a:xfrm>
          <a:prstGeom prst="roundRect">
            <a:avLst>
              <a:gd name="adj" fmla="val 12632"/>
            </a:avLst>
          </a:prstGeom>
          <a:solidFill>
            <a:srgbClr val="0E2C3F"/>
          </a:solidFill>
          <a:ln w="12700">
            <a:solidFill>
              <a:srgbClr val="22D3EE">
                <a:alpha val="6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Text 17"/>
          <p:cNvSpPr/>
          <p:nvPr/>
        </p:nvSpPr>
        <p:spPr>
          <a:xfrm>
            <a:off x="6382512" y="2404872"/>
            <a:ext cx="126187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5FAFF"/>
                </a:solidFill>
              </a:rPr>
              <a:t>Parser + reparación</a:t>
            </a:r>
            <a:endParaRPr lang="en-US" sz="1080" dirty="0"/>
          </a:p>
        </p:txBody>
      </p:sp>
      <p:sp>
        <p:nvSpPr>
          <p:cNvPr id="20" name="Shape 18"/>
          <p:cNvSpPr/>
          <p:nvPr/>
        </p:nvSpPr>
        <p:spPr>
          <a:xfrm>
            <a:off x="8183880" y="2148840"/>
            <a:ext cx="1417320" cy="868680"/>
          </a:xfrm>
          <a:prstGeom prst="roundRect">
            <a:avLst>
              <a:gd name="adj" fmla="val 12632"/>
            </a:avLst>
          </a:prstGeom>
          <a:solidFill>
            <a:srgbClr val="0E2C3F"/>
          </a:solidFill>
          <a:ln w="12700">
            <a:solidFill>
              <a:srgbClr val="22D3EE">
                <a:alpha val="6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1" name="Text 19"/>
          <p:cNvSpPr/>
          <p:nvPr/>
        </p:nvSpPr>
        <p:spPr>
          <a:xfrm>
            <a:off x="8257032" y="2404872"/>
            <a:ext cx="126187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5FAFF"/>
                </a:solidFill>
              </a:rPr>
              <a:t>Validación</a:t>
            </a:r>
            <a:endParaRPr lang="en-US" sz="1080" dirty="0"/>
          </a:p>
        </p:txBody>
      </p:sp>
      <p:sp>
        <p:nvSpPr>
          <p:cNvPr id="22" name="Shape 20"/>
          <p:cNvSpPr/>
          <p:nvPr/>
        </p:nvSpPr>
        <p:spPr>
          <a:xfrm>
            <a:off x="10058400" y="2148840"/>
            <a:ext cx="1417320" cy="868680"/>
          </a:xfrm>
          <a:prstGeom prst="roundRect">
            <a:avLst>
              <a:gd name="adj" fmla="val 12632"/>
            </a:avLst>
          </a:prstGeom>
          <a:solidFill>
            <a:srgbClr val="0E2C3F"/>
          </a:solidFill>
          <a:ln w="12700">
            <a:solidFill>
              <a:srgbClr val="22D3EE">
                <a:alpha val="6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Text 21"/>
          <p:cNvSpPr/>
          <p:nvPr/>
        </p:nvSpPr>
        <p:spPr>
          <a:xfrm>
            <a:off x="10131552" y="2404872"/>
            <a:ext cx="126187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5FAFF"/>
                </a:solidFill>
              </a:rPr>
              <a:t>PyBullet</a:t>
            </a:r>
            <a:endParaRPr lang="en-US" sz="1080" dirty="0"/>
          </a:p>
        </p:txBody>
      </p:sp>
      <p:sp>
        <p:nvSpPr>
          <p:cNvPr id="24" name="Shape 22"/>
          <p:cNvSpPr/>
          <p:nvPr/>
        </p:nvSpPr>
        <p:spPr>
          <a:xfrm>
            <a:off x="914400" y="3648722"/>
            <a:ext cx="4754880" cy="1243318"/>
          </a:xfrm>
          <a:prstGeom prst="roundRect">
            <a:avLst>
              <a:gd name="adj" fmla="val 10909"/>
            </a:avLst>
          </a:prstGeom>
          <a:solidFill>
            <a:srgbClr val="0D2536"/>
          </a:solidFill>
          <a:ln w="12700">
            <a:solidFill>
              <a:srgbClr val="60A5FA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5" name="Text 23"/>
          <p:cNvSpPr/>
          <p:nvPr/>
        </p:nvSpPr>
        <p:spPr>
          <a:xfrm>
            <a:off x="1143000" y="4069080"/>
            <a:ext cx="1554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F5FAFF"/>
                </a:solidFill>
              </a:rPr>
              <a:t>Ruta científica</a:t>
            </a:r>
            <a:endParaRPr lang="en-US" sz="1400" dirty="0"/>
          </a:p>
        </p:txBody>
      </p:sp>
      <p:sp>
        <p:nvSpPr>
          <p:cNvPr id="26" name="Text 24"/>
          <p:cNvSpPr/>
          <p:nvPr/>
        </p:nvSpPr>
        <p:spPr>
          <a:xfrm>
            <a:off x="2743200" y="4023360"/>
            <a:ext cx="26974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</a:rPr>
              <a:t>Mide salida del Transformer antes del fallback: RAW, Schema, Function Match, Parameter Accuracy, Exact Match.</a:t>
            </a:r>
            <a:endParaRPr lang="en-US" sz="1080" dirty="0"/>
          </a:p>
        </p:txBody>
      </p:sp>
      <p:sp>
        <p:nvSpPr>
          <p:cNvPr id="27" name="Shape 25"/>
          <p:cNvSpPr/>
          <p:nvPr/>
        </p:nvSpPr>
        <p:spPr>
          <a:xfrm>
            <a:off x="6400800" y="3648722"/>
            <a:ext cx="4714043" cy="1243318"/>
          </a:xfrm>
          <a:prstGeom prst="roundRect">
            <a:avLst>
              <a:gd name="adj" fmla="val 10909"/>
            </a:avLst>
          </a:prstGeom>
          <a:solidFill>
            <a:srgbClr val="0D2536"/>
          </a:solidFill>
          <a:ln w="12700">
            <a:solidFill>
              <a:srgbClr val="34D399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8" name="Text 26"/>
          <p:cNvSpPr/>
          <p:nvPr/>
        </p:nvSpPr>
        <p:spPr>
          <a:xfrm>
            <a:off x="6629400" y="4069080"/>
            <a:ext cx="15087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F5FAFF"/>
                </a:solidFill>
              </a:rPr>
              <a:t>Ruta operacional</a:t>
            </a:r>
            <a:endParaRPr lang="en-US" sz="1400" dirty="0"/>
          </a:p>
        </p:txBody>
      </p:sp>
      <p:sp>
        <p:nvSpPr>
          <p:cNvPr id="29" name="Text 27"/>
          <p:cNvSpPr/>
          <p:nvPr/>
        </p:nvSpPr>
        <p:spPr>
          <a:xfrm>
            <a:off x="8549640" y="4023360"/>
            <a:ext cx="23317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F5FAFF"/>
                </a:solidFill>
              </a:rPr>
              <a:t>Protege ejecución: validadores, críticos, reparación estructural, fallback rule_based y simulación.</a:t>
            </a:r>
            <a:endParaRPr lang="en-US" sz="108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717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320040"/>
            <a:ext cx="6583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4E0EF"/>
                </a:solidFill>
              </a:rPr>
              <a:t>El modelo no genera texto libre: genera comandos JSON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594360" y="621792"/>
            <a:ext cx="7955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F5FAFF"/>
                </a:solidFill>
              </a:rPr>
              <a:t>Lenguaje intermedio robótico</a:t>
            </a:r>
            <a:endParaRPr lang="en-US" sz="2400" dirty="0"/>
          </a:p>
        </p:txBody>
      </p:sp>
      <p:sp>
        <p:nvSpPr>
          <p:cNvPr id="4" name="Text 2"/>
          <p:cNvSpPr/>
          <p:nvPr/>
        </p:nvSpPr>
        <p:spPr>
          <a:xfrm>
            <a:off x="411480" y="6565392"/>
            <a:ext cx="429768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B4CDE1"/>
                </a:solidFill>
              </a:rPr>
              <a:t>Traductor NLP a Comandos de Robot</a:t>
            </a:r>
            <a:endParaRPr lang="en-US" sz="750" dirty="0"/>
          </a:p>
        </p:txBody>
      </p:sp>
      <p:sp>
        <p:nvSpPr>
          <p:cNvPr id="5" name="Text 3"/>
          <p:cNvSpPr/>
          <p:nvPr/>
        </p:nvSpPr>
        <p:spPr>
          <a:xfrm>
            <a:off x="11475720" y="6510528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24E0EF"/>
                </a:solidFill>
              </a:rPr>
              <a:t>11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411480" y="6473952"/>
            <a:ext cx="11384280" cy="0"/>
          </a:xfrm>
          <a:prstGeom prst="line">
            <a:avLst/>
          </a:prstGeom>
          <a:noFill/>
          <a:ln w="9525">
            <a:solidFill>
              <a:srgbClr val="1F4258">
                <a:alpha val="8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7" name="Shape 5"/>
          <p:cNvSpPr/>
          <p:nvPr/>
        </p:nvSpPr>
        <p:spPr>
          <a:xfrm>
            <a:off x="731520" y="1143000"/>
            <a:ext cx="1828800" cy="561703"/>
          </a:xfrm>
          <a:prstGeom prst="rect">
            <a:avLst/>
          </a:prstGeom>
          <a:solidFill>
            <a:srgbClr val="123247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8" name="Text 6"/>
          <p:cNvSpPr/>
          <p:nvPr/>
        </p:nvSpPr>
        <p:spPr>
          <a:xfrm>
            <a:off x="786384" y="1197864"/>
            <a:ext cx="1719072" cy="4519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b="1" dirty="0">
                <a:solidFill>
                  <a:srgbClr val="F5FAFF"/>
                </a:solidFill>
              </a:rPr>
              <a:t>Función</a:t>
            </a:r>
            <a:endParaRPr lang="en-US" sz="930" dirty="0"/>
          </a:p>
        </p:txBody>
      </p:sp>
      <p:sp>
        <p:nvSpPr>
          <p:cNvPr id="9" name="Shape 7"/>
          <p:cNvSpPr/>
          <p:nvPr/>
        </p:nvSpPr>
        <p:spPr>
          <a:xfrm>
            <a:off x="2560320" y="1143000"/>
            <a:ext cx="1828800" cy="561703"/>
          </a:xfrm>
          <a:prstGeom prst="rect">
            <a:avLst/>
          </a:prstGeom>
          <a:solidFill>
            <a:srgbClr val="123247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Text 8"/>
          <p:cNvSpPr/>
          <p:nvPr/>
        </p:nvSpPr>
        <p:spPr>
          <a:xfrm>
            <a:off x="2615184" y="1197864"/>
            <a:ext cx="1719072" cy="4519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b="1" dirty="0">
                <a:solidFill>
                  <a:srgbClr val="F5FAFF"/>
                </a:solidFill>
              </a:rPr>
              <a:t>Semántica</a:t>
            </a:r>
            <a:endParaRPr lang="en-US" sz="930" dirty="0"/>
          </a:p>
        </p:txBody>
      </p:sp>
      <p:sp>
        <p:nvSpPr>
          <p:cNvPr id="11" name="Shape 9"/>
          <p:cNvSpPr/>
          <p:nvPr/>
        </p:nvSpPr>
        <p:spPr>
          <a:xfrm>
            <a:off x="4389120" y="1143000"/>
            <a:ext cx="1828800" cy="561703"/>
          </a:xfrm>
          <a:prstGeom prst="rect">
            <a:avLst/>
          </a:prstGeom>
          <a:solidFill>
            <a:srgbClr val="123247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2" name="Text 10"/>
          <p:cNvSpPr/>
          <p:nvPr/>
        </p:nvSpPr>
        <p:spPr>
          <a:xfrm>
            <a:off x="4443984" y="1197864"/>
            <a:ext cx="1719072" cy="4519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b="1" dirty="0">
                <a:solidFill>
                  <a:srgbClr val="F5FAFF"/>
                </a:solidFill>
              </a:rPr>
              <a:t>Argumentos</a:t>
            </a:r>
            <a:endParaRPr lang="en-US" sz="930" dirty="0"/>
          </a:p>
        </p:txBody>
      </p:sp>
      <p:sp>
        <p:nvSpPr>
          <p:cNvPr id="13" name="Shape 11"/>
          <p:cNvSpPr/>
          <p:nvPr/>
        </p:nvSpPr>
        <p:spPr>
          <a:xfrm>
            <a:off x="731520" y="1704703"/>
            <a:ext cx="1828800" cy="561703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Text 12"/>
          <p:cNvSpPr/>
          <p:nvPr/>
        </p:nvSpPr>
        <p:spPr>
          <a:xfrm>
            <a:off x="786384" y="1759567"/>
            <a:ext cx="1719072" cy="4519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F5FAFF"/>
                </a:solidFill>
              </a:rPr>
              <a:t>move_tcp</a:t>
            </a:r>
            <a:endParaRPr lang="en-US" sz="930" dirty="0"/>
          </a:p>
        </p:txBody>
      </p:sp>
      <p:sp>
        <p:nvSpPr>
          <p:cNvPr id="15" name="Shape 13"/>
          <p:cNvSpPr/>
          <p:nvPr/>
        </p:nvSpPr>
        <p:spPr>
          <a:xfrm>
            <a:off x="2560320" y="1704703"/>
            <a:ext cx="1828800" cy="561703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6" name="Text 14"/>
          <p:cNvSpPr/>
          <p:nvPr/>
        </p:nvSpPr>
        <p:spPr>
          <a:xfrm>
            <a:off x="2615184" y="1759567"/>
            <a:ext cx="1719072" cy="4519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F5FAFF"/>
                </a:solidFill>
              </a:rPr>
              <a:t>Mover TCP cartesiano</a:t>
            </a:r>
            <a:endParaRPr lang="en-US" sz="930" dirty="0"/>
          </a:p>
        </p:txBody>
      </p:sp>
      <p:sp>
        <p:nvSpPr>
          <p:cNvPr id="17" name="Shape 15"/>
          <p:cNvSpPr/>
          <p:nvPr/>
        </p:nvSpPr>
        <p:spPr>
          <a:xfrm>
            <a:off x="4389120" y="1704703"/>
            <a:ext cx="1828800" cy="561703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Text 16"/>
          <p:cNvSpPr/>
          <p:nvPr/>
        </p:nvSpPr>
        <p:spPr>
          <a:xfrm>
            <a:off x="4443984" y="1759567"/>
            <a:ext cx="1719072" cy="4519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F5FAFF"/>
                </a:solidFill>
              </a:rPr>
              <a:t>x, y, z</a:t>
            </a:r>
            <a:endParaRPr lang="en-US" sz="930" dirty="0"/>
          </a:p>
        </p:txBody>
      </p:sp>
      <p:sp>
        <p:nvSpPr>
          <p:cNvPr id="19" name="Shape 17"/>
          <p:cNvSpPr/>
          <p:nvPr/>
        </p:nvSpPr>
        <p:spPr>
          <a:xfrm>
            <a:off x="731520" y="2266406"/>
            <a:ext cx="1828800" cy="561703"/>
          </a:xfrm>
          <a:prstGeom prst="rect">
            <a:avLst/>
          </a:prstGeom>
          <a:solidFill>
            <a:srgbClr val="0B1E2D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0" name="Text 18"/>
          <p:cNvSpPr/>
          <p:nvPr/>
        </p:nvSpPr>
        <p:spPr>
          <a:xfrm>
            <a:off x="786384" y="2321270"/>
            <a:ext cx="1719072" cy="4519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F5FAFF"/>
                </a:solidFill>
              </a:rPr>
              <a:t>move_joint</a:t>
            </a:r>
            <a:endParaRPr lang="en-US" sz="930" dirty="0"/>
          </a:p>
        </p:txBody>
      </p:sp>
      <p:sp>
        <p:nvSpPr>
          <p:cNvPr id="21" name="Shape 19"/>
          <p:cNvSpPr/>
          <p:nvPr/>
        </p:nvSpPr>
        <p:spPr>
          <a:xfrm>
            <a:off x="2560320" y="2266406"/>
            <a:ext cx="1828800" cy="561703"/>
          </a:xfrm>
          <a:prstGeom prst="rect">
            <a:avLst/>
          </a:prstGeom>
          <a:solidFill>
            <a:srgbClr val="0B1E2D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Text 20"/>
          <p:cNvSpPr/>
          <p:nvPr/>
        </p:nvSpPr>
        <p:spPr>
          <a:xfrm>
            <a:off x="2615184" y="2321270"/>
            <a:ext cx="1719072" cy="4519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F5FAFF"/>
                </a:solidFill>
              </a:rPr>
              <a:t>Mover juntas</a:t>
            </a:r>
            <a:endParaRPr lang="en-US" sz="930" dirty="0"/>
          </a:p>
        </p:txBody>
      </p:sp>
      <p:sp>
        <p:nvSpPr>
          <p:cNvPr id="23" name="Shape 21"/>
          <p:cNvSpPr/>
          <p:nvPr/>
        </p:nvSpPr>
        <p:spPr>
          <a:xfrm>
            <a:off x="4389120" y="2266406"/>
            <a:ext cx="1828800" cy="561703"/>
          </a:xfrm>
          <a:prstGeom prst="rect">
            <a:avLst/>
          </a:prstGeom>
          <a:solidFill>
            <a:srgbClr val="0B1E2D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4" name="Text 22"/>
          <p:cNvSpPr/>
          <p:nvPr/>
        </p:nvSpPr>
        <p:spPr>
          <a:xfrm>
            <a:off x="4443984" y="2321270"/>
            <a:ext cx="1719072" cy="4519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F5FAFF"/>
                </a:solidFill>
              </a:rPr>
              <a:t>joint[], angle[]</a:t>
            </a:r>
            <a:endParaRPr lang="en-US" sz="930" dirty="0"/>
          </a:p>
        </p:txBody>
      </p:sp>
      <p:sp>
        <p:nvSpPr>
          <p:cNvPr id="25" name="Shape 23"/>
          <p:cNvSpPr/>
          <p:nvPr/>
        </p:nvSpPr>
        <p:spPr>
          <a:xfrm>
            <a:off x="731520" y="2828109"/>
            <a:ext cx="1828800" cy="561703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Text 24"/>
          <p:cNvSpPr/>
          <p:nvPr/>
        </p:nvSpPr>
        <p:spPr>
          <a:xfrm>
            <a:off x="786384" y="2882973"/>
            <a:ext cx="1719072" cy="4519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F5FAFF"/>
                </a:solidFill>
              </a:rPr>
              <a:t>get_joint_values</a:t>
            </a:r>
            <a:endParaRPr lang="en-US" sz="930" dirty="0"/>
          </a:p>
        </p:txBody>
      </p:sp>
      <p:sp>
        <p:nvSpPr>
          <p:cNvPr id="27" name="Shape 25"/>
          <p:cNvSpPr/>
          <p:nvPr/>
        </p:nvSpPr>
        <p:spPr>
          <a:xfrm>
            <a:off x="2560320" y="2828109"/>
            <a:ext cx="1828800" cy="561703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8" name="Text 26"/>
          <p:cNvSpPr/>
          <p:nvPr/>
        </p:nvSpPr>
        <p:spPr>
          <a:xfrm>
            <a:off x="2615184" y="2882973"/>
            <a:ext cx="1719072" cy="4519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F5FAFF"/>
                </a:solidFill>
              </a:rPr>
              <a:t>Consultar juntas</a:t>
            </a:r>
            <a:endParaRPr lang="en-US" sz="930" dirty="0"/>
          </a:p>
        </p:txBody>
      </p:sp>
      <p:sp>
        <p:nvSpPr>
          <p:cNvPr id="29" name="Shape 27"/>
          <p:cNvSpPr/>
          <p:nvPr/>
        </p:nvSpPr>
        <p:spPr>
          <a:xfrm>
            <a:off x="4389120" y="2828109"/>
            <a:ext cx="1828800" cy="561703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0" name="Text 28"/>
          <p:cNvSpPr/>
          <p:nvPr/>
        </p:nvSpPr>
        <p:spPr>
          <a:xfrm>
            <a:off x="4443984" y="2882973"/>
            <a:ext cx="1719072" cy="4519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F5FAFF"/>
                </a:solidFill>
              </a:rPr>
              <a:t>sin parámetros</a:t>
            </a:r>
            <a:endParaRPr lang="en-US" sz="930" dirty="0"/>
          </a:p>
        </p:txBody>
      </p:sp>
      <p:sp>
        <p:nvSpPr>
          <p:cNvPr id="31" name="Shape 29"/>
          <p:cNvSpPr/>
          <p:nvPr/>
        </p:nvSpPr>
        <p:spPr>
          <a:xfrm>
            <a:off x="731520" y="3389811"/>
            <a:ext cx="1828800" cy="561703"/>
          </a:xfrm>
          <a:prstGeom prst="rect">
            <a:avLst/>
          </a:prstGeom>
          <a:solidFill>
            <a:srgbClr val="0B1E2D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2" name="Text 30"/>
          <p:cNvSpPr/>
          <p:nvPr/>
        </p:nvSpPr>
        <p:spPr>
          <a:xfrm>
            <a:off x="786384" y="3444675"/>
            <a:ext cx="1719072" cy="4519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F5FAFF"/>
                </a:solidFill>
              </a:rPr>
              <a:t>get_tcp_position</a:t>
            </a:r>
            <a:endParaRPr lang="en-US" sz="930" dirty="0"/>
          </a:p>
        </p:txBody>
      </p:sp>
      <p:sp>
        <p:nvSpPr>
          <p:cNvPr id="33" name="Shape 31"/>
          <p:cNvSpPr/>
          <p:nvPr/>
        </p:nvSpPr>
        <p:spPr>
          <a:xfrm>
            <a:off x="2560320" y="3389811"/>
            <a:ext cx="1828800" cy="561703"/>
          </a:xfrm>
          <a:prstGeom prst="rect">
            <a:avLst/>
          </a:prstGeom>
          <a:solidFill>
            <a:srgbClr val="0B1E2D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4" name="Text 32"/>
          <p:cNvSpPr/>
          <p:nvPr/>
        </p:nvSpPr>
        <p:spPr>
          <a:xfrm>
            <a:off x="2615184" y="3444675"/>
            <a:ext cx="1719072" cy="4519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F5FAFF"/>
                </a:solidFill>
              </a:rPr>
              <a:t>Consultar TCP</a:t>
            </a:r>
            <a:endParaRPr lang="en-US" sz="930" dirty="0"/>
          </a:p>
        </p:txBody>
      </p:sp>
      <p:sp>
        <p:nvSpPr>
          <p:cNvPr id="35" name="Shape 33"/>
          <p:cNvSpPr/>
          <p:nvPr/>
        </p:nvSpPr>
        <p:spPr>
          <a:xfrm>
            <a:off x="4389120" y="3389811"/>
            <a:ext cx="1828800" cy="561703"/>
          </a:xfrm>
          <a:prstGeom prst="rect">
            <a:avLst/>
          </a:prstGeom>
          <a:solidFill>
            <a:srgbClr val="0B1E2D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6" name="Text 34"/>
          <p:cNvSpPr/>
          <p:nvPr/>
        </p:nvSpPr>
        <p:spPr>
          <a:xfrm>
            <a:off x="4443984" y="3444675"/>
            <a:ext cx="1719072" cy="4519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F5FAFF"/>
                </a:solidFill>
              </a:rPr>
              <a:t>sin parámetros</a:t>
            </a:r>
            <a:endParaRPr lang="en-US" sz="930" dirty="0"/>
          </a:p>
        </p:txBody>
      </p:sp>
      <p:sp>
        <p:nvSpPr>
          <p:cNvPr id="37" name="Shape 35"/>
          <p:cNvSpPr/>
          <p:nvPr/>
        </p:nvSpPr>
        <p:spPr>
          <a:xfrm>
            <a:off x="731520" y="3951514"/>
            <a:ext cx="1828800" cy="561703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8" name="Text 36"/>
          <p:cNvSpPr/>
          <p:nvPr/>
        </p:nvSpPr>
        <p:spPr>
          <a:xfrm>
            <a:off x="786384" y="4006378"/>
            <a:ext cx="1719072" cy="4519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F5FAFF"/>
                </a:solidFill>
              </a:rPr>
              <a:t>get_end_effector_pose</a:t>
            </a:r>
            <a:endParaRPr lang="en-US" sz="930" dirty="0"/>
          </a:p>
        </p:txBody>
      </p:sp>
      <p:sp>
        <p:nvSpPr>
          <p:cNvPr id="39" name="Shape 37"/>
          <p:cNvSpPr/>
          <p:nvPr/>
        </p:nvSpPr>
        <p:spPr>
          <a:xfrm>
            <a:off x="2560320" y="3951514"/>
            <a:ext cx="1828800" cy="561703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0" name="Text 38"/>
          <p:cNvSpPr/>
          <p:nvPr/>
        </p:nvSpPr>
        <p:spPr>
          <a:xfrm>
            <a:off x="2615184" y="4006378"/>
            <a:ext cx="1719072" cy="4519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F5FAFF"/>
                </a:solidFill>
              </a:rPr>
              <a:t>Consultar efector</a:t>
            </a:r>
            <a:endParaRPr lang="en-US" sz="930" dirty="0"/>
          </a:p>
        </p:txBody>
      </p:sp>
      <p:sp>
        <p:nvSpPr>
          <p:cNvPr id="41" name="Shape 39"/>
          <p:cNvSpPr/>
          <p:nvPr/>
        </p:nvSpPr>
        <p:spPr>
          <a:xfrm>
            <a:off x="4389120" y="3951514"/>
            <a:ext cx="1828800" cy="561703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2" name="Text 40"/>
          <p:cNvSpPr/>
          <p:nvPr/>
        </p:nvSpPr>
        <p:spPr>
          <a:xfrm>
            <a:off x="4443984" y="4006378"/>
            <a:ext cx="1719072" cy="4519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F5FAFF"/>
                </a:solidFill>
              </a:rPr>
              <a:t>sin parámetros</a:t>
            </a:r>
            <a:endParaRPr lang="en-US" sz="930" dirty="0"/>
          </a:p>
        </p:txBody>
      </p:sp>
      <p:sp>
        <p:nvSpPr>
          <p:cNvPr id="43" name="Shape 41"/>
          <p:cNvSpPr/>
          <p:nvPr/>
        </p:nvSpPr>
        <p:spPr>
          <a:xfrm>
            <a:off x="731520" y="4513217"/>
            <a:ext cx="1828800" cy="561703"/>
          </a:xfrm>
          <a:prstGeom prst="rect">
            <a:avLst/>
          </a:prstGeom>
          <a:solidFill>
            <a:srgbClr val="0B1E2D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4" name="Text 42"/>
          <p:cNvSpPr/>
          <p:nvPr/>
        </p:nvSpPr>
        <p:spPr>
          <a:xfrm>
            <a:off x="786384" y="4568081"/>
            <a:ext cx="1719072" cy="4519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F5FAFF"/>
                </a:solidFill>
              </a:rPr>
              <a:t>pick_and_place</a:t>
            </a:r>
            <a:endParaRPr lang="en-US" sz="930" dirty="0"/>
          </a:p>
        </p:txBody>
      </p:sp>
      <p:sp>
        <p:nvSpPr>
          <p:cNvPr id="45" name="Shape 43"/>
          <p:cNvSpPr/>
          <p:nvPr/>
        </p:nvSpPr>
        <p:spPr>
          <a:xfrm>
            <a:off x="2560320" y="4513217"/>
            <a:ext cx="1828800" cy="561703"/>
          </a:xfrm>
          <a:prstGeom prst="rect">
            <a:avLst/>
          </a:prstGeom>
          <a:solidFill>
            <a:srgbClr val="0B1E2D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6" name="Text 44"/>
          <p:cNvSpPr/>
          <p:nvPr/>
        </p:nvSpPr>
        <p:spPr>
          <a:xfrm>
            <a:off x="2615184" y="4568081"/>
            <a:ext cx="1719072" cy="4519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F5FAFF"/>
                </a:solidFill>
              </a:rPr>
              <a:t>Trasladar objeto a destino</a:t>
            </a:r>
            <a:endParaRPr lang="en-US" sz="930" dirty="0"/>
          </a:p>
        </p:txBody>
      </p:sp>
      <p:sp>
        <p:nvSpPr>
          <p:cNvPr id="47" name="Shape 45"/>
          <p:cNvSpPr/>
          <p:nvPr/>
        </p:nvSpPr>
        <p:spPr>
          <a:xfrm>
            <a:off x="4389120" y="4513217"/>
            <a:ext cx="1828800" cy="561703"/>
          </a:xfrm>
          <a:prstGeom prst="rect">
            <a:avLst/>
          </a:prstGeom>
          <a:solidFill>
            <a:srgbClr val="0B1E2D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8" name="Text 46"/>
          <p:cNvSpPr/>
          <p:nvPr/>
        </p:nvSpPr>
        <p:spPr>
          <a:xfrm>
            <a:off x="4443984" y="4568081"/>
            <a:ext cx="1719072" cy="45197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50" dirty="0">
                <a:solidFill>
                  <a:srgbClr val="F5FAFF"/>
                </a:solidFill>
              </a:rPr>
              <a:t>object, target</a:t>
            </a:r>
            <a:endParaRPr lang="en-US" sz="930" dirty="0"/>
          </a:p>
        </p:txBody>
      </p:sp>
      <p:sp>
        <p:nvSpPr>
          <p:cNvPr id="49" name="Shape 47"/>
          <p:cNvSpPr/>
          <p:nvPr/>
        </p:nvSpPr>
        <p:spPr>
          <a:xfrm>
            <a:off x="6537960" y="1417320"/>
            <a:ext cx="4800600" cy="1828800"/>
          </a:xfrm>
          <a:prstGeom prst="roundRect">
            <a:avLst>
              <a:gd name="adj" fmla="val 6000"/>
            </a:avLst>
          </a:prstGeom>
          <a:solidFill>
            <a:srgbClr val="06131F"/>
          </a:solidFill>
          <a:ln w="12700">
            <a:solidFill>
              <a:srgbClr val="2DD4BF">
                <a:alpha val="6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50" name="Text 48"/>
          <p:cNvSpPr/>
          <p:nvPr/>
        </p:nvSpPr>
        <p:spPr>
          <a:xfrm>
            <a:off x="6812280" y="1664208"/>
            <a:ext cx="2560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5FAFF"/>
                </a:solidFill>
              </a:rPr>
              <a:t>Ejemplo operativo</a:t>
            </a:r>
            <a:endParaRPr lang="en-US" sz="1500" dirty="0"/>
          </a:p>
        </p:txBody>
      </p:sp>
      <p:sp>
        <p:nvSpPr>
          <p:cNvPr id="51" name="Text 49"/>
          <p:cNvSpPr/>
          <p:nvPr/>
        </p:nvSpPr>
        <p:spPr>
          <a:xfrm>
            <a:off x="6812280" y="2048256"/>
            <a:ext cx="416052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[{"function":"pick_and_place",</a:t>
            </a:r>
            <a:endParaRPr lang="en-US" sz="1250" dirty="0"/>
          </a:p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"kwargs":{</a:t>
            </a:r>
            <a:endParaRPr lang="en-US" sz="1250" dirty="0"/>
          </a:p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  "object":"green cube",</a:t>
            </a:r>
            <a:endParaRPr lang="en-US" sz="1250" dirty="0"/>
          </a:p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    "target":"blue square"}}]</a:t>
            </a:r>
            <a:endParaRPr lang="en-US" sz="1250" dirty="0"/>
          </a:p>
        </p:txBody>
      </p:sp>
      <p:sp>
        <p:nvSpPr>
          <p:cNvPr id="52" name="Shape 50"/>
          <p:cNvSpPr/>
          <p:nvPr/>
        </p:nvSpPr>
        <p:spPr>
          <a:xfrm>
            <a:off x="6537960" y="3794759"/>
            <a:ext cx="4800600" cy="1082907"/>
          </a:xfrm>
          <a:prstGeom prst="roundRect">
            <a:avLst>
              <a:gd name="adj" fmla="val 12000"/>
            </a:avLst>
          </a:prstGeom>
          <a:solidFill>
            <a:srgbClr val="102A3C"/>
          </a:solidFill>
          <a:ln w="12700">
            <a:solidFill>
              <a:srgbClr val="1F4258">
                <a:alpha val="8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53" name="Text 51"/>
          <p:cNvSpPr/>
          <p:nvPr/>
        </p:nvSpPr>
        <p:spPr>
          <a:xfrm>
            <a:off x="6812280" y="3968496"/>
            <a:ext cx="14630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F5FAFF"/>
                </a:solidFill>
              </a:rPr>
              <a:t>Separación clave</a:t>
            </a:r>
            <a:endParaRPr lang="en-US" sz="1300" dirty="0"/>
          </a:p>
        </p:txBody>
      </p:sp>
      <p:sp>
        <p:nvSpPr>
          <p:cNvPr id="54" name="Text 52"/>
          <p:cNvSpPr/>
          <p:nvPr/>
        </p:nvSpPr>
        <p:spPr>
          <a:xfrm>
            <a:off x="8595360" y="4123944"/>
            <a:ext cx="25146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F5FAFF"/>
                </a:solidFill>
              </a:rPr>
              <a:t>Function Match mide intención; Parameter Accuracy mide argumentos; Exact Match exige todo correcto.</a:t>
            </a:r>
            <a:endParaRPr lang="en-US" sz="1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717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320040"/>
            <a:ext cx="6583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4E0EF"/>
                </a:solidFill>
              </a:rPr>
              <a:t>Elegir el mejor modelo no es solo elegir el más rápido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594360" y="621792"/>
            <a:ext cx="7955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F5FAFF"/>
                </a:solidFill>
              </a:rPr>
              <a:t>Métricas de evaluación</a:t>
            </a:r>
            <a:endParaRPr lang="en-US" sz="2400" dirty="0"/>
          </a:p>
        </p:txBody>
      </p:sp>
      <p:sp>
        <p:nvSpPr>
          <p:cNvPr id="4" name="Text 2"/>
          <p:cNvSpPr/>
          <p:nvPr/>
        </p:nvSpPr>
        <p:spPr>
          <a:xfrm>
            <a:off x="411480" y="6565392"/>
            <a:ext cx="429768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B4CDE1"/>
                </a:solidFill>
              </a:rPr>
              <a:t>Traductor NLP a Comandos de Robot</a:t>
            </a:r>
            <a:endParaRPr lang="en-US" sz="750" dirty="0"/>
          </a:p>
        </p:txBody>
      </p:sp>
      <p:sp>
        <p:nvSpPr>
          <p:cNvPr id="5" name="Text 3"/>
          <p:cNvSpPr/>
          <p:nvPr/>
        </p:nvSpPr>
        <p:spPr>
          <a:xfrm>
            <a:off x="11475720" y="6510528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24E0EF"/>
                </a:solidFill>
              </a:rPr>
              <a:t>12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411480" y="6473952"/>
            <a:ext cx="11384280" cy="0"/>
          </a:xfrm>
          <a:prstGeom prst="line">
            <a:avLst/>
          </a:prstGeom>
          <a:noFill/>
          <a:ln w="9525">
            <a:solidFill>
              <a:srgbClr val="1F4258">
                <a:alpha val="8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7" name="Shape 5"/>
          <p:cNvSpPr/>
          <p:nvPr/>
        </p:nvSpPr>
        <p:spPr>
          <a:xfrm>
            <a:off x="868680" y="1170432"/>
            <a:ext cx="10469880" cy="502920"/>
          </a:xfrm>
          <a:prstGeom prst="roundRect">
            <a:avLst>
              <a:gd name="adj" fmla="val 21818"/>
            </a:avLst>
          </a:prstGeom>
          <a:solidFill>
            <a:srgbClr val="0D2536"/>
          </a:solidFill>
          <a:ln w="12700">
            <a:solidFill>
              <a:srgbClr val="F87171">
                <a:alpha val="5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8" name="Text 6"/>
          <p:cNvSpPr/>
          <p:nvPr/>
        </p:nvSpPr>
        <p:spPr>
          <a:xfrm>
            <a:off x="1097280" y="1280160"/>
            <a:ext cx="32004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5FAFF"/>
                </a:solidFill>
              </a:rPr>
              <a:t>1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1508760" y="1261872"/>
            <a:ext cx="27432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5FAFF"/>
                </a:solidFill>
              </a:rPr>
              <a:t>Seguridad / críticos</a:t>
            </a:r>
            <a:endParaRPr lang="en-US" sz="1250" dirty="0"/>
          </a:p>
        </p:txBody>
      </p:sp>
      <p:sp>
        <p:nvSpPr>
          <p:cNvPr id="10" name="Text 8"/>
          <p:cNvSpPr/>
          <p:nvPr/>
        </p:nvSpPr>
        <p:spPr>
          <a:xfrm>
            <a:off x="4343400" y="1261872"/>
            <a:ext cx="66294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</a:rPr>
              <a:t>no ejecutar comandos inválidos o peligrosos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868680" y="1956816"/>
            <a:ext cx="10469880" cy="502920"/>
          </a:xfrm>
          <a:prstGeom prst="roundRect">
            <a:avLst>
              <a:gd name="adj" fmla="val 21818"/>
            </a:avLst>
          </a:prstGeom>
          <a:solidFill>
            <a:srgbClr val="0D2536"/>
          </a:solidFill>
          <a:ln w="12700">
            <a:solidFill>
              <a:srgbClr val="22D3EE">
                <a:alpha val="5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2" name="Text 10"/>
          <p:cNvSpPr/>
          <p:nvPr/>
        </p:nvSpPr>
        <p:spPr>
          <a:xfrm>
            <a:off x="1097280" y="2066544"/>
            <a:ext cx="32004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5FAFF"/>
                </a:solidFill>
              </a:rPr>
              <a:t>2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1508760" y="2048256"/>
            <a:ext cx="27432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5FAFF"/>
                </a:solidFill>
              </a:rPr>
              <a:t>Exactitud semántica</a:t>
            </a:r>
            <a:endParaRPr lang="en-US" sz="1250" dirty="0"/>
          </a:p>
        </p:txBody>
      </p:sp>
      <p:sp>
        <p:nvSpPr>
          <p:cNvPr id="14" name="Text 12"/>
          <p:cNvSpPr/>
          <p:nvPr/>
        </p:nvSpPr>
        <p:spPr>
          <a:xfrm>
            <a:off x="4343400" y="2048256"/>
            <a:ext cx="66294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</a:rPr>
              <a:t>Function Match + Parameter Accuracy + Exact Match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868680" y="2743200"/>
            <a:ext cx="10469880" cy="502920"/>
          </a:xfrm>
          <a:prstGeom prst="roundRect">
            <a:avLst>
              <a:gd name="adj" fmla="val 21818"/>
            </a:avLst>
          </a:prstGeom>
          <a:solidFill>
            <a:srgbClr val="0D2536"/>
          </a:solidFill>
          <a:ln w="12700">
            <a:solidFill>
              <a:srgbClr val="34D399">
                <a:alpha val="5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6" name="Text 14"/>
          <p:cNvSpPr/>
          <p:nvPr/>
        </p:nvSpPr>
        <p:spPr>
          <a:xfrm>
            <a:off x="1097280" y="2852928"/>
            <a:ext cx="32004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4E0EF"/>
                </a:solidFill>
              </a:rPr>
              <a:t>3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1508760" y="2834640"/>
            <a:ext cx="27432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5FAFF"/>
                </a:solidFill>
              </a:rPr>
              <a:t>Ejecutabilidad</a:t>
            </a:r>
            <a:endParaRPr lang="en-US" sz="1250" dirty="0"/>
          </a:p>
        </p:txBody>
      </p:sp>
      <p:sp>
        <p:nvSpPr>
          <p:cNvPr id="18" name="Text 16"/>
          <p:cNvSpPr/>
          <p:nvPr/>
        </p:nvSpPr>
        <p:spPr>
          <a:xfrm>
            <a:off x="4343400" y="2834640"/>
            <a:ext cx="66294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</a:rPr>
              <a:t>Schema válido + Task Success en PyBullet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868680" y="3529584"/>
            <a:ext cx="10469880" cy="502920"/>
          </a:xfrm>
          <a:prstGeom prst="roundRect">
            <a:avLst>
              <a:gd name="adj" fmla="val 21818"/>
            </a:avLst>
          </a:prstGeom>
          <a:solidFill>
            <a:srgbClr val="0D2536"/>
          </a:solidFill>
          <a:ln w="12700">
            <a:solidFill>
              <a:srgbClr val="FBBF24">
                <a:alpha val="5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0" name="Text 18"/>
          <p:cNvSpPr/>
          <p:nvPr/>
        </p:nvSpPr>
        <p:spPr>
          <a:xfrm>
            <a:off x="1097280" y="3639312"/>
            <a:ext cx="32004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5FAFF"/>
                </a:solidFill>
              </a:rPr>
              <a:t>4</a:t>
            </a:r>
            <a:endParaRPr lang="en-US" sz="1300" dirty="0"/>
          </a:p>
        </p:txBody>
      </p:sp>
      <p:sp>
        <p:nvSpPr>
          <p:cNvPr id="21" name="Text 19"/>
          <p:cNvSpPr/>
          <p:nvPr/>
        </p:nvSpPr>
        <p:spPr>
          <a:xfrm>
            <a:off x="1508760" y="3621024"/>
            <a:ext cx="27432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5FAFF"/>
                </a:solidFill>
              </a:rPr>
              <a:t>Robustez</a:t>
            </a:r>
            <a:endParaRPr lang="en-US" sz="1250" dirty="0"/>
          </a:p>
        </p:txBody>
      </p:sp>
      <p:sp>
        <p:nvSpPr>
          <p:cNvPr id="22" name="Text 20"/>
          <p:cNvSpPr/>
          <p:nvPr/>
        </p:nvSpPr>
        <p:spPr>
          <a:xfrm>
            <a:off x="4343400" y="3621024"/>
            <a:ext cx="66294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</a:rPr>
              <a:t>JSON RAW, reparación estructural, fallback rate</a:t>
            </a:r>
            <a:endParaRPr lang="en-US" sz="1200" dirty="0"/>
          </a:p>
        </p:txBody>
      </p:sp>
      <p:sp>
        <p:nvSpPr>
          <p:cNvPr id="23" name="Shape 21"/>
          <p:cNvSpPr/>
          <p:nvPr/>
        </p:nvSpPr>
        <p:spPr>
          <a:xfrm>
            <a:off x="868680" y="4315968"/>
            <a:ext cx="10469880" cy="502920"/>
          </a:xfrm>
          <a:prstGeom prst="roundRect">
            <a:avLst>
              <a:gd name="adj" fmla="val 21818"/>
            </a:avLst>
          </a:prstGeom>
          <a:solidFill>
            <a:srgbClr val="0D2536"/>
          </a:solidFill>
          <a:ln w="12700">
            <a:solidFill>
              <a:srgbClr val="60A5FA">
                <a:alpha val="5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4" name="Text 22"/>
          <p:cNvSpPr/>
          <p:nvPr/>
        </p:nvSpPr>
        <p:spPr>
          <a:xfrm>
            <a:off x="1097280" y="4425696"/>
            <a:ext cx="32004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5FAFF"/>
                </a:solidFill>
              </a:rPr>
              <a:t>5</a:t>
            </a:r>
            <a:endParaRPr lang="en-US" sz="1300" dirty="0"/>
          </a:p>
        </p:txBody>
      </p:sp>
      <p:sp>
        <p:nvSpPr>
          <p:cNvPr id="25" name="Text 23"/>
          <p:cNvSpPr/>
          <p:nvPr/>
        </p:nvSpPr>
        <p:spPr>
          <a:xfrm>
            <a:off x="1508760" y="4407408"/>
            <a:ext cx="27432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5FAFF"/>
                </a:solidFill>
              </a:rPr>
              <a:t>Eficiencia</a:t>
            </a:r>
            <a:endParaRPr lang="en-US" sz="1250" dirty="0"/>
          </a:p>
        </p:txBody>
      </p:sp>
      <p:sp>
        <p:nvSpPr>
          <p:cNvPr id="26" name="Text 24"/>
          <p:cNvSpPr/>
          <p:nvPr/>
        </p:nvSpPr>
        <p:spPr>
          <a:xfrm>
            <a:off x="4343400" y="4407408"/>
            <a:ext cx="66294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</a:rPr>
              <a:t>latencia de inferencia y tiempo total</a:t>
            </a:r>
            <a:endParaRPr lang="en-US" sz="1200" dirty="0"/>
          </a:p>
        </p:txBody>
      </p:sp>
      <p:sp>
        <p:nvSpPr>
          <p:cNvPr id="27" name="Text 25"/>
          <p:cNvSpPr/>
          <p:nvPr/>
        </p:nvSpPr>
        <p:spPr>
          <a:xfrm>
            <a:off x="1005840" y="5577840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5FAFF"/>
                </a:solidFill>
              </a:rPr>
              <a:t>Regla de decisión: seguridad y exactitud antes que velocidad; la latencia solo desempata entre modelos equivalentes.</a:t>
            </a:r>
            <a:endParaRPr lang="en-US" sz="134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0717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320040"/>
            <a:ext cx="6583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4E0EF"/>
                </a:solidFill>
              </a:rPr>
              <a:t>Grounding simbólico en simulación 3D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594360" y="621792"/>
            <a:ext cx="7955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F5FAFF"/>
                </a:solidFill>
              </a:rPr>
              <a:t>¿Cómo ejecuta el robot si no tiene cámara?</a:t>
            </a:r>
            <a:endParaRPr lang="en-US" sz="2400" dirty="0"/>
          </a:p>
        </p:txBody>
      </p:sp>
      <p:sp>
        <p:nvSpPr>
          <p:cNvPr id="4" name="Text 2"/>
          <p:cNvSpPr/>
          <p:nvPr/>
        </p:nvSpPr>
        <p:spPr>
          <a:xfrm>
            <a:off x="411480" y="6565392"/>
            <a:ext cx="429768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B4CDE1"/>
                </a:solidFill>
              </a:rPr>
              <a:t>Traductor NLP a Comandos de Robot</a:t>
            </a:r>
            <a:endParaRPr lang="en-US" sz="750" dirty="0"/>
          </a:p>
        </p:txBody>
      </p:sp>
      <p:sp>
        <p:nvSpPr>
          <p:cNvPr id="5" name="Text 3"/>
          <p:cNvSpPr/>
          <p:nvPr/>
        </p:nvSpPr>
        <p:spPr>
          <a:xfrm>
            <a:off x="11475720" y="6510528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24E0EF"/>
                </a:solidFill>
              </a:rPr>
              <a:t>13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411480" y="6473952"/>
            <a:ext cx="11384280" cy="0"/>
          </a:xfrm>
          <a:prstGeom prst="line">
            <a:avLst/>
          </a:prstGeom>
          <a:noFill/>
          <a:ln w="9525">
            <a:solidFill>
              <a:srgbClr val="1F4258">
                <a:alpha val="8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7" name="Image 0" descr="/mnt/data/ppt_assets/image3.png"/>
          <p:cNvPicPr>
            <a:picLocks noChangeAspect="1"/>
          </p:cNvPicPr>
          <p:nvPr/>
        </p:nvPicPr>
        <p:blipFill>
          <a:blip r:embed="rId3"/>
          <a:srcRect l="17218" r="17218"/>
          <a:stretch/>
        </p:blipFill>
        <p:spPr>
          <a:xfrm>
            <a:off x="6309360" y="1325880"/>
            <a:ext cx="5166360" cy="443484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749808" y="1234440"/>
            <a:ext cx="5166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900" b="1" dirty="0">
                <a:solidFill>
                  <a:srgbClr val="F5FAFF"/>
                </a:solidFill>
              </a:rPr>
              <a:t>El prototipo no reconoce visualmente los objetos.</a:t>
            </a:r>
            <a:endParaRPr lang="en-US" sz="2000" dirty="0"/>
          </a:p>
        </p:txBody>
      </p:sp>
      <p:sp>
        <p:nvSpPr>
          <p:cNvPr id="9" name="Text 6"/>
          <p:cNvSpPr/>
          <p:nvPr/>
        </p:nvSpPr>
        <p:spPr>
          <a:xfrm>
            <a:off x="822960" y="1920240"/>
            <a:ext cx="5029200" cy="23317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50" dirty="0">
                <a:solidFill>
                  <a:srgbClr val="F5FAFF"/>
                </a:solidFill>
              </a:rPr>
              <a:t>• La escena se genera por software con una semilla controlada.
</a:t>
            </a:r>
            <a:endParaRPr lang="en-US" sz="1320" dirty="0"/>
          </a:p>
          <a:p>
            <a:pPr marL="0" indent="0">
              <a:buNone/>
            </a:pPr>
            <a:r>
              <a:rPr lang="en-US" sz="1550" dirty="0">
                <a:solidFill>
                  <a:srgbClr val="F5FAFF"/>
                </a:solidFill>
              </a:rPr>
              <a:t>• El programa conoce identidad, color y posición de cubos/cuadrados.
</a:t>
            </a:r>
            <a:endParaRPr lang="en-US" sz="1320" dirty="0"/>
          </a:p>
          <a:p>
            <a:pPr marL="0" indent="0">
              <a:buNone/>
            </a:pPr>
            <a:r>
              <a:rPr lang="en-US" sz="1550" dirty="0">
                <a:solidFill>
                  <a:srgbClr val="F5FAFF"/>
                </a:solidFill>
              </a:rPr>
              <a:t>• El JSON se resuelve contra ese estado simbólico: “green cube” → ID + pose.
</a:t>
            </a:r>
            <a:endParaRPr lang="en-US" sz="1320" dirty="0"/>
          </a:p>
          <a:p>
            <a:pPr marL="0" indent="0">
              <a:buNone/>
            </a:pPr>
            <a:r>
              <a:rPr lang="en-US" sz="1550" dirty="0">
                <a:solidFill>
                  <a:srgbClr val="F5FAFF"/>
                </a:solidFill>
              </a:rPr>
              <a:t>• Para robot físico faltaría: cámara RGB-D, detección, pose 3D, calibración y control cerrado.</a:t>
            </a:r>
            <a:endParaRPr lang="en-US" sz="1320" dirty="0"/>
          </a:p>
        </p:txBody>
      </p:sp>
      <p:sp>
        <p:nvSpPr>
          <p:cNvPr id="10" name="Shape 7"/>
          <p:cNvSpPr/>
          <p:nvPr/>
        </p:nvSpPr>
        <p:spPr>
          <a:xfrm>
            <a:off x="868680" y="4892040"/>
            <a:ext cx="4846320" cy="822960"/>
          </a:xfrm>
          <a:prstGeom prst="roundRect">
            <a:avLst>
              <a:gd name="adj" fmla="val 13333"/>
            </a:avLst>
          </a:prstGeom>
          <a:solidFill>
            <a:srgbClr val="102A3C"/>
          </a:solidFill>
          <a:ln w="12700">
            <a:solidFill>
              <a:srgbClr val="FBBF24">
                <a:alpha val="6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1" name="Text 8"/>
          <p:cNvSpPr/>
          <p:nvPr/>
        </p:nvSpPr>
        <p:spPr>
          <a:xfrm>
            <a:off x="1097280" y="5102352"/>
            <a:ext cx="43891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50" b="1" dirty="0">
                <a:solidFill>
                  <a:srgbClr val="F5FAFF"/>
                </a:solidFill>
              </a:rPr>
              <a:t>Alcance honesto: se valida la capa PLN → comando robótico, no percepción visual autónoma.</a:t>
            </a:r>
            <a:endParaRPr lang="en-US" sz="123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0717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320040"/>
            <a:ext cx="6583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4E0EF"/>
                </a:solidFill>
              </a:rPr>
              <a:t>30 casos balanceados · fallback desactivado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594360" y="621792"/>
            <a:ext cx="7955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F5FAFF"/>
                </a:solidFill>
              </a:rPr>
              <a:t>Resultados del benchmark</a:t>
            </a:r>
            <a:endParaRPr lang="en-US" sz="2400" dirty="0"/>
          </a:p>
        </p:txBody>
      </p:sp>
      <p:sp>
        <p:nvSpPr>
          <p:cNvPr id="4" name="Text 2"/>
          <p:cNvSpPr/>
          <p:nvPr/>
        </p:nvSpPr>
        <p:spPr>
          <a:xfrm>
            <a:off x="411480" y="6565392"/>
            <a:ext cx="429768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B4CDE1"/>
                </a:solidFill>
              </a:rPr>
              <a:t>Traductor NLP a Comandos de Robot</a:t>
            </a:r>
            <a:endParaRPr lang="en-US" sz="750" dirty="0"/>
          </a:p>
        </p:txBody>
      </p:sp>
      <p:sp>
        <p:nvSpPr>
          <p:cNvPr id="5" name="Text 3"/>
          <p:cNvSpPr/>
          <p:nvPr/>
        </p:nvSpPr>
        <p:spPr>
          <a:xfrm>
            <a:off x="11475720" y="6510528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80" b="1" dirty="0">
                <a:solidFill>
                  <a:srgbClr val="24E0EF"/>
                </a:solidFill>
              </a:rPr>
              <a:t>14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411480" y="6473952"/>
            <a:ext cx="11384280" cy="0"/>
          </a:xfrm>
          <a:prstGeom prst="line">
            <a:avLst/>
          </a:prstGeom>
          <a:noFill/>
          <a:ln w="9525">
            <a:solidFill>
              <a:srgbClr val="1F4258">
                <a:alpha val="8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7" name="Image 0" descr="/mnt/data/Informe_Investigacion_PLN_LaTeX_FINAL/media/image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1221371"/>
            <a:ext cx="6492240" cy="3729458"/>
          </a:xfrm>
          <a:prstGeom prst="rect">
            <a:avLst/>
          </a:prstGeom>
        </p:spPr>
      </p:pic>
      <p:sp>
        <p:nvSpPr>
          <p:cNvPr id="8" name="Shape 5"/>
          <p:cNvSpPr/>
          <p:nvPr/>
        </p:nvSpPr>
        <p:spPr>
          <a:xfrm>
            <a:off x="7543800" y="1325880"/>
            <a:ext cx="786384" cy="571500"/>
          </a:xfrm>
          <a:prstGeom prst="rect">
            <a:avLst/>
          </a:prstGeom>
          <a:solidFill>
            <a:srgbClr val="153348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" name="Text 6"/>
          <p:cNvSpPr/>
          <p:nvPr/>
        </p:nvSpPr>
        <p:spPr>
          <a:xfrm>
            <a:off x="7598664" y="1380744"/>
            <a:ext cx="676656" cy="4617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80" b="1" dirty="0">
                <a:solidFill>
                  <a:srgbClr val="F5FAFF"/>
                </a:solidFill>
              </a:rPr>
              <a:t>Modelo</a:t>
            </a:r>
            <a:endParaRPr lang="en-US" sz="880" dirty="0"/>
          </a:p>
        </p:txBody>
      </p:sp>
      <p:sp>
        <p:nvSpPr>
          <p:cNvPr id="10" name="Shape 7"/>
          <p:cNvSpPr/>
          <p:nvPr/>
        </p:nvSpPr>
        <p:spPr>
          <a:xfrm>
            <a:off x="8330184" y="1325880"/>
            <a:ext cx="786384" cy="571500"/>
          </a:xfrm>
          <a:prstGeom prst="rect">
            <a:avLst/>
          </a:prstGeom>
          <a:solidFill>
            <a:srgbClr val="153348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1" name="Text 8"/>
          <p:cNvSpPr/>
          <p:nvPr/>
        </p:nvSpPr>
        <p:spPr>
          <a:xfrm>
            <a:off x="8385048" y="1380744"/>
            <a:ext cx="676656" cy="4617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80" b="1" dirty="0">
                <a:solidFill>
                  <a:srgbClr val="F5FAFF"/>
                </a:solidFill>
              </a:rPr>
              <a:t>RAW JSON</a:t>
            </a:r>
            <a:endParaRPr lang="en-US" sz="880" dirty="0"/>
          </a:p>
        </p:txBody>
      </p:sp>
      <p:sp>
        <p:nvSpPr>
          <p:cNvPr id="12" name="Shape 9"/>
          <p:cNvSpPr/>
          <p:nvPr/>
        </p:nvSpPr>
        <p:spPr>
          <a:xfrm>
            <a:off x="9116568" y="1325880"/>
            <a:ext cx="786384" cy="571500"/>
          </a:xfrm>
          <a:prstGeom prst="rect">
            <a:avLst/>
          </a:prstGeom>
          <a:solidFill>
            <a:srgbClr val="153348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3" name="Text 10"/>
          <p:cNvSpPr/>
          <p:nvPr/>
        </p:nvSpPr>
        <p:spPr>
          <a:xfrm>
            <a:off x="9171432" y="1380744"/>
            <a:ext cx="676656" cy="4617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80" b="1" dirty="0">
                <a:solidFill>
                  <a:srgbClr val="F5FAFF"/>
                </a:solidFill>
              </a:rPr>
              <a:t>Schema</a:t>
            </a:r>
            <a:endParaRPr lang="en-US" sz="880" dirty="0"/>
          </a:p>
        </p:txBody>
      </p:sp>
      <p:sp>
        <p:nvSpPr>
          <p:cNvPr id="14" name="Shape 11"/>
          <p:cNvSpPr/>
          <p:nvPr/>
        </p:nvSpPr>
        <p:spPr>
          <a:xfrm>
            <a:off x="9902952" y="1325880"/>
            <a:ext cx="786384" cy="571500"/>
          </a:xfrm>
          <a:prstGeom prst="rect">
            <a:avLst/>
          </a:prstGeom>
          <a:solidFill>
            <a:srgbClr val="153348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Text 12"/>
          <p:cNvSpPr/>
          <p:nvPr/>
        </p:nvSpPr>
        <p:spPr>
          <a:xfrm>
            <a:off x="9957816" y="1380744"/>
            <a:ext cx="676656" cy="4617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80" b="1" dirty="0">
                <a:solidFill>
                  <a:srgbClr val="F5FAFF"/>
                </a:solidFill>
              </a:rPr>
              <a:t>Function</a:t>
            </a:r>
            <a:endParaRPr lang="en-US" sz="880" dirty="0"/>
          </a:p>
        </p:txBody>
      </p:sp>
      <p:sp>
        <p:nvSpPr>
          <p:cNvPr id="16" name="Shape 13"/>
          <p:cNvSpPr/>
          <p:nvPr/>
        </p:nvSpPr>
        <p:spPr>
          <a:xfrm>
            <a:off x="10689336" y="1325880"/>
            <a:ext cx="786384" cy="571500"/>
          </a:xfrm>
          <a:prstGeom prst="rect">
            <a:avLst/>
          </a:prstGeom>
          <a:solidFill>
            <a:srgbClr val="153348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7" name="Text 14"/>
          <p:cNvSpPr/>
          <p:nvPr/>
        </p:nvSpPr>
        <p:spPr>
          <a:xfrm>
            <a:off x="10744200" y="1380744"/>
            <a:ext cx="676656" cy="4617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80" b="1" dirty="0">
                <a:solidFill>
                  <a:srgbClr val="F5FAFF"/>
                </a:solidFill>
              </a:rPr>
              <a:t>Exact</a:t>
            </a:r>
            <a:endParaRPr lang="en-US" sz="880" dirty="0"/>
          </a:p>
        </p:txBody>
      </p:sp>
      <p:sp>
        <p:nvSpPr>
          <p:cNvPr id="18" name="Shape 15"/>
          <p:cNvSpPr/>
          <p:nvPr/>
        </p:nvSpPr>
        <p:spPr>
          <a:xfrm>
            <a:off x="7543800" y="1897380"/>
            <a:ext cx="786384" cy="57150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Text 16"/>
          <p:cNvSpPr/>
          <p:nvPr/>
        </p:nvSpPr>
        <p:spPr>
          <a:xfrm>
            <a:off x="7598664" y="1952244"/>
            <a:ext cx="676656" cy="4617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80" dirty="0">
                <a:solidFill>
                  <a:srgbClr val="F5FAFF"/>
                </a:solidFill>
              </a:rPr>
              <a:t>FLAN‑T5</a:t>
            </a:r>
            <a:endParaRPr lang="en-US" sz="880" dirty="0"/>
          </a:p>
        </p:txBody>
      </p:sp>
      <p:sp>
        <p:nvSpPr>
          <p:cNvPr id="20" name="Shape 17"/>
          <p:cNvSpPr/>
          <p:nvPr/>
        </p:nvSpPr>
        <p:spPr>
          <a:xfrm>
            <a:off x="8330184" y="1897380"/>
            <a:ext cx="786384" cy="57150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1" name="Text 18"/>
          <p:cNvSpPr/>
          <p:nvPr/>
        </p:nvSpPr>
        <p:spPr>
          <a:xfrm>
            <a:off x="8385048" y="1952244"/>
            <a:ext cx="676656" cy="4617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80" b="1" dirty="0">
                <a:solidFill>
                  <a:srgbClr val="24E0EF"/>
                </a:solidFill>
              </a:rPr>
              <a:t>100%</a:t>
            </a:r>
            <a:endParaRPr lang="en-US" sz="880" dirty="0"/>
          </a:p>
        </p:txBody>
      </p:sp>
      <p:sp>
        <p:nvSpPr>
          <p:cNvPr id="22" name="Shape 19"/>
          <p:cNvSpPr/>
          <p:nvPr/>
        </p:nvSpPr>
        <p:spPr>
          <a:xfrm>
            <a:off x="9116568" y="1897380"/>
            <a:ext cx="786384" cy="57150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Text 20"/>
          <p:cNvSpPr/>
          <p:nvPr/>
        </p:nvSpPr>
        <p:spPr>
          <a:xfrm>
            <a:off x="9171432" y="1952244"/>
            <a:ext cx="676656" cy="4617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80" b="1" dirty="0">
                <a:solidFill>
                  <a:srgbClr val="24E0EF"/>
                </a:solidFill>
              </a:rPr>
              <a:t>100%</a:t>
            </a:r>
            <a:endParaRPr lang="en-US" sz="880" dirty="0"/>
          </a:p>
        </p:txBody>
      </p:sp>
      <p:sp>
        <p:nvSpPr>
          <p:cNvPr id="24" name="Shape 21"/>
          <p:cNvSpPr/>
          <p:nvPr/>
        </p:nvSpPr>
        <p:spPr>
          <a:xfrm>
            <a:off x="9902952" y="1897380"/>
            <a:ext cx="786384" cy="57150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5" name="Text 22"/>
          <p:cNvSpPr/>
          <p:nvPr/>
        </p:nvSpPr>
        <p:spPr>
          <a:xfrm>
            <a:off x="9957816" y="1952244"/>
            <a:ext cx="676656" cy="4617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80" b="1" dirty="0">
                <a:solidFill>
                  <a:srgbClr val="24E0EF"/>
                </a:solidFill>
              </a:rPr>
              <a:t>100%</a:t>
            </a:r>
            <a:endParaRPr lang="en-US" sz="880" dirty="0"/>
          </a:p>
        </p:txBody>
      </p:sp>
      <p:sp>
        <p:nvSpPr>
          <p:cNvPr id="26" name="Shape 23"/>
          <p:cNvSpPr/>
          <p:nvPr/>
        </p:nvSpPr>
        <p:spPr>
          <a:xfrm>
            <a:off x="10689336" y="1897380"/>
            <a:ext cx="786384" cy="57150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7" name="Text 24"/>
          <p:cNvSpPr/>
          <p:nvPr/>
        </p:nvSpPr>
        <p:spPr>
          <a:xfrm>
            <a:off x="10744200" y="1952244"/>
            <a:ext cx="676656" cy="4617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80" b="1" dirty="0">
                <a:solidFill>
                  <a:srgbClr val="24E0EF"/>
                </a:solidFill>
              </a:rPr>
              <a:t>86.7%</a:t>
            </a:r>
            <a:endParaRPr lang="en-US" sz="880" dirty="0"/>
          </a:p>
        </p:txBody>
      </p:sp>
      <p:sp>
        <p:nvSpPr>
          <p:cNvPr id="28" name="Shape 25"/>
          <p:cNvSpPr/>
          <p:nvPr/>
        </p:nvSpPr>
        <p:spPr>
          <a:xfrm>
            <a:off x="7543800" y="2468880"/>
            <a:ext cx="786384" cy="571500"/>
          </a:xfrm>
          <a:prstGeom prst="rect">
            <a:avLst/>
          </a:prstGeom>
          <a:solidFill>
            <a:srgbClr val="0B1E2D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9" name="Text 26"/>
          <p:cNvSpPr/>
          <p:nvPr/>
        </p:nvSpPr>
        <p:spPr>
          <a:xfrm>
            <a:off x="7598664" y="2523744"/>
            <a:ext cx="676656" cy="4617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80" dirty="0">
                <a:solidFill>
                  <a:srgbClr val="F5FAFF"/>
                </a:solidFill>
              </a:rPr>
              <a:t>T5</a:t>
            </a:r>
            <a:endParaRPr lang="en-US" sz="880" dirty="0"/>
          </a:p>
        </p:txBody>
      </p:sp>
      <p:sp>
        <p:nvSpPr>
          <p:cNvPr id="30" name="Shape 27"/>
          <p:cNvSpPr/>
          <p:nvPr/>
        </p:nvSpPr>
        <p:spPr>
          <a:xfrm>
            <a:off x="8330184" y="2468880"/>
            <a:ext cx="786384" cy="571500"/>
          </a:xfrm>
          <a:prstGeom prst="rect">
            <a:avLst/>
          </a:prstGeom>
          <a:solidFill>
            <a:srgbClr val="0B1E2D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1" name="Text 28"/>
          <p:cNvSpPr/>
          <p:nvPr/>
        </p:nvSpPr>
        <p:spPr>
          <a:xfrm>
            <a:off x="8385048" y="2523744"/>
            <a:ext cx="676656" cy="4617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80" dirty="0">
                <a:solidFill>
                  <a:srgbClr val="F5FAFF"/>
                </a:solidFill>
              </a:rPr>
              <a:t>0% raw / 100% reparado</a:t>
            </a:r>
            <a:endParaRPr lang="en-US" sz="880" dirty="0"/>
          </a:p>
        </p:txBody>
      </p:sp>
      <p:sp>
        <p:nvSpPr>
          <p:cNvPr id="32" name="Shape 29"/>
          <p:cNvSpPr/>
          <p:nvPr/>
        </p:nvSpPr>
        <p:spPr>
          <a:xfrm>
            <a:off x="9116568" y="2468880"/>
            <a:ext cx="786384" cy="571500"/>
          </a:xfrm>
          <a:prstGeom prst="rect">
            <a:avLst/>
          </a:prstGeom>
          <a:solidFill>
            <a:srgbClr val="0B1E2D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3" name="Text 30"/>
          <p:cNvSpPr/>
          <p:nvPr/>
        </p:nvSpPr>
        <p:spPr>
          <a:xfrm>
            <a:off x="9171432" y="2523744"/>
            <a:ext cx="676656" cy="4617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80" dirty="0">
                <a:solidFill>
                  <a:srgbClr val="F5FAFF"/>
                </a:solidFill>
              </a:rPr>
              <a:t>83.3%</a:t>
            </a:r>
            <a:endParaRPr lang="en-US" sz="880" dirty="0"/>
          </a:p>
        </p:txBody>
      </p:sp>
      <p:sp>
        <p:nvSpPr>
          <p:cNvPr id="34" name="Shape 31"/>
          <p:cNvSpPr/>
          <p:nvPr/>
        </p:nvSpPr>
        <p:spPr>
          <a:xfrm>
            <a:off x="9902952" y="2468880"/>
            <a:ext cx="786384" cy="571500"/>
          </a:xfrm>
          <a:prstGeom prst="rect">
            <a:avLst/>
          </a:prstGeom>
          <a:solidFill>
            <a:srgbClr val="0B1E2D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5" name="Text 32"/>
          <p:cNvSpPr/>
          <p:nvPr/>
        </p:nvSpPr>
        <p:spPr>
          <a:xfrm>
            <a:off x="9957816" y="2523744"/>
            <a:ext cx="676656" cy="4617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80" dirty="0">
                <a:solidFill>
                  <a:srgbClr val="F5FAFF"/>
                </a:solidFill>
              </a:rPr>
              <a:t>93.3%</a:t>
            </a:r>
            <a:endParaRPr lang="en-US" sz="880" dirty="0"/>
          </a:p>
        </p:txBody>
      </p:sp>
      <p:sp>
        <p:nvSpPr>
          <p:cNvPr id="36" name="Shape 33"/>
          <p:cNvSpPr/>
          <p:nvPr/>
        </p:nvSpPr>
        <p:spPr>
          <a:xfrm>
            <a:off x="10689336" y="2468880"/>
            <a:ext cx="786384" cy="571500"/>
          </a:xfrm>
          <a:prstGeom prst="rect">
            <a:avLst/>
          </a:prstGeom>
          <a:solidFill>
            <a:srgbClr val="0B1E2D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7" name="Text 34"/>
          <p:cNvSpPr/>
          <p:nvPr/>
        </p:nvSpPr>
        <p:spPr>
          <a:xfrm>
            <a:off x="10744200" y="2523744"/>
            <a:ext cx="676656" cy="4617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80" b="1" dirty="0">
                <a:solidFill>
                  <a:srgbClr val="24E0EF"/>
                </a:solidFill>
              </a:rPr>
              <a:t>76.7%</a:t>
            </a:r>
            <a:endParaRPr lang="en-US" sz="880" dirty="0"/>
          </a:p>
        </p:txBody>
      </p:sp>
      <p:sp>
        <p:nvSpPr>
          <p:cNvPr id="38" name="Shape 35"/>
          <p:cNvSpPr/>
          <p:nvPr/>
        </p:nvSpPr>
        <p:spPr>
          <a:xfrm>
            <a:off x="7543800" y="3040380"/>
            <a:ext cx="786384" cy="57150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9" name="Text 36"/>
          <p:cNvSpPr/>
          <p:nvPr/>
        </p:nvSpPr>
        <p:spPr>
          <a:xfrm>
            <a:off x="7598664" y="3095244"/>
            <a:ext cx="676656" cy="4617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80" dirty="0">
                <a:solidFill>
                  <a:srgbClr val="F5FAFF"/>
                </a:solidFill>
              </a:rPr>
              <a:t>mT5</a:t>
            </a:r>
            <a:endParaRPr lang="en-US" sz="880" dirty="0"/>
          </a:p>
        </p:txBody>
      </p:sp>
      <p:sp>
        <p:nvSpPr>
          <p:cNvPr id="40" name="Shape 37"/>
          <p:cNvSpPr/>
          <p:nvPr/>
        </p:nvSpPr>
        <p:spPr>
          <a:xfrm>
            <a:off x="8330184" y="3040380"/>
            <a:ext cx="786384" cy="57150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1" name="Text 38"/>
          <p:cNvSpPr/>
          <p:nvPr/>
        </p:nvSpPr>
        <p:spPr>
          <a:xfrm>
            <a:off x="8385048" y="3095244"/>
            <a:ext cx="676656" cy="4617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80" b="1" dirty="0">
                <a:solidFill>
                  <a:srgbClr val="24E0EF"/>
                </a:solidFill>
              </a:rPr>
              <a:t>100%</a:t>
            </a:r>
            <a:endParaRPr lang="en-US" sz="880" dirty="0"/>
          </a:p>
        </p:txBody>
      </p:sp>
      <p:sp>
        <p:nvSpPr>
          <p:cNvPr id="42" name="Shape 39"/>
          <p:cNvSpPr/>
          <p:nvPr/>
        </p:nvSpPr>
        <p:spPr>
          <a:xfrm>
            <a:off x="9116568" y="3040380"/>
            <a:ext cx="786384" cy="57150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3" name="Text 40"/>
          <p:cNvSpPr/>
          <p:nvPr/>
        </p:nvSpPr>
        <p:spPr>
          <a:xfrm>
            <a:off x="9171432" y="3095244"/>
            <a:ext cx="676656" cy="4617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80" dirty="0">
                <a:solidFill>
                  <a:srgbClr val="F5FAFF"/>
                </a:solidFill>
              </a:rPr>
              <a:t>83.3%</a:t>
            </a:r>
            <a:endParaRPr lang="en-US" sz="880" dirty="0"/>
          </a:p>
        </p:txBody>
      </p:sp>
      <p:sp>
        <p:nvSpPr>
          <p:cNvPr id="44" name="Shape 41"/>
          <p:cNvSpPr/>
          <p:nvPr/>
        </p:nvSpPr>
        <p:spPr>
          <a:xfrm>
            <a:off x="9902952" y="3040380"/>
            <a:ext cx="786384" cy="57150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5" name="Text 42"/>
          <p:cNvSpPr/>
          <p:nvPr/>
        </p:nvSpPr>
        <p:spPr>
          <a:xfrm>
            <a:off x="9957816" y="3095244"/>
            <a:ext cx="676656" cy="4617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80" b="1" dirty="0">
                <a:solidFill>
                  <a:srgbClr val="24E0EF"/>
                </a:solidFill>
              </a:rPr>
              <a:t>100%</a:t>
            </a:r>
            <a:endParaRPr lang="en-US" sz="880" dirty="0"/>
          </a:p>
        </p:txBody>
      </p:sp>
      <p:sp>
        <p:nvSpPr>
          <p:cNvPr id="46" name="Shape 43"/>
          <p:cNvSpPr/>
          <p:nvPr/>
        </p:nvSpPr>
        <p:spPr>
          <a:xfrm>
            <a:off x="10689336" y="3040380"/>
            <a:ext cx="786384" cy="57150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7" name="Text 44"/>
          <p:cNvSpPr/>
          <p:nvPr/>
        </p:nvSpPr>
        <p:spPr>
          <a:xfrm>
            <a:off x="10744200" y="3095244"/>
            <a:ext cx="676656" cy="4617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80" b="1" dirty="0">
                <a:solidFill>
                  <a:srgbClr val="24E0EF"/>
                </a:solidFill>
              </a:rPr>
              <a:t>50.0%</a:t>
            </a:r>
            <a:endParaRPr lang="en-US" sz="880" dirty="0"/>
          </a:p>
        </p:txBody>
      </p:sp>
      <p:sp>
        <p:nvSpPr>
          <p:cNvPr id="48" name="Shape 45"/>
          <p:cNvSpPr/>
          <p:nvPr/>
        </p:nvSpPr>
        <p:spPr>
          <a:xfrm>
            <a:off x="7543800" y="3977640"/>
            <a:ext cx="3931920" cy="1234440"/>
          </a:xfrm>
          <a:prstGeom prst="roundRect">
            <a:avLst>
              <a:gd name="adj" fmla="val 8889"/>
            </a:avLst>
          </a:prstGeom>
          <a:solidFill>
            <a:srgbClr val="0D2536"/>
          </a:solidFill>
          <a:ln w="12700">
            <a:solidFill>
              <a:srgbClr val="34D399">
                <a:alpha val="6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9" name="Text 46"/>
          <p:cNvSpPr/>
          <p:nvPr/>
        </p:nvSpPr>
        <p:spPr>
          <a:xfrm>
            <a:off x="7772400" y="4206240"/>
            <a:ext cx="20116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80" b="1" dirty="0">
                <a:solidFill>
                  <a:srgbClr val="F5FAFF"/>
                </a:solidFill>
              </a:rPr>
              <a:t>Hallazgo central</a:t>
            </a:r>
            <a:endParaRPr lang="en-US" sz="1350" dirty="0"/>
          </a:p>
        </p:txBody>
      </p:sp>
      <p:sp>
        <p:nvSpPr>
          <p:cNvPr id="50" name="Text 47"/>
          <p:cNvSpPr/>
          <p:nvPr/>
        </p:nvSpPr>
        <p:spPr>
          <a:xfrm>
            <a:off x="7772400" y="4526280"/>
            <a:ext cx="3429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80" dirty="0">
                <a:solidFill>
                  <a:srgbClr val="F5FAFF"/>
                </a:solidFill>
              </a:rPr>
              <a:t>FLAN‑T5-small logra el mejor equilibrio: JSON directo, función correcta y mayor Exact Match.</a:t>
            </a:r>
            <a:endParaRPr lang="en-US" sz="11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0717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320040"/>
            <a:ext cx="6583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4E0EF"/>
                </a:solidFill>
              </a:rPr>
              <a:t>Dónde se equivocan los modelos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594360" y="621792"/>
            <a:ext cx="7955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F5FAFF"/>
                </a:solidFill>
              </a:rPr>
              <a:t>Resultados por función</a:t>
            </a:r>
            <a:endParaRPr lang="en-US" sz="2400" dirty="0"/>
          </a:p>
        </p:txBody>
      </p:sp>
      <p:sp>
        <p:nvSpPr>
          <p:cNvPr id="4" name="Text 2"/>
          <p:cNvSpPr/>
          <p:nvPr/>
        </p:nvSpPr>
        <p:spPr>
          <a:xfrm>
            <a:off x="411480" y="6565392"/>
            <a:ext cx="429768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B4CDE1"/>
                </a:solidFill>
              </a:rPr>
              <a:t>Traductor NLP a Comandos de Robot</a:t>
            </a:r>
            <a:endParaRPr lang="en-US" sz="750" dirty="0"/>
          </a:p>
        </p:txBody>
      </p:sp>
      <p:sp>
        <p:nvSpPr>
          <p:cNvPr id="5" name="Text 3"/>
          <p:cNvSpPr/>
          <p:nvPr/>
        </p:nvSpPr>
        <p:spPr>
          <a:xfrm>
            <a:off x="11475720" y="6510528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24E0EF"/>
                </a:solidFill>
              </a:rPr>
              <a:t>15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411480" y="6473952"/>
            <a:ext cx="11384280" cy="0"/>
          </a:xfrm>
          <a:prstGeom prst="line">
            <a:avLst/>
          </a:prstGeom>
          <a:noFill/>
          <a:ln w="9525">
            <a:solidFill>
              <a:srgbClr val="1F4258">
                <a:alpha val="8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7" name="Image 0" descr="/mnt/data/Informe_Investigacion_PLN_LaTeX_FINAL/media/image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900" y="1323018"/>
            <a:ext cx="6926580" cy="4590859"/>
          </a:xfrm>
          <a:prstGeom prst="rect">
            <a:avLst/>
          </a:prstGeom>
        </p:spPr>
      </p:pic>
      <p:sp>
        <p:nvSpPr>
          <p:cNvPr id="8" name="Shape 5"/>
          <p:cNvSpPr/>
          <p:nvPr/>
        </p:nvSpPr>
        <p:spPr>
          <a:xfrm>
            <a:off x="7543800" y="1325879"/>
            <a:ext cx="4171950" cy="1144504"/>
          </a:xfrm>
          <a:prstGeom prst="roundRect">
            <a:avLst>
              <a:gd name="adj" fmla="val 12000"/>
            </a:avLst>
          </a:prstGeom>
          <a:solidFill>
            <a:srgbClr val="0D2536"/>
          </a:solidFill>
          <a:ln w="12700">
            <a:solidFill>
              <a:srgbClr val="F87171">
                <a:alpha val="65000"/>
              </a:srgbClr>
            </a:solidFill>
            <a:prstDash val="solid"/>
          </a:ln>
        </p:spPr>
        <p:txBody>
          <a:bodyPr/>
          <a:lstStyle/>
          <a:p>
            <a:endParaRPr dirty="0"/>
          </a:p>
        </p:txBody>
      </p:sp>
      <p:sp>
        <p:nvSpPr>
          <p:cNvPr id="9" name="Text 6"/>
          <p:cNvSpPr/>
          <p:nvPr/>
        </p:nvSpPr>
        <p:spPr>
          <a:xfrm>
            <a:off x="7772400" y="1536192"/>
            <a:ext cx="20116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F5FAFF"/>
                </a:solidFill>
              </a:rPr>
              <a:t>Función más difícil</a:t>
            </a:r>
            <a:endParaRPr lang="en-US" sz="1400" dirty="0"/>
          </a:p>
        </p:txBody>
      </p:sp>
      <p:sp>
        <p:nvSpPr>
          <p:cNvPr id="10" name="Text 7"/>
          <p:cNvSpPr/>
          <p:nvPr/>
        </p:nvSpPr>
        <p:spPr>
          <a:xfrm>
            <a:off x="7772400" y="1837944"/>
            <a:ext cx="32918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</a:rPr>
              <a:t>move_joint: combinación de índice de junta, unidades y ángulos.</a:t>
            </a:r>
            <a:endParaRPr lang="en-US" sz="1080" dirty="0"/>
          </a:p>
        </p:txBody>
      </p:sp>
      <p:sp>
        <p:nvSpPr>
          <p:cNvPr id="11" name="Shape 8"/>
          <p:cNvSpPr/>
          <p:nvPr/>
        </p:nvSpPr>
        <p:spPr>
          <a:xfrm>
            <a:off x="7543799" y="2551177"/>
            <a:ext cx="4171949" cy="2883047"/>
          </a:xfrm>
          <a:prstGeom prst="roundRect">
            <a:avLst>
              <a:gd name="adj" fmla="val 6000"/>
            </a:avLst>
          </a:prstGeom>
          <a:solidFill>
            <a:srgbClr val="102A3C"/>
          </a:solidFill>
          <a:ln w="12700">
            <a:solidFill>
              <a:srgbClr val="22D3EE">
                <a:alpha val="6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2" name="Text 9"/>
          <p:cNvSpPr/>
          <p:nvPr/>
        </p:nvSpPr>
        <p:spPr>
          <a:xfrm>
            <a:off x="7772400" y="2697480"/>
            <a:ext cx="2194560" cy="381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F5FAFF"/>
                </a:solidFill>
              </a:rPr>
              <a:t>Patrones de error</a:t>
            </a:r>
            <a:endParaRPr lang="en-US" sz="1400" dirty="0"/>
          </a:p>
        </p:txBody>
      </p:sp>
      <p:sp>
        <p:nvSpPr>
          <p:cNvPr id="13" name="Text 10"/>
          <p:cNvSpPr/>
          <p:nvPr/>
        </p:nvSpPr>
        <p:spPr>
          <a:xfrm>
            <a:off x="7726680" y="3305937"/>
            <a:ext cx="3749040" cy="18089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20000"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</a:rPr>
              <a:t>• </a:t>
            </a:r>
            <a:r>
              <a:rPr lang="en-US" sz="2200" dirty="0">
                <a:solidFill>
                  <a:srgbClr val="F5FAFF"/>
                </a:solidFill>
              </a:rPr>
              <a:t>FLAN: pocos errores paramétricos puntuales
</a:t>
            </a:r>
            <a:endParaRPr lang="en-US" sz="2200" dirty="0"/>
          </a:p>
          <a:p>
            <a:pPr marL="0" indent="0">
              <a:buNone/>
            </a:pPr>
            <a:r>
              <a:rPr lang="en-US" sz="2200" dirty="0">
                <a:solidFill>
                  <a:srgbClr val="F5FAFF"/>
                </a:solidFill>
              </a:rPr>
              <a:t>• T5: semántica útil, JSON reparable
</a:t>
            </a:r>
            <a:endParaRPr lang="en-US" sz="2200" dirty="0"/>
          </a:p>
          <a:p>
            <a:pPr marL="0" indent="0">
              <a:buNone/>
            </a:pPr>
            <a:r>
              <a:rPr lang="en-US" sz="2200" dirty="0">
                <a:solidFill>
                  <a:srgbClr val="F5FAFF"/>
                </a:solidFill>
              </a:rPr>
              <a:t>• mT5: función correcta, grounding débil</a:t>
            </a:r>
            <a:endParaRPr lang="en-US" sz="2200" dirty="0"/>
          </a:p>
        </p:txBody>
      </p:sp>
      <p:sp>
        <p:nvSpPr>
          <p:cNvPr id="14" name="Text 11"/>
          <p:cNvSpPr/>
          <p:nvPr/>
        </p:nvSpPr>
        <p:spPr>
          <a:xfrm>
            <a:off x="819150" y="6107046"/>
            <a:ext cx="100584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5FAFF"/>
                </a:solidFill>
              </a:rPr>
              <a:t>Lección: no basta medir si el JSON existe; hay que medir slots y valores.</a:t>
            </a:r>
            <a:endParaRPr lang="en-US" sz="135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0717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320040"/>
            <a:ext cx="6583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4E0EF"/>
                </a:solidFill>
              </a:rPr>
              <a:t>Misma instrucción · misma sesión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594360" y="621792"/>
            <a:ext cx="7955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F5FAFF"/>
                </a:solidFill>
              </a:rPr>
              <a:t>Prueba interactiva en Gradio</a:t>
            </a:r>
            <a:endParaRPr lang="en-US" sz="2400" dirty="0"/>
          </a:p>
        </p:txBody>
      </p:sp>
      <p:sp>
        <p:nvSpPr>
          <p:cNvPr id="4" name="Text 2"/>
          <p:cNvSpPr/>
          <p:nvPr/>
        </p:nvSpPr>
        <p:spPr>
          <a:xfrm>
            <a:off x="411480" y="6565392"/>
            <a:ext cx="429768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B4CDE1"/>
                </a:solidFill>
              </a:rPr>
              <a:t>Traductor NLP a Comandos de Robot</a:t>
            </a:r>
            <a:endParaRPr lang="en-US" sz="750" dirty="0"/>
          </a:p>
        </p:txBody>
      </p:sp>
      <p:sp>
        <p:nvSpPr>
          <p:cNvPr id="5" name="Text 3"/>
          <p:cNvSpPr/>
          <p:nvPr/>
        </p:nvSpPr>
        <p:spPr>
          <a:xfrm>
            <a:off x="11475720" y="6510528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80" b="1" dirty="0">
                <a:solidFill>
                  <a:srgbClr val="24E0EF"/>
                </a:solidFill>
              </a:rPr>
              <a:t>16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411480" y="6473952"/>
            <a:ext cx="11384280" cy="0"/>
          </a:xfrm>
          <a:prstGeom prst="line">
            <a:avLst/>
          </a:prstGeom>
          <a:noFill/>
          <a:ln w="9525">
            <a:solidFill>
              <a:srgbClr val="1F4258">
                <a:alpha val="8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pic>
        <p:nvPicPr>
          <p:cNvPr id="7" name="Image 0" descr="/mnt/data/Informe_Investigacion_PLN_LaTeX_FINAL/media/image7.png"/>
          <p:cNvPicPr>
            <a:picLocks noChangeAspect="1"/>
          </p:cNvPicPr>
          <p:nvPr/>
        </p:nvPicPr>
        <p:blipFill rotWithShape="1">
          <a:blip r:embed="rId3"/>
          <a:srcRect r="5205"/>
          <a:stretch/>
        </p:blipFill>
        <p:spPr>
          <a:xfrm>
            <a:off x="323850" y="1320183"/>
            <a:ext cx="7091933" cy="4495389"/>
          </a:xfrm>
          <a:prstGeom prst="rect">
            <a:avLst/>
          </a:prstGeom>
        </p:spPr>
      </p:pic>
      <p:sp>
        <p:nvSpPr>
          <p:cNvPr id="8" name="Shape 5"/>
          <p:cNvSpPr/>
          <p:nvPr/>
        </p:nvSpPr>
        <p:spPr>
          <a:xfrm>
            <a:off x="7635240" y="1234440"/>
            <a:ext cx="632460" cy="548640"/>
          </a:xfrm>
          <a:prstGeom prst="rect">
            <a:avLst/>
          </a:prstGeom>
          <a:solidFill>
            <a:srgbClr val="153348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" name="Text 6"/>
          <p:cNvSpPr/>
          <p:nvPr/>
        </p:nvSpPr>
        <p:spPr>
          <a:xfrm>
            <a:off x="7690104" y="1289304"/>
            <a:ext cx="52273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80" b="1" dirty="0">
                <a:solidFill>
                  <a:srgbClr val="F5FAFF"/>
                </a:solidFill>
              </a:rPr>
              <a:t>Modelo</a:t>
            </a:r>
            <a:endParaRPr lang="en-US" sz="880" dirty="0"/>
          </a:p>
        </p:txBody>
      </p:sp>
      <p:sp>
        <p:nvSpPr>
          <p:cNvPr id="10" name="Shape 7"/>
          <p:cNvSpPr/>
          <p:nvPr/>
        </p:nvSpPr>
        <p:spPr>
          <a:xfrm>
            <a:off x="8267700" y="1234440"/>
            <a:ext cx="632460" cy="548640"/>
          </a:xfrm>
          <a:prstGeom prst="rect">
            <a:avLst/>
          </a:prstGeom>
          <a:solidFill>
            <a:srgbClr val="153348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1" name="Text 8"/>
          <p:cNvSpPr/>
          <p:nvPr/>
        </p:nvSpPr>
        <p:spPr>
          <a:xfrm>
            <a:off x="8322564" y="1289304"/>
            <a:ext cx="52273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80" b="1" dirty="0">
                <a:solidFill>
                  <a:srgbClr val="F5FAFF"/>
                </a:solidFill>
              </a:rPr>
              <a:t>Solo</a:t>
            </a:r>
            <a:endParaRPr lang="en-US" sz="880" dirty="0"/>
          </a:p>
        </p:txBody>
      </p:sp>
      <p:sp>
        <p:nvSpPr>
          <p:cNvPr id="12" name="Shape 9"/>
          <p:cNvSpPr/>
          <p:nvPr/>
        </p:nvSpPr>
        <p:spPr>
          <a:xfrm>
            <a:off x="8900160" y="1234440"/>
            <a:ext cx="632460" cy="548640"/>
          </a:xfrm>
          <a:prstGeom prst="rect">
            <a:avLst/>
          </a:prstGeom>
          <a:solidFill>
            <a:srgbClr val="153348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3" name="Text 10"/>
          <p:cNvSpPr/>
          <p:nvPr/>
        </p:nvSpPr>
        <p:spPr>
          <a:xfrm>
            <a:off x="8955024" y="1289304"/>
            <a:ext cx="52273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80" b="1" dirty="0">
                <a:solidFill>
                  <a:srgbClr val="F5FAFF"/>
                </a:solidFill>
              </a:rPr>
              <a:t>JSON</a:t>
            </a:r>
            <a:endParaRPr lang="en-US" sz="880" dirty="0"/>
          </a:p>
        </p:txBody>
      </p:sp>
      <p:sp>
        <p:nvSpPr>
          <p:cNvPr id="14" name="Shape 11"/>
          <p:cNvSpPr/>
          <p:nvPr/>
        </p:nvSpPr>
        <p:spPr>
          <a:xfrm>
            <a:off x="9532620" y="1234440"/>
            <a:ext cx="632460" cy="548640"/>
          </a:xfrm>
          <a:prstGeom prst="rect">
            <a:avLst/>
          </a:prstGeom>
          <a:solidFill>
            <a:srgbClr val="153348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Text 12"/>
          <p:cNvSpPr/>
          <p:nvPr/>
        </p:nvSpPr>
        <p:spPr>
          <a:xfrm>
            <a:off x="9587484" y="1289304"/>
            <a:ext cx="52273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80" b="1" dirty="0">
                <a:solidFill>
                  <a:srgbClr val="F5FAFF"/>
                </a:solidFill>
              </a:rPr>
              <a:t>Reglas</a:t>
            </a:r>
            <a:endParaRPr lang="en-US" sz="880" dirty="0"/>
          </a:p>
        </p:txBody>
      </p:sp>
      <p:sp>
        <p:nvSpPr>
          <p:cNvPr id="16" name="Shape 13"/>
          <p:cNvSpPr/>
          <p:nvPr/>
        </p:nvSpPr>
        <p:spPr>
          <a:xfrm>
            <a:off x="10165080" y="1234440"/>
            <a:ext cx="632460" cy="548640"/>
          </a:xfrm>
          <a:prstGeom prst="rect">
            <a:avLst/>
          </a:prstGeom>
          <a:solidFill>
            <a:srgbClr val="153348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7" name="Text 14"/>
          <p:cNvSpPr/>
          <p:nvPr/>
        </p:nvSpPr>
        <p:spPr>
          <a:xfrm>
            <a:off x="10219944" y="1289304"/>
            <a:ext cx="52273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80" b="1" dirty="0">
                <a:solidFill>
                  <a:srgbClr val="F5FAFF"/>
                </a:solidFill>
              </a:rPr>
              <a:t>Arg.</a:t>
            </a:r>
            <a:endParaRPr lang="en-US" sz="880" dirty="0"/>
          </a:p>
        </p:txBody>
      </p:sp>
      <p:sp>
        <p:nvSpPr>
          <p:cNvPr id="18" name="Shape 15"/>
          <p:cNvSpPr/>
          <p:nvPr/>
        </p:nvSpPr>
        <p:spPr>
          <a:xfrm>
            <a:off x="10797540" y="1234440"/>
            <a:ext cx="632460" cy="548640"/>
          </a:xfrm>
          <a:prstGeom prst="rect">
            <a:avLst/>
          </a:prstGeom>
          <a:solidFill>
            <a:srgbClr val="153348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Text 16"/>
          <p:cNvSpPr/>
          <p:nvPr/>
        </p:nvSpPr>
        <p:spPr>
          <a:xfrm>
            <a:off x="10852404" y="1289304"/>
            <a:ext cx="52273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80" b="1" dirty="0">
                <a:solidFill>
                  <a:srgbClr val="F5FAFF"/>
                </a:solidFill>
              </a:rPr>
              <a:t>Total</a:t>
            </a:r>
            <a:endParaRPr lang="en-US" sz="880" dirty="0"/>
          </a:p>
        </p:txBody>
      </p:sp>
      <p:sp>
        <p:nvSpPr>
          <p:cNvPr id="20" name="Shape 17"/>
          <p:cNvSpPr/>
          <p:nvPr/>
        </p:nvSpPr>
        <p:spPr>
          <a:xfrm>
            <a:off x="7635240" y="1783080"/>
            <a:ext cx="632460" cy="54864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1" name="Text 18"/>
          <p:cNvSpPr/>
          <p:nvPr/>
        </p:nvSpPr>
        <p:spPr>
          <a:xfrm>
            <a:off x="7690104" y="1837944"/>
            <a:ext cx="52273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80" dirty="0">
                <a:solidFill>
                  <a:srgbClr val="F5FAFF"/>
                </a:solidFill>
              </a:rPr>
              <a:t>FLAN</a:t>
            </a:r>
            <a:endParaRPr lang="en-US" sz="880" dirty="0"/>
          </a:p>
        </p:txBody>
      </p:sp>
      <p:sp>
        <p:nvSpPr>
          <p:cNvPr id="22" name="Shape 19"/>
          <p:cNvSpPr/>
          <p:nvPr/>
        </p:nvSpPr>
        <p:spPr>
          <a:xfrm>
            <a:off x="8267700" y="1783080"/>
            <a:ext cx="632460" cy="54864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Text 20"/>
          <p:cNvSpPr/>
          <p:nvPr/>
        </p:nvSpPr>
        <p:spPr>
          <a:xfrm>
            <a:off x="8322564" y="1837944"/>
            <a:ext cx="52273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80" b="1" dirty="0">
                <a:solidFill>
                  <a:srgbClr val="34D399"/>
                </a:solidFill>
              </a:rPr>
              <a:t>Sí</a:t>
            </a:r>
            <a:endParaRPr lang="en-US" sz="880" dirty="0"/>
          </a:p>
        </p:txBody>
      </p:sp>
      <p:sp>
        <p:nvSpPr>
          <p:cNvPr id="24" name="Shape 21"/>
          <p:cNvSpPr/>
          <p:nvPr/>
        </p:nvSpPr>
        <p:spPr>
          <a:xfrm>
            <a:off x="8900160" y="1783080"/>
            <a:ext cx="632460" cy="54864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5" name="Text 22"/>
          <p:cNvSpPr/>
          <p:nvPr/>
        </p:nvSpPr>
        <p:spPr>
          <a:xfrm>
            <a:off x="8955024" y="1837944"/>
            <a:ext cx="52273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80" dirty="0">
                <a:solidFill>
                  <a:srgbClr val="F5FAFF"/>
                </a:solidFill>
              </a:rPr>
              <a:t>Directo</a:t>
            </a:r>
            <a:endParaRPr lang="en-US" sz="880" dirty="0"/>
          </a:p>
        </p:txBody>
      </p:sp>
      <p:sp>
        <p:nvSpPr>
          <p:cNvPr id="26" name="Shape 23"/>
          <p:cNvSpPr/>
          <p:nvPr/>
        </p:nvSpPr>
        <p:spPr>
          <a:xfrm>
            <a:off x="9532620" y="1783080"/>
            <a:ext cx="632460" cy="54864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7" name="Text 24"/>
          <p:cNvSpPr/>
          <p:nvPr/>
        </p:nvSpPr>
        <p:spPr>
          <a:xfrm>
            <a:off x="9587484" y="1837944"/>
            <a:ext cx="52273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80" dirty="0">
                <a:solidFill>
                  <a:srgbClr val="F5FAFF"/>
                </a:solidFill>
              </a:rPr>
              <a:t>No</a:t>
            </a:r>
            <a:endParaRPr lang="en-US" sz="880" dirty="0"/>
          </a:p>
        </p:txBody>
      </p:sp>
      <p:sp>
        <p:nvSpPr>
          <p:cNvPr id="28" name="Shape 25"/>
          <p:cNvSpPr/>
          <p:nvPr/>
        </p:nvSpPr>
        <p:spPr>
          <a:xfrm>
            <a:off x="10165080" y="1783080"/>
            <a:ext cx="632460" cy="54864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9" name="Text 26"/>
          <p:cNvSpPr/>
          <p:nvPr/>
        </p:nvSpPr>
        <p:spPr>
          <a:xfrm>
            <a:off x="10219944" y="1837944"/>
            <a:ext cx="52273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80" b="1" dirty="0">
                <a:solidFill>
                  <a:srgbClr val="24E0EF"/>
                </a:solidFill>
              </a:rPr>
              <a:t>100%</a:t>
            </a:r>
            <a:endParaRPr lang="en-US" sz="880" dirty="0"/>
          </a:p>
        </p:txBody>
      </p:sp>
      <p:sp>
        <p:nvSpPr>
          <p:cNvPr id="30" name="Shape 27"/>
          <p:cNvSpPr/>
          <p:nvPr/>
        </p:nvSpPr>
        <p:spPr>
          <a:xfrm>
            <a:off x="10797540" y="1783080"/>
            <a:ext cx="632460" cy="54864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1" name="Text 28"/>
          <p:cNvSpPr/>
          <p:nvPr/>
        </p:nvSpPr>
        <p:spPr>
          <a:xfrm>
            <a:off x="10852404" y="1837944"/>
            <a:ext cx="52273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80" dirty="0">
                <a:solidFill>
                  <a:srgbClr val="F5FAFF"/>
                </a:solidFill>
              </a:rPr>
              <a:t>54.84 s</a:t>
            </a:r>
            <a:endParaRPr lang="en-US" sz="880" dirty="0"/>
          </a:p>
        </p:txBody>
      </p:sp>
      <p:sp>
        <p:nvSpPr>
          <p:cNvPr id="32" name="Shape 29"/>
          <p:cNvSpPr/>
          <p:nvPr/>
        </p:nvSpPr>
        <p:spPr>
          <a:xfrm>
            <a:off x="7635240" y="2331720"/>
            <a:ext cx="632460" cy="548640"/>
          </a:xfrm>
          <a:prstGeom prst="rect">
            <a:avLst/>
          </a:prstGeom>
          <a:solidFill>
            <a:srgbClr val="0B1E2D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3" name="Text 30"/>
          <p:cNvSpPr/>
          <p:nvPr/>
        </p:nvSpPr>
        <p:spPr>
          <a:xfrm>
            <a:off x="7690104" y="2386584"/>
            <a:ext cx="52273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80" dirty="0">
                <a:solidFill>
                  <a:srgbClr val="F5FAFF"/>
                </a:solidFill>
              </a:rPr>
              <a:t>T5</a:t>
            </a:r>
            <a:endParaRPr lang="en-US" sz="880" dirty="0"/>
          </a:p>
        </p:txBody>
      </p:sp>
      <p:sp>
        <p:nvSpPr>
          <p:cNvPr id="34" name="Shape 31"/>
          <p:cNvSpPr/>
          <p:nvPr/>
        </p:nvSpPr>
        <p:spPr>
          <a:xfrm>
            <a:off x="8267700" y="2331720"/>
            <a:ext cx="632460" cy="548640"/>
          </a:xfrm>
          <a:prstGeom prst="rect">
            <a:avLst/>
          </a:prstGeom>
          <a:solidFill>
            <a:srgbClr val="0B1E2D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5" name="Text 32"/>
          <p:cNvSpPr/>
          <p:nvPr/>
        </p:nvSpPr>
        <p:spPr>
          <a:xfrm>
            <a:off x="8322564" y="2386584"/>
            <a:ext cx="52273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80" b="1" dirty="0">
                <a:solidFill>
                  <a:srgbClr val="34D399"/>
                </a:solidFill>
              </a:rPr>
              <a:t>Sí</a:t>
            </a:r>
            <a:endParaRPr lang="en-US" sz="880" dirty="0"/>
          </a:p>
        </p:txBody>
      </p:sp>
      <p:sp>
        <p:nvSpPr>
          <p:cNvPr id="36" name="Shape 33"/>
          <p:cNvSpPr/>
          <p:nvPr/>
        </p:nvSpPr>
        <p:spPr>
          <a:xfrm>
            <a:off x="8900160" y="2331720"/>
            <a:ext cx="632460" cy="548640"/>
          </a:xfrm>
          <a:prstGeom prst="rect">
            <a:avLst/>
          </a:prstGeom>
          <a:solidFill>
            <a:srgbClr val="0B1E2D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7" name="Text 34"/>
          <p:cNvSpPr/>
          <p:nvPr/>
        </p:nvSpPr>
        <p:spPr>
          <a:xfrm>
            <a:off x="8955024" y="2386584"/>
            <a:ext cx="52273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80" dirty="0">
                <a:solidFill>
                  <a:srgbClr val="F5FAFF"/>
                </a:solidFill>
              </a:rPr>
              <a:t>Reparado</a:t>
            </a:r>
            <a:endParaRPr lang="en-US" sz="880" dirty="0"/>
          </a:p>
        </p:txBody>
      </p:sp>
      <p:sp>
        <p:nvSpPr>
          <p:cNvPr id="38" name="Shape 35"/>
          <p:cNvSpPr/>
          <p:nvPr/>
        </p:nvSpPr>
        <p:spPr>
          <a:xfrm>
            <a:off x="9532620" y="2331720"/>
            <a:ext cx="632460" cy="548640"/>
          </a:xfrm>
          <a:prstGeom prst="rect">
            <a:avLst/>
          </a:prstGeom>
          <a:solidFill>
            <a:srgbClr val="0B1E2D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9" name="Text 36"/>
          <p:cNvSpPr/>
          <p:nvPr/>
        </p:nvSpPr>
        <p:spPr>
          <a:xfrm>
            <a:off x="9587484" y="2386584"/>
            <a:ext cx="52273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80" dirty="0">
                <a:solidFill>
                  <a:srgbClr val="F5FAFF"/>
                </a:solidFill>
              </a:rPr>
              <a:t>No</a:t>
            </a:r>
            <a:endParaRPr lang="en-US" sz="880" dirty="0"/>
          </a:p>
        </p:txBody>
      </p:sp>
      <p:sp>
        <p:nvSpPr>
          <p:cNvPr id="40" name="Shape 37"/>
          <p:cNvSpPr/>
          <p:nvPr/>
        </p:nvSpPr>
        <p:spPr>
          <a:xfrm>
            <a:off x="10165080" y="2331720"/>
            <a:ext cx="632460" cy="548640"/>
          </a:xfrm>
          <a:prstGeom prst="rect">
            <a:avLst/>
          </a:prstGeom>
          <a:solidFill>
            <a:srgbClr val="0B1E2D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1" name="Text 38"/>
          <p:cNvSpPr/>
          <p:nvPr/>
        </p:nvSpPr>
        <p:spPr>
          <a:xfrm>
            <a:off x="10219944" y="2386584"/>
            <a:ext cx="52273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80" b="1" dirty="0">
                <a:solidFill>
                  <a:srgbClr val="24E0EF"/>
                </a:solidFill>
              </a:rPr>
              <a:t>100%</a:t>
            </a:r>
            <a:endParaRPr lang="en-US" sz="880" dirty="0"/>
          </a:p>
        </p:txBody>
      </p:sp>
      <p:sp>
        <p:nvSpPr>
          <p:cNvPr id="42" name="Shape 39"/>
          <p:cNvSpPr/>
          <p:nvPr/>
        </p:nvSpPr>
        <p:spPr>
          <a:xfrm>
            <a:off x="10797540" y="2331720"/>
            <a:ext cx="632460" cy="548640"/>
          </a:xfrm>
          <a:prstGeom prst="rect">
            <a:avLst/>
          </a:prstGeom>
          <a:solidFill>
            <a:srgbClr val="0B1E2D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3" name="Text 40"/>
          <p:cNvSpPr/>
          <p:nvPr/>
        </p:nvSpPr>
        <p:spPr>
          <a:xfrm>
            <a:off x="10852404" y="2386584"/>
            <a:ext cx="52273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80" dirty="0">
                <a:solidFill>
                  <a:srgbClr val="F5FAFF"/>
                </a:solidFill>
              </a:rPr>
              <a:t>13.44 s</a:t>
            </a:r>
            <a:endParaRPr lang="en-US" sz="880" dirty="0"/>
          </a:p>
        </p:txBody>
      </p:sp>
      <p:sp>
        <p:nvSpPr>
          <p:cNvPr id="44" name="Shape 41"/>
          <p:cNvSpPr/>
          <p:nvPr/>
        </p:nvSpPr>
        <p:spPr>
          <a:xfrm>
            <a:off x="7635240" y="2880360"/>
            <a:ext cx="632460" cy="54864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5" name="Text 42"/>
          <p:cNvSpPr/>
          <p:nvPr/>
        </p:nvSpPr>
        <p:spPr>
          <a:xfrm>
            <a:off x="7690104" y="2935224"/>
            <a:ext cx="52273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80" dirty="0">
                <a:solidFill>
                  <a:srgbClr val="F5FAFF"/>
                </a:solidFill>
              </a:rPr>
              <a:t>mT5</a:t>
            </a:r>
            <a:endParaRPr lang="en-US" sz="880" dirty="0"/>
          </a:p>
        </p:txBody>
      </p:sp>
      <p:sp>
        <p:nvSpPr>
          <p:cNvPr id="46" name="Shape 43"/>
          <p:cNvSpPr/>
          <p:nvPr/>
        </p:nvSpPr>
        <p:spPr>
          <a:xfrm>
            <a:off x="8267700" y="2880360"/>
            <a:ext cx="632460" cy="54864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7" name="Text 44"/>
          <p:cNvSpPr/>
          <p:nvPr/>
        </p:nvSpPr>
        <p:spPr>
          <a:xfrm>
            <a:off x="8322564" y="2935224"/>
            <a:ext cx="52273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80" dirty="0">
                <a:solidFill>
                  <a:srgbClr val="F5FAFF"/>
                </a:solidFill>
              </a:rPr>
              <a:t>No</a:t>
            </a:r>
            <a:endParaRPr lang="en-US" sz="880" dirty="0"/>
          </a:p>
        </p:txBody>
      </p:sp>
      <p:sp>
        <p:nvSpPr>
          <p:cNvPr id="48" name="Shape 45"/>
          <p:cNvSpPr/>
          <p:nvPr/>
        </p:nvSpPr>
        <p:spPr>
          <a:xfrm>
            <a:off x="8900160" y="2880360"/>
            <a:ext cx="632460" cy="54864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9" name="Text 46"/>
          <p:cNvSpPr/>
          <p:nvPr/>
        </p:nvSpPr>
        <p:spPr>
          <a:xfrm>
            <a:off x="8955024" y="2935224"/>
            <a:ext cx="52273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80" dirty="0">
                <a:solidFill>
                  <a:srgbClr val="F5FAFF"/>
                </a:solidFill>
              </a:rPr>
              <a:t>Directo</a:t>
            </a:r>
            <a:endParaRPr lang="en-US" sz="880" dirty="0"/>
          </a:p>
        </p:txBody>
      </p:sp>
      <p:sp>
        <p:nvSpPr>
          <p:cNvPr id="50" name="Shape 47"/>
          <p:cNvSpPr/>
          <p:nvPr/>
        </p:nvSpPr>
        <p:spPr>
          <a:xfrm>
            <a:off x="9532620" y="2880360"/>
            <a:ext cx="632460" cy="54864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51" name="Text 48"/>
          <p:cNvSpPr/>
          <p:nvPr/>
        </p:nvSpPr>
        <p:spPr>
          <a:xfrm>
            <a:off x="9587484" y="2935224"/>
            <a:ext cx="52273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80" b="1" dirty="0">
                <a:solidFill>
                  <a:srgbClr val="34D399"/>
                </a:solidFill>
              </a:rPr>
              <a:t>Sí</a:t>
            </a:r>
            <a:endParaRPr lang="en-US" sz="880" dirty="0"/>
          </a:p>
        </p:txBody>
      </p:sp>
      <p:sp>
        <p:nvSpPr>
          <p:cNvPr id="52" name="Shape 49"/>
          <p:cNvSpPr/>
          <p:nvPr/>
        </p:nvSpPr>
        <p:spPr>
          <a:xfrm>
            <a:off x="10165080" y="2880360"/>
            <a:ext cx="632460" cy="54864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53" name="Text 50"/>
          <p:cNvSpPr/>
          <p:nvPr/>
        </p:nvSpPr>
        <p:spPr>
          <a:xfrm>
            <a:off x="10219944" y="2935224"/>
            <a:ext cx="52273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80" dirty="0">
                <a:solidFill>
                  <a:srgbClr val="F5FAFF"/>
                </a:solidFill>
              </a:rPr>
              <a:t>0%</a:t>
            </a:r>
            <a:endParaRPr lang="en-US" sz="880" dirty="0"/>
          </a:p>
        </p:txBody>
      </p:sp>
      <p:sp>
        <p:nvSpPr>
          <p:cNvPr id="54" name="Shape 51"/>
          <p:cNvSpPr/>
          <p:nvPr/>
        </p:nvSpPr>
        <p:spPr>
          <a:xfrm>
            <a:off x="10797540" y="2880360"/>
            <a:ext cx="632460" cy="548640"/>
          </a:xfrm>
          <a:prstGeom prst="rect">
            <a:avLst/>
          </a:prstGeom>
          <a:solidFill>
            <a:srgbClr val="0E2130"/>
          </a:solidFill>
          <a:ln w="5080">
            <a:solidFill>
              <a:srgbClr val="1F4258">
                <a:alpha val="7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55" name="Text 52"/>
          <p:cNvSpPr/>
          <p:nvPr/>
        </p:nvSpPr>
        <p:spPr>
          <a:xfrm>
            <a:off x="10852404" y="2935224"/>
            <a:ext cx="52273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80" dirty="0">
                <a:solidFill>
                  <a:srgbClr val="F5FAFF"/>
                </a:solidFill>
              </a:rPr>
              <a:t>33.09 s</a:t>
            </a:r>
            <a:endParaRPr lang="en-US" sz="880" dirty="0"/>
          </a:p>
        </p:txBody>
      </p:sp>
      <p:sp>
        <p:nvSpPr>
          <p:cNvPr id="56" name="Shape 53"/>
          <p:cNvSpPr/>
          <p:nvPr/>
        </p:nvSpPr>
        <p:spPr>
          <a:xfrm>
            <a:off x="7602855" y="3936876"/>
            <a:ext cx="4032885" cy="1929369"/>
          </a:xfrm>
          <a:prstGeom prst="roundRect">
            <a:avLst>
              <a:gd name="adj" fmla="val 7500"/>
            </a:avLst>
          </a:prstGeom>
          <a:solidFill>
            <a:srgbClr val="0D2536"/>
          </a:solidFill>
          <a:ln w="12700">
            <a:solidFill>
              <a:srgbClr val="FBBF24">
                <a:alpha val="6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57" name="Text 54"/>
          <p:cNvSpPr/>
          <p:nvPr/>
        </p:nvSpPr>
        <p:spPr>
          <a:xfrm>
            <a:off x="8583930" y="4072902"/>
            <a:ext cx="23774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5FAFF"/>
                </a:solidFill>
              </a:rPr>
              <a:t>Lectura de la demo</a:t>
            </a:r>
            <a:endParaRPr lang="en-US" sz="1400" dirty="0"/>
          </a:p>
        </p:txBody>
      </p:sp>
      <p:sp>
        <p:nvSpPr>
          <p:cNvPr id="58" name="Text 55"/>
          <p:cNvSpPr/>
          <p:nvPr/>
        </p:nvSpPr>
        <p:spPr>
          <a:xfrm>
            <a:off x="7951470" y="4462281"/>
            <a:ext cx="3537585" cy="110641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80" dirty="0">
                <a:solidFill>
                  <a:srgbClr val="F5FAFF"/>
                </a:solidFill>
              </a:rPr>
              <a:t>• </a:t>
            </a:r>
            <a:r>
              <a:rPr lang="en-US" sz="1400" dirty="0">
                <a:solidFill>
                  <a:srgbClr val="F5FAFF"/>
                </a:solidFill>
              </a:rPr>
              <a:t>T5 fue el más rápido por tiempo total
</a:t>
            </a:r>
            <a:endParaRPr lang="en-US" sz="1400" dirty="0"/>
          </a:p>
          <a:p>
            <a:pPr marL="0" indent="0">
              <a:buNone/>
            </a:pPr>
            <a:r>
              <a:rPr lang="en-US" sz="1400" dirty="0">
                <a:solidFill>
                  <a:srgbClr val="F5FAFF"/>
                </a:solidFill>
              </a:rPr>
              <a:t>• FLAN fue el más autónomo y robusto
</a:t>
            </a:r>
            <a:endParaRPr lang="en-US" sz="1400" dirty="0"/>
          </a:p>
          <a:p>
            <a:pPr marL="0" indent="0">
              <a:buNone/>
            </a:pPr>
            <a:r>
              <a:rPr lang="en-US" sz="1400" dirty="0">
                <a:solidFill>
                  <a:srgbClr val="F5FAFF"/>
                </a:solidFill>
              </a:rPr>
              <a:t>• mT5 necesitó fallback semántico</a:t>
            </a:r>
            <a:endParaRPr lang="en-US" sz="14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0717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320040"/>
            <a:ext cx="65836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4E0EF"/>
                </a:solidFill>
              </a:rPr>
              <a:t>No es un nuevo Transformer: es una metodología trazable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594360" y="621792"/>
            <a:ext cx="79552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F5FAFF"/>
                </a:solidFill>
              </a:rPr>
              <a:t>Aporte de la investigación</a:t>
            </a:r>
            <a:endParaRPr lang="en-US" sz="2400" dirty="0"/>
          </a:p>
        </p:txBody>
      </p:sp>
      <p:sp>
        <p:nvSpPr>
          <p:cNvPr id="4" name="Text 2"/>
          <p:cNvSpPr/>
          <p:nvPr/>
        </p:nvSpPr>
        <p:spPr>
          <a:xfrm>
            <a:off x="411480" y="6565392"/>
            <a:ext cx="4297680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00" dirty="0">
                <a:solidFill>
                  <a:srgbClr val="B4CDE1"/>
                </a:solidFill>
              </a:rPr>
              <a:t>Traductor NLP a Comandos de Robot</a:t>
            </a:r>
            <a:endParaRPr lang="en-US" sz="750" dirty="0"/>
          </a:p>
        </p:txBody>
      </p:sp>
      <p:sp>
        <p:nvSpPr>
          <p:cNvPr id="5" name="Text 3"/>
          <p:cNvSpPr/>
          <p:nvPr/>
        </p:nvSpPr>
        <p:spPr>
          <a:xfrm>
            <a:off x="11475720" y="6510528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24E0EF"/>
                </a:solidFill>
              </a:rPr>
              <a:t>17</a:t>
            </a:r>
            <a:endParaRPr lang="en-US" sz="850" dirty="0"/>
          </a:p>
        </p:txBody>
      </p:sp>
      <p:sp>
        <p:nvSpPr>
          <p:cNvPr id="6" name="Shape 4"/>
          <p:cNvSpPr/>
          <p:nvPr/>
        </p:nvSpPr>
        <p:spPr>
          <a:xfrm>
            <a:off x="411480" y="6473952"/>
            <a:ext cx="11384280" cy="0"/>
          </a:xfrm>
          <a:prstGeom prst="line">
            <a:avLst/>
          </a:prstGeom>
          <a:noFill/>
          <a:ln w="9525">
            <a:solidFill>
              <a:srgbClr val="1F4258">
                <a:alpha val="8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7" name="Shape 5"/>
          <p:cNvSpPr/>
          <p:nvPr/>
        </p:nvSpPr>
        <p:spPr>
          <a:xfrm>
            <a:off x="777240" y="1234439"/>
            <a:ext cx="3489960" cy="1417299"/>
          </a:xfrm>
          <a:prstGeom prst="roundRect">
            <a:avLst>
              <a:gd name="adj" fmla="val 9600"/>
            </a:avLst>
          </a:prstGeom>
          <a:solidFill>
            <a:srgbClr val="0D2536"/>
          </a:solidFill>
          <a:ln w="12700">
            <a:solidFill>
              <a:srgbClr val="34D399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8" name="Text 6"/>
          <p:cNvSpPr/>
          <p:nvPr/>
        </p:nvSpPr>
        <p:spPr>
          <a:xfrm>
            <a:off x="941832" y="1380744"/>
            <a:ext cx="27889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rgbClr val="34D399"/>
                </a:solidFill>
              </a:rPr>
              <a:t>Sí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941832" y="1810512"/>
            <a:ext cx="27889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</a:rPr>
              <a:t>resuelve el problema dentro del alcance experimental</a:t>
            </a:r>
            <a:endParaRPr lang="en-US" sz="950" dirty="0"/>
          </a:p>
        </p:txBody>
      </p:sp>
      <p:sp>
        <p:nvSpPr>
          <p:cNvPr id="10" name="Shape 8"/>
          <p:cNvSpPr/>
          <p:nvPr/>
        </p:nvSpPr>
        <p:spPr>
          <a:xfrm>
            <a:off x="4526280" y="1234440"/>
            <a:ext cx="3398522" cy="1417298"/>
          </a:xfrm>
          <a:prstGeom prst="roundRect">
            <a:avLst>
              <a:gd name="adj" fmla="val 9600"/>
            </a:avLst>
          </a:prstGeom>
          <a:solidFill>
            <a:srgbClr val="0D2536"/>
          </a:solidFill>
          <a:ln w="12700">
            <a:solidFill>
              <a:srgbClr val="22D3EE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1" name="Text 9"/>
          <p:cNvSpPr/>
          <p:nvPr/>
        </p:nvSpPr>
        <p:spPr>
          <a:xfrm>
            <a:off x="4690872" y="1380744"/>
            <a:ext cx="27889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rgbClr val="24E0EF"/>
                </a:solidFill>
              </a:rPr>
              <a:t>86.7%</a:t>
            </a:r>
            <a:endParaRPr lang="en-US" sz="2200" dirty="0"/>
          </a:p>
        </p:txBody>
      </p:sp>
      <p:sp>
        <p:nvSpPr>
          <p:cNvPr id="12" name="Text 10"/>
          <p:cNvSpPr/>
          <p:nvPr/>
        </p:nvSpPr>
        <p:spPr>
          <a:xfrm>
            <a:off x="4690872" y="1810512"/>
            <a:ext cx="27889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</a:rPr>
              <a:t>Exact Match de FLAN‑T5 en benchmark</a:t>
            </a:r>
            <a:endParaRPr lang="en-US" sz="950" dirty="0"/>
          </a:p>
        </p:txBody>
      </p:sp>
      <p:sp>
        <p:nvSpPr>
          <p:cNvPr id="13" name="Shape 11"/>
          <p:cNvSpPr/>
          <p:nvPr/>
        </p:nvSpPr>
        <p:spPr>
          <a:xfrm>
            <a:off x="8275320" y="1234440"/>
            <a:ext cx="2770632" cy="1417298"/>
          </a:xfrm>
          <a:prstGeom prst="roundRect">
            <a:avLst>
              <a:gd name="adj" fmla="val 9600"/>
            </a:avLst>
          </a:prstGeom>
          <a:solidFill>
            <a:srgbClr val="0D2536"/>
          </a:solidFill>
          <a:ln w="12700">
            <a:solidFill>
              <a:srgbClr val="FBBF24">
                <a:alpha val="45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Text 12"/>
          <p:cNvSpPr/>
          <p:nvPr/>
        </p:nvSpPr>
        <p:spPr>
          <a:xfrm>
            <a:off x="8439912" y="1380744"/>
            <a:ext cx="27889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rgbClr val="F5FAFF"/>
                </a:solidFill>
              </a:rPr>
              <a:t>0%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8439912" y="1810512"/>
            <a:ext cx="27889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</a:rPr>
              <a:t>fallback permitido en ranking científico</a:t>
            </a:r>
            <a:endParaRPr lang="en-US" sz="950" dirty="0"/>
          </a:p>
        </p:txBody>
      </p:sp>
      <p:sp>
        <p:nvSpPr>
          <p:cNvPr id="16" name="Text 14"/>
          <p:cNvSpPr/>
          <p:nvPr/>
        </p:nvSpPr>
        <p:spPr>
          <a:xfrm>
            <a:off x="868680" y="2898648"/>
            <a:ext cx="3108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5FAFF"/>
                </a:solidFill>
              </a:rPr>
              <a:t>Aporte metodológico</a:t>
            </a:r>
            <a:endParaRPr lang="en-US" sz="1700" dirty="0"/>
          </a:p>
        </p:txBody>
      </p:sp>
      <p:sp>
        <p:nvSpPr>
          <p:cNvPr id="17" name="Text 15"/>
          <p:cNvSpPr/>
          <p:nvPr/>
        </p:nvSpPr>
        <p:spPr>
          <a:xfrm>
            <a:off x="960120" y="3520439"/>
            <a:ext cx="8393430" cy="1975123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</a:rPr>
              <a:t>• Formulación NLP→Robot como semantic parsing generativo hacia JSON DSL.
</a:t>
            </a:r>
            <a:endParaRPr lang="en-US" sz="1300" dirty="0"/>
          </a:p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</a:rPr>
              <a:t>• Corpus bilingüe curado + sintético controlado con ground truth determinista.
</a:t>
            </a:r>
            <a:endParaRPr lang="en-US" sz="1300" dirty="0"/>
          </a:p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</a:rPr>
              <a:t>• Evaluación separada: sintaxis, intención, argumentos, reparación, fallback y ejecución.
</a:t>
            </a:r>
            <a:endParaRPr lang="en-US" sz="1300" dirty="0"/>
          </a:p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</a:rPr>
              <a:t>• Integración de métricas PLN con verificación robótica y simulación.</a:t>
            </a:r>
            <a:endParaRPr lang="en-US" sz="1300" dirty="0"/>
          </a:p>
        </p:txBody>
      </p:sp>
      <p:sp>
        <p:nvSpPr>
          <p:cNvPr id="18" name="Shape 16"/>
          <p:cNvSpPr/>
          <p:nvPr/>
        </p:nvSpPr>
        <p:spPr>
          <a:xfrm>
            <a:off x="1005840" y="5765291"/>
            <a:ext cx="10287000" cy="502920"/>
          </a:xfrm>
          <a:prstGeom prst="roundRect">
            <a:avLst>
              <a:gd name="adj" fmla="val 21818"/>
            </a:avLst>
          </a:prstGeom>
          <a:solidFill>
            <a:srgbClr val="102A3C"/>
          </a:solidFill>
          <a:ln w="12700">
            <a:solidFill>
              <a:srgbClr val="2DD4BF">
                <a:alpha val="60000"/>
              </a:srgbClr>
            </a:solidFill>
            <a:prstDash val="solid"/>
          </a:ln>
        </p:spPr>
        <p:txBody>
          <a:bodyPr/>
          <a:lstStyle/>
          <a:p>
            <a:endParaRPr dirty="0"/>
          </a:p>
        </p:txBody>
      </p:sp>
      <p:sp>
        <p:nvSpPr>
          <p:cNvPr id="19" name="Text 17"/>
          <p:cNvSpPr/>
          <p:nvPr/>
        </p:nvSpPr>
        <p:spPr>
          <a:xfrm>
            <a:off x="1188720" y="5906261"/>
            <a:ext cx="98755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F5FAFF"/>
                </a:solidFill>
              </a:rPr>
              <a:t>Conclusión científica: la solución es viable para la capa PLN→comando, pero aún no sustituye percepción visual ni control real.</a:t>
            </a:r>
            <a:endParaRPr lang="en-US" sz="14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laboratorio_futurista_de_robótica_e_ingeniería.png"/>
          <p:cNvPicPr>
            <a:picLocks noChangeAspect="1"/>
          </p:cNvPicPr>
          <p:nvPr/>
        </p:nvPicPr>
        <p:blipFill>
          <a:blip r:embed="rId3"/>
          <a:srcRect t="4709" b="4709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1763549" y="224028"/>
            <a:ext cx="6995160" cy="777240"/>
          </a:xfrm>
          <a:prstGeom prst="roundRect">
            <a:avLst>
              <a:gd name="adj" fmla="val 14118"/>
            </a:avLst>
          </a:prstGeom>
          <a:solidFill>
            <a:srgbClr val="06131F">
              <a:alpha val="95000"/>
            </a:srgbClr>
          </a:solidFill>
          <a:ln w="12700">
            <a:solidFill>
              <a:srgbClr val="22D3EE">
                <a:alpha val="5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Text 1"/>
          <p:cNvSpPr/>
          <p:nvPr/>
        </p:nvSpPr>
        <p:spPr>
          <a:xfrm>
            <a:off x="2560320" y="306324"/>
            <a:ext cx="65836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100" b="1" dirty="0">
                <a:solidFill>
                  <a:srgbClr val="F5FAFF"/>
                </a:solidFill>
              </a:rPr>
              <a:t>Conclusiones y próximos pasos</a:t>
            </a:r>
            <a:endParaRPr lang="en-US" sz="3000" dirty="0"/>
          </a:p>
        </p:txBody>
      </p:sp>
      <p:sp>
        <p:nvSpPr>
          <p:cNvPr id="5" name="Shape 2"/>
          <p:cNvSpPr/>
          <p:nvPr/>
        </p:nvSpPr>
        <p:spPr>
          <a:xfrm>
            <a:off x="777240" y="1417320"/>
            <a:ext cx="5349240" cy="4069080"/>
          </a:xfrm>
          <a:prstGeom prst="roundRect">
            <a:avLst>
              <a:gd name="adj" fmla="val 2697"/>
            </a:avLst>
          </a:prstGeom>
          <a:solidFill>
            <a:srgbClr val="06131F">
              <a:alpha val="92000"/>
            </a:srgbClr>
          </a:solidFill>
          <a:ln w="12700">
            <a:solidFill>
              <a:srgbClr val="22D3EE">
                <a:alpha val="7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6" name="Text 3"/>
          <p:cNvSpPr/>
          <p:nvPr/>
        </p:nvSpPr>
        <p:spPr>
          <a:xfrm>
            <a:off x="1005840" y="1691640"/>
            <a:ext cx="2286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F5FAFF"/>
                </a:solidFill>
              </a:rPr>
              <a:t>Conclusiones</a:t>
            </a:r>
            <a:endParaRPr lang="en-US" sz="1600" dirty="0"/>
          </a:p>
        </p:txBody>
      </p:sp>
      <p:sp>
        <p:nvSpPr>
          <p:cNvPr id="7" name="Text 4"/>
          <p:cNvSpPr/>
          <p:nvPr/>
        </p:nvSpPr>
        <p:spPr>
          <a:xfrm>
            <a:off x="1051560" y="2583180"/>
            <a:ext cx="4617720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</a:rPr>
              <a:t>• FLAN‑T5-small es el mejor modelo global del estudio.
</a:t>
            </a:r>
            <a:endParaRPr lang="en-US" sz="1600" dirty="0"/>
          </a:p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</a:rPr>
              <a:t>• T5-small es competitivo, pero requiere reparación JSON.
</a:t>
            </a:r>
            <a:endParaRPr lang="en-US" sz="1600" dirty="0"/>
          </a:p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</a:rPr>
              <a:t>• mT5-small no traduce su tamaño a mayor exactitud en slots.
</a:t>
            </a:r>
            <a:endParaRPr lang="en-US" sz="1600" dirty="0"/>
          </a:p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</a:rPr>
              <a:t>• El sistema separa éxito del modelo y éxito operacional.</a:t>
            </a:r>
            <a:endParaRPr lang="en-US" sz="1600" dirty="0"/>
          </a:p>
        </p:txBody>
      </p:sp>
      <p:sp>
        <p:nvSpPr>
          <p:cNvPr id="8" name="Shape 5"/>
          <p:cNvSpPr/>
          <p:nvPr/>
        </p:nvSpPr>
        <p:spPr>
          <a:xfrm>
            <a:off x="6446520" y="1417320"/>
            <a:ext cx="4892040" cy="4069080"/>
          </a:xfrm>
          <a:prstGeom prst="roundRect">
            <a:avLst>
              <a:gd name="adj" fmla="val 2697"/>
            </a:avLst>
          </a:prstGeom>
          <a:solidFill>
            <a:srgbClr val="06131F">
              <a:alpha val="92000"/>
            </a:srgbClr>
          </a:solidFill>
          <a:ln w="12700">
            <a:solidFill>
              <a:srgbClr val="2DD4BF">
                <a:alpha val="70000"/>
              </a:srgbClr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9" name="Text 6"/>
          <p:cNvSpPr/>
          <p:nvPr/>
        </p:nvSpPr>
        <p:spPr>
          <a:xfrm>
            <a:off x="6720840" y="1691640"/>
            <a:ext cx="2286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F5FAFF"/>
                </a:solidFill>
              </a:rPr>
              <a:t>Trabajo futuro</a:t>
            </a:r>
            <a:endParaRPr lang="en-US" sz="1600" dirty="0"/>
          </a:p>
        </p:txBody>
      </p:sp>
      <p:sp>
        <p:nvSpPr>
          <p:cNvPr id="10" name="Text 7"/>
          <p:cNvSpPr/>
          <p:nvPr/>
        </p:nvSpPr>
        <p:spPr>
          <a:xfrm>
            <a:off x="6766560" y="2148840"/>
            <a:ext cx="4160520" cy="23166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</a:rPr>
              <a:t>• Dataset real de operadores y mayor hold‑out congelado.
</a:t>
            </a:r>
            <a:endParaRPr lang="en-US" sz="1250" dirty="0"/>
          </a:p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</a:rPr>
              <a:t>• Constrained decoding para JSON robusto.
</a:t>
            </a:r>
            <a:endParaRPr lang="en-US" sz="1250" dirty="0"/>
          </a:p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</a:rPr>
              <a:t>• Evaluación por slot: object, target, joint, angle, x/y/z.
</a:t>
            </a:r>
            <a:endParaRPr lang="en-US" sz="1250" dirty="0"/>
          </a:p>
          <a:p>
            <a:pPr marL="0" indent="0">
              <a:buNone/>
            </a:pPr>
            <a:r>
              <a:rPr lang="en-US" sz="1600" dirty="0">
                <a:solidFill>
                  <a:srgbClr val="F5FAFF"/>
                </a:solidFill>
              </a:rPr>
              <a:t>• Integración futura con visión RGB‑D, ROS 2 / MoveIt y seguridad industrial.</a:t>
            </a:r>
            <a:endParaRPr lang="en-US" sz="1250" dirty="0"/>
          </a:p>
        </p:txBody>
      </p:sp>
      <p:sp>
        <p:nvSpPr>
          <p:cNvPr id="11" name="Text 8"/>
          <p:cNvSpPr/>
          <p:nvPr/>
        </p:nvSpPr>
        <p:spPr>
          <a:xfrm>
            <a:off x="731520" y="5715000"/>
            <a:ext cx="1828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/>
              <a:t>Gracias</a:t>
            </a:r>
            <a:endParaRPr lang="en-US" sz="1800" dirty="0"/>
          </a:p>
        </p:txBody>
      </p:sp>
      <p:sp>
        <p:nvSpPr>
          <p:cNvPr id="12" name="Text 9"/>
          <p:cNvSpPr/>
          <p:nvPr/>
        </p:nvSpPr>
        <p:spPr>
          <a:xfrm>
            <a:off x="731520" y="6108192"/>
            <a:ext cx="107899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400" b="1" dirty="0"/>
              <a:t>Referencias clave: Vaswani et al. (2017), Raffel et al. (2020), Xue et al. (2021), Ahn et al. (2022), Liang et al. (2022), Chung et al. (2024).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</TotalTime>
  <Words>1680</Words>
  <Application>Microsoft Office PowerPoint</Application>
  <PresentationFormat>Panorámica</PresentationFormat>
  <Paragraphs>367</Paragraphs>
  <Slides>18</Slides>
  <Notes>18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23" baseType="lpstr">
      <vt:lpstr>Aptos</vt:lpstr>
      <vt:lpstr>Arial</vt:lpstr>
      <vt:lpstr>Calibri</vt:lpstr>
      <vt:lpstr>Courier New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OpenAI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Traductor NLP a Comandos de Robot - Presentación Final</dc:title>
  <dc:subject>Traductor NLP a Comandos de Robot</dc:subject>
  <dc:creator>OpenAI</dc:creator>
  <cp:lastModifiedBy>Jose Luis Espinoza Chamaya</cp:lastModifiedBy>
  <cp:revision>9</cp:revision>
  <dcterms:created xsi:type="dcterms:W3CDTF">2026-08-16T17:26:04Z</dcterms:created>
  <dcterms:modified xsi:type="dcterms:W3CDTF">2026-08-17T04:11:26Z</dcterms:modified>
</cp:coreProperties>
</file>