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media/image7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58" r:id="rId4"/>
    <p:sldId id="259" r:id="rId5"/>
    <p:sldId id="261" r:id="rId6"/>
    <p:sldId id="260" r:id="rId7"/>
    <p:sldId id="305" r:id="rId8"/>
    <p:sldId id="307" r:id="rId9"/>
    <p:sldId id="268" r:id="rId10"/>
    <p:sldId id="308" r:id="rId11"/>
    <p:sldId id="269" r:id="rId12"/>
    <p:sldId id="270" r:id="rId13"/>
    <p:sldId id="309" r:id="rId14"/>
    <p:sldId id="271" r:id="rId15"/>
    <p:sldId id="272" r:id="rId16"/>
    <p:sldId id="312" r:id="rId17"/>
    <p:sldId id="273" r:id="rId18"/>
    <p:sldId id="274" r:id="rId19"/>
    <p:sldId id="311" r:id="rId20"/>
    <p:sldId id="275" r:id="rId21"/>
    <p:sldId id="277" r:id="rId22"/>
    <p:sldId id="278" r:id="rId23"/>
    <p:sldId id="280" r:id="rId24"/>
    <p:sldId id="281" r:id="rId25"/>
    <p:sldId id="283" r:id="rId26"/>
    <p:sldId id="286" r:id="rId27"/>
    <p:sldId id="288" r:id="rId28"/>
    <p:sldId id="289" r:id="rId29"/>
    <p:sldId id="290" r:id="rId30"/>
    <p:sldId id="292" r:id="rId31"/>
    <p:sldId id="293" r:id="rId32"/>
    <p:sldId id="291" r:id="rId33"/>
    <p:sldId id="294" r:id="rId34"/>
    <p:sldId id="298" r:id="rId35"/>
    <p:sldId id="299" r:id="rId36"/>
    <p:sldId id="302" r:id="rId37"/>
    <p:sldId id="303" r:id="rId38"/>
    <p:sldId id="304" r:id="rId39"/>
  </p:sldIdLst>
  <p:sldSz cx="10693400" cy="7562850"/>
  <p:notesSz cx="10693400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BC9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81" autoAdjust="0"/>
    <p:restoredTop sz="94660"/>
  </p:normalViewPr>
  <p:slideViewPr>
    <p:cSldViewPr>
      <p:cViewPr>
        <p:scale>
          <a:sx n="100" d="100"/>
          <a:sy n="100" d="100"/>
        </p:scale>
        <p:origin x="504" y="-3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33913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057900" y="0"/>
            <a:ext cx="4632325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8889DE-42D3-4994-AD83-09C5358669EE}" type="datetimeFigureOut">
              <a:rPr lang="en-US" smtClean="0"/>
              <a:t>7/29/2025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43300" y="946150"/>
            <a:ext cx="3606800" cy="2551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69975" y="3640138"/>
            <a:ext cx="8553450" cy="29781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183438"/>
            <a:ext cx="4633913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057900" y="7183438"/>
            <a:ext cx="4632325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FFF425-53DF-4B30-93F4-98CBAC64DF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5879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FFF425-53DF-4B30-93F4-98CBAC64DF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4766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8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90727" y="772668"/>
            <a:ext cx="9793605" cy="1771014"/>
          </a:xfrm>
          <a:custGeom>
            <a:avLst/>
            <a:gdLst/>
            <a:ahLst/>
            <a:cxnLst/>
            <a:rect l="l" t="t" r="r" b="b"/>
            <a:pathLst>
              <a:path w="9793605" h="1771014">
                <a:moveTo>
                  <a:pt x="9793224" y="1770887"/>
                </a:moveTo>
                <a:lnTo>
                  <a:pt x="0" y="1770888"/>
                </a:lnTo>
                <a:lnTo>
                  <a:pt x="0" y="0"/>
                </a:lnTo>
              </a:path>
            </a:pathLst>
          </a:custGeom>
          <a:ln w="7620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90727" y="772668"/>
            <a:ext cx="9793605" cy="1771014"/>
          </a:xfrm>
          <a:custGeom>
            <a:avLst/>
            <a:gdLst/>
            <a:ahLst/>
            <a:cxnLst/>
            <a:rect l="l" t="t" r="r" b="b"/>
            <a:pathLst>
              <a:path w="9793605" h="1771014">
                <a:moveTo>
                  <a:pt x="0" y="0"/>
                </a:moveTo>
                <a:lnTo>
                  <a:pt x="9793224" y="0"/>
                </a:lnTo>
                <a:lnTo>
                  <a:pt x="9793224" y="1770888"/>
                </a:lnTo>
                <a:lnTo>
                  <a:pt x="0" y="1770888"/>
                </a:lnTo>
                <a:lnTo>
                  <a:pt x="0" y="0"/>
                </a:lnTo>
                <a:close/>
              </a:path>
            </a:pathLst>
          </a:custGeom>
          <a:ln w="7620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772668"/>
            <a:ext cx="10692765" cy="6014085"/>
          </a:xfrm>
          <a:custGeom>
            <a:avLst/>
            <a:gdLst/>
            <a:ahLst/>
            <a:cxnLst/>
            <a:rect l="l" t="t" r="r" b="b"/>
            <a:pathLst>
              <a:path w="10692765" h="6014084">
                <a:moveTo>
                  <a:pt x="0" y="0"/>
                </a:moveTo>
                <a:lnTo>
                  <a:pt x="10692384" y="0"/>
                </a:lnTo>
                <a:lnTo>
                  <a:pt x="10692384" y="6013703"/>
                </a:lnTo>
                <a:lnTo>
                  <a:pt x="0" y="601370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5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90727" y="772668"/>
            <a:ext cx="9793605" cy="1771014"/>
          </a:xfrm>
          <a:custGeom>
            <a:avLst/>
            <a:gdLst/>
            <a:ahLst/>
            <a:cxnLst/>
            <a:rect l="l" t="t" r="r" b="b"/>
            <a:pathLst>
              <a:path w="9793605" h="1771014">
                <a:moveTo>
                  <a:pt x="9793224" y="1770887"/>
                </a:moveTo>
                <a:lnTo>
                  <a:pt x="0" y="1770888"/>
                </a:lnTo>
                <a:lnTo>
                  <a:pt x="0" y="0"/>
                </a:lnTo>
              </a:path>
            </a:pathLst>
          </a:custGeom>
          <a:ln w="7620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90727" y="772668"/>
            <a:ext cx="9793605" cy="1771014"/>
          </a:xfrm>
          <a:custGeom>
            <a:avLst/>
            <a:gdLst/>
            <a:ahLst/>
            <a:cxnLst/>
            <a:rect l="l" t="t" r="r" b="b"/>
            <a:pathLst>
              <a:path w="9793605" h="1771014">
                <a:moveTo>
                  <a:pt x="0" y="0"/>
                </a:moveTo>
                <a:lnTo>
                  <a:pt x="9793224" y="0"/>
                </a:lnTo>
                <a:lnTo>
                  <a:pt x="9793224" y="1770888"/>
                </a:lnTo>
                <a:lnTo>
                  <a:pt x="0" y="1770888"/>
                </a:lnTo>
                <a:lnTo>
                  <a:pt x="0" y="0"/>
                </a:lnTo>
                <a:close/>
              </a:path>
            </a:pathLst>
          </a:custGeom>
          <a:ln w="7620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772668"/>
            <a:ext cx="10692765" cy="6014085"/>
          </a:xfrm>
          <a:custGeom>
            <a:avLst/>
            <a:gdLst/>
            <a:ahLst/>
            <a:cxnLst/>
            <a:rect l="l" t="t" r="r" b="b"/>
            <a:pathLst>
              <a:path w="10692765" h="6014084">
                <a:moveTo>
                  <a:pt x="0" y="0"/>
                </a:moveTo>
                <a:lnTo>
                  <a:pt x="10692384" y="0"/>
                </a:lnTo>
                <a:lnTo>
                  <a:pt x="10692384" y="6013703"/>
                </a:lnTo>
                <a:lnTo>
                  <a:pt x="0" y="601370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5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7/29/2025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35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7/29/2025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7/29/2025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490727" y="772668"/>
            <a:ext cx="9793605" cy="1771014"/>
          </a:xfrm>
          <a:custGeom>
            <a:avLst/>
            <a:gdLst/>
            <a:ahLst/>
            <a:cxnLst/>
            <a:rect l="l" t="t" r="r" b="b"/>
            <a:pathLst>
              <a:path w="9793605" h="1771014">
                <a:moveTo>
                  <a:pt x="9793224" y="1770887"/>
                </a:moveTo>
                <a:lnTo>
                  <a:pt x="0" y="1770888"/>
                </a:lnTo>
                <a:lnTo>
                  <a:pt x="0" y="0"/>
                </a:lnTo>
              </a:path>
            </a:pathLst>
          </a:custGeom>
          <a:ln w="7620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490727" y="772668"/>
            <a:ext cx="9793605" cy="1771014"/>
          </a:xfrm>
          <a:custGeom>
            <a:avLst/>
            <a:gdLst/>
            <a:ahLst/>
            <a:cxnLst/>
            <a:rect l="l" t="t" r="r" b="b"/>
            <a:pathLst>
              <a:path w="9793605" h="1771014">
                <a:moveTo>
                  <a:pt x="0" y="0"/>
                </a:moveTo>
                <a:lnTo>
                  <a:pt x="9793224" y="0"/>
                </a:lnTo>
                <a:lnTo>
                  <a:pt x="9793224" y="1770888"/>
                </a:lnTo>
                <a:lnTo>
                  <a:pt x="0" y="1770888"/>
                </a:lnTo>
                <a:lnTo>
                  <a:pt x="0" y="0"/>
                </a:lnTo>
                <a:close/>
              </a:path>
            </a:pathLst>
          </a:custGeom>
          <a:ln w="7620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99778" y="1298006"/>
            <a:ext cx="2145030" cy="3860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350" b="1" i="0">
                <a:solidFill>
                  <a:schemeClr val="tx1"/>
                </a:solidFill>
                <a:latin typeface="Lucida Sans"/>
                <a:cs typeface="Lucida San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41434" y="1662196"/>
            <a:ext cx="9810530" cy="46158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8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7/29/2025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CEBBD81-C101-4787-A0BC-0824CA3D9876}"/>
              </a:ext>
            </a:extLst>
          </p:cNvPr>
          <p:cNvSpPr/>
          <p:nvPr/>
        </p:nvSpPr>
        <p:spPr>
          <a:xfrm>
            <a:off x="439166" y="2977810"/>
            <a:ext cx="9815068" cy="3276600"/>
          </a:xfrm>
          <a:prstGeom prst="roundRect">
            <a:avLst/>
          </a:prstGeom>
          <a:solidFill>
            <a:srgbClr val="00B0F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bject 3"/>
          <p:cNvSpPr txBox="1"/>
          <p:nvPr/>
        </p:nvSpPr>
        <p:spPr>
          <a:xfrm>
            <a:off x="560833" y="3384042"/>
            <a:ext cx="4598996" cy="2464136"/>
          </a:xfrm>
          <a:prstGeom prst="rect">
            <a:avLst/>
          </a:prstGeom>
        </p:spPr>
        <p:txBody>
          <a:bodyPr vert="horz" wrap="square" lIns="0" tIns="144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35"/>
              </a:spcBef>
            </a:pPr>
            <a:r>
              <a:rPr lang="en-US" sz="2450" b="1" spc="-40" dirty="0">
                <a:latin typeface="Arial Narrow" panose="020B0606020202030204" pitchFamily="34" charset="0"/>
                <a:cs typeface="Lucida Sans"/>
              </a:rPr>
              <a:t>      </a:t>
            </a:r>
            <a:r>
              <a:rPr sz="2450" b="1" spc="-40" dirty="0">
                <a:latin typeface="Arial Narrow" panose="020B0606020202030204" pitchFamily="34" charset="0"/>
                <a:cs typeface="Lucida Sans"/>
              </a:rPr>
              <a:t>Grupo</a:t>
            </a:r>
            <a:r>
              <a:rPr sz="2450" b="1" spc="-290" dirty="0">
                <a:latin typeface="Arial Narrow" panose="020B0606020202030204" pitchFamily="34" charset="0"/>
                <a:cs typeface="Lucida Sans"/>
              </a:rPr>
              <a:t> </a:t>
            </a:r>
            <a:r>
              <a:rPr lang="en-US" sz="2450" b="1" spc="120" dirty="0">
                <a:latin typeface="Arial Narrow" panose="020B0606020202030204" pitchFamily="34" charset="0"/>
                <a:cs typeface="Lucida Sans"/>
              </a:rPr>
              <a:t>2</a:t>
            </a:r>
            <a:r>
              <a:rPr sz="2450" b="1" spc="120" dirty="0">
                <a:latin typeface="Arial Narrow" panose="020B0606020202030204" pitchFamily="34" charset="0"/>
                <a:cs typeface="Lucida Sans"/>
              </a:rPr>
              <a:t>:</a:t>
            </a:r>
            <a:endParaRPr lang="en-US" sz="2450" b="1" spc="120" dirty="0">
              <a:latin typeface="Arial Narrow" panose="020B0606020202030204" pitchFamily="34" charset="0"/>
              <a:cs typeface="Lucida Sans"/>
            </a:endParaRPr>
          </a:p>
          <a:p>
            <a:pPr marL="12700">
              <a:lnSpc>
                <a:spcPct val="100000"/>
              </a:lnSpc>
              <a:spcBef>
                <a:spcPts val="1135"/>
              </a:spcBef>
            </a:pPr>
            <a:endParaRPr sz="2450" dirty="0">
              <a:latin typeface="Arial Narrow" panose="020B0606020202030204" pitchFamily="34" charset="0"/>
              <a:cs typeface="Lucida Sans"/>
            </a:endParaRPr>
          </a:p>
          <a:p>
            <a:pPr marL="713740" indent="-300990">
              <a:lnSpc>
                <a:spcPct val="100000"/>
              </a:lnSpc>
              <a:spcBef>
                <a:spcPts val="740"/>
              </a:spcBef>
              <a:buChar char="•"/>
              <a:tabLst>
                <a:tab pos="713740" algn="l"/>
                <a:tab pos="714375" algn="l"/>
              </a:tabLst>
            </a:pPr>
            <a:r>
              <a:rPr lang="en-US" sz="1750" spc="10" dirty="0" err="1">
                <a:latin typeface="Arial Narrow" panose="020B0606020202030204" pitchFamily="34" charset="0"/>
                <a:cs typeface="Arial"/>
              </a:rPr>
              <a:t>Alegría</a:t>
            </a:r>
            <a:r>
              <a:rPr lang="en-US" sz="1750" spc="10" dirty="0">
                <a:latin typeface="Arial Narrow" panose="020B0606020202030204" pitchFamily="34" charset="0"/>
                <a:cs typeface="Arial"/>
              </a:rPr>
              <a:t> Barboza, Franklin Enrique</a:t>
            </a:r>
            <a:endParaRPr sz="1750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645"/>
              </a:spcBef>
              <a:buChar char="•"/>
              <a:tabLst>
                <a:tab pos="713740" algn="l"/>
                <a:tab pos="714375" algn="l"/>
              </a:tabLst>
            </a:pPr>
            <a:r>
              <a:rPr lang="en-US" sz="1750" spc="60" dirty="0">
                <a:latin typeface="Arial Narrow" panose="020B0606020202030204" pitchFamily="34" charset="0"/>
                <a:cs typeface="Arial"/>
              </a:rPr>
              <a:t>Espinoza </a:t>
            </a:r>
            <a:r>
              <a:rPr lang="en-US" sz="1750" spc="60" dirty="0" err="1">
                <a:latin typeface="Arial Narrow" panose="020B0606020202030204" pitchFamily="34" charset="0"/>
                <a:cs typeface="Arial"/>
              </a:rPr>
              <a:t>Chamaya</a:t>
            </a:r>
            <a:r>
              <a:rPr lang="en-US" sz="1750" spc="60" dirty="0">
                <a:latin typeface="Arial Narrow" panose="020B0606020202030204" pitchFamily="34" charset="0"/>
                <a:cs typeface="Arial"/>
              </a:rPr>
              <a:t>, Jose Luis</a:t>
            </a:r>
            <a:endParaRPr sz="1750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650"/>
              </a:spcBef>
              <a:buChar char="•"/>
              <a:tabLst>
                <a:tab pos="713740" algn="l"/>
                <a:tab pos="714375" algn="l"/>
              </a:tabLst>
            </a:pPr>
            <a:r>
              <a:rPr lang="en-US" sz="1750" spc="25" dirty="0">
                <a:latin typeface="Arial Narrow" panose="020B0606020202030204" pitchFamily="34" charset="0"/>
                <a:cs typeface="Arial"/>
              </a:rPr>
              <a:t>Flores Rivera, Amit Roy</a:t>
            </a:r>
            <a:endParaRPr sz="1750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660"/>
              </a:spcBef>
              <a:buChar char="•"/>
              <a:tabLst>
                <a:tab pos="713740" algn="l"/>
                <a:tab pos="714375" algn="l"/>
              </a:tabLst>
            </a:pPr>
            <a:r>
              <a:rPr lang="en-US" sz="1750" spc="20" dirty="0">
                <a:latin typeface="Arial Narrow" panose="020B0606020202030204" pitchFamily="34" charset="0"/>
                <a:cs typeface="Arial"/>
              </a:rPr>
              <a:t>Urrego Montoya, Yasmin Mariela</a:t>
            </a:r>
            <a:endParaRPr sz="17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8469935" y="578576"/>
            <a:ext cx="1455419" cy="179582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2984500" y="785041"/>
            <a:ext cx="3978910" cy="3454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100" b="0" spc="-5" dirty="0">
                <a:solidFill>
                  <a:srgbClr val="3F3F3F"/>
                </a:solidFill>
                <a:latin typeface="Arial Narrow" panose="020B0606020202030204" pitchFamily="34" charset="0"/>
                <a:cs typeface="Arial"/>
              </a:rPr>
              <a:t>Maestría </a:t>
            </a:r>
            <a:r>
              <a:rPr sz="2100" b="0" spc="40" dirty="0">
                <a:solidFill>
                  <a:srgbClr val="3F3F3F"/>
                </a:solidFill>
                <a:latin typeface="Arial Narrow" panose="020B0606020202030204" pitchFamily="34" charset="0"/>
                <a:cs typeface="Arial"/>
              </a:rPr>
              <a:t>en Inteligencia</a:t>
            </a:r>
            <a:r>
              <a:rPr sz="2100" b="0" spc="-210" dirty="0">
                <a:solidFill>
                  <a:srgbClr val="3F3F3F"/>
                </a:solidFill>
                <a:latin typeface="Arial Narrow" panose="020B0606020202030204" pitchFamily="34" charset="0"/>
                <a:cs typeface="Arial"/>
              </a:rPr>
              <a:t> </a:t>
            </a:r>
            <a:r>
              <a:rPr sz="2100" b="0" spc="40" dirty="0">
                <a:solidFill>
                  <a:srgbClr val="3F3F3F"/>
                </a:solidFill>
                <a:latin typeface="Arial Narrow" panose="020B0606020202030204" pitchFamily="34" charset="0"/>
                <a:cs typeface="Arial"/>
              </a:rPr>
              <a:t>Artificial</a:t>
            </a:r>
            <a:endParaRPr sz="21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1920" y="1451926"/>
            <a:ext cx="8248015" cy="1121204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12065" marR="5080" algn="ctr">
              <a:lnSpc>
                <a:spcPts val="2650"/>
              </a:lnSpc>
              <a:spcBef>
                <a:spcPts val="440"/>
              </a:spcBef>
            </a:pPr>
            <a:r>
              <a:rPr lang="en-US" sz="2800" b="1" dirty="0">
                <a:latin typeface="Arial Narrow" panose="020B0606020202030204" pitchFamily="34" charset="0"/>
              </a:rPr>
              <a:t> PROPUESTA </a:t>
            </a:r>
            <a:r>
              <a:rPr lang="es-PE" sz="28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PREDICTOR INTELIGENTE DE ÉXITO DE RECLAMOS CON ANÁLISIS TEMPORAL</a:t>
            </a:r>
          </a:p>
          <a:p>
            <a:pPr marL="12065" marR="5080" algn="ctr">
              <a:lnSpc>
                <a:spcPts val="2650"/>
              </a:lnSpc>
              <a:spcBef>
                <a:spcPts val="440"/>
              </a:spcBef>
            </a:pPr>
            <a:r>
              <a:rPr sz="2100" spc="-55" dirty="0">
                <a:latin typeface="Arial Narrow" panose="020B0606020202030204" pitchFamily="34" charset="0"/>
                <a:cs typeface="Arial"/>
              </a:rPr>
              <a:t>CURSO: </a:t>
            </a:r>
            <a:r>
              <a:rPr sz="2100" spc="35" dirty="0">
                <a:latin typeface="Arial Narrow" panose="020B0606020202030204" pitchFamily="34" charset="0"/>
                <a:cs typeface="Arial"/>
              </a:rPr>
              <a:t>Machine</a:t>
            </a:r>
            <a:r>
              <a:rPr sz="2100" spc="-55" dirty="0">
                <a:latin typeface="Arial Narrow" panose="020B0606020202030204" pitchFamily="34" charset="0"/>
                <a:cs typeface="Arial"/>
              </a:rPr>
              <a:t> </a:t>
            </a:r>
            <a:r>
              <a:rPr sz="2100" spc="20" dirty="0">
                <a:latin typeface="Arial Narrow" panose="020B0606020202030204" pitchFamily="34" charset="0"/>
                <a:cs typeface="Arial"/>
              </a:rPr>
              <a:t>Learning</a:t>
            </a:r>
            <a:endParaRPr sz="210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30C6A82-31F8-4951-834E-13FC226D5EE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3562" t="35010" r="209" b="1"/>
          <a:stretch/>
        </p:blipFill>
        <p:spPr>
          <a:xfrm>
            <a:off x="4853684" y="3830308"/>
            <a:ext cx="4943348" cy="297333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CBA402F-9639-408A-8A91-1DCD821B7E0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" r="47150" b="33345"/>
          <a:stretch/>
        </p:blipFill>
        <p:spPr>
          <a:xfrm>
            <a:off x="5988814" y="2573130"/>
            <a:ext cx="4143753" cy="22359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7DCAB6A-E313-4439-A45F-CCF473C28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694" y="923526"/>
            <a:ext cx="8688012" cy="5715798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490727" y="1792224"/>
            <a:ext cx="3279775" cy="4072254"/>
          </a:xfrm>
          <a:custGeom>
            <a:avLst/>
            <a:gdLst/>
            <a:ahLst/>
            <a:cxnLst/>
            <a:rect l="l" t="t" r="r" b="b"/>
            <a:pathLst>
              <a:path w="3279775" h="4072254">
                <a:moveTo>
                  <a:pt x="0" y="0"/>
                </a:moveTo>
                <a:lnTo>
                  <a:pt x="3279648" y="0"/>
                </a:lnTo>
                <a:lnTo>
                  <a:pt x="3279648" y="4072128"/>
                </a:lnTo>
                <a:lnTo>
                  <a:pt x="0" y="407212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38912" y="2193036"/>
            <a:ext cx="128270" cy="721360"/>
          </a:xfrm>
          <a:custGeom>
            <a:avLst/>
            <a:gdLst/>
            <a:ahLst/>
            <a:cxnLst/>
            <a:rect l="l" t="t" r="r" b="b"/>
            <a:pathLst>
              <a:path w="128270" h="721360">
                <a:moveTo>
                  <a:pt x="0" y="0"/>
                </a:moveTo>
                <a:lnTo>
                  <a:pt x="128015" y="0"/>
                </a:lnTo>
                <a:lnTo>
                  <a:pt x="128015" y="720852"/>
                </a:lnTo>
                <a:lnTo>
                  <a:pt x="0" y="720852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90727" y="1792224"/>
            <a:ext cx="3279775" cy="4072254"/>
          </a:xfrm>
          <a:prstGeom prst="rect">
            <a:avLst/>
          </a:prstGeom>
          <a:ln w="10668">
            <a:solidFill>
              <a:srgbClr val="E4EFED"/>
            </a:solidFill>
          </a:ln>
        </p:spPr>
        <p:txBody>
          <a:bodyPr vert="horz" wrap="square" lIns="0" tIns="205105" rIns="0" bIns="0" rtlCol="0">
            <a:spAutoFit/>
          </a:bodyPr>
          <a:lstStyle/>
          <a:p>
            <a:pPr marL="307340">
              <a:lnSpc>
                <a:spcPct val="100000"/>
              </a:lnSpc>
              <a:spcBef>
                <a:spcPts val="1615"/>
              </a:spcBef>
            </a:pPr>
            <a:r>
              <a:rPr sz="2250" b="1" spc="10" dirty="0">
                <a:latin typeface="Arial Narrow" panose="020B0606020202030204" pitchFamily="34" charset="0"/>
                <a:cs typeface="Lucida Sans"/>
              </a:rPr>
              <a:t>AGENDA</a:t>
            </a:r>
            <a:endParaRPr sz="2250" dirty="0">
              <a:latin typeface="Arial Narrow" panose="020B0606020202030204" pitchFamily="34" charset="0"/>
              <a:cs typeface="Lucida Sans"/>
            </a:endParaRPr>
          </a:p>
          <a:p>
            <a:pPr marL="401955" indent="-200025">
              <a:lnSpc>
                <a:spcPct val="100000"/>
              </a:lnSpc>
              <a:spcBef>
                <a:spcPts val="1170"/>
              </a:spcBef>
              <a:buChar char="•"/>
              <a:tabLst>
                <a:tab pos="401955" algn="l"/>
                <a:tab pos="402590" algn="l"/>
              </a:tabLst>
            </a:pPr>
            <a:r>
              <a:rPr sz="1200" spc="-40" dirty="0">
                <a:latin typeface="Arial Narrow" panose="020B0606020202030204" pitchFamily="34" charset="0"/>
                <a:cs typeface="Arial"/>
              </a:rPr>
              <a:t>RESUMEN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 marL="401955" indent="-200025">
              <a:lnSpc>
                <a:spcPct val="100000"/>
              </a:lnSpc>
              <a:spcBef>
                <a:spcPts val="560"/>
              </a:spcBef>
              <a:buChar char="•"/>
              <a:tabLst>
                <a:tab pos="401955" algn="l"/>
                <a:tab pos="402590" algn="l"/>
              </a:tabLst>
            </a:pPr>
            <a:r>
              <a:rPr sz="1200" spc="15" dirty="0">
                <a:latin typeface="Arial Narrow" panose="020B0606020202030204" pitchFamily="34" charset="0"/>
                <a:cs typeface="Arial"/>
              </a:rPr>
              <a:t>INTRODUCCIÓN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 marL="401955" indent="-200025">
              <a:lnSpc>
                <a:spcPct val="100000"/>
              </a:lnSpc>
              <a:spcBef>
                <a:spcPts val="565"/>
              </a:spcBef>
              <a:buChar char="•"/>
              <a:tabLst>
                <a:tab pos="401955" algn="l"/>
                <a:tab pos="402590" algn="l"/>
              </a:tabLst>
            </a:pPr>
            <a:r>
              <a:rPr sz="1200" spc="-20" dirty="0">
                <a:latin typeface="Arial Narrow" panose="020B0606020202030204" pitchFamily="34" charset="0"/>
                <a:cs typeface="Arial"/>
              </a:rPr>
              <a:t>PROBLEMÁTICA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 marL="401955" marR="690880" indent="-200025">
              <a:lnSpc>
                <a:spcPct val="102499"/>
              </a:lnSpc>
              <a:spcBef>
                <a:spcPts val="515"/>
              </a:spcBef>
              <a:buChar char="•"/>
              <a:tabLst>
                <a:tab pos="401955" algn="l"/>
                <a:tab pos="402590" algn="l"/>
              </a:tabLst>
            </a:pPr>
            <a:r>
              <a:rPr sz="1200" spc="-25" dirty="0">
                <a:latin typeface="Arial Narrow" panose="020B0606020202030204" pitchFamily="34" charset="0"/>
                <a:cs typeface="Arial"/>
              </a:rPr>
              <a:t>DESCRIPCIÓN </a:t>
            </a:r>
            <a:r>
              <a:rPr sz="1200" spc="-10" dirty="0">
                <a:latin typeface="Arial Narrow" panose="020B0606020202030204" pitchFamily="34" charset="0"/>
                <a:cs typeface="Arial"/>
              </a:rPr>
              <a:t>DE </a:t>
            </a:r>
            <a:r>
              <a:rPr sz="1200" spc="-35" dirty="0">
                <a:latin typeface="Arial Narrow" panose="020B0606020202030204" pitchFamily="34" charset="0"/>
                <a:cs typeface="Arial"/>
              </a:rPr>
              <a:t>LOS </a:t>
            </a:r>
            <a:r>
              <a:rPr sz="1200" spc="-20" dirty="0">
                <a:latin typeface="Arial Narrow" panose="020B0606020202030204" pitchFamily="34" charset="0"/>
                <a:cs typeface="Arial"/>
              </a:rPr>
              <a:t>DATOS  </a:t>
            </a:r>
            <a:r>
              <a:rPr sz="1200" spc="-45" dirty="0">
                <a:latin typeface="Arial Narrow" panose="020B0606020202030204" pitchFamily="34" charset="0"/>
                <a:cs typeface="Arial"/>
              </a:rPr>
              <a:t>(VARIABLES)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 marL="401955" marR="690880" indent="-200025">
              <a:lnSpc>
                <a:spcPct val="102499"/>
              </a:lnSpc>
              <a:spcBef>
                <a:spcPts val="520"/>
              </a:spcBef>
              <a:buChar char="•"/>
              <a:tabLst>
                <a:tab pos="401955" algn="l"/>
                <a:tab pos="402590" algn="l"/>
              </a:tabLst>
            </a:pPr>
            <a:r>
              <a:rPr sz="1200" spc="-25" dirty="0">
                <a:latin typeface="Arial Narrow" panose="020B0606020202030204" pitchFamily="34" charset="0"/>
                <a:cs typeface="Arial"/>
              </a:rPr>
              <a:t>DESCRIPCIÓN </a:t>
            </a:r>
            <a:r>
              <a:rPr sz="1200" spc="-10" dirty="0">
                <a:latin typeface="Arial Narrow" panose="020B0606020202030204" pitchFamily="34" charset="0"/>
                <a:cs typeface="Arial"/>
              </a:rPr>
              <a:t>DE </a:t>
            </a:r>
            <a:r>
              <a:rPr sz="1200" spc="-35" dirty="0">
                <a:latin typeface="Arial Narrow" panose="020B0606020202030204" pitchFamily="34" charset="0"/>
                <a:cs typeface="Arial"/>
              </a:rPr>
              <a:t>LOS </a:t>
            </a:r>
            <a:r>
              <a:rPr sz="1200" spc="-20" dirty="0">
                <a:latin typeface="Arial Narrow" panose="020B0606020202030204" pitchFamily="34" charset="0"/>
                <a:cs typeface="Arial"/>
              </a:rPr>
              <a:t>DATOS  </a:t>
            </a:r>
            <a:r>
              <a:rPr sz="1200" spc="-35" dirty="0">
                <a:latin typeface="Arial Narrow" panose="020B0606020202030204" pitchFamily="34" charset="0"/>
                <a:cs typeface="Arial"/>
              </a:rPr>
              <a:t>(VARIABLE</a:t>
            </a:r>
            <a:r>
              <a:rPr sz="1200" spc="-20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-5" dirty="0">
                <a:latin typeface="Arial Narrow" panose="020B0606020202030204" pitchFamily="34" charset="0"/>
                <a:cs typeface="Arial"/>
              </a:rPr>
              <a:t>OBJETIVO)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 marL="401955" indent="-200025">
              <a:lnSpc>
                <a:spcPct val="100000"/>
              </a:lnSpc>
              <a:spcBef>
                <a:spcPts val="560"/>
              </a:spcBef>
              <a:buChar char="•"/>
              <a:tabLst>
                <a:tab pos="401955" algn="l"/>
                <a:tab pos="402590" algn="l"/>
              </a:tabLst>
            </a:pPr>
            <a:r>
              <a:rPr sz="1200" spc="-35" dirty="0">
                <a:latin typeface="Arial Narrow" panose="020B0606020202030204" pitchFamily="34" charset="0"/>
                <a:cs typeface="Arial"/>
              </a:rPr>
              <a:t>PREPARACIÓN </a:t>
            </a:r>
            <a:r>
              <a:rPr sz="1200" spc="-15" dirty="0">
                <a:latin typeface="Arial Narrow" panose="020B0606020202030204" pitchFamily="34" charset="0"/>
                <a:cs typeface="Arial"/>
              </a:rPr>
              <a:t>DE </a:t>
            </a:r>
            <a:r>
              <a:rPr sz="1200" spc="5" dirty="0">
                <a:latin typeface="Arial Narrow" panose="020B0606020202030204" pitchFamily="34" charset="0"/>
                <a:cs typeface="Arial"/>
              </a:rPr>
              <a:t>LA</a:t>
            </a:r>
            <a:r>
              <a:rPr sz="1200" spc="-35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20" dirty="0">
                <a:latin typeface="Arial Narrow" panose="020B0606020202030204" pitchFamily="34" charset="0"/>
                <a:cs typeface="Arial"/>
              </a:rPr>
              <a:t>INFORMACIÓN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 marL="401955" indent="-200025">
              <a:lnSpc>
                <a:spcPct val="100000"/>
              </a:lnSpc>
              <a:spcBef>
                <a:spcPts val="555"/>
              </a:spcBef>
              <a:buChar char="•"/>
              <a:tabLst>
                <a:tab pos="401955" algn="l"/>
                <a:tab pos="402590" algn="l"/>
              </a:tabLst>
            </a:pPr>
            <a:r>
              <a:rPr sz="1200" spc="5" dirty="0">
                <a:latin typeface="Arial Narrow" panose="020B0606020202030204" pitchFamily="34" charset="0"/>
                <a:cs typeface="Arial"/>
              </a:rPr>
              <a:t>MODELOS</a:t>
            </a:r>
            <a:r>
              <a:rPr sz="1200" spc="-15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-10" dirty="0">
                <a:latin typeface="Arial Narrow" panose="020B0606020202030204" pitchFamily="34" charset="0"/>
                <a:cs typeface="Arial"/>
              </a:rPr>
              <a:t>UTILIZADOS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 marL="401955" marR="382905" indent="-200025">
              <a:lnSpc>
                <a:spcPct val="102499"/>
              </a:lnSpc>
              <a:spcBef>
                <a:spcPts val="525"/>
              </a:spcBef>
              <a:buChar char="•"/>
              <a:tabLst>
                <a:tab pos="401955" algn="l"/>
                <a:tab pos="402590" algn="l"/>
              </a:tabLst>
            </a:pPr>
            <a:r>
              <a:rPr sz="1200" spc="-50" dirty="0">
                <a:latin typeface="Arial Narrow" panose="020B0606020202030204" pitchFamily="34" charset="0"/>
                <a:cs typeface="Arial"/>
              </a:rPr>
              <a:t>RESULTADOS </a:t>
            </a:r>
            <a:r>
              <a:rPr sz="1200" spc="-65" dirty="0">
                <a:latin typeface="Arial Narrow" panose="020B0606020202030204" pitchFamily="34" charset="0"/>
                <a:cs typeface="Arial"/>
              </a:rPr>
              <a:t>Y </a:t>
            </a:r>
            <a:r>
              <a:rPr sz="1200" spc="-10" dirty="0">
                <a:latin typeface="Arial Narrow" panose="020B0606020202030204" pitchFamily="34" charset="0"/>
                <a:cs typeface="Arial"/>
              </a:rPr>
              <a:t>COMPARACIONES  </a:t>
            </a:r>
            <a:r>
              <a:rPr sz="1200" spc="-30" dirty="0">
                <a:latin typeface="Arial Narrow" panose="020B0606020202030204" pitchFamily="34" charset="0"/>
                <a:cs typeface="Arial"/>
              </a:rPr>
              <a:t>FINALES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 marL="401955" marR="125730" indent="-200025">
              <a:lnSpc>
                <a:spcPct val="102499"/>
              </a:lnSpc>
              <a:spcBef>
                <a:spcPts val="520"/>
              </a:spcBef>
              <a:buChar char="•"/>
              <a:tabLst>
                <a:tab pos="401955" algn="l"/>
                <a:tab pos="402590" algn="l"/>
              </a:tabLst>
            </a:pPr>
            <a:r>
              <a:rPr sz="1200" spc="10" dirty="0">
                <a:latin typeface="Arial Narrow" panose="020B0606020202030204" pitchFamily="34" charset="0"/>
                <a:cs typeface="Arial"/>
              </a:rPr>
              <a:t>RECOMENDACIÓN </a:t>
            </a:r>
            <a:r>
              <a:rPr sz="1200" spc="-15" dirty="0">
                <a:latin typeface="Arial Narrow" panose="020B0606020202030204" pitchFamily="34" charset="0"/>
                <a:cs typeface="Arial"/>
              </a:rPr>
              <a:t>(MEJOR </a:t>
            </a:r>
            <a:r>
              <a:rPr sz="1200" spc="25" dirty="0">
                <a:latin typeface="Arial Narrow" panose="020B0606020202030204" pitchFamily="34" charset="0"/>
                <a:cs typeface="Arial"/>
              </a:rPr>
              <a:t>MODELO  </a:t>
            </a:r>
            <a:r>
              <a:rPr sz="1200" spc="-15" dirty="0">
                <a:latin typeface="Arial Narrow" panose="020B0606020202030204" pitchFamily="34" charset="0"/>
                <a:cs typeface="Arial"/>
              </a:rPr>
              <a:t>DE</a:t>
            </a:r>
            <a:r>
              <a:rPr sz="1200" spc="-25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-20" dirty="0">
                <a:latin typeface="Arial Narrow" panose="020B0606020202030204" pitchFamily="34" charset="0"/>
                <a:cs typeface="Arial"/>
              </a:rPr>
              <a:t>PREDICCIÓN)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 marL="401955" indent="-200025">
              <a:lnSpc>
                <a:spcPct val="100000"/>
              </a:lnSpc>
              <a:spcBef>
                <a:spcPts val="550"/>
              </a:spcBef>
              <a:buChar char="•"/>
              <a:tabLst>
                <a:tab pos="401955" algn="l"/>
                <a:tab pos="402590" algn="l"/>
              </a:tabLst>
            </a:pPr>
            <a:r>
              <a:rPr sz="1200" spc="-5" dirty="0">
                <a:latin typeface="Arial Narrow" panose="020B0606020202030204" pitchFamily="34" charset="0"/>
                <a:cs typeface="Arial"/>
              </a:rPr>
              <a:t>CONCLUSIONES</a:t>
            </a:r>
            <a:endParaRPr sz="1200" dirty="0">
              <a:latin typeface="Arial Narrow" panose="020B0606020202030204" pitchFamily="34" charset="0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7814" y="2069177"/>
            <a:ext cx="1900555" cy="47942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950" spc="-75" dirty="0">
                <a:latin typeface="Arial Narrow" panose="020B0606020202030204" pitchFamily="34" charset="0"/>
              </a:rPr>
              <a:t>R</a:t>
            </a:r>
            <a:r>
              <a:rPr sz="2950" spc="35" dirty="0">
                <a:latin typeface="Arial Narrow" panose="020B0606020202030204" pitchFamily="34" charset="0"/>
              </a:rPr>
              <a:t>E</a:t>
            </a:r>
            <a:r>
              <a:rPr sz="2950" spc="65" dirty="0">
                <a:latin typeface="Arial Narrow" panose="020B0606020202030204" pitchFamily="34" charset="0"/>
              </a:rPr>
              <a:t>S</a:t>
            </a:r>
            <a:r>
              <a:rPr sz="2950" spc="25" dirty="0">
                <a:latin typeface="Arial Narrow" panose="020B0606020202030204" pitchFamily="34" charset="0"/>
              </a:rPr>
              <a:t>U</a:t>
            </a:r>
            <a:r>
              <a:rPr sz="2950" spc="170" dirty="0">
                <a:latin typeface="Arial Narrow" panose="020B0606020202030204" pitchFamily="34" charset="0"/>
              </a:rPr>
              <a:t>M</a:t>
            </a:r>
            <a:r>
              <a:rPr sz="2950" spc="35" dirty="0">
                <a:latin typeface="Arial Narrow" panose="020B0606020202030204" pitchFamily="34" charset="0"/>
              </a:rPr>
              <a:t>E</a:t>
            </a:r>
            <a:r>
              <a:rPr sz="2950" spc="80" dirty="0">
                <a:latin typeface="Arial Narrow" panose="020B0606020202030204" pitchFamily="34" charset="0"/>
              </a:rPr>
              <a:t>N</a:t>
            </a:r>
            <a:endParaRPr sz="295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5F9F892-C25D-4EBF-811B-FCB6FB5456A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" t="2971" r="1" b="7169"/>
          <a:stretch/>
        </p:blipFill>
        <p:spPr>
          <a:xfrm>
            <a:off x="4889500" y="1114425"/>
            <a:ext cx="5696766" cy="54101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50B5499-1B08-48F6-9A00-CE957276853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100" y="2486025"/>
            <a:ext cx="2655720" cy="16764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59663" y="1328928"/>
            <a:ext cx="3754120" cy="4820920"/>
          </a:xfrm>
          <a:custGeom>
            <a:avLst/>
            <a:gdLst/>
            <a:ahLst/>
            <a:cxnLst/>
            <a:rect l="l" t="t" r="r" b="b"/>
            <a:pathLst>
              <a:path w="3754120" h="4820920">
                <a:moveTo>
                  <a:pt x="3753611" y="4820411"/>
                </a:moveTo>
                <a:lnTo>
                  <a:pt x="0" y="4820411"/>
                </a:lnTo>
                <a:lnTo>
                  <a:pt x="0" y="0"/>
                </a:lnTo>
              </a:path>
            </a:pathLst>
          </a:custGeom>
          <a:ln w="7620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59663" y="1328928"/>
            <a:ext cx="3754120" cy="4820920"/>
          </a:xfrm>
          <a:custGeom>
            <a:avLst/>
            <a:gdLst/>
            <a:ahLst/>
            <a:cxnLst/>
            <a:rect l="l" t="t" r="r" b="b"/>
            <a:pathLst>
              <a:path w="3754120" h="4820920">
                <a:moveTo>
                  <a:pt x="0" y="0"/>
                </a:moveTo>
                <a:lnTo>
                  <a:pt x="3753612" y="0"/>
                </a:lnTo>
                <a:lnTo>
                  <a:pt x="3753612" y="4820411"/>
                </a:lnTo>
                <a:lnTo>
                  <a:pt x="0" y="4820411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59663" y="1328928"/>
            <a:ext cx="3754120" cy="4820920"/>
          </a:xfrm>
          <a:custGeom>
            <a:avLst/>
            <a:gdLst/>
            <a:ahLst/>
            <a:cxnLst/>
            <a:rect l="l" t="t" r="r" b="b"/>
            <a:pathLst>
              <a:path w="3754120" h="4820920">
                <a:moveTo>
                  <a:pt x="0" y="0"/>
                </a:moveTo>
                <a:lnTo>
                  <a:pt x="3753611" y="0"/>
                </a:lnTo>
                <a:lnTo>
                  <a:pt x="3753611" y="4820411"/>
                </a:lnTo>
                <a:lnTo>
                  <a:pt x="0" y="4820411"/>
                </a:lnTo>
                <a:lnTo>
                  <a:pt x="0" y="0"/>
                </a:lnTo>
                <a:close/>
              </a:path>
            </a:pathLst>
          </a:custGeom>
          <a:ln w="7620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05727" y="1881657"/>
            <a:ext cx="2540635" cy="4006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450" spc="-25" dirty="0">
                <a:latin typeface="Arial Narrow" panose="020B0606020202030204" pitchFamily="34" charset="0"/>
              </a:rPr>
              <a:t>INTRODUCCIÓN</a:t>
            </a:r>
            <a:endParaRPr sz="2450" dirty="0">
              <a:latin typeface="Arial Narrow" panose="020B0606020202030204" pitchFamily="34" charset="0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303276" y="1799844"/>
            <a:ext cx="113030" cy="619125"/>
          </a:xfrm>
          <a:custGeom>
            <a:avLst/>
            <a:gdLst/>
            <a:ahLst/>
            <a:cxnLst/>
            <a:rect l="l" t="t" r="r" b="b"/>
            <a:pathLst>
              <a:path w="113029" h="619125">
                <a:moveTo>
                  <a:pt x="0" y="0"/>
                </a:moveTo>
                <a:lnTo>
                  <a:pt x="112776" y="0"/>
                </a:lnTo>
                <a:lnTo>
                  <a:pt x="112776" y="618743"/>
                </a:lnTo>
                <a:lnTo>
                  <a:pt x="0" y="618743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769620" y="2613660"/>
            <a:ext cx="2920365" cy="0"/>
          </a:xfrm>
          <a:custGeom>
            <a:avLst/>
            <a:gdLst/>
            <a:ahLst/>
            <a:cxnLst/>
            <a:rect l="l" t="t" r="r" b="b"/>
            <a:pathLst>
              <a:path w="2920365">
                <a:moveTo>
                  <a:pt x="0" y="0"/>
                </a:moveTo>
                <a:lnTo>
                  <a:pt x="2919983" y="0"/>
                </a:lnTo>
              </a:path>
            </a:pathLst>
          </a:custGeom>
          <a:ln w="9143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363472" y="2750287"/>
            <a:ext cx="4449827" cy="288104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454659" marR="600710" algn="just">
              <a:lnSpc>
                <a:spcPct val="102800"/>
              </a:lnSpc>
              <a:spcBef>
                <a:spcPts val="90"/>
              </a:spcBef>
            </a:pPr>
            <a:r>
              <a:rPr lang="es-ES" sz="1400" spc="55" dirty="0" err="1">
                <a:latin typeface="Arial Narrow" panose="020B0606020202030204" pitchFamily="34" charset="0"/>
                <a:cs typeface="Arial"/>
              </a:rPr>
              <a:t>ClaimPay</a:t>
            </a:r>
            <a:r>
              <a:rPr lang="es-ES" sz="1400" spc="55" dirty="0">
                <a:latin typeface="Arial Narrow" panose="020B0606020202030204" pitchFamily="34" charset="0"/>
                <a:cs typeface="Arial"/>
              </a:rPr>
              <a:t> ofrece un enfoque revolucionario para la financiación de la respuesta ante desastres. Proporcionamos los recursos de financiación necesarios para que los proveedores de daños a la propiedad y los equipos de respuesta ante desastres actúen con </a:t>
            </a:r>
            <a:r>
              <a:rPr lang="es-ES" sz="1400" b="1" spc="55" dirty="0">
                <a:latin typeface="Arial Narrow" panose="020B0606020202030204" pitchFamily="34" charset="0"/>
                <a:cs typeface="Arial"/>
              </a:rPr>
              <a:t>rapidez y eficiencia tras catástrofes, con el uso de modelos predictivos</a:t>
            </a:r>
            <a:r>
              <a:rPr lang="es-ES" sz="1400" spc="55" dirty="0">
                <a:latin typeface="Arial Narrow" panose="020B0606020202030204" pitchFamily="34" charset="0"/>
                <a:cs typeface="Arial"/>
              </a:rPr>
              <a:t>. Nuestra tecnología de vanguardia y una sólida gestión de riesgos garantizan que sus operaciones se mantengan ininterrumpidas, para que usted pueda centrarse en lo importante: reconstruir comunidades.</a:t>
            </a:r>
            <a:endParaRPr sz="140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8E0B8E3-0ABA-4C4A-9FEB-D34E67F1BD9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9900" y="2046598"/>
            <a:ext cx="6294967" cy="354091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8912" y="146456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1" y="0"/>
                </a:lnTo>
                <a:lnTo>
                  <a:pt x="111251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2CA8544-35F2-44A3-9812-212DF2B47A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700" y="1443608"/>
            <a:ext cx="8070850" cy="453985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8912" y="146456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1" y="0"/>
                </a:lnTo>
                <a:lnTo>
                  <a:pt x="111251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17931" y="909308"/>
            <a:ext cx="9055735" cy="610424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algn="just"/>
            <a:r>
              <a:rPr lang="en-US" sz="1800" i="1" dirty="0">
                <a:latin typeface="Arial Narrow" panose="020B0606020202030204" pitchFamily="34" charset="0"/>
              </a:rPr>
              <a:t>Revolutionizing Insurance: The Impact of AI on Claims Processing.</a:t>
            </a:r>
            <a:r>
              <a:rPr lang="en-US" sz="1800" dirty="0">
                <a:latin typeface="Arial Narrow" panose="020B0606020202030204" pitchFamily="34" charset="0"/>
              </a:rPr>
              <a:t> International Journal of Scientific Research in Computer Science, Engineering and Information Technology, 11(1), 3007–3014.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318518" y="1599691"/>
            <a:ext cx="2475982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z="1800" dirty="0" err="1"/>
              <a:t>Sudabathula</a:t>
            </a:r>
            <a:r>
              <a:rPr lang="en-US" sz="1800" dirty="0"/>
              <a:t>, B. (2025).</a:t>
            </a:r>
            <a:endParaRPr sz="175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A7D0ED6-6FED-4CAA-AE97-A188F339C2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539" y="2064959"/>
            <a:ext cx="6449325" cy="435353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8156B35-1AE7-44B2-928A-8EA288F8CF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66" t="5044" r="2023" b="1766"/>
          <a:stretch/>
        </p:blipFill>
        <p:spPr>
          <a:xfrm>
            <a:off x="6646164" y="2254441"/>
            <a:ext cx="3658014" cy="18954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47D5025-7032-402A-BD34-8AF28B6CA2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1724" y="4397057"/>
            <a:ext cx="3465576" cy="196816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8912" y="146456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1" y="0"/>
                </a:lnTo>
                <a:lnTo>
                  <a:pt x="111251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17931" y="909308"/>
            <a:ext cx="9055735" cy="671979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algn="just" defTabSz="914400" eaLnBrk="0" fontAlgn="base" hangingPunct="0">
              <a:spcBef>
                <a:spcPct val="0"/>
              </a:spcBef>
              <a:spcAft>
                <a:spcPts val="600"/>
              </a:spcAft>
              <a:buFont typeface="Arial"/>
              <a:defRPr sz="1600"/>
            </a:pPr>
            <a:r>
              <a:rPr lang="en-US" sz="2000" i="1" dirty="0">
                <a:latin typeface="Arial Narrow" panose="020B0606020202030204" pitchFamily="34" charset="0"/>
              </a:rPr>
              <a:t>Machine Learning Applications for Predicting High‑Cost Claims Using Insurance Data.</a:t>
            </a:r>
            <a:r>
              <a:rPr lang="en-US" sz="2000" dirty="0">
                <a:latin typeface="Arial Narrow" panose="020B0606020202030204" pitchFamily="34" charset="0"/>
              </a:rPr>
              <a:t> Data, 10(6), 90.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060700" y="1631417"/>
            <a:ext cx="41910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dirty="0" err="1"/>
              <a:t>Brati</a:t>
            </a:r>
            <a:r>
              <a:rPr lang="en-US" dirty="0"/>
              <a:t>, E., </a:t>
            </a:r>
            <a:r>
              <a:rPr lang="en-US" dirty="0" err="1"/>
              <a:t>Braimllari</a:t>
            </a:r>
            <a:r>
              <a:rPr lang="en-US" dirty="0"/>
              <a:t>, A., &amp; </a:t>
            </a:r>
            <a:r>
              <a:rPr lang="en-US" dirty="0" err="1"/>
              <a:t>Gjeçi</a:t>
            </a:r>
            <a:r>
              <a:rPr lang="en-US" dirty="0"/>
              <a:t>, A. (2025).</a:t>
            </a:r>
            <a:endParaRPr sz="17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FE62A1-DC3D-42D6-AF65-1FC9BD1DC563}"/>
              </a:ext>
            </a:extLst>
          </p:cNvPr>
          <p:cNvSpPr txBox="1"/>
          <p:nvPr/>
        </p:nvSpPr>
        <p:spPr>
          <a:xfrm>
            <a:off x="698500" y="2949587"/>
            <a:ext cx="235847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 err="1">
                <a:latin typeface="Arial Narrow" panose="020B0606020202030204" pitchFamily="34" charset="0"/>
              </a:rPr>
              <a:t>Evalúan</a:t>
            </a:r>
            <a:r>
              <a:rPr lang="en-US" dirty="0">
                <a:latin typeface="Arial Narrow" panose="020B0606020202030204" pitchFamily="34" charset="0"/>
              </a:rPr>
              <a:t> ML (Logistic Regression, Decision Tree, Random Forest, </a:t>
            </a:r>
            <a:r>
              <a:rPr lang="en-US" dirty="0" err="1">
                <a:latin typeface="Arial Narrow" panose="020B0606020202030204" pitchFamily="34" charset="0"/>
              </a:rPr>
              <a:t>XGBoost</a:t>
            </a:r>
            <a:r>
              <a:rPr lang="en-US" dirty="0">
                <a:latin typeface="Arial Narrow" panose="020B0606020202030204" pitchFamily="34" charset="0"/>
              </a:rPr>
              <a:t>, SVM, KNN) para </a:t>
            </a:r>
            <a:r>
              <a:rPr lang="en-US" dirty="0" err="1">
                <a:latin typeface="Arial Narrow" panose="020B0606020202030204" pitchFamily="34" charset="0"/>
              </a:rPr>
              <a:t>identificar</a:t>
            </a:r>
            <a:r>
              <a:rPr lang="en-US" dirty="0">
                <a:latin typeface="Arial Narrow" panose="020B0606020202030204" pitchFamily="34" charset="0"/>
              </a:rPr>
              <a:t> </a:t>
            </a:r>
            <a:r>
              <a:rPr lang="en-US" dirty="0" err="1">
                <a:latin typeface="Arial Narrow" panose="020B0606020202030204" pitchFamily="34" charset="0"/>
              </a:rPr>
              <a:t>reclamos</a:t>
            </a:r>
            <a:r>
              <a:rPr lang="en-US" dirty="0">
                <a:latin typeface="Arial Narrow" panose="020B0606020202030204" pitchFamily="34" charset="0"/>
              </a:rPr>
              <a:t> </a:t>
            </a:r>
            <a:r>
              <a:rPr lang="en-US" dirty="0" err="1">
                <a:latin typeface="Arial Narrow" panose="020B0606020202030204" pitchFamily="34" charset="0"/>
              </a:rPr>
              <a:t>costosos</a:t>
            </a:r>
            <a:r>
              <a:rPr lang="en-US" dirty="0">
                <a:latin typeface="Arial Narrow" panose="020B0606020202030204" pitchFamily="34" charset="0"/>
              </a:rPr>
              <a:t> </a:t>
            </a:r>
            <a:r>
              <a:rPr lang="en-US" dirty="0" err="1">
                <a:latin typeface="Arial Narrow" panose="020B0606020202030204" pitchFamily="34" charset="0"/>
              </a:rPr>
              <a:t>en</a:t>
            </a:r>
            <a:r>
              <a:rPr lang="en-US" dirty="0">
                <a:latin typeface="Arial Narrow" panose="020B0606020202030204" pitchFamily="34" charset="0"/>
              </a:rPr>
              <a:t> </a:t>
            </a:r>
            <a:r>
              <a:rPr lang="en-US" dirty="0" err="1">
                <a:latin typeface="Arial Narrow" panose="020B0606020202030204" pitchFamily="34" charset="0"/>
              </a:rPr>
              <a:t>seguros</a:t>
            </a:r>
            <a:r>
              <a:rPr lang="en-US" dirty="0">
                <a:latin typeface="Arial Narrow" panose="020B0606020202030204" pitchFamily="34" charset="0"/>
              </a:rPr>
              <a:t>, </a:t>
            </a:r>
            <a:r>
              <a:rPr lang="en-US" dirty="0" err="1">
                <a:latin typeface="Arial Narrow" panose="020B0606020202030204" pitchFamily="34" charset="0"/>
              </a:rPr>
              <a:t>destacando</a:t>
            </a:r>
            <a:r>
              <a:rPr lang="en-US" dirty="0">
                <a:latin typeface="Arial Narrow" panose="020B0606020202030204" pitchFamily="34" charset="0"/>
              </a:rPr>
              <a:t> la </a:t>
            </a:r>
            <a:r>
              <a:rPr lang="en-US" dirty="0" err="1">
                <a:latin typeface="Arial Narrow" panose="020B0606020202030204" pitchFamily="34" charset="0"/>
              </a:rPr>
              <a:t>reducción</a:t>
            </a:r>
            <a:r>
              <a:rPr lang="en-US" dirty="0">
                <a:latin typeface="Arial Narrow" panose="020B0606020202030204" pitchFamily="34" charset="0"/>
              </a:rPr>
              <a:t> de </a:t>
            </a:r>
            <a:r>
              <a:rPr lang="en-US" dirty="0" err="1">
                <a:latin typeface="Arial Narrow" panose="020B0606020202030204" pitchFamily="34" charset="0"/>
              </a:rPr>
              <a:t>costos</a:t>
            </a:r>
            <a:r>
              <a:rPr lang="en-US" dirty="0">
                <a:latin typeface="Arial Narrow" panose="020B0606020202030204" pitchFamily="34" charset="0"/>
              </a:rPr>
              <a:t> </a:t>
            </a:r>
            <a:r>
              <a:rPr lang="en-US" dirty="0" err="1">
                <a:latin typeface="Arial Narrow" panose="020B0606020202030204" pitchFamily="34" charset="0"/>
              </a:rPr>
              <a:t>operativos</a:t>
            </a:r>
            <a:r>
              <a:rPr lang="en-US" dirty="0">
                <a:latin typeface="Arial Narrow" panose="020B0606020202030204" pitchFamily="34" charset="0"/>
              </a:rPr>
              <a:t>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A49368C-4293-4B6C-9709-3BB127E05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300" y="4098034"/>
            <a:ext cx="6396559" cy="268411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4BB68EE-E9B5-4772-B08B-E0AB4538B1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0133" y="1921240"/>
            <a:ext cx="4983134" cy="213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71812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8912" y="146456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1" y="0"/>
                </a:lnTo>
                <a:lnTo>
                  <a:pt x="111251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17931" y="909308"/>
            <a:ext cx="9055735" cy="671979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algn="just"/>
            <a:r>
              <a:rPr lang="en-US" sz="2000" dirty="0">
                <a:latin typeface="Arial Narrow" panose="020B0606020202030204" pitchFamily="34" charset="0"/>
              </a:rPr>
              <a:t>Use of Responsible Artificial Intelligence to Predict Health Insurance Claims in the USA using Machine Learning Algorithms. Exploration in Data‑informed Decision Making.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060700" y="1631417"/>
            <a:ext cx="419100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l-PL" sz="1800" dirty="0">
                <a:latin typeface="Arial Narrow" panose="020B0606020202030204" pitchFamily="34" charset="0"/>
              </a:rPr>
              <a:t>Alam, A., &amp; Prybutok, V. R. (2024).</a:t>
            </a:r>
            <a:endParaRPr sz="17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FE62A1-DC3D-42D6-AF65-1FC9BD1DC563}"/>
              </a:ext>
            </a:extLst>
          </p:cNvPr>
          <p:cNvSpPr txBox="1"/>
          <p:nvPr/>
        </p:nvSpPr>
        <p:spPr>
          <a:xfrm>
            <a:off x="698500" y="2943225"/>
            <a:ext cx="22860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800" b="1" dirty="0">
                <a:latin typeface="Arial Narrow" panose="020B0606020202030204" pitchFamily="34" charset="0"/>
              </a:rPr>
              <a:t>Resumen:</a:t>
            </a:r>
            <a:r>
              <a:rPr lang="es-ES" sz="1800" dirty="0">
                <a:latin typeface="Arial Narrow" panose="020B0606020202030204" pitchFamily="34" charset="0"/>
              </a:rPr>
              <a:t> Evaluación de seis modelos ML (SVM, RF, </a:t>
            </a:r>
            <a:r>
              <a:rPr lang="es-ES" sz="1800" dirty="0" err="1">
                <a:latin typeface="Arial Narrow" panose="020B0606020202030204" pitchFamily="34" charset="0"/>
              </a:rPr>
              <a:t>XGBoost</a:t>
            </a:r>
            <a:r>
              <a:rPr lang="es-ES" sz="1800" dirty="0">
                <a:latin typeface="Arial Narrow" panose="020B0606020202030204" pitchFamily="34" charset="0"/>
              </a:rPr>
              <a:t>, KNN…) bajo principios de IA responsable (transparencia, equidad), destacando implicaciones éticas y precisión predictiva</a:t>
            </a:r>
            <a:endParaRPr lang="en-US" dirty="0">
              <a:latin typeface="Arial Narrow" panose="020B0606020202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B2F0B4-7CE0-473C-AE10-8AE9305E3A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6977" y="1646244"/>
            <a:ext cx="7047512" cy="197674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B1D6184-7719-4E66-90D5-BD824A2C20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53" y="3903671"/>
            <a:ext cx="7047513" cy="2659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3138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7814" y="1659113"/>
            <a:ext cx="3467100" cy="88773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 marR="5080">
              <a:lnSpc>
                <a:spcPts val="3220"/>
              </a:lnSpc>
              <a:spcBef>
                <a:spcPts val="500"/>
              </a:spcBef>
            </a:pPr>
            <a:r>
              <a:rPr sz="2950" spc="10" dirty="0">
                <a:latin typeface="Arial Narrow" panose="020B0606020202030204" pitchFamily="34" charset="0"/>
              </a:rPr>
              <a:t>DESCRIPCIÓN</a:t>
            </a:r>
            <a:r>
              <a:rPr sz="2950" spc="-245" dirty="0">
                <a:latin typeface="Arial Narrow" panose="020B0606020202030204" pitchFamily="34" charset="0"/>
              </a:rPr>
              <a:t> </a:t>
            </a:r>
            <a:r>
              <a:rPr sz="2950" spc="-55" dirty="0">
                <a:latin typeface="Arial Narrow" panose="020B0606020202030204" pitchFamily="34" charset="0"/>
              </a:rPr>
              <a:t>DEL  </a:t>
            </a:r>
            <a:r>
              <a:rPr sz="2950" spc="35" dirty="0">
                <a:latin typeface="Arial Narrow" panose="020B0606020202030204" pitchFamily="34" charset="0"/>
              </a:rPr>
              <a:t>PROBLEMA</a:t>
            </a:r>
            <a:endParaRPr sz="295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35787" y="3248025"/>
            <a:ext cx="4452114" cy="2412199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just"/>
            <a:r>
              <a:rPr lang="es-ES" sz="1200" b="1" dirty="0">
                <a:latin typeface="Arial Narrow" panose="020B0606020202030204" pitchFamily="34" charset="0"/>
              </a:rPr>
              <a:t>ESTADO ACTUAL</a:t>
            </a:r>
          </a:p>
          <a:p>
            <a:pPr algn="just"/>
            <a:r>
              <a:rPr lang="es-ES" sz="1200" b="1" dirty="0">
                <a:latin typeface="Arial Narrow" panose="020B0606020202030204" pitchFamily="34" charset="0"/>
              </a:rPr>
              <a:t>Operaciones Tradicionales de </a:t>
            </a:r>
            <a:r>
              <a:rPr lang="es-ES" sz="1200" b="1" dirty="0" err="1">
                <a:latin typeface="Arial Narrow" panose="020B0606020202030204" pitchFamily="34" charset="0"/>
              </a:rPr>
              <a:t>Claims</a:t>
            </a:r>
            <a:r>
              <a:rPr lang="es-ES" sz="1200" b="1" dirty="0">
                <a:latin typeface="Arial Narrow" panose="020B0606020202030204" pitchFamily="34" charset="0"/>
              </a:rPr>
              <a:t> Management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Decisiones basadas en intuición y experiencia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Proceso de selección reactivo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Análisis documental manual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Dependencia Crítica del Factor Humano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Variabilidad en criterios de evaluación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Capacidad limitada de procesamiento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Decisiones influenciadas por sesgo cognitivo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Limitaciones Tecnológicas Actuales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Sistema CMS </a:t>
            </a:r>
            <a:r>
              <a:rPr lang="es-ES" sz="1200" dirty="0" err="1">
                <a:latin typeface="Arial Narrow" panose="020B0606020202030204" pitchFamily="34" charset="0"/>
              </a:rPr>
              <a:t>legacy</a:t>
            </a:r>
            <a:r>
              <a:rPr lang="es-ES" sz="1200" dirty="0">
                <a:latin typeface="Arial Narrow" panose="020B0606020202030204" pitchFamily="34" charset="0"/>
              </a:rPr>
              <a:t> sin capacidades </a:t>
            </a:r>
            <a:r>
              <a:rPr lang="es-ES" sz="1200" dirty="0" err="1">
                <a:latin typeface="Arial Narrow" panose="020B0606020202030204" pitchFamily="34" charset="0"/>
              </a:rPr>
              <a:t>predictivasAusencia</a:t>
            </a:r>
            <a:r>
              <a:rPr lang="es-ES" sz="1200" dirty="0">
                <a:latin typeface="Arial Narrow" panose="020B0606020202030204" pitchFamily="34" charset="0"/>
              </a:rPr>
              <a:t> de modelos de riesgo cuantitativos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Falta de integración de datos </a:t>
            </a:r>
            <a:r>
              <a:rPr lang="es-ES" sz="1200" dirty="0" err="1">
                <a:latin typeface="Arial Narrow" panose="020B0606020202030204" pitchFamily="34" charset="0"/>
              </a:rPr>
              <a:t>externosMétricas</a:t>
            </a:r>
            <a:r>
              <a:rPr lang="es-ES" sz="1200" dirty="0">
                <a:latin typeface="Arial Narrow" panose="020B0606020202030204" pitchFamily="34" charset="0"/>
              </a:rPr>
              <a:t> de Performance Actuales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8EB0667-D35A-4418-B9D9-AECD7E161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699" y="3171825"/>
            <a:ext cx="5170907" cy="288343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7814" y="1659113"/>
            <a:ext cx="3467100" cy="88773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 marR="5080">
              <a:lnSpc>
                <a:spcPts val="3220"/>
              </a:lnSpc>
              <a:spcBef>
                <a:spcPts val="500"/>
              </a:spcBef>
            </a:pPr>
            <a:r>
              <a:rPr sz="2950" spc="10" dirty="0">
                <a:latin typeface="Arial Narrow" panose="020B0606020202030204" pitchFamily="34" charset="0"/>
              </a:rPr>
              <a:t>DESCRIPCIÓN</a:t>
            </a:r>
            <a:r>
              <a:rPr sz="2950" spc="-245" dirty="0">
                <a:latin typeface="Arial Narrow" panose="020B0606020202030204" pitchFamily="34" charset="0"/>
              </a:rPr>
              <a:t> </a:t>
            </a:r>
            <a:r>
              <a:rPr sz="2950" spc="-55" dirty="0">
                <a:latin typeface="Arial Narrow" panose="020B0606020202030204" pitchFamily="34" charset="0"/>
              </a:rPr>
              <a:t>DEL  </a:t>
            </a:r>
            <a:r>
              <a:rPr sz="2950" spc="35" dirty="0">
                <a:latin typeface="Arial Narrow" panose="020B0606020202030204" pitchFamily="34" charset="0"/>
              </a:rPr>
              <a:t>PROBLEMA</a:t>
            </a:r>
            <a:endParaRPr sz="295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35787" y="2851119"/>
            <a:ext cx="4452114" cy="2781531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algn="just"/>
            <a:r>
              <a:rPr lang="es-ES" sz="1200" b="1" dirty="0">
                <a:latin typeface="Arial Narrow" panose="020B0606020202030204" pitchFamily="34" charset="0"/>
              </a:rPr>
              <a:t>ESTADO META</a:t>
            </a:r>
          </a:p>
          <a:p>
            <a:r>
              <a:rPr lang="es-ES" sz="1200" b="1" dirty="0">
                <a:latin typeface="Arial Narrow" panose="020B0606020202030204" pitchFamily="34" charset="0"/>
              </a:rPr>
              <a:t>Marco Integrado de Machine </a:t>
            </a:r>
            <a:r>
              <a:rPr lang="es-ES" sz="1200" b="1" dirty="0" err="1">
                <a:latin typeface="Arial Narrow" panose="020B0606020202030204" pitchFamily="34" charset="0"/>
              </a:rPr>
              <a:t>Learning</a:t>
            </a:r>
            <a:r>
              <a:rPr lang="es-ES" sz="1200" b="1" dirty="0">
                <a:latin typeface="Arial Narrow" panose="020B0606020202030204" pitchFamily="34" charset="0"/>
              </a:rPr>
              <a:t> para </a:t>
            </a:r>
            <a:r>
              <a:rPr lang="es-ES" sz="1200" b="1" dirty="0" err="1">
                <a:latin typeface="Arial Narrow" panose="020B0606020202030204" pitchFamily="34" charset="0"/>
              </a:rPr>
              <a:t>Claims</a:t>
            </a:r>
            <a:r>
              <a:rPr lang="es-ES" sz="1200" b="1" dirty="0">
                <a:latin typeface="Arial Narrow" panose="020B0606020202030204" pitchFamily="34" charset="0"/>
              </a:rPr>
              <a:t> </a:t>
            </a:r>
            <a:r>
              <a:rPr lang="es-ES" sz="1200" b="1" dirty="0" err="1">
                <a:latin typeface="Arial Narrow" panose="020B0606020202030204" pitchFamily="34" charset="0"/>
              </a:rPr>
              <a:t>Optimization</a:t>
            </a:r>
            <a:endParaRPr lang="es-ES" sz="1200" b="1" dirty="0">
              <a:latin typeface="Arial Narrow" panose="020B0606020202030204" pitchFamily="34" charset="0"/>
            </a:endParaRPr>
          </a:p>
          <a:p>
            <a:r>
              <a:rPr lang="es-ES" sz="1200" dirty="0">
                <a:latin typeface="Arial Narrow" panose="020B0606020202030204" pitchFamily="34" charset="0"/>
              </a:rPr>
              <a:t>Se busca desarrollar un </a:t>
            </a:r>
            <a:r>
              <a:rPr lang="es-ES" sz="1200" b="1" dirty="0">
                <a:latin typeface="Arial Narrow" panose="020B0606020202030204" pitchFamily="34" charset="0"/>
              </a:rPr>
              <a:t>sistema inteligente de recomendación</a:t>
            </a:r>
            <a:r>
              <a:rPr lang="es-ES" sz="1200" dirty="0">
                <a:latin typeface="Arial Narrow" panose="020B0606020202030204" pitchFamily="34" charset="0"/>
              </a:rPr>
              <a:t> que combine:</a:t>
            </a:r>
          </a:p>
          <a:p>
            <a:r>
              <a:rPr lang="es-ES" sz="1200" b="1" dirty="0">
                <a:latin typeface="Arial Narrow" panose="020B0606020202030204" pitchFamily="34" charset="0"/>
              </a:rPr>
              <a:t>1. Maximizar la Rentabilidad del Portfolio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Predicción de éxito con 98.98% </a:t>
            </a:r>
            <a:r>
              <a:rPr lang="es-ES" sz="1200" dirty="0" err="1">
                <a:latin typeface="Arial Narrow" panose="020B0606020202030204" pitchFamily="34" charset="0"/>
              </a:rPr>
              <a:t>accuracy</a:t>
            </a:r>
            <a:r>
              <a:rPr lang="es-ES" sz="1200" dirty="0">
                <a:latin typeface="Arial Narrow" panose="020B0606020202030204" pitchFamily="34" charset="0"/>
              </a:rPr>
              <a:t>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Optimización de ROI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Gestión de riesgo cuantitativa</a:t>
            </a:r>
          </a:p>
          <a:p>
            <a:r>
              <a:rPr lang="es-ES" sz="1200" b="1" dirty="0">
                <a:latin typeface="Arial Narrow" panose="020B0606020202030204" pitchFamily="34" charset="0"/>
              </a:rPr>
              <a:t>2. Garantizar Operación Estable y Eficiente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Procesamiento automatizado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Balanceo dinámico de portfolio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Monitoreo en tiempo real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ES" sz="1200" b="1" dirty="0">
                <a:latin typeface="Arial Narrow" panose="020B0606020202030204" pitchFamily="34" charset="0"/>
              </a:rPr>
              <a:t>3. Reducir Dependencia de Intervenciones Manuales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Automatización de decisiones rutinarias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Escalación inteligente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s-ES" sz="1200" dirty="0">
                <a:latin typeface="Arial Narrow" panose="020B0606020202030204" pitchFamily="34" charset="0"/>
              </a:rPr>
              <a:t>Actualización continua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8EB0667-D35A-4418-B9D9-AECD7E1610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699" y="3171825"/>
            <a:ext cx="5170907" cy="288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8815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90727" y="772668"/>
            <a:ext cx="9793605" cy="1771014"/>
          </a:xfrm>
          <a:custGeom>
            <a:avLst/>
            <a:gdLst/>
            <a:ahLst/>
            <a:cxnLst/>
            <a:rect l="l" t="t" r="r" b="b"/>
            <a:pathLst>
              <a:path w="9793605" h="1771014">
                <a:moveTo>
                  <a:pt x="9793224" y="1770887"/>
                </a:moveTo>
                <a:lnTo>
                  <a:pt x="0" y="1770888"/>
                </a:lnTo>
                <a:lnTo>
                  <a:pt x="0" y="0"/>
                </a:lnTo>
              </a:path>
            </a:pathLst>
          </a:custGeom>
          <a:ln w="7620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90727" y="772668"/>
            <a:ext cx="9793605" cy="1771014"/>
          </a:xfrm>
          <a:custGeom>
            <a:avLst/>
            <a:gdLst/>
            <a:ahLst/>
            <a:cxnLst/>
            <a:rect l="l" t="t" r="r" b="b"/>
            <a:pathLst>
              <a:path w="9793605" h="1771014">
                <a:moveTo>
                  <a:pt x="0" y="0"/>
                </a:moveTo>
                <a:lnTo>
                  <a:pt x="9793224" y="0"/>
                </a:lnTo>
                <a:lnTo>
                  <a:pt x="9793224" y="1770888"/>
                </a:lnTo>
                <a:lnTo>
                  <a:pt x="0" y="1770888"/>
                </a:lnTo>
                <a:lnTo>
                  <a:pt x="0" y="0"/>
                </a:lnTo>
                <a:close/>
              </a:path>
            </a:pathLst>
          </a:custGeom>
          <a:ln w="7620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38912" y="146456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1" y="0"/>
                </a:lnTo>
                <a:lnTo>
                  <a:pt x="111251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046583" y="1444222"/>
            <a:ext cx="1792605" cy="559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500" spc="250" dirty="0">
                <a:latin typeface="Arial Narrow" panose="020B0606020202030204" pitchFamily="34" charset="0"/>
                <a:cs typeface="Arial"/>
              </a:rPr>
              <a:t>O</a:t>
            </a:r>
            <a:r>
              <a:rPr sz="3500" spc="290" dirty="0">
                <a:latin typeface="Arial Narrow" panose="020B0606020202030204" pitchFamily="34" charset="0"/>
                <a:cs typeface="Arial"/>
              </a:rPr>
              <a:t>b</a:t>
            </a:r>
            <a:r>
              <a:rPr sz="3500" spc="95" dirty="0">
                <a:latin typeface="Arial Narrow" panose="020B0606020202030204" pitchFamily="34" charset="0"/>
                <a:cs typeface="Arial"/>
              </a:rPr>
              <a:t>j</a:t>
            </a:r>
            <a:r>
              <a:rPr sz="3500" spc="45" dirty="0">
                <a:latin typeface="Arial Narrow" panose="020B0606020202030204" pitchFamily="34" charset="0"/>
                <a:cs typeface="Arial"/>
              </a:rPr>
              <a:t>e</a:t>
            </a:r>
            <a:r>
              <a:rPr sz="3500" spc="145" dirty="0">
                <a:latin typeface="Arial Narrow" panose="020B0606020202030204" pitchFamily="34" charset="0"/>
                <a:cs typeface="Arial"/>
              </a:rPr>
              <a:t>t</a:t>
            </a:r>
            <a:r>
              <a:rPr sz="3500" spc="95" dirty="0">
                <a:latin typeface="Arial Narrow" panose="020B0606020202030204" pitchFamily="34" charset="0"/>
                <a:cs typeface="Arial"/>
              </a:rPr>
              <a:t>i</a:t>
            </a:r>
            <a:r>
              <a:rPr sz="3500" spc="-75" dirty="0">
                <a:latin typeface="Arial Narrow" panose="020B0606020202030204" pitchFamily="34" charset="0"/>
                <a:cs typeface="Arial"/>
              </a:rPr>
              <a:t>v</a:t>
            </a:r>
            <a:r>
              <a:rPr sz="3500" spc="190" dirty="0">
                <a:latin typeface="Arial Narrow" panose="020B0606020202030204" pitchFamily="34" charset="0"/>
                <a:cs typeface="Arial"/>
              </a:rPr>
              <a:t>o</a:t>
            </a:r>
            <a:endParaRPr sz="35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978408" y="4279391"/>
            <a:ext cx="2508885" cy="1592580"/>
          </a:xfrm>
          <a:custGeom>
            <a:avLst/>
            <a:gdLst/>
            <a:ahLst/>
            <a:cxnLst/>
            <a:rect l="l" t="t" r="r" b="b"/>
            <a:pathLst>
              <a:path w="2508885" h="1592579">
                <a:moveTo>
                  <a:pt x="2350008" y="1592579"/>
                </a:moveTo>
                <a:lnTo>
                  <a:pt x="160019" y="1592579"/>
                </a:lnTo>
                <a:lnTo>
                  <a:pt x="109435" y="1584435"/>
                </a:lnTo>
                <a:lnTo>
                  <a:pt x="65507" y="1561807"/>
                </a:lnTo>
                <a:lnTo>
                  <a:pt x="30870" y="1527401"/>
                </a:lnTo>
                <a:lnTo>
                  <a:pt x="8156" y="1483924"/>
                </a:lnTo>
                <a:lnTo>
                  <a:pt x="0" y="1434083"/>
                </a:lnTo>
                <a:lnTo>
                  <a:pt x="0" y="160019"/>
                </a:lnTo>
                <a:lnTo>
                  <a:pt x="8156" y="109435"/>
                </a:lnTo>
                <a:lnTo>
                  <a:pt x="30870" y="65507"/>
                </a:lnTo>
                <a:lnTo>
                  <a:pt x="65507" y="30870"/>
                </a:lnTo>
                <a:lnTo>
                  <a:pt x="109435" y="8156"/>
                </a:lnTo>
                <a:lnTo>
                  <a:pt x="160019" y="0"/>
                </a:lnTo>
                <a:lnTo>
                  <a:pt x="2350008" y="0"/>
                </a:lnTo>
                <a:lnTo>
                  <a:pt x="2399848" y="8156"/>
                </a:lnTo>
                <a:lnTo>
                  <a:pt x="2443325" y="30870"/>
                </a:lnTo>
                <a:lnTo>
                  <a:pt x="2477731" y="65507"/>
                </a:lnTo>
                <a:lnTo>
                  <a:pt x="2500359" y="109435"/>
                </a:lnTo>
                <a:lnTo>
                  <a:pt x="2508503" y="160019"/>
                </a:lnTo>
                <a:lnTo>
                  <a:pt x="2508503" y="1434083"/>
                </a:lnTo>
                <a:lnTo>
                  <a:pt x="2500359" y="1483924"/>
                </a:lnTo>
                <a:lnTo>
                  <a:pt x="2477731" y="1527401"/>
                </a:lnTo>
                <a:lnTo>
                  <a:pt x="2443325" y="1561807"/>
                </a:lnTo>
                <a:lnTo>
                  <a:pt x="2399848" y="1584435"/>
                </a:lnTo>
                <a:lnTo>
                  <a:pt x="2350008" y="1592579"/>
                </a:lnTo>
                <a:close/>
              </a:path>
            </a:pathLst>
          </a:cu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251204" y="4538472"/>
            <a:ext cx="2519171" cy="160477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257300" y="4544567"/>
            <a:ext cx="2508885" cy="1592580"/>
          </a:xfrm>
          <a:custGeom>
            <a:avLst/>
            <a:gdLst/>
            <a:ahLst/>
            <a:cxnLst/>
            <a:rect l="l" t="t" r="r" b="b"/>
            <a:pathLst>
              <a:path w="2508885" h="1592579">
                <a:moveTo>
                  <a:pt x="0" y="160019"/>
                </a:moveTo>
                <a:lnTo>
                  <a:pt x="8156" y="109435"/>
                </a:lnTo>
                <a:lnTo>
                  <a:pt x="30870" y="65507"/>
                </a:lnTo>
                <a:lnTo>
                  <a:pt x="65507" y="30870"/>
                </a:lnTo>
                <a:lnTo>
                  <a:pt x="109435" y="8156"/>
                </a:lnTo>
                <a:lnTo>
                  <a:pt x="160019" y="0"/>
                </a:lnTo>
                <a:lnTo>
                  <a:pt x="2348483" y="0"/>
                </a:lnTo>
                <a:lnTo>
                  <a:pt x="2399068" y="8156"/>
                </a:lnTo>
                <a:lnTo>
                  <a:pt x="2442996" y="30870"/>
                </a:lnTo>
                <a:lnTo>
                  <a:pt x="2477633" y="65507"/>
                </a:lnTo>
                <a:lnTo>
                  <a:pt x="2500347" y="109435"/>
                </a:lnTo>
                <a:lnTo>
                  <a:pt x="2508503" y="160019"/>
                </a:lnTo>
                <a:lnTo>
                  <a:pt x="2508503" y="1432560"/>
                </a:lnTo>
                <a:lnTo>
                  <a:pt x="2500347" y="1483144"/>
                </a:lnTo>
                <a:lnTo>
                  <a:pt x="2477633" y="1527072"/>
                </a:lnTo>
                <a:lnTo>
                  <a:pt x="2442996" y="1561709"/>
                </a:lnTo>
                <a:lnTo>
                  <a:pt x="2399068" y="1584423"/>
                </a:lnTo>
                <a:lnTo>
                  <a:pt x="2348483" y="1592579"/>
                </a:lnTo>
                <a:lnTo>
                  <a:pt x="160019" y="1592579"/>
                </a:lnTo>
                <a:lnTo>
                  <a:pt x="109435" y="1584423"/>
                </a:lnTo>
                <a:lnTo>
                  <a:pt x="65507" y="1561709"/>
                </a:lnTo>
                <a:lnTo>
                  <a:pt x="30870" y="1527072"/>
                </a:lnTo>
                <a:lnTo>
                  <a:pt x="8156" y="1483144"/>
                </a:lnTo>
                <a:lnTo>
                  <a:pt x="0" y="1432560"/>
                </a:lnTo>
                <a:lnTo>
                  <a:pt x="0" y="160019"/>
                </a:lnTo>
                <a:close/>
              </a:path>
            </a:pathLst>
          </a:custGeom>
          <a:ln w="1066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1656078" y="4809548"/>
            <a:ext cx="1710055" cy="943848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660"/>
              </a:spcBef>
            </a:pPr>
            <a:r>
              <a:rPr sz="1750" b="1" spc="-80" dirty="0">
                <a:latin typeface="Arial Narrow" panose="020B0606020202030204" pitchFamily="34" charset="0"/>
                <a:cs typeface="Lucida Sans"/>
              </a:rPr>
              <a:t>Análisis</a:t>
            </a:r>
            <a:endParaRPr sz="1750" dirty="0">
              <a:latin typeface="Arial Narrow" panose="020B0606020202030204" pitchFamily="34" charset="0"/>
              <a:cs typeface="Lucida Sans"/>
            </a:endParaRPr>
          </a:p>
          <a:p>
            <a:pPr marL="12065" marR="5080" indent="635" algn="ctr">
              <a:lnSpc>
                <a:spcPts val="1910"/>
              </a:lnSpc>
              <a:spcBef>
                <a:spcPts val="790"/>
              </a:spcBef>
            </a:pPr>
            <a:r>
              <a:rPr sz="1750" spc="85" dirty="0">
                <a:latin typeface="Arial Narrow" panose="020B0606020202030204" pitchFamily="34" charset="0"/>
                <a:cs typeface="Arial"/>
              </a:rPr>
              <a:t>de </a:t>
            </a:r>
            <a:r>
              <a:rPr sz="1750" spc="10" dirty="0">
                <a:latin typeface="Arial Narrow" panose="020B0606020202030204" pitchFamily="34" charset="0"/>
                <a:cs typeface="Arial"/>
              </a:rPr>
              <a:t>variables </a:t>
            </a:r>
            <a:r>
              <a:rPr lang="en-US" sz="1750" spc="10" dirty="0" err="1">
                <a:latin typeface="Arial Narrow" panose="020B0606020202030204" pitchFamily="34" charset="0"/>
                <a:cs typeface="Arial"/>
              </a:rPr>
              <a:t>críticas</a:t>
            </a:r>
            <a:r>
              <a:rPr sz="1750" spc="-10" dirty="0">
                <a:latin typeface="Arial Narrow" panose="020B0606020202030204" pitchFamily="34" charset="0"/>
                <a:cs typeface="Arial"/>
              </a:rPr>
              <a:t>.</a:t>
            </a:r>
            <a:endParaRPr sz="17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044696" y="4279391"/>
            <a:ext cx="2506980" cy="1592580"/>
          </a:xfrm>
          <a:custGeom>
            <a:avLst/>
            <a:gdLst/>
            <a:ahLst/>
            <a:cxnLst/>
            <a:rect l="l" t="t" r="r" b="b"/>
            <a:pathLst>
              <a:path w="2506979" h="1592579">
                <a:moveTo>
                  <a:pt x="2348484" y="1592579"/>
                </a:moveTo>
                <a:lnTo>
                  <a:pt x="158495" y="1592579"/>
                </a:lnTo>
                <a:lnTo>
                  <a:pt x="108069" y="1584435"/>
                </a:lnTo>
                <a:lnTo>
                  <a:pt x="64520" y="1561807"/>
                </a:lnTo>
                <a:lnTo>
                  <a:pt x="30333" y="1527401"/>
                </a:lnTo>
                <a:lnTo>
                  <a:pt x="7997" y="1483924"/>
                </a:lnTo>
                <a:lnTo>
                  <a:pt x="0" y="1434083"/>
                </a:lnTo>
                <a:lnTo>
                  <a:pt x="0" y="160019"/>
                </a:lnTo>
                <a:lnTo>
                  <a:pt x="7997" y="109435"/>
                </a:lnTo>
                <a:lnTo>
                  <a:pt x="30333" y="65507"/>
                </a:lnTo>
                <a:lnTo>
                  <a:pt x="64520" y="30870"/>
                </a:lnTo>
                <a:lnTo>
                  <a:pt x="108069" y="8156"/>
                </a:lnTo>
                <a:lnTo>
                  <a:pt x="158495" y="0"/>
                </a:lnTo>
                <a:lnTo>
                  <a:pt x="2348484" y="0"/>
                </a:lnTo>
                <a:lnTo>
                  <a:pt x="2398910" y="8156"/>
                </a:lnTo>
                <a:lnTo>
                  <a:pt x="2442460" y="30870"/>
                </a:lnTo>
                <a:lnTo>
                  <a:pt x="2476646" y="65507"/>
                </a:lnTo>
                <a:lnTo>
                  <a:pt x="2498982" y="109435"/>
                </a:lnTo>
                <a:lnTo>
                  <a:pt x="2506980" y="160019"/>
                </a:lnTo>
                <a:lnTo>
                  <a:pt x="2506980" y="1434083"/>
                </a:lnTo>
                <a:lnTo>
                  <a:pt x="2498982" y="1483924"/>
                </a:lnTo>
                <a:lnTo>
                  <a:pt x="2476646" y="1527401"/>
                </a:lnTo>
                <a:lnTo>
                  <a:pt x="2442460" y="1561807"/>
                </a:lnTo>
                <a:lnTo>
                  <a:pt x="2398910" y="1584435"/>
                </a:lnTo>
                <a:lnTo>
                  <a:pt x="2348484" y="1592579"/>
                </a:lnTo>
                <a:close/>
              </a:path>
            </a:pathLst>
          </a:cu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319015" y="4538472"/>
            <a:ext cx="2514600" cy="160477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323588" y="4544567"/>
            <a:ext cx="2506980" cy="1592580"/>
          </a:xfrm>
          <a:custGeom>
            <a:avLst/>
            <a:gdLst/>
            <a:ahLst/>
            <a:cxnLst/>
            <a:rect l="l" t="t" r="r" b="b"/>
            <a:pathLst>
              <a:path w="2506979" h="1592579">
                <a:moveTo>
                  <a:pt x="0" y="160019"/>
                </a:moveTo>
                <a:lnTo>
                  <a:pt x="7997" y="109435"/>
                </a:lnTo>
                <a:lnTo>
                  <a:pt x="30333" y="65507"/>
                </a:lnTo>
                <a:lnTo>
                  <a:pt x="64520" y="30870"/>
                </a:lnTo>
                <a:lnTo>
                  <a:pt x="108069" y="8156"/>
                </a:lnTo>
                <a:lnTo>
                  <a:pt x="158495" y="0"/>
                </a:lnTo>
                <a:lnTo>
                  <a:pt x="2348483" y="0"/>
                </a:lnTo>
                <a:lnTo>
                  <a:pt x="2398324" y="8156"/>
                </a:lnTo>
                <a:lnTo>
                  <a:pt x="2441801" y="30870"/>
                </a:lnTo>
                <a:lnTo>
                  <a:pt x="2476207" y="65507"/>
                </a:lnTo>
                <a:lnTo>
                  <a:pt x="2498835" y="109435"/>
                </a:lnTo>
                <a:lnTo>
                  <a:pt x="2506980" y="160019"/>
                </a:lnTo>
                <a:lnTo>
                  <a:pt x="2506980" y="1432560"/>
                </a:lnTo>
                <a:lnTo>
                  <a:pt x="2498835" y="1483144"/>
                </a:lnTo>
                <a:lnTo>
                  <a:pt x="2476207" y="1527072"/>
                </a:lnTo>
                <a:lnTo>
                  <a:pt x="2441801" y="1561709"/>
                </a:lnTo>
                <a:lnTo>
                  <a:pt x="2398324" y="1584423"/>
                </a:lnTo>
                <a:lnTo>
                  <a:pt x="2348483" y="1592579"/>
                </a:lnTo>
                <a:lnTo>
                  <a:pt x="158495" y="1592579"/>
                </a:lnTo>
                <a:lnTo>
                  <a:pt x="108069" y="1584423"/>
                </a:lnTo>
                <a:lnTo>
                  <a:pt x="64520" y="1561709"/>
                </a:lnTo>
                <a:lnTo>
                  <a:pt x="30333" y="1527072"/>
                </a:lnTo>
                <a:lnTo>
                  <a:pt x="7997" y="1483144"/>
                </a:lnTo>
                <a:lnTo>
                  <a:pt x="0" y="1432560"/>
                </a:lnTo>
                <a:lnTo>
                  <a:pt x="0" y="160019"/>
                </a:lnTo>
                <a:close/>
              </a:path>
            </a:pathLst>
          </a:custGeom>
          <a:ln w="1066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4438896" y="4689170"/>
            <a:ext cx="2275205" cy="1294329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660"/>
              </a:spcBef>
            </a:pPr>
            <a:r>
              <a:rPr sz="1750" b="1" spc="-60" dirty="0">
                <a:latin typeface="Arial Narrow" panose="020B0606020202030204" pitchFamily="34" charset="0"/>
                <a:cs typeface="Lucida Sans"/>
              </a:rPr>
              <a:t>Limpieza</a:t>
            </a:r>
            <a:endParaRPr sz="1750" dirty="0">
              <a:latin typeface="Arial Narrow" panose="020B0606020202030204" pitchFamily="34" charset="0"/>
              <a:cs typeface="Lucida Sans"/>
            </a:endParaRPr>
          </a:p>
          <a:p>
            <a:pPr marL="12065" marR="5080" algn="ctr">
              <a:lnSpc>
                <a:spcPct val="91100"/>
              </a:lnSpc>
              <a:spcBef>
                <a:spcPts val="755"/>
              </a:spcBef>
            </a:pPr>
            <a:r>
              <a:rPr sz="1750" spc="85" dirty="0">
                <a:latin typeface="Arial Narrow" panose="020B0606020202030204" pitchFamily="34" charset="0"/>
                <a:cs typeface="Arial"/>
              </a:rPr>
              <a:t>de </a:t>
            </a:r>
            <a:r>
              <a:rPr sz="1750" spc="25" dirty="0">
                <a:latin typeface="Arial Narrow" panose="020B0606020202030204" pitchFamily="34" charset="0"/>
                <a:cs typeface="Arial"/>
              </a:rPr>
              <a:t>datos </a:t>
            </a:r>
            <a:r>
              <a:rPr sz="1750" spc="20" dirty="0">
                <a:latin typeface="Arial Narrow" panose="020B0606020202030204" pitchFamily="34" charset="0"/>
                <a:cs typeface="Arial"/>
              </a:rPr>
              <a:t>para</a:t>
            </a:r>
            <a:r>
              <a:rPr sz="1750" spc="-31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750" spc="-315" dirty="0">
                <a:latin typeface="Arial Narrow" panose="020B0606020202030204" pitchFamily="34" charset="0"/>
                <a:cs typeface="Arial"/>
              </a:rPr>
              <a:t>  </a:t>
            </a:r>
          </a:p>
          <a:p>
            <a:pPr marL="12065" marR="5080" algn="ctr">
              <a:lnSpc>
                <a:spcPct val="91100"/>
              </a:lnSpc>
              <a:spcBef>
                <a:spcPts val="755"/>
              </a:spcBef>
            </a:pPr>
            <a:r>
              <a:rPr sz="1750" spc="40" dirty="0" err="1">
                <a:latin typeface="Arial Narrow" panose="020B0606020202030204" pitchFamily="34" charset="0"/>
                <a:cs typeface="Arial"/>
              </a:rPr>
              <a:t>mejorar</a:t>
            </a:r>
            <a:r>
              <a:rPr sz="1750" spc="40" dirty="0">
                <a:latin typeface="Arial Narrow" panose="020B0606020202030204" pitchFamily="34" charset="0"/>
                <a:cs typeface="Arial"/>
              </a:rPr>
              <a:t>  </a:t>
            </a:r>
            <a:r>
              <a:rPr sz="1750" spc="35" dirty="0">
                <a:latin typeface="Arial Narrow" panose="020B0606020202030204" pitchFamily="34" charset="0"/>
                <a:cs typeface="Arial"/>
              </a:rPr>
              <a:t>el </a:t>
            </a:r>
            <a:r>
              <a:rPr sz="1750" spc="50" dirty="0">
                <a:latin typeface="Arial Narrow" panose="020B0606020202030204" pitchFamily="34" charset="0"/>
                <a:cs typeface="Arial"/>
              </a:rPr>
              <a:t>desempeño </a:t>
            </a:r>
            <a:r>
              <a:rPr sz="1750" spc="65" dirty="0">
                <a:latin typeface="Arial Narrow" panose="020B0606020202030204" pitchFamily="34" charset="0"/>
                <a:cs typeface="Arial"/>
              </a:rPr>
              <a:t>del  </a:t>
            </a:r>
            <a:r>
              <a:rPr sz="1750" spc="60" dirty="0">
                <a:latin typeface="Arial Narrow" panose="020B0606020202030204" pitchFamily="34" charset="0"/>
                <a:cs typeface="Arial"/>
              </a:rPr>
              <a:t>modelo.</a:t>
            </a:r>
            <a:endParaRPr sz="17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7109459" y="4279391"/>
            <a:ext cx="2508885" cy="1592580"/>
          </a:xfrm>
          <a:custGeom>
            <a:avLst/>
            <a:gdLst/>
            <a:ahLst/>
            <a:cxnLst/>
            <a:rect l="l" t="t" r="r" b="b"/>
            <a:pathLst>
              <a:path w="2508884" h="1592579">
                <a:moveTo>
                  <a:pt x="2348484" y="1592579"/>
                </a:moveTo>
                <a:lnTo>
                  <a:pt x="158495" y="1592579"/>
                </a:lnTo>
                <a:lnTo>
                  <a:pt x="108655" y="1584435"/>
                </a:lnTo>
                <a:lnTo>
                  <a:pt x="65178" y="1561807"/>
                </a:lnTo>
                <a:lnTo>
                  <a:pt x="30772" y="1527401"/>
                </a:lnTo>
                <a:lnTo>
                  <a:pt x="8144" y="1483924"/>
                </a:lnTo>
                <a:lnTo>
                  <a:pt x="0" y="1434083"/>
                </a:lnTo>
                <a:lnTo>
                  <a:pt x="0" y="160019"/>
                </a:lnTo>
                <a:lnTo>
                  <a:pt x="8144" y="109435"/>
                </a:lnTo>
                <a:lnTo>
                  <a:pt x="30772" y="65507"/>
                </a:lnTo>
                <a:lnTo>
                  <a:pt x="65178" y="30870"/>
                </a:lnTo>
                <a:lnTo>
                  <a:pt x="108655" y="8156"/>
                </a:lnTo>
                <a:lnTo>
                  <a:pt x="158495" y="0"/>
                </a:lnTo>
                <a:lnTo>
                  <a:pt x="2348484" y="0"/>
                </a:lnTo>
                <a:lnTo>
                  <a:pt x="2399068" y="8156"/>
                </a:lnTo>
                <a:lnTo>
                  <a:pt x="2442996" y="30870"/>
                </a:lnTo>
                <a:lnTo>
                  <a:pt x="2477633" y="65507"/>
                </a:lnTo>
                <a:lnTo>
                  <a:pt x="2500347" y="109435"/>
                </a:lnTo>
                <a:lnTo>
                  <a:pt x="2508503" y="160019"/>
                </a:lnTo>
                <a:lnTo>
                  <a:pt x="2508503" y="1434083"/>
                </a:lnTo>
                <a:lnTo>
                  <a:pt x="2500347" y="1483924"/>
                </a:lnTo>
                <a:lnTo>
                  <a:pt x="2477633" y="1527401"/>
                </a:lnTo>
                <a:lnTo>
                  <a:pt x="2442996" y="1561807"/>
                </a:lnTo>
                <a:lnTo>
                  <a:pt x="2399068" y="1584435"/>
                </a:lnTo>
                <a:lnTo>
                  <a:pt x="2348484" y="1592579"/>
                </a:lnTo>
                <a:close/>
              </a:path>
            </a:pathLst>
          </a:custGeom>
          <a:solidFill>
            <a:srgbClr val="0070C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382255" y="4538472"/>
            <a:ext cx="2519172" cy="160477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388352" y="4544567"/>
            <a:ext cx="2506980" cy="1592580"/>
          </a:xfrm>
          <a:custGeom>
            <a:avLst/>
            <a:gdLst/>
            <a:ahLst/>
            <a:cxnLst/>
            <a:rect l="l" t="t" r="r" b="b"/>
            <a:pathLst>
              <a:path w="2506979" h="1592579">
                <a:moveTo>
                  <a:pt x="0" y="160019"/>
                </a:moveTo>
                <a:lnTo>
                  <a:pt x="8144" y="109435"/>
                </a:lnTo>
                <a:lnTo>
                  <a:pt x="30772" y="65507"/>
                </a:lnTo>
                <a:lnTo>
                  <a:pt x="65178" y="30870"/>
                </a:lnTo>
                <a:lnTo>
                  <a:pt x="108655" y="8156"/>
                </a:lnTo>
                <a:lnTo>
                  <a:pt x="158495" y="0"/>
                </a:lnTo>
                <a:lnTo>
                  <a:pt x="2348483" y="0"/>
                </a:lnTo>
                <a:lnTo>
                  <a:pt x="2398910" y="8156"/>
                </a:lnTo>
                <a:lnTo>
                  <a:pt x="2442459" y="30870"/>
                </a:lnTo>
                <a:lnTo>
                  <a:pt x="2476646" y="65507"/>
                </a:lnTo>
                <a:lnTo>
                  <a:pt x="2498982" y="109435"/>
                </a:lnTo>
                <a:lnTo>
                  <a:pt x="2506980" y="160019"/>
                </a:lnTo>
                <a:lnTo>
                  <a:pt x="2506980" y="1432560"/>
                </a:lnTo>
                <a:lnTo>
                  <a:pt x="2498982" y="1483144"/>
                </a:lnTo>
                <a:lnTo>
                  <a:pt x="2476646" y="1527072"/>
                </a:lnTo>
                <a:lnTo>
                  <a:pt x="2442459" y="1561709"/>
                </a:lnTo>
                <a:lnTo>
                  <a:pt x="2398910" y="1584423"/>
                </a:lnTo>
                <a:lnTo>
                  <a:pt x="2348483" y="1592579"/>
                </a:lnTo>
                <a:lnTo>
                  <a:pt x="158495" y="1592579"/>
                </a:lnTo>
                <a:lnTo>
                  <a:pt x="108655" y="1584423"/>
                </a:lnTo>
                <a:lnTo>
                  <a:pt x="65178" y="1561709"/>
                </a:lnTo>
                <a:lnTo>
                  <a:pt x="30772" y="1527072"/>
                </a:lnTo>
                <a:lnTo>
                  <a:pt x="8144" y="1483144"/>
                </a:lnTo>
                <a:lnTo>
                  <a:pt x="0" y="1432560"/>
                </a:lnTo>
                <a:lnTo>
                  <a:pt x="0" y="160019"/>
                </a:lnTo>
                <a:close/>
              </a:path>
            </a:pathLst>
          </a:custGeom>
          <a:ln w="1066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7817644" y="4567271"/>
            <a:ext cx="1648460" cy="1436804"/>
          </a:xfrm>
          <a:prstGeom prst="rect">
            <a:avLst/>
          </a:prstGeom>
        </p:spPr>
        <p:txBody>
          <a:bodyPr vert="horz" wrap="square" lIns="0" tIns="83820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660"/>
              </a:spcBef>
            </a:pPr>
            <a:r>
              <a:rPr sz="1750" b="1" spc="-30" dirty="0">
                <a:latin typeface="Arial Narrow" panose="020B0606020202030204" pitchFamily="34" charset="0"/>
                <a:cs typeface="Lucida Sans"/>
              </a:rPr>
              <a:t>Selección</a:t>
            </a:r>
            <a:endParaRPr sz="1750" dirty="0">
              <a:latin typeface="Arial Narrow" panose="020B0606020202030204" pitchFamily="34" charset="0"/>
              <a:cs typeface="Lucida Sans"/>
            </a:endParaRPr>
          </a:p>
          <a:p>
            <a:pPr marL="12065" marR="5080" indent="1905" algn="ctr">
              <a:lnSpc>
                <a:spcPct val="91000"/>
              </a:lnSpc>
              <a:spcBef>
                <a:spcPts val="755"/>
              </a:spcBef>
            </a:pPr>
            <a:r>
              <a:rPr sz="1750" spc="70" dirty="0">
                <a:latin typeface="Arial Narrow" panose="020B0606020202030204" pitchFamily="34" charset="0"/>
                <a:cs typeface="Arial"/>
              </a:rPr>
              <a:t>del </a:t>
            </a:r>
            <a:r>
              <a:rPr sz="1750" spc="80" dirty="0">
                <a:latin typeface="Arial Narrow" panose="020B0606020202030204" pitchFamily="34" charset="0"/>
                <a:cs typeface="Arial"/>
              </a:rPr>
              <a:t>modelo</a:t>
            </a:r>
            <a:r>
              <a:rPr sz="1750" spc="-235" dirty="0">
                <a:latin typeface="Arial Narrow" panose="020B0606020202030204" pitchFamily="34" charset="0"/>
                <a:cs typeface="Arial"/>
              </a:rPr>
              <a:t> </a:t>
            </a:r>
            <a:r>
              <a:rPr sz="1750" spc="45" dirty="0">
                <a:latin typeface="Arial Narrow" panose="020B0606020202030204" pitchFamily="34" charset="0"/>
                <a:cs typeface="Arial"/>
              </a:rPr>
              <a:t>con  </a:t>
            </a:r>
            <a:r>
              <a:rPr sz="1750" spc="25" dirty="0" err="1">
                <a:latin typeface="Arial Narrow" panose="020B0606020202030204" pitchFamily="34" charset="0"/>
                <a:cs typeface="Arial"/>
              </a:rPr>
              <a:t>mejores</a:t>
            </a:r>
            <a:r>
              <a:rPr sz="1750" spc="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750" spc="25" dirty="0" err="1">
                <a:latin typeface="Arial Narrow" panose="020B0606020202030204" pitchFamily="34" charset="0"/>
                <a:cs typeface="Arial"/>
              </a:rPr>
              <a:t>métricas</a:t>
            </a:r>
            <a:r>
              <a:rPr lang="en-US" sz="1750" spc="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750" spc="25" dirty="0" err="1">
                <a:latin typeface="Arial Narrow" panose="020B0606020202030204" pitchFamily="34" charset="0"/>
                <a:cs typeface="Arial"/>
              </a:rPr>
              <a:t>después</a:t>
            </a:r>
            <a:r>
              <a:rPr lang="en-US" sz="1750" spc="25" dirty="0">
                <a:latin typeface="Arial Narrow" panose="020B0606020202030204" pitchFamily="34" charset="0"/>
                <a:cs typeface="Arial"/>
              </a:rPr>
              <a:t> de las </a:t>
            </a:r>
            <a:r>
              <a:rPr lang="en-US" sz="1750" spc="25" dirty="0" err="1">
                <a:latin typeface="Arial Narrow" panose="020B0606020202030204" pitchFamily="34" charset="0"/>
                <a:cs typeface="Arial"/>
              </a:rPr>
              <a:t>técnicas</a:t>
            </a:r>
            <a:r>
              <a:rPr lang="en-US" sz="1750" spc="25" dirty="0">
                <a:latin typeface="Arial Narrow" panose="020B0606020202030204" pitchFamily="34" charset="0"/>
                <a:cs typeface="Arial"/>
              </a:rPr>
              <a:t> de ML</a:t>
            </a:r>
            <a:endParaRPr sz="17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1244092" y="2607945"/>
            <a:ext cx="8205216" cy="99707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1249680" y="2636520"/>
            <a:ext cx="8194675" cy="1237615"/>
          </a:xfrm>
          <a:custGeom>
            <a:avLst/>
            <a:gdLst/>
            <a:ahLst/>
            <a:cxnLst/>
            <a:rect l="l" t="t" r="r" b="b"/>
            <a:pathLst>
              <a:path w="8194675" h="1237614">
                <a:moveTo>
                  <a:pt x="0" y="123444"/>
                </a:moveTo>
                <a:lnTo>
                  <a:pt x="9644" y="75223"/>
                </a:lnTo>
                <a:lnTo>
                  <a:pt x="36004" y="36004"/>
                </a:lnTo>
                <a:lnTo>
                  <a:pt x="75223" y="9644"/>
                </a:lnTo>
                <a:lnTo>
                  <a:pt x="123444" y="0"/>
                </a:lnTo>
                <a:lnTo>
                  <a:pt x="8069580" y="0"/>
                </a:lnTo>
                <a:lnTo>
                  <a:pt x="8118038" y="9644"/>
                </a:lnTo>
                <a:lnTo>
                  <a:pt x="8157781" y="36004"/>
                </a:lnTo>
                <a:lnTo>
                  <a:pt x="8184665" y="75223"/>
                </a:lnTo>
                <a:lnTo>
                  <a:pt x="8194548" y="123444"/>
                </a:lnTo>
                <a:lnTo>
                  <a:pt x="8194548" y="1114044"/>
                </a:lnTo>
                <a:lnTo>
                  <a:pt x="8184665" y="1161621"/>
                </a:lnTo>
                <a:lnTo>
                  <a:pt x="8157781" y="1200911"/>
                </a:lnTo>
                <a:lnTo>
                  <a:pt x="8118038" y="1227629"/>
                </a:lnTo>
                <a:lnTo>
                  <a:pt x="8069580" y="1237487"/>
                </a:lnTo>
                <a:lnTo>
                  <a:pt x="123444" y="1237487"/>
                </a:lnTo>
                <a:lnTo>
                  <a:pt x="75223" y="1227629"/>
                </a:lnTo>
                <a:lnTo>
                  <a:pt x="36004" y="1200911"/>
                </a:lnTo>
                <a:lnTo>
                  <a:pt x="9644" y="1161621"/>
                </a:lnTo>
                <a:lnTo>
                  <a:pt x="0" y="1114044"/>
                </a:lnTo>
                <a:lnTo>
                  <a:pt x="0" y="123444"/>
                </a:lnTo>
                <a:close/>
              </a:path>
            </a:pathLst>
          </a:custGeom>
          <a:ln w="1066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 txBox="1"/>
          <p:nvPr/>
        </p:nvSpPr>
        <p:spPr>
          <a:xfrm>
            <a:off x="1584500" y="2910314"/>
            <a:ext cx="7521575" cy="643446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598805" marR="5080" indent="-586740">
              <a:lnSpc>
                <a:spcPts val="2270"/>
              </a:lnSpc>
              <a:spcBef>
                <a:spcPts val="380"/>
              </a:spcBef>
            </a:pPr>
            <a:r>
              <a:rPr lang="en-US" sz="2400" b="1" dirty="0">
                <a:latin typeface="+mn-lt"/>
              </a:rPr>
              <a:t>PROPUESTA DE </a:t>
            </a:r>
            <a:r>
              <a:rPr lang="es-PE" sz="2400" b="1" dirty="0">
                <a:effectLst/>
                <a:latin typeface="+mn-lt"/>
                <a:ea typeface="Times New Roman" panose="02020603050405020304" pitchFamily="18" charset="0"/>
              </a:rPr>
              <a:t>SISTEMA DE RECOMENDACIÓN INTELIGENTE PARA PORTFOLIO DE INVERSIONES</a:t>
            </a:r>
            <a:endParaRPr sz="2100" dirty="0">
              <a:latin typeface="Arial Narrow" panose="020B0606020202030204" pitchFamily="34" charset="0"/>
              <a:cs typeface="Lucida San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CD9C362-8ED6-4BB5-8F83-6B5BCEBF9CC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220" y="3933825"/>
            <a:ext cx="5583984" cy="25557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9E7A083-E1AA-4335-A657-DD3210EC05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300" y="768858"/>
            <a:ext cx="6439904" cy="3591065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-3810" y="768858"/>
            <a:ext cx="5353812" cy="60228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52174" y="1587509"/>
            <a:ext cx="4096385" cy="88773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 marR="5080">
              <a:lnSpc>
                <a:spcPts val="3220"/>
              </a:lnSpc>
              <a:spcBef>
                <a:spcPts val="500"/>
              </a:spcBef>
            </a:pPr>
            <a:r>
              <a:rPr sz="2950" spc="10" dirty="0">
                <a:latin typeface="Arial Narrow" panose="020B0606020202030204" pitchFamily="34" charset="0"/>
              </a:rPr>
              <a:t>DESCRIPCIÓN </a:t>
            </a:r>
            <a:r>
              <a:rPr sz="2950" spc="-10" dirty="0">
                <a:latin typeface="Arial Narrow" panose="020B0606020202030204" pitchFamily="34" charset="0"/>
              </a:rPr>
              <a:t>DE</a:t>
            </a:r>
            <a:r>
              <a:rPr sz="2950" spc="-445" dirty="0">
                <a:latin typeface="Arial Narrow" panose="020B0606020202030204" pitchFamily="34" charset="0"/>
              </a:rPr>
              <a:t> </a:t>
            </a:r>
            <a:r>
              <a:rPr sz="2950" spc="-20" dirty="0">
                <a:latin typeface="Arial Narrow" panose="020B0606020202030204" pitchFamily="34" charset="0"/>
              </a:rPr>
              <a:t>LOS  </a:t>
            </a:r>
            <a:r>
              <a:rPr sz="2950" spc="-105" dirty="0">
                <a:latin typeface="Arial Narrow" panose="020B0606020202030204" pitchFamily="34" charset="0"/>
              </a:rPr>
              <a:t>DATOS</a:t>
            </a:r>
            <a:r>
              <a:rPr sz="2950" spc="-195" dirty="0">
                <a:latin typeface="Arial Narrow" panose="020B0606020202030204" pitchFamily="34" charset="0"/>
              </a:rPr>
              <a:t> </a:t>
            </a:r>
            <a:r>
              <a:rPr sz="2950" spc="-20" dirty="0">
                <a:latin typeface="Arial Narrow" panose="020B0606020202030204" pitchFamily="34" charset="0"/>
              </a:rPr>
              <a:t>(VARIABLES)</a:t>
            </a:r>
            <a:endParaRPr sz="2950" dirty="0">
              <a:latin typeface="Arial Narrow" panose="020B0606020202030204" pitchFamily="34" charset="0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85572" y="2697480"/>
            <a:ext cx="4371340" cy="0"/>
          </a:xfrm>
          <a:custGeom>
            <a:avLst/>
            <a:gdLst/>
            <a:ahLst/>
            <a:cxnLst/>
            <a:rect l="l" t="t" r="r" b="b"/>
            <a:pathLst>
              <a:path w="4371340">
                <a:moveTo>
                  <a:pt x="0" y="0"/>
                </a:moveTo>
                <a:lnTo>
                  <a:pt x="4370831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02339" y="2652345"/>
            <a:ext cx="4046220" cy="4423455"/>
          </a:xfrm>
          <a:prstGeom prst="rect">
            <a:avLst/>
          </a:prstGeom>
        </p:spPr>
        <p:txBody>
          <a:bodyPr vert="horz" wrap="square" lIns="0" tIns="10795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0"/>
              </a:spcBef>
            </a:pPr>
            <a:r>
              <a:rPr sz="1400" b="1" spc="-40" dirty="0">
                <a:latin typeface="Arial Narrow" panose="020B0606020202030204" pitchFamily="34" charset="0"/>
                <a:cs typeface="Arial"/>
              </a:rPr>
              <a:t>P</a:t>
            </a:r>
            <a:r>
              <a:rPr lang="en-US" sz="1400" b="1" spc="-40" dirty="0">
                <a:latin typeface="Arial Narrow" panose="020B0606020202030204" pitchFamily="34" charset="0"/>
                <a:cs typeface="Arial"/>
              </a:rPr>
              <a:t>MC</a:t>
            </a:r>
            <a:r>
              <a:rPr sz="1400" b="1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400" b="1" spc="10" dirty="0">
                <a:latin typeface="Arial Narrow" panose="020B0606020202030204" pitchFamily="34" charset="0"/>
                <a:cs typeface="Arial"/>
              </a:rPr>
              <a:t>Sistema de </a:t>
            </a:r>
            <a:r>
              <a:rPr lang="en-US" sz="1400" b="1" spc="10" dirty="0" err="1">
                <a:latin typeface="Arial Narrow" panose="020B0606020202030204" pitchFamily="34" charset="0"/>
                <a:cs typeface="Arial"/>
              </a:rPr>
              <a:t>Claimpay</a:t>
            </a:r>
            <a:r>
              <a:rPr sz="1400" b="1" spc="15" dirty="0">
                <a:latin typeface="Arial Narrow" panose="020B0606020202030204" pitchFamily="34" charset="0"/>
                <a:cs typeface="Arial"/>
              </a:rPr>
              <a:t>:</a:t>
            </a:r>
            <a:endParaRPr sz="1400" dirty="0">
              <a:latin typeface="Arial Narrow" panose="020B0606020202030204" pitchFamily="34" charset="0"/>
              <a:cs typeface="Arial"/>
            </a:endParaRPr>
          </a:p>
          <a:p>
            <a:pPr marL="413384" marR="317500">
              <a:lnSpc>
                <a:spcPct val="111600"/>
              </a:lnSpc>
              <a:spcBef>
                <a:spcPts val="540"/>
              </a:spcBef>
            </a:pPr>
            <a:r>
              <a:rPr sz="1400" spc="10" dirty="0">
                <a:latin typeface="Arial Narrow" panose="020B0606020202030204" pitchFamily="34" charset="0"/>
                <a:cs typeface="Arial"/>
              </a:rPr>
              <a:t>Descripción </a:t>
            </a:r>
            <a:r>
              <a:rPr sz="1400" spc="5" dirty="0">
                <a:latin typeface="Arial Narrow" panose="020B0606020202030204" pitchFamily="34" charset="0"/>
                <a:cs typeface="Arial"/>
              </a:rPr>
              <a:t>del </a:t>
            </a:r>
            <a:r>
              <a:rPr sz="1400" spc="15" dirty="0">
                <a:latin typeface="Arial Narrow" panose="020B0606020202030204" pitchFamily="34" charset="0"/>
                <a:cs typeface="Arial"/>
              </a:rPr>
              <a:t>sistema y su </a:t>
            </a:r>
            <a:r>
              <a:rPr sz="1400" spc="10" dirty="0">
                <a:latin typeface="Arial Narrow" panose="020B0606020202030204" pitchFamily="34" charset="0"/>
                <a:cs typeface="Arial"/>
              </a:rPr>
              <a:t>rol en</a:t>
            </a:r>
            <a:r>
              <a:rPr sz="1400" spc="-105" dirty="0">
                <a:latin typeface="Arial Narrow" panose="020B0606020202030204" pitchFamily="34" charset="0"/>
                <a:cs typeface="Arial"/>
              </a:rPr>
              <a:t> </a:t>
            </a:r>
            <a:r>
              <a:rPr sz="1400" spc="10" dirty="0">
                <a:latin typeface="Arial Narrow" panose="020B0606020202030204" pitchFamily="34" charset="0"/>
                <a:cs typeface="Arial"/>
              </a:rPr>
              <a:t>la  recolección de</a:t>
            </a:r>
            <a:r>
              <a:rPr sz="1400" dirty="0">
                <a:latin typeface="Arial Narrow" panose="020B0606020202030204" pitchFamily="34" charset="0"/>
                <a:cs typeface="Arial"/>
              </a:rPr>
              <a:t> </a:t>
            </a:r>
            <a:r>
              <a:rPr sz="1400" spc="10" dirty="0">
                <a:latin typeface="Arial Narrow" panose="020B0606020202030204" pitchFamily="34" charset="0"/>
                <a:cs typeface="Arial"/>
              </a:rPr>
              <a:t>datos.</a:t>
            </a:r>
            <a:endParaRPr sz="1400" dirty="0">
              <a:latin typeface="Arial Narrow" panose="020B0606020202030204" pitchFamily="34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755"/>
              </a:spcBef>
            </a:pPr>
            <a:r>
              <a:rPr sz="1400" b="1" spc="15" dirty="0">
                <a:latin typeface="Arial Narrow" panose="020B0606020202030204" pitchFamily="34" charset="0"/>
                <a:cs typeface="Arial"/>
              </a:rPr>
              <a:t>Tipos de Datos</a:t>
            </a:r>
            <a:r>
              <a:rPr sz="1400" b="1" spc="-80" dirty="0">
                <a:latin typeface="Arial Narrow" panose="020B0606020202030204" pitchFamily="34" charset="0"/>
                <a:cs typeface="Arial"/>
              </a:rPr>
              <a:t> </a:t>
            </a:r>
            <a:r>
              <a:rPr sz="1400" b="1" spc="10" dirty="0">
                <a:latin typeface="Arial Narrow" panose="020B0606020202030204" pitchFamily="34" charset="0"/>
                <a:cs typeface="Arial"/>
              </a:rPr>
              <a:t>Recolectados:</a:t>
            </a:r>
            <a:endParaRPr sz="1400" dirty="0">
              <a:latin typeface="Arial Narrow" panose="020B0606020202030204" pitchFamily="34" charset="0"/>
              <a:cs typeface="Arial"/>
            </a:endParaRP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 err="1">
                <a:latin typeface="Arial Narrow" panose="020B0606020202030204" pitchFamily="34" charset="0"/>
                <a:cs typeface="Arial"/>
              </a:rPr>
              <a:t>Parámetros</a:t>
            </a:r>
            <a:r>
              <a:rPr lang="en-US" sz="1200" spc="1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15" dirty="0" err="1">
                <a:latin typeface="Arial Narrow" panose="020B0606020202030204" pitchFamily="34" charset="0"/>
                <a:cs typeface="Arial"/>
              </a:rPr>
              <a:t>Operativos</a:t>
            </a:r>
            <a:r>
              <a:rPr lang="en-US" sz="1200" spc="15" dirty="0">
                <a:latin typeface="Arial Narrow" panose="020B0606020202030204" pitchFamily="34" charset="0"/>
                <a:cs typeface="Arial"/>
              </a:rPr>
              <a:t>: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•	Claim Data: 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•	Financial Metrics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•	Timeline Variables: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Property &amp; Risk Variables: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•	Property Information: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•	Geographic Risk: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•	</a:t>
            </a:r>
            <a:r>
              <a:rPr lang="en-US" sz="1000" spc="15" dirty="0">
                <a:latin typeface="Arial Narrow" panose="020B0606020202030204" pitchFamily="34" charset="0"/>
                <a:cs typeface="Arial"/>
              </a:rPr>
              <a:t>Environmental Data️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 Legal &amp; Attorney Data: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•	Attorney Performance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•	Litigation Complexity</a:t>
            </a:r>
          </a:p>
          <a:p>
            <a:pPr marL="413384" marR="26034">
              <a:lnSpc>
                <a:spcPct val="112300"/>
              </a:lnSpc>
              <a:spcBef>
                <a:spcPts val="515"/>
              </a:spcBef>
            </a:pPr>
            <a:r>
              <a:rPr lang="en-US" sz="1200" spc="15" dirty="0">
                <a:latin typeface="Arial Narrow" panose="020B0606020202030204" pitchFamily="34" charset="0"/>
                <a:cs typeface="Arial"/>
              </a:rPr>
              <a:t>•	Insurance Company</a:t>
            </a:r>
            <a:endParaRPr sz="1200" dirty="0">
              <a:latin typeface="Arial Narrow" panose="020B0606020202030204" pitchFamily="34" charset="0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CD9C362-8ED6-4BB5-8F83-6B5BCEBF9CC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7220" y="3933825"/>
            <a:ext cx="5583984" cy="25557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9E7A083-E1AA-4335-A657-DD3210EC05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300" y="768858"/>
            <a:ext cx="6439904" cy="3591065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-3810" y="768858"/>
            <a:ext cx="5353812" cy="60228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52174" y="1587509"/>
            <a:ext cx="4096385" cy="88773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 marR="5080">
              <a:lnSpc>
                <a:spcPts val="3220"/>
              </a:lnSpc>
              <a:spcBef>
                <a:spcPts val="500"/>
              </a:spcBef>
            </a:pPr>
            <a:r>
              <a:rPr sz="2950" spc="10" dirty="0">
                <a:latin typeface="Arial Narrow" panose="020B0606020202030204" pitchFamily="34" charset="0"/>
              </a:rPr>
              <a:t>DESCRIPCIÓN </a:t>
            </a:r>
            <a:r>
              <a:rPr sz="2950" spc="-10" dirty="0">
                <a:latin typeface="Arial Narrow" panose="020B0606020202030204" pitchFamily="34" charset="0"/>
              </a:rPr>
              <a:t>DE</a:t>
            </a:r>
            <a:r>
              <a:rPr sz="2950" spc="-445" dirty="0">
                <a:latin typeface="Arial Narrow" panose="020B0606020202030204" pitchFamily="34" charset="0"/>
              </a:rPr>
              <a:t> </a:t>
            </a:r>
            <a:r>
              <a:rPr sz="2950" spc="-20" dirty="0">
                <a:latin typeface="Arial Narrow" panose="020B0606020202030204" pitchFamily="34" charset="0"/>
              </a:rPr>
              <a:t>LOS  </a:t>
            </a:r>
            <a:r>
              <a:rPr sz="2950" spc="-105" dirty="0">
                <a:latin typeface="Arial Narrow" panose="020B0606020202030204" pitchFamily="34" charset="0"/>
              </a:rPr>
              <a:t>DATOS</a:t>
            </a:r>
            <a:r>
              <a:rPr sz="2950" spc="-195" dirty="0">
                <a:latin typeface="Arial Narrow" panose="020B0606020202030204" pitchFamily="34" charset="0"/>
              </a:rPr>
              <a:t> </a:t>
            </a:r>
            <a:r>
              <a:rPr sz="2950" spc="-20" dirty="0">
                <a:latin typeface="Arial Narrow" panose="020B0606020202030204" pitchFamily="34" charset="0"/>
              </a:rPr>
              <a:t>(VARIABLES)</a:t>
            </a:r>
            <a:endParaRPr sz="2950" dirty="0">
              <a:latin typeface="Arial Narrow" panose="020B0606020202030204" pitchFamily="34" charset="0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385572" y="2697480"/>
            <a:ext cx="4371340" cy="0"/>
          </a:xfrm>
          <a:custGeom>
            <a:avLst/>
            <a:gdLst/>
            <a:ahLst/>
            <a:cxnLst/>
            <a:rect l="l" t="t" r="r" b="b"/>
            <a:pathLst>
              <a:path w="4371340">
                <a:moveTo>
                  <a:pt x="0" y="0"/>
                </a:moveTo>
                <a:lnTo>
                  <a:pt x="4370831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48132" y="3129196"/>
            <a:ext cx="4046220" cy="1617109"/>
          </a:xfrm>
          <a:prstGeom prst="rect">
            <a:avLst/>
          </a:prstGeom>
        </p:spPr>
        <p:txBody>
          <a:bodyPr vert="horz" wrap="square" lIns="0" tIns="107950" rIns="0" bIns="0" rtlCol="0">
            <a:spAutoFit/>
          </a:bodyPr>
          <a:lstStyle/>
          <a:p>
            <a:pPr marL="0" marR="0"/>
            <a:r>
              <a:rPr lang="es-PE" sz="14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Frecuencia y Volumen de Datos:</a:t>
            </a:r>
            <a:endParaRPr lang="en-US" sz="1400" b="1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s-PE" sz="14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Datos procesados continuamente desde 2022, con un total de:</a:t>
            </a:r>
            <a:endParaRPr lang="en-US" sz="14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4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30,461 </a:t>
            </a:r>
            <a:r>
              <a:rPr lang="en-US" sz="14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registros</a:t>
            </a:r>
            <a:r>
              <a:rPr lang="en-US" sz="14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de claims</a:t>
            </a: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4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37 </a:t>
            </a:r>
            <a:r>
              <a:rPr lang="en-US" sz="14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características</a:t>
            </a:r>
            <a:r>
              <a:rPr lang="en-US" sz="14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en-US" sz="14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principales</a:t>
            </a:r>
            <a:endParaRPr lang="en-US" sz="14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4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Actualizaciones en tiempo real del estado de </a:t>
            </a:r>
            <a:r>
              <a:rPr lang="es-PE" sz="14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claims</a:t>
            </a:r>
            <a:endParaRPr lang="en-US" sz="14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4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Cobertura temporal: 4+ años de datos históricos</a:t>
            </a:r>
            <a:endParaRPr lang="en-US" sz="14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6041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7130" y="1279733"/>
            <a:ext cx="5744845" cy="559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500" spc="-95" dirty="0">
                <a:latin typeface="Arial Narrow" panose="020B0606020202030204" pitchFamily="34" charset="0"/>
              </a:rPr>
              <a:t>Identificación </a:t>
            </a:r>
            <a:r>
              <a:rPr sz="3500" spc="15" dirty="0">
                <a:latin typeface="Arial Narrow" panose="020B0606020202030204" pitchFamily="34" charset="0"/>
              </a:rPr>
              <a:t>de</a:t>
            </a:r>
            <a:r>
              <a:rPr sz="3500" spc="-434" dirty="0">
                <a:latin typeface="Arial Narrow" panose="020B0606020202030204" pitchFamily="34" charset="0"/>
              </a:rPr>
              <a:t> </a:t>
            </a:r>
            <a:r>
              <a:rPr sz="3500" spc="-125" dirty="0">
                <a:latin typeface="Arial Narrow" panose="020B0606020202030204" pitchFamily="34" charset="0"/>
              </a:rPr>
              <a:t>Variables</a:t>
            </a:r>
            <a:endParaRPr sz="350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48283" y="2199132"/>
            <a:ext cx="9186671" cy="2438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39140" y="2122932"/>
            <a:ext cx="1643380" cy="96520"/>
          </a:xfrm>
          <a:custGeom>
            <a:avLst/>
            <a:gdLst/>
            <a:ahLst/>
            <a:cxnLst/>
            <a:rect l="l" t="t" r="r" b="b"/>
            <a:pathLst>
              <a:path w="1643380" h="96519">
                <a:moveTo>
                  <a:pt x="0" y="0"/>
                </a:moveTo>
                <a:lnTo>
                  <a:pt x="1642872" y="0"/>
                </a:lnTo>
                <a:lnTo>
                  <a:pt x="1642872" y="96012"/>
                </a:lnTo>
                <a:lnTo>
                  <a:pt x="0" y="96012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33805" y="2568701"/>
            <a:ext cx="2819400" cy="364490"/>
          </a:xfrm>
          <a:prstGeom prst="rect">
            <a:avLst/>
          </a:prstGeom>
          <a:solidFill>
            <a:srgbClr val="15B3C4"/>
          </a:solidFill>
        </p:spPr>
        <p:txBody>
          <a:bodyPr vert="horz" wrap="square" lIns="0" tIns="76835" rIns="0" bIns="0" rtlCol="0">
            <a:spAutoFit/>
          </a:bodyPr>
          <a:lstStyle/>
          <a:p>
            <a:pPr marL="354330">
              <a:lnSpc>
                <a:spcPct val="100000"/>
              </a:lnSpc>
              <a:spcBef>
                <a:spcPts val="605"/>
              </a:spcBef>
            </a:pPr>
            <a:r>
              <a:rPr sz="1200" b="1" spc="45" dirty="0">
                <a:solidFill>
                  <a:srgbClr val="FFFFFF"/>
                </a:solidFill>
                <a:latin typeface="Lucida Sans"/>
                <a:cs typeface="Lucida Sans"/>
              </a:rPr>
              <a:t>1. </a:t>
            </a:r>
            <a:r>
              <a:rPr sz="1200" b="1" spc="-35" dirty="0">
                <a:solidFill>
                  <a:srgbClr val="FFFFFF"/>
                </a:solidFill>
                <a:latin typeface="Lucida Sans"/>
                <a:cs typeface="Lucida Sans"/>
              </a:rPr>
              <a:t>Variables</a:t>
            </a:r>
            <a:r>
              <a:rPr sz="1200" b="1" spc="-26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1200" b="1" spc="-15" dirty="0">
                <a:solidFill>
                  <a:srgbClr val="FFFFFF"/>
                </a:solidFill>
                <a:latin typeface="Lucida Sans"/>
                <a:cs typeface="Lucida Sans"/>
              </a:rPr>
              <a:t>Independientes</a:t>
            </a:r>
            <a:endParaRPr sz="1200">
              <a:latin typeface="Lucida Sans"/>
              <a:cs typeface="Lucida San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28472" y="2918460"/>
            <a:ext cx="2830067" cy="326593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91945" y="2957605"/>
            <a:ext cx="2679065" cy="72263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13030" marR="5080" indent="-100965">
              <a:lnSpc>
                <a:spcPct val="93100"/>
              </a:lnSpc>
              <a:spcBef>
                <a:spcPts val="220"/>
              </a:spcBef>
              <a:buChar char="•"/>
              <a:tabLst>
                <a:tab pos="114300" algn="l"/>
              </a:tabLst>
            </a:pPr>
            <a:r>
              <a:rPr sz="1200" dirty="0">
                <a:latin typeface="Arial"/>
                <a:cs typeface="Arial"/>
              </a:rPr>
              <a:t>Son </a:t>
            </a:r>
            <a:r>
              <a:rPr sz="1200" spc="15" dirty="0">
                <a:latin typeface="Arial"/>
                <a:cs typeface="Arial"/>
              </a:rPr>
              <a:t>aquellas relacionadas </a:t>
            </a:r>
            <a:r>
              <a:rPr sz="1200" spc="40" dirty="0">
                <a:latin typeface="Arial"/>
                <a:cs typeface="Arial"/>
              </a:rPr>
              <a:t>con </a:t>
            </a:r>
            <a:r>
              <a:rPr sz="1200" spc="10" dirty="0">
                <a:latin typeface="Arial"/>
                <a:cs typeface="Arial"/>
              </a:rPr>
              <a:t>la  </a:t>
            </a:r>
            <a:r>
              <a:rPr sz="1200" spc="40" dirty="0">
                <a:latin typeface="Arial"/>
                <a:cs typeface="Arial"/>
              </a:rPr>
              <a:t>litología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60" dirty="0">
                <a:latin typeface="Arial"/>
                <a:cs typeface="Arial"/>
              </a:rPr>
              <a:t>del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30" dirty="0">
                <a:latin typeface="Arial"/>
                <a:cs typeface="Arial"/>
              </a:rPr>
              <a:t>mineral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spc="60" dirty="0">
                <a:latin typeface="Arial"/>
                <a:cs typeface="Arial"/>
              </a:rPr>
              <a:t>que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spc="55" dirty="0">
                <a:latin typeface="Arial"/>
                <a:cs typeface="Arial"/>
              </a:rPr>
              <a:t>no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spc="55" dirty="0">
                <a:latin typeface="Arial"/>
                <a:cs typeface="Arial"/>
              </a:rPr>
              <a:t>pueden  </a:t>
            </a:r>
            <a:r>
              <a:rPr sz="1200" dirty="0">
                <a:latin typeface="Arial"/>
                <a:cs typeface="Arial"/>
              </a:rPr>
              <a:t>ser </a:t>
            </a:r>
            <a:r>
              <a:rPr sz="1200" spc="25" dirty="0">
                <a:latin typeface="Arial"/>
                <a:cs typeface="Arial"/>
              </a:rPr>
              <a:t>controladas </a:t>
            </a:r>
            <a:r>
              <a:rPr sz="1200" spc="35" dirty="0">
                <a:latin typeface="Arial"/>
                <a:cs typeface="Arial"/>
              </a:rPr>
              <a:t>directamente  durante </a:t>
            </a:r>
            <a:r>
              <a:rPr sz="1200" spc="30" dirty="0">
                <a:latin typeface="Arial"/>
                <a:cs typeface="Arial"/>
              </a:rPr>
              <a:t>el</a:t>
            </a:r>
            <a:r>
              <a:rPr sz="1200" spc="-70" dirty="0">
                <a:latin typeface="Arial"/>
                <a:cs typeface="Arial"/>
              </a:rPr>
              <a:t> </a:t>
            </a:r>
            <a:r>
              <a:rPr sz="1200" spc="25" dirty="0">
                <a:latin typeface="Arial"/>
                <a:cs typeface="Arial"/>
              </a:rPr>
              <a:t>proceso.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91945" y="3851330"/>
            <a:ext cx="2526665" cy="1331595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13030" indent="-100965">
              <a:lnSpc>
                <a:spcPct val="100000"/>
              </a:lnSpc>
              <a:spcBef>
                <a:spcPts val="225"/>
              </a:spcBef>
              <a:buFont typeface="Arial"/>
              <a:buChar char="•"/>
              <a:tabLst>
                <a:tab pos="113664" algn="l"/>
              </a:tabLst>
            </a:pPr>
            <a:r>
              <a:rPr sz="1200" b="1" spc="-15" dirty="0">
                <a:latin typeface="Lucida Sans"/>
                <a:cs typeface="Lucida Sans"/>
              </a:rPr>
              <a:t>Propiedades</a:t>
            </a:r>
            <a:r>
              <a:rPr sz="1200" b="1" spc="-65" dirty="0">
                <a:latin typeface="Lucida Sans"/>
                <a:cs typeface="Lucida Sans"/>
              </a:rPr>
              <a:t> </a:t>
            </a:r>
            <a:r>
              <a:rPr sz="1200" b="1" spc="-15" dirty="0">
                <a:latin typeface="Lucida Sans"/>
                <a:cs typeface="Lucida Sans"/>
              </a:rPr>
              <a:t>Mineralógicas:</a:t>
            </a:r>
            <a:endParaRPr sz="1200">
              <a:latin typeface="Lucida Sans"/>
              <a:cs typeface="Lucida Sans"/>
            </a:endParaRPr>
          </a:p>
          <a:p>
            <a:pPr marL="213360" marR="361950" lvl="1" indent="-100965">
              <a:lnSpc>
                <a:spcPts val="1330"/>
              </a:lnSpc>
              <a:spcBef>
                <a:spcPts val="270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spc="15" dirty="0">
                <a:latin typeface="Lucida Sans"/>
                <a:cs typeface="Lucida Sans"/>
              </a:rPr>
              <a:t>bond: </a:t>
            </a:r>
            <a:r>
              <a:rPr sz="1200" spc="35" dirty="0">
                <a:latin typeface="Arial"/>
                <a:cs typeface="Arial"/>
              </a:rPr>
              <a:t>Índice </a:t>
            </a:r>
            <a:r>
              <a:rPr sz="1200" spc="70" dirty="0">
                <a:latin typeface="Arial"/>
                <a:cs typeface="Arial"/>
              </a:rPr>
              <a:t>de</a:t>
            </a:r>
            <a:r>
              <a:rPr sz="1200" spc="-245" dirty="0">
                <a:latin typeface="Arial"/>
                <a:cs typeface="Arial"/>
              </a:rPr>
              <a:t> </a:t>
            </a:r>
            <a:r>
              <a:rPr sz="1200" spc="15" dirty="0">
                <a:latin typeface="Arial"/>
                <a:cs typeface="Arial"/>
              </a:rPr>
              <a:t>dureza </a:t>
            </a:r>
            <a:r>
              <a:rPr sz="1200" spc="60" dirty="0">
                <a:latin typeface="Arial"/>
                <a:cs typeface="Arial"/>
              </a:rPr>
              <a:t>del  </a:t>
            </a:r>
            <a:r>
              <a:rPr sz="1200" spc="25" dirty="0">
                <a:latin typeface="Arial"/>
                <a:cs typeface="Arial"/>
              </a:rPr>
              <a:t>mineral.</a:t>
            </a:r>
            <a:endParaRPr sz="1200">
              <a:latin typeface="Arial"/>
              <a:cs typeface="Arial"/>
            </a:endParaRPr>
          </a:p>
          <a:p>
            <a:pPr marL="213360" marR="432434" lvl="1" indent="-100965">
              <a:lnSpc>
                <a:spcPts val="1340"/>
              </a:lnSpc>
              <a:spcBef>
                <a:spcPts val="220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spc="-25" dirty="0">
                <a:latin typeface="Lucida Sans"/>
                <a:cs typeface="Lucida Sans"/>
              </a:rPr>
              <a:t>hornfels: </a:t>
            </a:r>
            <a:r>
              <a:rPr sz="1200" spc="45" dirty="0">
                <a:latin typeface="Arial"/>
                <a:cs typeface="Arial"/>
              </a:rPr>
              <a:t>Tipo </a:t>
            </a:r>
            <a:r>
              <a:rPr sz="1200" spc="70" dirty="0">
                <a:latin typeface="Arial"/>
                <a:cs typeface="Arial"/>
              </a:rPr>
              <a:t>de</a:t>
            </a:r>
            <a:r>
              <a:rPr sz="1200" spc="-200" dirty="0">
                <a:latin typeface="Arial"/>
                <a:cs typeface="Arial"/>
              </a:rPr>
              <a:t> </a:t>
            </a:r>
            <a:r>
              <a:rPr sz="1200" spc="40" dirty="0">
                <a:latin typeface="Arial"/>
                <a:cs typeface="Arial"/>
              </a:rPr>
              <a:t>litología  </a:t>
            </a:r>
            <a:r>
              <a:rPr sz="1200" spc="20" dirty="0">
                <a:latin typeface="Arial"/>
                <a:cs typeface="Arial"/>
              </a:rPr>
              <a:t>presente.</a:t>
            </a:r>
            <a:endParaRPr sz="1200">
              <a:latin typeface="Arial"/>
              <a:cs typeface="Arial"/>
            </a:endParaRPr>
          </a:p>
          <a:p>
            <a:pPr marL="213360" marR="5080" lvl="1" indent="-100965">
              <a:lnSpc>
                <a:spcPts val="1340"/>
              </a:lnSpc>
              <a:spcBef>
                <a:spcPts val="225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spc="-30" dirty="0">
                <a:latin typeface="Lucida Sans"/>
                <a:cs typeface="Lucida Sans"/>
              </a:rPr>
              <a:t>intrusivoa, </a:t>
            </a:r>
            <a:r>
              <a:rPr sz="1200" b="1" spc="-25" dirty="0">
                <a:latin typeface="Lucida Sans"/>
                <a:cs typeface="Lucida Sans"/>
              </a:rPr>
              <a:t>intrusivob: </a:t>
            </a:r>
            <a:r>
              <a:rPr sz="1200" spc="20" dirty="0">
                <a:latin typeface="Arial"/>
                <a:cs typeface="Arial"/>
              </a:rPr>
              <a:t>Tipos</a:t>
            </a:r>
            <a:r>
              <a:rPr sz="1200" spc="-195" dirty="0">
                <a:latin typeface="Arial"/>
                <a:cs typeface="Arial"/>
              </a:rPr>
              <a:t> </a:t>
            </a:r>
            <a:r>
              <a:rPr sz="1200" spc="70" dirty="0">
                <a:latin typeface="Arial"/>
                <a:cs typeface="Arial"/>
              </a:rPr>
              <a:t>de  </a:t>
            </a:r>
            <a:r>
              <a:rPr sz="1200" spc="40" dirty="0">
                <a:latin typeface="Arial"/>
                <a:cs typeface="Arial"/>
              </a:rPr>
              <a:t>litología</a:t>
            </a:r>
            <a:r>
              <a:rPr sz="1200" spc="-30" dirty="0">
                <a:latin typeface="Arial"/>
                <a:cs typeface="Arial"/>
              </a:rPr>
              <a:t> </a:t>
            </a:r>
            <a:r>
              <a:rPr sz="1200" spc="15" dirty="0">
                <a:latin typeface="Arial"/>
                <a:cs typeface="Arial"/>
              </a:rPr>
              <a:t>presentes.</a:t>
            </a:r>
            <a:endParaRPr sz="1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935729" y="2568701"/>
            <a:ext cx="2821305" cy="364490"/>
          </a:xfrm>
          <a:prstGeom prst="rect">
            <a:avLst/>
          </a:prstGeom>
          <a:solidFill>
            <a:srgbClr val="1ABDAC"/>
          </a:solidFill>
        </p:spPr>
        <p:txBody>
          <a:bodyPr vert="horz" wrap="square" lIns="0" tIns="76835" rIns="0" bIns="0" rtlCol="0">
            <a:spAutoFit/>
          </a:bodyPr>
          <a:lstStyle/>
          <a:p>
            <a:pPr marL="471170">
              <a:lnSpc>
                <a:spcPct val="100000"/>
              </a:lnSpc>
              <a:spcBef>
                <a:spcPts val="605"/>
              </a:spcBef>
            </a:pPr>
            <a:r>
              <a:rPr sz="1200" b="1" spc="45" dirty="0">
                <a:solidFill>
                  <a:srgbClr val="FFFFFF"/>
                </a:solidFill>
                <a:latin typeface="Lucida Sans"/>
                <a:cs typeface="Lucida Sans"/>
              </a:rPr>
              <a:t>2. </a:t>
            </a:r>
            <a:r>
              <a:rPr sz="1200" b="1" spc="-35" dirty="0">
                <a:solidFill>
                  <a:srgbClr val="FFFFFF"/>
                </a:solidFill>
                <a:latin typeface="Lucida Sans"/>
                <a:cs typeface="Lucida Sans"/>
              </a:rPr>
              <a:t>Variables</a:t>
            </a:r>
            <a:r>
              <a:rPr sz="1200" b="1" spc="-26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1200" b="1" spc="-30" dirty="0">
                <a:solidFill>
                  <a:srgbClr val="FFFFFF"/>
                </a:solidFill>
                <a:latin typeface="Lucida Sans"/>
                <a:cs typeface="Lucida Sans"/>
              </a:rPr>
              <a:t>Controlables</a:t>
            </a:r>
            <a:endParaRPr sz="1200">
              <a:latin typeface="Lucida Sans"/>
              <a:cs typeface="Lucida Sans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931920" y="2918460"/>
            <a:ext cx="2831591" cy="326593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995424" y="2957605"/>
            <a:ext cx="2575560" cy="3104515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13030" marR="144780" indent="-100965">
              <a:lnSpc>
                <a:spcPct val="93100"/>
              </a:lnSpc>
              <a:spcBef>
                <a:spcPts val="220"/>
              </a:spcBef>
              <a:buChar char="•"/>
              <a:tabLst>
                <a:tab pos="153035" algn="l"/>
              </a:tabLst>
            </a:pPr>
            <a:r>
              <a:rPr sz="1200" dirty="0">
                <a:latin typeface="Arial"/>
                <a:cs typeface="Arial"/>
              </a:rPr>
              <a:t>Son </a:t>
            </a:r>
            <a:r>
              <a:rPr sz="1200" spc="-15" dirty="0">
                <a:latin typeface="Arial"/>
                <a:cs typeface="Arial"/>
              </a:rPr>
              <a:t>las </a:t>
            </a:r>
            <a:r>
              <a:rPr sz="1200" spc="15" dirty="0">
                <a:latin typeface="Arial"/>
                <a:cs typeface="Arial"/>
              </a:rPr>
              <a:t>variables </a:t>
            </a:r>
            <a:r>
              <a:rPr sz="1200" spc="20" dirty="0">
                <a:latin typeface="Arial"/>
                <a:cs typeface="Arial"/>
              </a:rPr>
              <a:t>operativas</a:t>
            </a:r>
            <a:r>
              <a:rPr sz="1200" spc="-110" dirty="0">
                <a:latin typeface="Arial"/>
                <a:cs typeface="Arial"/>
              </a:rPr>
              <a:t> </a:t>
            </a:r>
            <a:r>
              <a:rPr sz="1200" spc="55" dirty="0">
                <a:latin typeface="Arial"/>
                <a:cs typeface="Arial"/>
              </a:rPr>
              <a:t>que  pueden </a:t>
            </a:r>
            <a:r>
              <a:rPr sz="1200" dirty="0">
                <a:latin typeface="Arial"/>
                <a:cs typeface="Arial"/>
              </a:rPr>
              <a:t>ser </a:t>
            </a:r>
            <a:r>
              <a:rPr sz="1200" spc="25" dirty="0">
                <a:latin typeface="Arial"/>
                <a:cs typeface="Arial"/>
              </a:rPr>
              <a:t>manipuladas  </a:t>
            </a:r>
            <a:r>
              <a:rPr sz="1200" spc="35" dirty="0">
                <a:latin typeface="Arial"/>
                <a:cs typeface="Arial"/>
              </a:rPr>
              <a:t>directamente </a:t>
            </a:r>
            <a:r>
              <a:rPr sz="1200" spc="25" dirty="0">
                <a:latin typeface="Arial"/>
                <a:cs typeface="Arial"/>
              </a:rPr>
              <a:t>para </a:t>
            </a:r>
            <a:r>
              <a:rPr sz="1200" spc="35" dirty="0">
                <a:latin typeface="Arial"/>
                <a:cs typeface="Arial"/>
              </a:rPr>
              <a:t>optimizar </a:t>
            </a:r>
            <a:r>
              <a:rPr sz="1200" spc="30" dirty="0">
                <a:latin typeface="Arial"/>
                <a:cs typeface="Arial"/>
              </a:rPr>
              <a:t>el  </a:t>
            </a:r>
            <a:r>
              <a:rPr sz="1200" spc="35" dirty="0">
                <a:latin typeface="Arial"/>
                <a:cs typeface="Arial"/>
              </a:rPr>
              <a:t>proceso </a:t>
            </a:r>
            <a:r>
              <a:rPr sz="1200" spc="70" dirty="0">
                <a:latin typeface="Arial"/>
                <a:cs typeface="Arial"/>
              </a:rPr>
              <a:t>de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spc="40" dirty="0">
                <a:latin typeface="Arial"/>
                <a:cs typeface="Arial"/>
              </a:rPr>
              <a:t>molienda.</a:t>
            </a:r>
            <a:endParaRPr sz="1200">
              <a:latin typeface="Arial"/>
              <a:cs typeface="Arial"/>
            </a:endParaRPr>
          </a:p>
          <a:p>
            <a:pPr marL="113030" indent="-100965">
              <a:lnSpc>
                <a:spcPct val="100000"/>
              </a:lnSpc>
              <a:spcBef>
                <a:spcPts val="120"/>
              </a:spcBef>
              <a:buFont typeface="Arial"/>
              <a:buChar char="•"/>
              <a:tabLst>
                <a:tab pos="113664" algn="l"/>
              </a:tabLst>
            </a:pPr>
            <a:r>
              <a:rPr sz="1200" b="1" spc="-40" dirty="0">
                <a:latin typeface="Lucida Sans"/>
                <a:cs typeface="Lucida Sans"/>
              </a:rPr>
              <a:t>Parámetros</a:t>
            </a:r>
            <a:r>
              <a:rPr sz="1200" b="1" spc="-90" dirty="0">
                <a:latin typeface="Lucida Sans"/>
                <a:cs typeface="Lucida Sans"/>
              </a:rPr>
              <a:t> </a:t>
            </a:r>
            <a:r>
              <a:rPr sz="1200" b="1" spc="-10" dirty="0">
                <a:latin typeface="Lucida Sans"/>
                <a:cs typeface="Lucida Sans"/>
              </a:rPr>
              <a:t>Operacionales:</a:t>
            </a:r>
            <a:endParaRPr sz="1200">
              <a:latin typeface="Lucida Sans"/>
              <a:cs typeface="Lucida Sans"/>
            </a:endParaRPr>
          </a:p>
          <a:p>
            <a:pPr marL="213360" marR="5080" lvl="1" indent="-100965">
              <a:lnSpc>
                <a:spcPts val="1340"/>
              </a:lnSpc>
              <a:spcBef>
                <a:spcPts val="250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spc="-10" dirty="0">
                <a:latin typeface="Lucida Sans"/>
                <a:cs typeface="Lucida Sans"/>
              </a:rPr>
              <a:t>velocidad_sag_f1: </a:t>
            </a:r>
            <a:r>
              <a:rPr sz="1200" spc="30" dirty="0">
                <a:latin typeface="Arial"/>
                <a:cs typeface="Arial"/>
              </a:rPr>
              <a:t>Velocidad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spc="70" dirty="0">
                <a:latin typeface="Arial"/>
                <a:cs typeface="Arial"/>
              </a:rPr>
              <a:t>de  </a:t>
            </a:r>
            <a:r>
              <a:rPr sz="1200" spc="35" dirty="0">
                <a:latin typeface="Arial"/>
                <a:cs typeface="Arial"/>
              </a:rPr>
              <a:t>rotación </a:t>
            </a:r>
            <a:r>
              <a:rPr sz="1200" spc="60" dirty="0">
                <a:latin typeface="Arial"/>
                <a:cs typeface="Arial"/>
              </a:rPr>
              <a:t>del </a:t>
            </a:r>
            <a:r>
              <a:rPr sz="1200" spc="55" dirty="0">
                <a:latin typeface="Arial"/>
                <a:cs typeface="Arial"/>
              </a:rPr>
              <a:t>molino</a:t>
            </a:r>
            <a:r>
              <a:rPr sz="1200" spc="-150" dirty="0">
                <a:latin typeface="Arial"/>
                <a:cs typeface="Arial"/>
              </a:rPr>
              <a:t> </a:t>
            </a:r>
            <a:r>
              <a:rPr sz="1200" spc="-25" dirty="0">
                <a:latin typeface="Arial"/>
                <a:cs typeface="Arial"/>
              </a:rPr>
              <a:t>SAG.</a:t>
            </a:r>
            <a:endParaRPr sz="1200">
              <a:latin typeface="Arial"/>
              <a:cs typeface="Arial"/>
            </a:endParaRPr>
          </a:p>
          <a:p>
            <a:pPr marL="213360" marR="418465" lvl="1" indent="-100965">
              <a:lnSpc>
                <a:spcPts val="1340"/>
              </a:lnSpc>
              <a:spcBef>
                <a:spcPts val="225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spc="-5" dirty="0">
                <a:latin typeface="Lucida Sans"/>
                <a:cs typeface="Lucida Sans"/>
              </a:rPr>
              <a:t>nivel_llenado_f1: </a:t>
            </a:r>
            <a:r>
              <a:rPr sz="1200" spc="30" dirty="0">
                <a:latin typeface="Arial"/>
                <a:cs typeface="Arial"/>
              </a:rPr>
              <a:t>Nivel</a:t>
            </a:r>
            <a:r>
              <a:rPr sz="1200" spc="-114" dirty="0">
                <a:latin typeface="Arial"/>
                <a:cs typeface="Arial"/>
              </a:rPr>
              <a:t> </a:t>
            </a:r>
            <a:r>
              <a:rPr sz="1200" spc="70" dirty="0">
                <a:latin typeface="Arial"/>
                <a:cs typeface="Arial"/>
              </a:rPr>
              <a:t>de  </a:t>
            </a:r>
            <a:r>
              <a:rPr sz="1200" spc="40" dirty="0">
                <a:latin typeface="Arial"/>
                <a:cs typeface="Arial"/>
              </a:rPr>
              <a:t>llenado </a:t>
            </a:r>
            <a:r>
              <a:rPr sz="1200" spc="55" dirty="0">
                <a:latin typeface="Arial"/>
                <a:cs typeface="Arial"/>
              </a:rPr>
              <a:t>del molino</a:t>
            </a:r>
            <a:r>
              <a:rPr sz="1200" spc="-150" dirty="0">
                <a:latin typeface="Arial"/>
                <a:cs typeface="Arial"/>
              </a:rPr>
              <a:t> </a:t>
            </a:r>
            <a:r>
              <a:rPr sz="1200" spc="-25" dirty="0">
                <a:latin typeface="Arial"/>
                <a:cs typeface="Arial"/>
              </a:rPr>
              <a:t>SAG.</a:t>
            </a:r>
            <a:endParaRPr sz="1200">
              <a:latin typeface="Arial"/>
              <a:cs typeface="Arial"/>
            </a:endParaRPr>
          </a:p>
          <a:p>
            <a:pPr marL="213360" marR="139700" lvl="1" indent="-100965">
              <a:lnSpc>
                <a:spcPts val="1340"/>
              </a:lnSpc>
              <a:spcBef>
                <a:spcPts val="225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spc="-10" dirty="0">
                <a:latin typeface="Lucida Sans"/>
                <a:cs typeface="Lucida Sans"/>
              </a:rPr>
              <a:t>presion_cy_x_f1: </a:t>
            </a:r>
            <a:r>
              <a:rPr sz="1200" spc="-10" dirty="0">
                <a:latin typeface="Arial"/>
                <a:cs typeface="Arial"/>
              </a:rPr>
              <a:t>Presiones </a:t>
            </a:r>
            <a:r>
              <a:rPr sz="1200" spc="65" dirty="0">
                <a:latin typeface="Arial"/>
                <a:cs typeface="Arial"/>
              </a:rPr>
              <a:t>de  </a:t>
            </a:r>
            <a:r>
              <a:rPr sz="1200" spc="30" dirty="0">
                <a:latin typeface="Arial"/>
                <a:cs typeface="Arial"/>
              </a:rPr>
              <a:t>alimentación </a:t>
            </a:r>
            <a:r>
              <a:rPr sz="1200" spc="35" dirty="0">
                <a:latin typeface="Arial"/>
                <a:cs typeface="Arial"/>
              </a:rPr>
              <a:t>en </a:t>
            </a:r>
            <a:r>
              <a:rPr sz="1200" spc="15" dirty="0">
                <a:latin typeface="Arial"/>
                <a:cs typeface="Arial"/>
              </a:rPr>
              <a:t>los</a:t>
            </a:r>
            <a:r>
              <a:rPr sz="1200" spc="-110" dirty="0">
                <a:latin typeface="Arial"/>
                <a:cs typeface="Arial"/>
              </a:rPr>
              <a:t> </a:t>
            </a:r>
            <a:r>
              <a:rPr sz="1200" spc="15" dirty="0">
                <a:latin typeface="Arial"/>
                <a:cs typeface="Arial"/>
              </a:rPr>
              <a:t>ciclones.</a:t>
            </a:r>
            <a:endParaRPr sz="1200">
              <a:latin typeface="Arial"/>
              <a:cs typeface="Arial"/>
            </a:endParaRPr>
          </a:p>
          <a:p>
            <a:pPr marL="213360" marR="37465" lvl="1" indent="-100965">
              <a:lnSpc>
                <a:spcPct val="92900"/>
              </a:lnSpc>
              <a:spcBef>
                <a:spcPts val="195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spc="-15" dirty="0">
                <a:latin typeface="Lucida Sans"/>
                <a:cs typeface="Lucida Sans"/>
              </a:rPr>
              <a:t>agua_principal_f1,  </a:t>
            </a:r>
            <a:r>
              <a:rPr sz="1200" b="1" spc="-10" dirty="0">
                <a:latin typeface="Lucida Sans"/>
                <a:cs typeface="Lucida Sans"/>
              </a:rPr>
              <a:t>agua_auxiliar_f1: </a:t>
            </a:r>
            <a:r>
              <a:rPr sz="1200" spc="30" dirty="0">
                <a:latin typeface="Arial"/>
                <a:cs typeface="Arial"/>
              </a:rPr>
              <a:t>Flujo </a:t>
            </a:r>
            <a:r>
              <a:rPr sz="1200" spc="70" dirty="0">
                <a:latin typeface="Arial"/>
                <a:cs typeface="Arial"/>
              </a:rPr>
              <a:t>de</a:t>
            </a:r>
            <a:r>
              <a:rPr sz="1200" spc="-180" dirty="0">
                <a:latin typeface="Arial"/>
                <a:cs typeface="Arial"/>
              </a:rPr>
              <a:t> </a:t>
            </a:r>
            <a:r>
              <a:rPr sz="1200" spc="25" dirty="0">
                <a:latin typeface="Arial"/>
                <a:cs typeface="Arial"/>
              </a:rPr>
              <a:t>agua  </a:t>
            </a:r>
            <a:r>
              <a:rPr sz="1200" spc="45" dirty="0">
                <a:latin typeface="Arial"/>
                <a:cs typeface="Arial"/>
              </a:rPr>
              <a:t>principal </a:t>
            </a:r>
            <a:r>
              <a:rPr sz="1200" spc="-5" dirty="0">
                <a:latin typeface="Arial"/>
                <a:cs typeface="Arial"/>
              </a:rPr>
              <a:t>y</a:t>
            </a:r>
            <a:r>
              <a:rPr sz="1200" spc="-95" dirty="0">
                <a:latin typeface="Arial"/>
                <a:cs typeface="Arial"/>
              </a:rPr>
              <a:t> </a:t>
            </a:r>
            <a:r>
              <a:rPr sz="1200" spc="5" dirty="0">
                <a:latin typeface="Arial"/>
                <a:cs typeface="Arial"/>
              </a:rPr>
              <a:t>auxiliar.</a:t>
            </a:r>
            <a:endParaRPr sz="1200">
              <a:latin typeface="Arial"/>
              <a:cs typeface="Arial"/>
            </a:endParaRPr>
          </a:p>
          <a:p>
            <a:pPr marL="213360" marR="301625" lvl="1" indent="-100965">
              <a:lnSpc>
                <a:spcPts val="1340"/>
              </a:lnSpc>
              <a:spcBef>
                <a:spcPts val="250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spc="-5" dirty="0">
                <a:latin typeface="Lucida Sans"/>
                <a:cs typeface="Lucida Sans"/>
              </a:rPr>
              <a:t>velocidad_bomba_cy_x_f1:  </a:t>
            </a:r>
            <a:r>
              <a:rPr sz="1200" spc="25" dirty="0">
                <a:latin typeface="Arial"/>
                <a:cs typeface="Arial"/>
              </a:rPr>
              <a:t>Velocidades </a:t>
            </a:r>
            <a:r>
              <a:rPr sz="1200" spc="70" dirty="0">
                <a:latin typeface="Arial"/>
                <a:cs typeface="Arial"/>
              </a:rPr>
              <a:t>de </a:t>
            </a:r>
            <a:r>
              <a:rPr sz="1200" spc="-15" dirty="0">
                <a:latin typeface="Arial"/>
                <a:cs typeface="Arial"/>
              </a:rPr>
              <a:t>las </a:t>
            </a:r>
            <a:r>
              <a:rPr sz="1200" spc="45" dirty="0">
                <a:latin typeface="Arial"/>
                <a:cs typeface="Arial"/>
              </a:rPr>
              <a:t>bombas  </a:t>
            </a:r>
            <a:r>
              <a:rPr sz="1200" spc="5" dirty="0">
                <a:latin typeface="Arial"/>
                <a:cs typeface="Arial"/>
              </a:rPr>
              <a:t>asociadas </a:t>
            </a:r>
            <a:r>
              <a:rPr sz="1200" spc="-15" dirty="0">
                <a:latin typeface="Arial"/>
                <a:cs typeface="Arial"/>
              </a:rPr>
              <a:t>a </a:t>
            </a:r>
            <a:r>
              <a:rPr sz="1200" spc="20" dirty="0">
                <a:latin typeface="Arial"/>
                <a:cs typeface="Arial"/>
              </a:rPr>
              <a:t>cada</a:t>
            </a:r>
            <a:r>
              <a:rPr sz="1200" spc="-55" dirty="0">
                <a:latin typeface="Arial"/>
                <a:cs typeface="Arial"/>
              </a:rPr>
              <a:t> </a:t>
            </a:r>
            <a:r>
              <a:rPr sz="1200" spc="25" dirty="0">
                <a:latin typeface="Arial"/>
                <a:cs typeface="Arial"/>
              </a:rPr>
              <a:t>ciclón.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139178" y="2568701"/>
            <a:ext cx="2821305" cy="364490"/>
          </a:xfrm>
          <a:prstGeom prst="rect">
            <a:avLst/>
          </a:prstGeom>
          <a:solidFill>
            <a:srgbClr val="1FB687"/>
          </a:solidFill>
        </p:spPr>
        <p:txBody>
          <a:bodyPr vert="horz" wrap="square" lIns="0" tIns="76835" rIns="0" bIns="0" rtlCol="0">
            <a:spAutoFit/>
          </a:bodyPr>
          <a:lstStyle/>
          <a:p>
            <a:pPr marL="481965">
              <a:lnSpc>
                <a:spcPct val="100000"/>
              </a:lnSpc>
              <a:spcBef>
                <a:spcPts val="605"/>
              </a:spcBef>
            </a:pPr>
            <a:r>
              <a:rPr sz="1200" b="1" spc="-30" dirty="0">
                <a:solidFill>
                  <a:srgbClr val="FFFFFF"/>
                </a:solidFill>
                <a:latin typeface="Lucida Sans"/>
                <a:cs typeface="Lucida Sans"/>
              </a:rPr>
              <a:t>Variables</a:t>
            </a:r>
            <a:r>
              <a:rPr sz="1200" b="1" spc="-7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Lucida Sans"/>
                <a:cs typeface="Lucida Sans"/>
              </a:rPr>
              <a:t>Dependientes:</a:t>
            </a:r>
            <a:endParaRPr sz="1200">
              <a:latin typeface="Lucida Sans"/>
              <a:cs typeface="Lucida Sans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7132319" y="2918460"/>
            <a:ext cx="2834640" cy="326593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7198921" y="2957605"/>
            <a:ext cx="2611755" cy="581025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13030" marR="343535" indent="-100965">
              <a:lnSpc>
                <a:spcPts val="1340"/>
              </a:lnSpc>
              <a:spcBef>
                <a:spcPts val="250"/>
              </a:spcBef>
              <a:buFont typeface="Arial"/>
              <a:buChar char="•"/>
              <a:tabLst>
                <a:tab pos="113664" algn="l"/>
              </a:tabLst>
            </a:pPr>
            <a:r>
              <a:rPr sz="1200" b="1" spc="-10" dirty="0">
                <a:latin typeface="Lucida Sans"/>
                <a:cs typeface="Lucida Sans"/>
              </a:rPr>
              <a:t>tonelaje_sag_f1: </a:t>
            </a:r>
            <a:r>
              <a:rPr sz="1200" spc="5" dirty="0">
                <a:latin typeface="Arial"/>
                <a:cs typeface="Arial"/>
              </a:rPr>
              <a:t>Tonelaje  </a:t>
            </a:r>
            <a:r>
              <a:rPr sz="1200" spc="35" dirty="0">
                <a:latin typeface="Arial"/>
                <a:cs typeface="Arial"/>
              </a:rPr>
              <a:t>procesado </a:t>
            </a:r>
            <a:r>
              <a:rPr sz="1200" spc="70" dirty="0">
                <a:latin typeface="Arial"/>
                <a:cs typeface="Arial"/>
              </a:rPr>
              <a:t>por </a:t>
            </a:r>
            <a:r>
              <a:rPr sz="1200" spc="30" dirty="0">
                <a:latin typeface="Arial"/>
                <a:cs typeface="Arial"/>
              </a:rPr>
              <a:t>el </a:t>
            </a:r>
            <a:r>
              <a:rPr sz="1200" spc="55" dirty="0">
                <a:latin typeface="Arial"/>
                <a:cs typeface="Arial"/>
              </a:rPr>
              <a:t>molino</a:t>
            </a:r>
            <a:r>
              <a:rPr sz="1200" spc="-210" dirty="0">
                <a:latin typeface="Arial"/>
                <a:cs typeface="Arial"/>
              </a:rPr>
              <a:t> </a:t>
            </a:r>
            <a:r>
              <a:rPr sz="1200" spc="-25" dirty="0">
                <a:latin typeface="Arial"/>
                <a:cs typeface="Arial"/>
              </a:rPr>
              <a:t>SAG.</a:t>
            </a:r>
            <a:endParaRPr sz="1200">
              <a:latin typeface="Arial"/>
              <a:cs typeface="Arial"/>
            </a:endParaRPr>
          </a:p>
          <a:p>
            <a:pPr marL="113030" indent="-100965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113664" algn="l"/>
              </a:tabLst>
            </a:pPr>
            <a:r>
              <a:rPr sz="1200" b="1" spc="10" dirty="0">
                <a:latin typeface="Lucida Sans"/>
                <a:cs typeface="Lucida Sans"/>
              </a:rPr>
              <a:t>p80_cy_x_f1: </a:t>
            </a:r>
            <a:r>
              <a:rPr sz="1200" spc="-5" dirty="0">
                <a:latin typeface="Arial"/>
                <a:cs typeface="Arial"/>
              </a:rPr>
              <a:t>Tamaño </a:t>
            </a:r>
            <a:r>
              <a:rPr sz="1200" spc="70" dirty="0">
                <a:latin typeface="Arial"/>
                <a:cs typeface="Arial"/>
              </a:rPr>
              <a:t>de</a:t>
            </a:r>
            <a:r>
              <a:rPr sz="1200" spc="-140" dirty="0">
                <a:latin typeface="Arial"/>
                <a:cs typeface="Arial"/>
              </a:rPr>
              <a:t> </a:t>
            </a:r>
            <a:r>
              <a:rPr sz="1200" spc="20" dirty="0">
                <a:latin typeface="Arial"/>
                <a:cs typeface="Arial"/>
              </a:rPr>
              <a:t>partícula</a:t>
            </a:r>
            <a:endParaRPr sz="1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198921" y="3709468"/>
            <a:ext cx="2647315" cy="1502410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13030" indent="-100965">
              <a:lnSpc>
                <a:spcPct val="100000"/>
              </a:lnSpc>
              <a:spcBef>
                <a:spcPts val="225"/>
              </a:spcBef>
              <a:buFont typeface="Arial"/>
              <a:buChar char="•"/>
              <a:tabLst>
                <a:tab pos="113664" algn="l"/>
              </a:tabLst>
            </a:pPr>
            <a:r>
              <a:rPr sz="1200" b="1" spc="-30" dirty="0">
                <a:latin typeface="Lucida Sans"/>
                <a:cs typeface="Lucida Sans"/>
              </a:rPr>
              <a:t>Variables </a:t>
            </a:r>
            <a:r>
              <a:rPr sz="1200" b="1" spc="15" dirty="0">
                <a:latin typeface="Lucida Sans"/>
                <a:cs typeface="Lucida Sans"/>
              </a:rPr>
              <a:t>de</a:t>
            </a:r>
            <a:r>
              <a:rPr sz="1200" b="1" spc="-120" dirty="0">
                <a:latin typeface="Lucida Sans"/>
                <a:cs typeface="Lucida Sans"/>
              </a:rPr>
              <a:t> </a:t>
            </a:r>
            <a:r>
              <a:rPr sz="1200" b="1" spc="-5" dirty="0">
                <a:latin typeface="Lucida Sans"/>
                <a:cs typeface="Lucida Sans"/>
              </a:rPr>
              <a:t>Energía:</a:t>
            </a:r>
            <a:endParaRPr sz="1200" dirty="0">
              <a:latin typeface="Lucida Sans"/>
              <a:cs typeface="Lucida Sans"/>
            </a:endParaRPr>
          </a:p>
          <a:p>
            <a:pPr marL="213360" marR="91440" lvl="1" indent="-100965">
              <a:lnSpc>
                <a:spcPts val="1330"/>
              </a:lnSpc>
              <a:spcBef>
                <a:spcPts val="270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dirty="0">
                <a:latin typeface="Lucida Sans"/>
                <a:cs typeface="Lucida Sans"/>
              </a:rPr>
              <a:t>amp_feeder_x_f1: </a:t>
            </a:r>
            <a:r>
              <a:rPr sz="1200" spc="40" dirty="0">
                <a:latin typeface="Arial"/>
                <a:cs typeface="Arial"/>
              </a:rPr>
              <a:t>Amperaje</a:t>
            </a:r>
            <a:r>
              <a:rPr sz="1200" spc="-110" dirty="0">
                <a:latin typeface="Arial"/>
                <a:cs typeface="Arial"/>
              </a:rPr>
              <a:t> </a:t>
            </a:r>
            <a:r>
              <a:rPr sz="1200" spc="70" dirty="0">
                <a:latin typeface="Arial"/>
                <a:cs typeface="Arial"/>
              </a:rPr>
              <a:t>de  </a:t>
            </a:r>
            <a:r>
              <a:rPr sz="1200" spc="15" dirty="0">
                <a:latin typeface="Arial"/>
                <a:cs typeface="Arial"/>
              </a:rPr>
              <a:t>los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spc="25" dirty="0">
                <a:latin typeface="Arial"/>
                <a:cs typeface="Arial"/>
              </a:rPr>
              <a:t>alimentadores.</a:t>
            </a:r>
            <a:endParaRPr sz="1200" dirty="0">
              <a:latin typeface="Arial"/>
              <a:cs typeface="Arial"/>
            </a:endParaRPr>
          </a:p>
          <a:p>
            <a:pPr marL="213360" marR="256540" lvl="1" indent="-100965">
              <a:lnSpc>
                <a:spcPts val="1340"/>
              </a:lnSpc>
              <a:spcBef>
                <a:spcPts val="225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spc="-10" dirty="0">
                <a:latin typeface="Lucida Sans"/>
                <a:cs typeface="Lucida Sans"/>
              </a:rPr>
              <a:t>potencia_sag_f1: </a:t>
            </a:r>
            <a:r>
              <a:rPr sz="1200" spc="5" dirty="0">
                <a:latin typeface="Arial"/>
                <a:cs typeface="Arial"/>
              </a:rPr>
              <a:t>Potencia  </a:t>
            </a:r>
            <a:r>
              <a:rPr sz="1200" spc="35" dirty="0">
                <a:latin typeface="Arial"/>
                <a:cs typeface="Arial"/>
              </a:rPr>
              <a:t>consumida </a:t>
            </a:r>
            <a:r>
              <a:rPr sz="1200" spc="75" dirty="0">
                <a:latin typeface="Arial"/>
                <a:cs typeface="Arial"/>
              </a:rPr>
              <a:t>por</a:t>
            </a:r>
            <a:r>
              <a:rPr sz="1200" spc="-235" dirty="0">
                <a:latin typeface="Arial"/>
                <a:cs typeface="Arial"/>
              </a:rPr>
              <a:t> </a:t>
            </a:r>
            <a:r>
              <a:rPr sz="1200" spc="30" dirty="0">
                <a:latin typeface="Arial"/>
                <a:cs typeface="Arial"/>
              </a:rPr>
              <a:t>el </a:t>
            </a:r>
            <a:r>
              <a:rPr sz="1200" spc="55" dirty="0">
                <a:latin typeface="Arial"/>
                <a:cs typeface="Arial"/>
              </a:rPr>
              <a:t>molino </a:t>
            </a:r>
            <a:r>
              <a:rPr sz="1200" spc="-25" dirty="0">
                <a:latin typeface="Arial"/>
                <a:cs typeface="Arial"/>
              </a:rPr>
              <a:t>SAG.</a:t>
            </a:r>
            <a:endParaRPr sz="1200" dirty="0">
              <a:latin typeface="Arial"/>
              <a:cs typeface="Arial"/>
            </a:endParaRPr>
          </a:p>
          <a:p>
            <a:pPr marL="213360" marR="5080" lvl="1" indent="-100965">
              <a:lnSpc>
                <a:spcPts val="1340"/>
              </a:lnSpc>
              <a:spcBef>
                <a:spcPts val="220"/>
              </a:spcBef>
              <a:buFont typeface="Arial"/>
              <a:buChar char="•"/>
              <a:tabLst>
                <a:tab pos="213995" algn="l"/>
              </a:tabLst>
            </a:pPr>
            <a:r>
              <a:rPr sz="1200" b="1" spc="-15" dirty="0">
                <a:latin typeface="Lucida Sans"/>
                <a:cs typeface="Lucida Sans"/>
              </a:rPr>
              <a:t>potencia_m_ball </a:t>
            </a:r>
            <a:r>
              <a:rPr sz="1200" b="1" spc="20" dirty="0">
                <a:latin typeface="Lucida Sans"/>
                <a:cs typeface="Lucida Sans"/>
              </a:rPr>
              <a:t>x_f1: </a:t>
            </a:r>
            <a:r>
              <a:rPr sz="1200" spc="5" dirty="0">
                <a:latin typeface="Arial"/>
                <a:cs typeface="Arial"/>
              </a:rPr>
              <a:t>Potencia  </a:t>
            </a:r>
            <a:r>
              <a:rPr sz="1200" spc="35" dirty="0">
                <a:latin typeface="Arial"/>
                <a:cs typeface="Arial"/>
              </a:rPr>
              <a:t>consumida </a:t>
            </a:r>
            <a:r>
              <a:rPr sz="1200" spc="75" dirty="0">
                <a:latin typeface="Arial"/>
                <a:cs typeface="Arial"/>
              </a:rPr>
              <a:t>por </a:t>
            </a:r>
            <a:r>
              <a:rPr sz="1200" spc="15" dirty="0">
                <a:latin typeface="Arial"/>
                <a:cs typeface="Arial"/>
              </a:rPr>
              <a:t>los </a:t>
            </a:r>
            <a:r>
              <a:rPr sz="1200" spc="40" dirty="0">
                <a:latin typeface="Arial"/>
                <a:cs typeface="Arial"/>
              </a:rPr>
              <a:t>molinos </a:t>
            </a:r>
            <a:r>
              <a:rPr sz="1200" spc="70" dirty="0">
                <a:latin typeface="Arial"/>
                <a:cs typeface="Arial"/>
              </a:rPr>
              <a:t>de  </a:t>
            </a:r>
            <a:r>
              <a:rPr sz="1200" spc="25" dirty="0">
                <a:latin typeface="Arial"/>
                <a:cs typeface="Arial"/>
              </a:rPr>
              <a:t>bolas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spc="5" dirty="0">
                <a:latin typeface="Arial"/>
                <a:cs typeface="Arial"/>
              </a:rPr>
              <a:t>auxiliares.</a:t>
            </a:r>
            <a:endParaRPr sz="1200" dirty="0">
              <a:latin typeface="Arial"/>
              <a:cs typeface="Arial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16836BC-A9FA-49B4-8F01-203182286B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1730" y="2951381"/>
            <a:ext cx="2686425" cy="323301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2B2B073-FF8A-4972-A851-2474948A5A9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8123" y="2953286"/>
            <a:ext cx="2626365" cy="323110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C4BE2F1-1823-4A01-B84D-5D32F9CB406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82575" y="2958902"/>
            <a:ext cx="2644446" cy="3085974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127500" y="5598514"/>
            <a:ext cx="4233671" cy="60228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13743" y="2968286"/>
            <a:ext cx="2349500" cy="1522730"/>
          </a:xfrm>
          <a:prstGeom prst="rect">
            <a:avLst/>
          </a:prstGeom>
        </p:spPr>
        <p:txBody>
          <a:bodyPr vert="horz" wrap="square" lIns="0" tIns="72390" rIns="0" bIns="0" rtlCol="0">
            <a:spAutoFit/>
          </a:bodyPr>
          <a:lstStyle/>
          <a:p>
            <a:pPr marL="12700" marR="5080">
              <a:lnSpc>
                <a:spcPts val="3790"/>
              </a:lnSpc>
              <a:spcBef>
                <a:spcPts val="570"/>
              </a:spcBef>
            </a:pPr>
            <a:r>
              <a:rPr sz="3500" b="1" spc="-145" dirty="0">
                <a:latin typeface="Lucida Sans"/>
                <a:cs typeface="Lucida Sans"/>
              </a:rPr>
              <a:t>R</a:t>
            </a:r>
            <a:r>
              <a:rPr sz="3500" b="1" spc="45" dirty="0">
                <a:latin typeface="Lucida Sans"/>
                <a:cs typeface="Lucida Sans"/>
              </a:rPr>
              <a:t>e</a:t>
            </a:r>
            <a:r>
              <a:rPr sz="3500" b="1" spc="-125" dirty="0">
                <a:latin typeface="Lucida Sans"/>
                <a:cs typeface="Lucida Sans"/>
              </a:rPr>
              <a:t>l</a:t>
            </a:r>
            <a:r>
              <a:rPr sz="3500" b="1" spc="-65" dirty="0">
                <a:latin typeface="Lucida Sans"/>
                <a:cs typeface="Lucida Sans"/>
              </a:rPr>
              <a:t>a</a:t>
            </a:r>
            <a:r>
              <a:rPr sz="3500" b="1" spc="-120" dirty="0">
                <a:latin typeface="Lucida Sans"/>
                <a:cs typeface="Lucida Sans"/>
              </a:rPr>
              <a:t>c</a:t>
            </a:r>
            <a:r>
              <a:rPr sz="3500" b="1" spc="-95" dirty="0">
                <a:latin typeface="Lucida Sans"/>
                <a:cs typeface="Lucida Sans"/>
              </a:rPr>
              <a:t>i</a:t>
            </a:r>
            <a:r>
              <a:rPr sz="3500" b="1" spc="-35" dirty="0">
                <a:latin typeface="Lucida Sans"/>
                <a:cs typeface="Lucida Sans"/>
              </a:rPr>
              <a:t>o</a:t>
            </a:r>
            <a:r>
              <a:rPr sz="3500" b="1" spc="-165" dirty="0">
                <a:latin typeface="Lucida Sans"/>
                <a:cs typeface="Lucida Sans"/>
              </a:rPr>
              <a:t>n</a:t>
            </a:r>
            <a:r>
              <a:rPr sz="3500" b="1" spc="45" dirty="0">
                <a:latin typeface="Lucida Sans"/>
                <a:cs typeface="Lucida Sans"/>
              </a:rPr>
              <a:t>e</a:t>
            </a:r>
            <a:r>
              <a:rPr sz="3500" b="1" spc="-235" dirty="0">
                <a:latin typeface="Lucida Sans"/>
                <a:cs typeface="Lucida Sans"/>
              </a:rPr>
              <a:t>s  </a:t>
            </a:r>
            <a:r>
              <a:rPr sz="3500" b="1" spc="-95" dirty="0">
                <a:latin typeface="Lucida Sans"/>
                <a:cs typeface="Lucida Sans"/>
              </a:rPr>
              <a:t>entre  </a:t>
            </a:r>
            <a:r>
              <a:rPr sz="3500" b="1" spc="-80" dirty="0">
                <a:latin typeface="Lucida Sans"/>
                <a:cs typeface="Lucida Sans"/>
              </a:rPr>
              <a:t>Variables:</a:t>
            </a:r>
            <a:endParaRPr sz="3500" dirty="0">
              <a:latin typeface="Lucida Sans"/>
              <a:cs typeface="Lucida San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648200" y="2377440"/>
            <a:ext cx="5590032" cy="12557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651247" y="2383536"/>
            <a:ext cx="5581015" cy="1243965"/>
          </a:xfrm>
          <a:custGeom>
            <a:avLst/>
            <a:gdLst/>
            <a:ahLst/>
            <a:cxnLst/>
            <a:rect l="l" t="t" r="r" b="b"/>
            <a:pathLst>
              <a:path w="5581015" h="1243964">
                <a:moveTo>
                  <a:pt x="0" y="0"/>
                </a:moveTo>
                <a:lnTo>
                  <a:pt x="5580887" y="0"/>
                </a:lnTo>
                <a:lnTo>
                  <a:pt x="5580887" y="1243583"/>
                </a:lnTo>
                <a:lnTo>
                  <a:pt x="0" y="1243583"/>
                </a:lnTo>
                <a:lnTo>
                  <a:pt x="0" y="0"/>
                </a:lnTo>
                <a:close/>
              </a:path>
            </a:pathLst>
          </a:custGeom>
          <a:ln w="10668">
            <a:solidFill>
              <a:srgbClr val="15B3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087186" y="2673570"/>
            <a:ext cx="4640580" cy="915315"/>
          </a:xfrm>
          <a:prstGeom prst="rect">
            <a:avLst/>
          </a:prstGeom>
        </p:spPr>
        <p:txBody>
          <a:bodyPr vert="horz" wrap="square" lIns="0" tIns="36195" rIns="0" bIns="0" rtlCol="0">
            <a:spAutoFit/>
          </a:bodyPr>
          <a:lstStyle/>
          <a:p>
            <a:pPr marL="213360" marR="5080" indent="-201295">
              <a:lnSpc>
                <a:spcPct val="91100"/>
              </a:lnSpc>
              <a:spcBef>
                <a:spcPts val="285"/>
              </a:spcBef>
              <a:buFontTx/>
              <a:buChar char="•"/>
              <a:tabLst>
                <a:tab pos="213360" algn="l"/>
              </a:tabLst>
            </a:pPr>
            <a:r>
              <a:rPr lang="es-PE" sz="1200" dirty="0"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Las </a:t>
            </a:r>
            <a:r>
              <a:rPr lang="es-PE" sz="1200" b="1" dirty="0"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características del desastre</a:t>
            </a:r>
            <a:r>
              <a:rPr lang="es-PE" sz="1200" dirty="0"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(causa, ubicación, magnitud) impactan directamente en las </a:t>
            </a:r>
            <a:r>
              <a:rPr lang="es-PE" sz="1200" b="1" dirty="0"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variables de recuperación</a:t>
            </a:r>
            <a:r>
              <a:rPr lang="es-PE" sz="1200" dirty="0"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 el </a:t>
            </a:r>
            <a:r>
              <a:rPr lang="es-PE" sz="1200" b="1" dirty="0">
                <a:effectLst/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monto total recuperable 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El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historial de la aseguradora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y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tipo de propiedad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determinan la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probabilidad de éxito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y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tiempo de resolución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.</a:t>
            </a:r>
            <a:endParaRPr lang="en-US" sz="12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213360" marR="5080" indent="-201295">
              <a:lnSpc>
                <a:spcPct val="91100"/>
              </a:lnSpc>
              <a:spcBef>
                <a:spcPts val="285"/>
              </a:spcBef>
              <a:buChar char="•"/>
              <a:tabLst>
                <a:tab pos="213360" algn="l"/>
              </a:tabLst>
            </a:pPr>
            <a:endParaRPr sz="12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930139" y="2124455"/>
            <a:ext cx="3907790" cy="518159"/>
          </a:xfrm>
          <a:custGeom>
            <a:avLst/>
            <a:gdLst/>
            <a:ahLst/>
            <a:cxnLst/>
            <a:rect l="l" t="t" r="r" b="b"/>
            <a:pathLst>
              <a:path w="3907790" h="518160">
                <a:moveTo>
                  <a:pt x="3820668" y="518160"/>
                </a:moveTo>
                <a:lnTo>
                  <a:pt x="86868" y="518160"/>
                </a:lnTo>
                <a:lnTo>
                  <a:pt x="53363" y="511444"/>
                </a:lnTo>
                <a:lnTo>
                  <a:pt x="25717" y="493014"/>
                </a:lnTo>
                <a:lnTo>
                  <a:pt x="6929" y="465439"/>
                </a:lnTo>
                <a:lnTo>
                  <a:pt x="0" y="431292"/>
                </a:lnTo>
                <a:lnTo>
                  <a:pt x="0" y="86868"/>
                </a:lnTo>
                <a:lnTo>
                  <a:pt x="6929" y="52720"/>
                </a:lnTo>
                <a:lnTo>
                  <a:pt x="25717" y="25146"/>
                </a:lnTo>
                <a:lnTo>
                  <a:pt x="53363" y="6715"/>
                </a:lnTo>
                <a:lnTo>
                  <a:pt x="86868" y="0"/>
                </a:lnTo>
                <a:lnTo>
                  <a:pt x="3820668" y="0"/>
                </a:lnTo>
                <a:lnTo>
                  <a:pt x="3854815" y="6715"/>
                </a:lnTo>
                <a:lnTo>
                  <a:pt x="3882390" y="25146"/>
                </a:lnTo>
                <a:lnTo>
                  <a:pt x="3900820" y="52720"/>
                </a:lnTo>
                <a:lnTo>
                  <a:pt x="3907536" y="86868"/>
                </a:lnTo>
                <a:lnTo>
                  <a:pt x="3907536" y="431292"/>
                </a:lnTo>
                <a:lnTo>
                  <a:pt x="3900820" y="465439"/>
                </a:lnTo>
                <a:lnTo>
                  <a:pt x="3882390" y="493014"/>
                </a:lnTo>
                <a:lnTo>
                  <a:pt x="3854815" y="511444"/>
                </a:lnTo>
                <a:lnTo>
                  <a:pt x="3820668" y="518160"/>
                </a:lnTo>
                <a:close/>
              </a:path>
            </a:pathLst>
          </a:custGeom>
          <a:solidFill>
            <a:srgbClr val="15B3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930139" y="2124455"/>
            <a:ext cx="3907790" cy="518159"/>
          </a:xfrm>
          <a:custGeom>
            <a:avLst/>
            <a:gdLst/>
            <a:ahLst/>
            <a:cxnLst/>
            <a:rect l="l" t="t" r="r" b="b"/>
            <a:pathLst>
              <a:path w="3907790" h="518160">
                <a:moveTo>
                  <a:pt x="0" y="86867"/>
                </a:moveTo>
                <a:lnTo>
                  <a:pt x="6929" y="52720"/>
                </a:lnTo>
                <a:lnTo>
                  <a:pt x="25717" y="25145"/>
                </a:lnTo>
                <a:lnTo>
                  <a:pt x="53363" y="6715"/>
                </a:lnTo>
                <a:lnTo>
                  <a:pt x="86868" y="0"/>
                </a:lnTo>
                <a:lnTo>
                  <a:pt x="3820667" y="0"/>
                </a:lnTo>
                <a:lnTo>
                  <a:pt x="3854815" y="6715"/>
                </a:lnTo>
                <a:lnTo>
                  <a:pt x="3882389" y="25145"/>
                </a:lnTo>
                <a:lnTo>
                  <a:pt x="3900820" y="52720"/>
                </a:lnTo>
                <a:lnTo>
                  <a:pt x="3907535" y="86867"/>
                </a:lnTo>
                <a:lnTo>
                  <a:pt x="3907535" y="431291"/>
                </a:lnTo>
                <a:lnTo>
                  <a:pt x="3900820" y="465439"/>
                </a:lnTo>
                <a:lnTo>
                  <a:pt x="3882389" y="493013"/>
                </a:lnTo>
                <a:lnTo>
                  <a:pt x="3854815" y="511444"/>
                </a:lnTo>
                <a:lnTo>
                  <a:pt x="3820667" y="518159"/>
                </a:lnTo>
                <a:lnTo>
                  <a:pt x="86868" y="518159"/>
                </a:lnTo>
                <a:lnTo>
                  <a:pt x="53363" y="511444"/>
                </a:lnTo>
                <a:lnTo>
                  <a:pt x="25717" y="493013"/>
                </a:lnTo>
                <a:lnTo>
                  <a:pt x="6929" y="465439"/>
                </a:lnTo>
                <a:lnTo>
                  <a:pt x="0" y="431291"/>
                </a:lnTo>
                <a:lnTo>
                  <a:pt x="0" y="86867"/>
                </a:lnTo>
                <a:close/>
              </a:path>
            </a:pathLst>
          </a:custGeom>
          <a:ln w="1066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5091198" y="2215379"/>
            <a:ext cx="3561715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50" spc="-40" dirty="0">
                <a:solidFill>
                  <a:srgbClr val="FFFFFF"/>
                </a:solidFill>
              </a:rPr>
              <a:t>Independientes </a:t>
            </a:r>
            <a:r>
              <a:rPr sz="1750" spc="-30" dirty="0">
                <a:solidFill>
                  <a:srgbClr val="FFFFFF"/>
                </a:solidFill>
              </a:rPr>
              <a:t>y</a:t>
            </a:r>
            <a:r>
              <a:rPr sz="1750" spc="-195" dirty="0">
                <a:solidFill>
                  <a:srgbClr val="FFFFFF"/>
                </a:solidFill>
              </a:rPr>
              <a:t> </a:t>
            </a:r>
            <a:r>
              <a:rPr sz="1750" spc="-25" dirty="0">
                <a:solidFill>
                  <a:srgbClr val="FFFFFF"/>
                </a:solidFill>
              </a:rPr>
              <a:t>Dependientes:</a:t>
            </a:r>
            <a:endParaRPr sz="1750" dirty="0"/>
          </a:p>
        </p:txBody>
      </p:sp>
      <p:sp>
        <p:nvSpPr>
          <p:cNvPr id="10" name="object 10"/>
          <p:cNvSpPr/>
          <p:nvPr/>
        </p:nvSpPr>
        <p:spPr>
          <a:xfrm>
            <a:off x="4648200" y="3973067"/>
            <a:ext cx="5590032" cy="147675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sz="1200" dirty="0"/>
          </a:p>
        </p:txBody>
      </p:sp>
      <p:sp>
        <p:nvSpPr>
          <p:cNvPr id="11" name="object 11"/>
          <p:cNvSpPr/>
          <p:nvPr/>
        </p:nvSpPr>
        <p:spPr>
          <a:xfrm>
            <a:off x="4651247" y="3980688"/>
            <a:ext cx="5581015" cy="1463040"/>
          </a:xfrm>
          <a:custGeom>
            <a:avLst/>
            <a:gdLst/>
            <a:ahLst/>
            <a:cxnLst/>
            <a:rect l="l" t="t" r="r" b="b"/>
            <a:pathLst>
              <a:path w="5581015" h="1463039">
                <a:moveTo>
                  <a:pt x="0" y="0"/>
                </a:moveTo>
                <a:lnTo>
                  <a:pt x="5580887" y="0"/>
                </a:lnTo>
                <a:lnTo>
                  <a:pt x="5580887" y="1463040"/>
                </a:lnTo>
                <a:lnTo>
                  <a:pt x="0" y="1463040"/>
                </a:lnTo>
                <a:lnTo>
                  <a:pt x="0" y="0"/>
                </a:lnTo>
                <a:close/>
              </a:path>
            </a:pathLst>
          </a:custGeom>
          <a:ln w="10668">
            <a:solidFill>
              <a:srgbClr val="1FB687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4729075" y="4417034"/>
            <a:ext cx="4973291" cy="590546"/>
          </a:xfrm>
          <a:prstGeom prst="rect">
            <a:avLst/>
          </a:prstGeom>
        </p:spPr>
        <p:txBody>
          <a:bodyPr vert="horz" wrap="square" lIns="0" tIns="36195" rIns="0" bIns="0" rtlCol="0">
            <a:spAutoFit/>
          </a:bodyPr>
          <a:lstStyle/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Las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variables operacionales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serán ajustadas estratégicamente para optimizar el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ROI del portfolio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, manteniendo un balance entre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velocidad de procesamiento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y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maximización de recuperación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.</a:t>
            </a:r>
            <a:endParaRPr lang="en-US" sz="12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930139" y="3721608"/>
            <a:ext cx="3907790" cy="518159"/>
          </a:xfrm>
          <a:custGeom>
            <a:avLst/>
            <a:gdLst/>
            <a:ahLst/>
            <a:cxnLst/>
            <a:rect l="l" t="t" r="r" b="b"/>
            <a:pathLst>
              <a:path w="3907790" h="518160">
                <a:moveTo>
                  <a:pt x="3820668" y="518160"/>
                </a:moveTo>
                <a:lnTo>
                  <a:pt x="86868" y="518160"/>
                </a:lnTo>
                <a:lnTo>
                  <a:pt x="53363" y="511230"/>
                </a:lnTo>
                <a:lnTo>
                  <a:pt x="25717" y="492442"/>
                </a:lnTo>
                <a:lnTo>
                  <a:pt x="6929" y="464796"/>
                </a:lnTo>
                <a:lnTo>
                  <a:pt x="0" y="431292"/>
                </a:lnTo>
                <a:lnTo>
                  <a:pt x="0" y="85344"/>
                </a:lnTo>
                <a:lnTo>
                  <a:pt x="6929" y="52077"/>
                </a:lnTo>
                <a:lnTo>
                  <a:pt x="25717" y="24955"/>
                </a:lnTo>
                <a:lnTo>
                  <a:pt x="53363" y="6691"/>
                </a:lnTo>
                <a:lnTo>
                  <a:pt x="86868" y="0"/>
                </a:lnTo>
                <a:lnTo>
                  <a:pt x="3820668" y="0"/>
                </a:lnTo>
                <a:lnTo>
                  <a:pt x="3854815" y="6691"/>
                </a:lnTo>
                <a:lnTo>
                  <a:pt x="3882390" y="24955"/>
                </a:lnTo>
                <a:lnTo>
                  <a:pt x="3900820" y="52077"/>
                </a:lnTo>
                <a:lnTo>
                  <a:pt x="3907536" y="85344"/>
                </a:lnTo>
                <a:lnTo>
                  <a:pt x="3907536" y="431292"/>
                </a:lnTo>
                <a:lnTo>
                  <a:pt x="3900820" y="464796"/>
                </a:lnTo>
                <a:lnTo>
                  <a:pt x="3882390" y="492442"/>
                </a:lnTo>
                <a:lnTo>
                  <a:pt x="3854815" y="511230"/>
                </a:lnTo>
                <a:lnTo>
                  <a:pt x="3820668" y="518160"/>
                </a:lnTo>
                <a:close/>
              </a:path>
            </a:pathLst>
          </a:custGeom>
          <a:solidFill>
            <a:srgbClr val="1FB6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930139" y="3721608"/>
            <a:ext cx="3907790" cy="518159"/>
          </a:xfrm>
          <a:custGeom>
            <a:avLst/>
            <a:gdLst/>
            <a:ahLst/>
            <a:cxnLst/>
            <a:rect l="l" t="t" r="r" b="b"/>
            <a:pathLst>
              <a:path w="3907790" h="518160">
                <a:moveTo>
                  <a:pt x="0" y="85344"/>
                </a:moveTo>
                <a:lnTo>
                  <a:pt x="6929" y="52077"/>
                </a:lnTo>
                <a:lnTo>
                  <a:pt x="25717" y="24955"/>
                </a:lnTo>
                <a:lnTo>
                  <a:pt x="53363" y="6691"/>
                </a:lnTo>
                <a:lnTo>
                  <a:pt x="86868" y="0"/>
                </a:lnTo>
                <a:lnTo>
                  <a:pt x="3820667" y="0"/>
                </a:lnTo>
                <a:lnTo>
                  <a:pt x="3854815" y="6691"/>
                </a:lnTo>
                <a:lnTo>
                  <a:pt x="3882389" y="24955"/>
                </a:lnTo>
                <a:lnTo>
                  <a:pt x="3900820" y="52077"/>
                </a:lnTo>
                <a:lnTo>
                  <a:pt x="3907535" y="85344"/>
                </a:lnTo>
                <a:lnTo>
                  <a:pt x="3907535" y="431292"/>
                </a:lnTo>
                <a:lnTo>
                  <a:pt x="3900820" y="464796"/>
                </a:lnTo>
                <a:lnTo>
                  <a:pt x="3882389" y="492442"/>
                </a:lnTo>
                <a:lnTo>
                  <a:pt x="3854815" y="511230"/>
                </a:lnTo>
                <a:lnTo>
                  <a:pt x="3820667" y="518159"/>
                </a:lnTo>
                <a:lnTo>
                  <a:pt x="86868" y="518159"/>
                </a:lnTo>
                <a:lnTo>
                  <a:pt x="53363" y="511230"/>
                </a:lnTo>
                <a:lnTo>
                  <a:pt x="25717" y="492442"/>
                </a:lnTo>
                <a:lnTo>
                  <a:pt x="6929" y="464796"/>
                </a:lnTo>
                <a:lnTo>
                  <a:pt x="0" y="431292"/>
                </a:lnTo>
                <a:lnTo>
                  <a:pt x="0" y="85344"/>
                </a:lnTo>
                <a:close/>
              </a:path>
            </a:pathLst>
          </a:custGeom>
          <a:ln w="1066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5091198" y="3811040"/>
            <a:ext cx="3236595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50" b="1" spc="-60" dirty="0">
                <a:solidFill>
                  <a:srgbClr val="FFFFFF"/>
                </a:solidFill>
                <a:latin typeface="Lucida Sans"/>
                <a:cs typeface="Lucida Sans"/>
              </a:rPr>
              <a:t>Controlables </a:t>
            </a:r>
            <a:r>
              <a:rPr sz="1750" b="1" spc="-30" dirty="0">
                <a:solidFill>
                  <a:srgbClr val="FFFFFF"/>
                </a:solidFill>
                <a:latin typeface="Lucida Sans"/>
                <a:cs typeface="Lucida Sans"/>
              </a:rPr>
              <a:t>y</a:t>
            </a:r>
            <a:r>
              <a:rPr sz="1750" b="1" spc="-16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1750" b="1" spc="-25" dirty="0">
                <a:solidFill>
                  <a:srgbClr val="FFFFFF"/>
                </a:solidFill>
                <a:latin typeface="Lucida Sans"/>
                <a:cs typeface="Lucida Sans"/>
              </a:rPr>
              <a:t>Dependientes:</a:t>
            </a:r>
            <a:endParaRPr sz="1750">
              <a:latin typeface="Lucida Sans"/>
              <a:cs typeface="Lucida San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127500" y="5598514"/>
            <a:ext cx="4233671" cy="60228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7100" y="962025"/>
            <a:ext cx="8534400" cy="560410"/>
          </a:xfrm>
          <a:prstGeom prst="rect">
            <a:avLst/>
          </a:prstGeom>
        </p:spPr>
        <p:txBody>
          <a:bodyPr vert="horz" wrap="square" lIns="0" tIns="72390" rIns="0" bIns="0" rtlCol="0">
            <a:spAutoFit/>
          </a:bodyPr>
          <a:lstStyle/>
          <a:p>
            <a:pPr marL="12700" marR="5080">
              <a:lnSpc>
                <a:spcPts val="3790"/>
              </a:lnSpc>
              <a:spcBef>
                <a:spcPts val="570"/>
              </a:spcBef>
            </a:pPr>
            <a:r>
              <a:rPr kumimoji="0" lang="es-PE" altLang="en-US" sz="3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TEMPORALIDAD CRÍTICA EN CLAIMPAY </a:t>
            </a:r>
            <a:r>
              <a:rPr sz="3200" b="1" spc="-80" dirty="0">
                <a:latin typeface="Arial Narrow" panose="020B0606020202030204" pitchFamily="34" charset="0"/>
                <a:cs typeface="Lucida Sans"/>
              </a:rPr>
              <a:t>:</a:t>
            </a:r>
            <a:endParaRPr sz="3200" dirty="0">
              <a:latin typeface="Arial Narrow" panose="020B0606020202030204" pitchFamily="34" charset="0"/>
              <a:cs typeface="Lucida Sans"/>
            </a:endParaRPr>
          </a:p>
        </p:txBody>
      </p:sp>
      <p:sp>
        <p:nvSpPr>
          <p:cNvPr id="18" name="Rectangle 1">
            <a:extLst>
              <a:ext uri="{FF2B5EF4-FFF2-40B4-BE49-F238E27FC236}">
                <a16:creationId xmlns:a16="http://schemas.microsoft.com/office/drawing/2014/main" id="{59CB2988-5407-4889-891B-73A9E843ED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774700" y="1580822"/>
            <a:ext cx="883920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Variables con Componente Temporal Crítico:</a:t>
            </a: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VENTANA DE OPORTUNIDAD (0-90 días)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days_loss_to_service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 </a:t>
            </a: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Decae exponencialmente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después de 60 días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attorney_assignment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 Debe ocurrir en </a:t>
            </a: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primeros 30 días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para máxima efectividad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initial_documentation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 </a:t>
            </a: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Críticos primeros 45 días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post-desastre</a:t>
            </a:r>
            <a:b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</a:b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EVOLUCIÓN TEMPORAL (90-365 días)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litigation_progression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 </a:t>
            </a: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Aumenta complejidad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con el tiempo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insurance_cooperation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 </a:t>
            </a: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Disminuye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después de 120 días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evidence_quality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 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Se </a:t>
            </a: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degrada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progresivamente</a:t>
            </a:r>
            <a:b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</a:b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FASE DE RESOLUCIÓN (365+ días)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legal_complexity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 </a:t>
            </a: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Se intensifica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en casos prolongados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recovery_probability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 </a:t>
            </a: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Declina significativamente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después de 18 meses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cost_accumulation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 </a:t>
            </a: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Crece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linealmente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impactando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ROI final</a:t>
            </a:r>
            <a:b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</a:b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INSIGHT TEMPORAL CLAVE: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"La ventana óptima de 38 días identifica el punto de inflexión donde la probabilidad de éxito decrece del 78% al 45%, </a:t>
            </a:r>
            <a:b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</a:b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convirtiendo el timing en el factor más crítico para la optimización del portfolio."</a:t>
            </a:r>
            <a:endParaRPr kumimoji="0" lang="es-PE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9936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7718" y="1630209"/>
            <a:ext cx="2935605" cy="923290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36830">
              <a:lnSpc>
                <a:spcPts val="2270"/>
              </a:lnSpc>
              <a:spcBef>
                <a:spcPts val="380"/>
              </a:spcBef>
            </a:pPr>
            <a:r>
              <a:rPr sz="2100" spc="-5" dirty="0">
                <a:latin typeface="Arial Narrow" panose="020B0606020202030204" pitchFamily="34" charset="0"/>
              </a:rPr>
              <a:t>DESCRIPCIÓN </a:t>
            </a:r>
            <a:r>
              <a:rPr sz="2100" spc="-20" dirty="0">
                <a:latin typeface="Arial Narrow" panose="020B0606020202030204" pitchFamily="34" charset="0"/>
              </a:rPr>
              <a:t>DE</a:t>
            </a:r>
            <a:r>
              <a:rPr sz="2100" spc="-295" dirty="0">
                <a:latin typeface="Arial Narrow" panose="020B0606020202030204" pitchFamily="34" charset="0"/>
              </a:rPr>
              <a:t> </a:t>
            </a:r>
            <a:r>
              <a:rPr sz="2100" spc="-30" dirty="0">
                <a:latin typeface="Arial Narrow" panose="020B0606020202030204" pitchFamily="34" charset="0"/>
              </a:rPr>
              <a:t>LOS  </a:t>
            </a:r>
            <a:r>
              <a:rPr sz="2100" spc="-90" dirty="0">
                <a:latin typeface="Arial Narrow" panose="020B0606020202030204" pitchFamily="34" charset="0"/>
              </a:rPr>
              <a:t>DATOS</a:t>
            </a:r>
            <a:endParaRPr sz="2100" dirty="0">
              <a:latin typeface="Arial Narrow" panose="020B0606020202030204" pitchFamily="34" charset="0"/>
            </a:endParaRPr>
          </a:p>
          <a:p>
            <a:pPr marL="12700">
              <a:lnSpc>
                <a:spcPts val="2245"/>
              </a:lnSpc>
            </a:pPr>
            <a:r>
              <a:rPr sz="2100" spc="-35" dirty="0">
                <a:latin typeface="Arial Narrow" panose="020B0606020202030204" pitchFamily="34" charset="0"/>
              </a:rPr>
              <a:t>(VARIABLE</a:t>
            </a:r>
            <a:r>
              <a:rPr sz="2100" spc="-165" dirty="0">
                <a:latin typeface="Arial Narrow" panose="020B0606020202030204" pitchFamily="34" charset="0"/>
              </a:rPr>
              <a:t> </a:t>
            </a:r>
            <a:r>
              <a:rPr sz="2100" spc="5" dirty="0">
                <a:latin typeface="Arial Narrow" panose="020B0606020202030204" pitchFamily="34" charset="0"/>
              </a:rPr>
              <a:t>OBJETIVO)</a:t>
            </a:r>
            <a:endParaRPr sz="210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27718" y="3320034"/>
            <a:ext cx="4004945" cy="2740494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2700" marR="267335">
              <a:lnSpc>
                <a:spcPts val="1320"/>
              </a:lnSpc>
              <a:spcBef>
                <a:spcPts val="265"/>
              </a:spcBef>
            </a:pPr>
            <a:r>
              <a:rPr lang="en-US" sz="1200" spc="5" dirty="0">
                <a:latin typeface="Arial Narrow" panose="020B0606020202030204" pitchFamily="34" charset="0"/>
                <a:cs typeface="Arial"/>
              </a:rPr>
              <a:t>Claim Success (</a:t>
            </a:r>
            <a:r>
              <a:rPr sz="1200" spc="35" dirty="0" err="1">
                <a:latin typeface="Arial Narrow" panose="020B0606020202030204" pitchFamily="34" charset="0"/>
                <a:cs typeface="Arial"/>
              </a:rPr>
              <a:t>en</a:t>
            </a:r>
            <a:r>
              <a:rPr sz="1200" spc="35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30" dirty="0">
                <a:latin typeface="Arial Narrow" panose="020B0606020202030204" pitchFamily="34" charset="0"/>
                <a:cs typeface="Arial"/>
              </a:rPr>
              <a:t>el </a:t>
            </a:r>
            <a:r>
              <a:rPr sz="1200" spc="15" dirty="0">
                <a:latin typeface="Arial Narrow" panose="020B0606020202030204" pitchFamily="34" charset="0"/>
                <a:cs typeface="Arial"/>
              </a:rPr>
              <a:t>dataset </a:t>
            </a:r>
            <a:r>
              <a:rPr sz="1200" spc="-15" dirty="0">
                <a:latin typeface="Arial Narrow" panose="020B0606020202030204" pitchFamily="34" charset="0"/>
                <a:cs typeface="Arial"/>
              </a:rPr>
              <a:t>se </a:t>
            </a:r>
            <a:r>
              <a:rPr sz="1200" spc="35" dirty="0">
                <a:latin typeface="Arial Narrow" panose="020B0606020202030204" pitchFamily="34" charset="0"/>
                <a:cs typeface="Arial"/>
              </a:rPr>
              <a:t>identifica </a:t>
            </a:r>
            <a:r>
              <a:rPr sz="1200" spc="40" dirty="0">
                <a:latin typeface="Arial Narrow" panose="020B0606020202030204" pitchFamily="34" charset="0"/>
                <a:cs typeface="Arial"/>
              </a:rPr>
              <a:t>con</a:t>
            </a:r>
            <a:r>
              <a:rPr sz="1200" spc="-240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30" dirty="0">
                <a:latin typeface="Arial Narrow" panose="020B0606020202030204" pitchFamily="34" charset="0"/>
                <a:cs typeface="Arial"/>
              </a:rPr>
              <a:t>el  </a:t>
            </a:r>
            <a:r>
              <a:rPr sz="1200" spc="50" dirty="0">
                <a:latin typeface="Arial Narrow" panose="020B0606020202030204" pitchFamily="34" charset="0"/>
                <a:cs typeface="Arial"/>
              </a:rPr>
              <a:t>nombre:</a:t>
            </a:r>
            <a:r>
              <a:rPr sz="1200" spc="-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b="1" spc="-15" dirty="0" err="1">
                <a:latin typeface="Arial Narrow" panose="020B0606020202030204" pitchFamily="34" charset="0"/>
                <a:cs typeface="Arial"/>
              </a:rPr>
              <a:t>claim_success</a:t>
            </a:r>
            <a:r>
              <a:rPr lang="en-US" sz="1200" b="1" spc="-15" dirty="0">
                <a:latin typeface="Arial Narrow" panose="020B0606020202030204" pitchFamily="34" charset="0"/>
                <a:cs typeface="Arial"/>
              </a:rPr>
              <a:t>)</a:t>
            </a:r>
            <a:endParaRPr sz="1200" dirty="0">
              <a:latin typeface="Arial Narrow" panose="020B0606020202030204" pitchFamily="34" charset="0"/>
              <a:cs typeface="Lucida Sans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450" dirty="0">
              <a:latin typeface="Arial Narrow" panose="020B0606020202030204" pitchFamily="34" charset="0"/>
              <a:cs typeface="Lucida Sans"/>
            </a:endParaRPr>
          </a:p>
          <a:p>
            <a:pPr marL="12700">
              <a:lnSpc>
                <a:spcPct val="100000"/>
              </a:lnSpc>
            </a:pPr>
            <a:r>
              <a:rPr sz="1200" spc="60" dirty="0">
                <a:latin typeface="Arial Narrow" panose="020B0606020202030204" pitchFamily="34" charset="0"/>
                <a:cs typeface="Arial"/>
              </a:rPr>
              <a:t>Nombre </a:t>
            </a:r>
            <a:r>
              <a:rPr sz="1200" spc="70" dirty="0">
                <a:latin typeface="Arial Narrow" panose="020B0606020202030204" pitchFamily="34" charset="0"/>
                <a:cs typeface="Arial"/>
              </a:rPr>
              <a:t>de</a:t>
            </a:r>
            <a:r>
              <a:rPr sz="1200" spc="-204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10" dirty="0">
                <a:latin typeface="Arial Narrow" panose="020B0606020202030204" pitchFamily="34" charset="0"/>
                <a:cs typeface="Arial"/>
              </a:rPr>
              <a:t>la </a:t>
            </a:r>
            <a:r>
              <a:rPr sz="1200" spc="25" dirty="0">
                <a:latin typeface="Arial Narrow" panose="020B0606020202030204" pitchFamily="34" charset="0"/>
                <a:cs typeface="Arial"/>
              </a:rPr>
              <a:t>variable: </a:t>
            </a:r>
            <a:r>
              <a:rPr lang="en-US" sz="1200" spc="15" dirty="0" err="1">
                <a:latin typeface="Arial Narrow" panose="020B0606020202030204" pitchFamily="34" charset="0"/>
                <a:cs typeface="Arial"/>
              </a:rPr>
              <a:t>claim_success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050" dirty="0">
              <a:latin typeface="Arial Narrow" panose="020B0606020202030204" pitchFamily="34" charset="0"/>
              <a:cs typeface="Arial"/>
            </a:endParaRPr>
          </a:p>
          <a:p>
            <a:pPr marL="12700" marR="5080">
              <a:lnSpc>
                <a:spcPct val="92100"/>
              </a:lnSpc>
            </a:pPr>
            <a:r>
              <a:rPr sz="1200" spc="35" dirty="0">
                <a:latin typeface="Arial Narrow" panose="020B0606020202030204" pitchFamily="34" charset="0"/>
                <a:cs typeface="Arial"/>
              </a:rPr>
              <a:t>Definición: 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La variable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claim_success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representa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el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estado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del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éxito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del claim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cuando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el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propietario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del claim ha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concluido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con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el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pago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total de la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reparación</a:t>
            </a:r>
            <a:r>
              <a:rPr lang="en-US" sz="1200" spc="5" dirty="0">
                <a:latin typeface="Arial Narrow" panose="020B0606020202030204" pitchFamily="34" charset="0"/>
                <a:cs typeface="Arial"/>
              </a:rPr>
              <a:t> de la Vivienda de la </a:t>
            </a:r>
            <a:r>
              <a:rPr lang="en-US" sz="1200" spc="5" dirty="0" err="1">
                <a:latin typeface="Arial Narrow" panose="020B0606020202030204" pitchFamily="34" charset="0"/>
                <a:cs typeface="Arial"/>
              </a:rPr>
              <a:t>misma</a:t>
            </a:r>
            <a:endParaRPr sz="1200" dirty="0">
              <a:latin typeface="Arial Narrow" panose="020B0606020202030204" pitchFamily="34" charset="0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950" dirty="0">
              <a:latin typeface="Arial Narrow" panose="020B0606020202030204" pitchFamily="34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lang="en-US" sz="1200" spc="50" dirty="0" err="1">
                <a:latin typeface="Arial Narrow" panose="020B0606020202030204" pitchFamily="34" charset="0"/>
                <a:cs typeface="Arial"/>
              </a:rPr>
              <a:t>Estados</a:t>
            </a:r>
            <a:r>
              <a:rPr sz="1200" spc="50" dirty="0">
                <a:latin typeface="Arial Narrow" panose="020B0606020202030204" pitchFamily="34" charset="0"/>
                <a:cs typeface="Arial"/>
              </a:rPr>
              <a:t>:</a:t>
            </a:r>
            <a:r>
              <a:rPr lang="en-US" sz="1200" spc="50" dirty="0">
                <a:latin typeface="Arial Narrow" panose="020B0606020202030204" pitchFamily="34" charset="0"/>
                <a:cs typeface="Arial"/>
              </a:rPr>
              <a:t> 0 </a:t>
            </a:r>
            <a:r>
              <a:rPr lang="en-US" sz="1200" spc="50" dirty="0" err="1">
                <a:latin typeface="Arial Narrow" panose="020B0606020202030204" pitchFamily="34" charset="0"/>
                <a:cs typeface="Arial"/>
              </a:rPr>
              <a:t>Rechazado</a:t>
            </a:r>
            <a:r>
              <a:rPr lang="en-US" sz="1200" spc="50" dirty="0">
                <a:latin typeface="Arial Narrow" panose="020B0606020202030204" pitchFamily="34" charset="0"/>
                <a:cs typeface="Arial"/>
              </a:rPr>
              <a:t>, 1 No </a:t>
            </a:r>
            <a:r>
              <a:rPr lang="en-US" sz="1200" spc="50" dirty="0" err="1">
                <a:latin typeface="Arial Narrow" panose="020B0606020202030204" pitchFamily="34" charset="0"/>
                <a:cs typeface="Arial"/>
              </a:rPr>
              <a:t>exitoso</a:t>
            </a:r>
            <a:r>
              <a:rPr lang="en-US" sz="1200" spc="50" dirty="0">
                <a:latin typeface="Arial Narrow" panose="020B0606020202030204" pitchFamily="34" charset="0"/>
                <a:cs typeface="Arial"/>
              </a:rPr>
              <a:t> y 2 </a:t>
            </a:r>
            <a:r>
              <a:rPr lang="en-US" sz="1200" spc="50" dirty="0" err="1">
                <a:latin typeface="Arial Narrow" panose="020B0606020202030204" pitchFamily="34" charset="0"/>
                <a:cs typeface="Arial"/>
              </a:rPr>
              <a:t>Exitoso</a:t>
            </a:r>
            <a:endParaRPr lang="en-US" sz="1200" spc="50" dirty="0">
              <a:latin typeface="Arial Narrow" panose="020B0606020202030204" pitchFamily="34" charset="0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endParaRPr sz="2050" dirty="0">
              <a:latin typeface="Arial Narrow" panose="020B0606020202030204" pitchFamily="34" charset="0"/>
              <a:cs typeface="Arial"/>
            </a:endParaRPr>
          </a:p>
          <a:p>
            <a:pPr marL="12700" marR="91440">
              <a:lnSpc>
                <a:spcPct val="92100"/>
              </a:lnSpc>
            </a:pPr>
            <a:r>
              <a:rPr sz="1200" spc="30" dirty="0">
                <a:latin typeface="Arial Narrow" panose="020B0606020202030204" pitchFamily="34" charset="0"/>
                <a:cs typeface="Arial"/>
              </a:rPr>
              <a:t>Importancia: </a:t>
            </a:r>
            <a:r>
              <a:rPr sz="1200" spc="-30" dirty="0">
                <a:latin typeface="Arial Narrow" panose="020B0606020202030204" pitchFamily="34" charset="0"/>
                <a:cs typeface="Arial"/>
              </a:rPr>
              <a:t>Esta </a:t>
            </a:r>
            <a:r>
              <a:rPr sz="1200" spc="25" dirty="0">
                <a:latin typeface="Arial Narrow" panose="020B0606020202030204" pitchFamily="34" charset="0"/>
                <a:cs typeface="Arial"/>
              </a:rPr>
              <a:t>variable </a:t>
            </a:r>
            <a:r>
              <a:rPr lang="en-US" sz="1200" spc="65" dirty="0" err="1">
                <a:latin typeface="Arial Narrow" panose="020B0606020202030204" pitchFamily="34" charset="0"/>
                <a:cs typeface="Arial"/>
              </a:rPr>
              <a:t>muestra</a:t>
            </a:r>
            <a:r>
              <a:rPr lang="en-US" sz="1200" spc="6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65" dirty="0" err="1">
                <a:latin typeface="Arial Narrow" panose="020B0606020202030204" pitchFamily="34" charset="0"/>
                <a:cs typeface="Arial"/>
              </a:rPr>
              <a:t>si</a:t>
            </a:r>
            <a:r>
              <a:rPr lang="en-US" sz="1200" spc="6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65" dirty="0" err="1">
                <a:latin typeface="Arial Narrow" panose="020B0606020202030204" pitchFamily="34" charset="0"/>
                <a:cs typeface="Arial"/>
              </a:rPr>
              <a:t>existió</a:t>
            </a:r>
            <a:r>
              <a:rPr lang="en-US" sz="1200" spc="65" dirty="0">
                <a:latin typeface="Arial Narrow" panose="020B0606020202030204" pitchFamily="34" charset="0"/>
                <a:cs typeface="Arial"/>
              </a:rPr>
              <a:t> ROI </a:t>
            </a:r>
            <a:r>
              <a:rPr lang="en-US" sz="1200" spc="65" dirty="0" err="1">
                <a:latin typeface="Arial Narrow" panose="020B0606020202030204" pitchFamily="34" charset="0"/>
                <a:cs typeface="Arial"/>
              </a:rPr>
              <a:t>en</a:t>
            </a:r>
            <a:r>
              <a:rPr lang="en-US" sz="1200" spc="6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65" dirty="0" err="1">
                <a:latin typeface="Arial Narrow" panose="020B0606020202030204" pitchFamily="34" charset="0"/>
                <a:cs typeface="Arial"/>
              </a:rPr>
              <a:t>el</a:t>
            </a:r>
            <a:r>
              <a:rPr lang="en-US" sz="1200" spc="65" dirty="0">
                <a:latin typeface="Arial Narrow" panose="020B0606020202030204" pitchFamily="34" charset="0"/>
                <a:cs typeface="Arial"/>
              </a:rPr>
              <a:t> claim</a:t>
            </a:r>
            <a:r>
              <a:rPr sz="1200" spc="-10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-5" dirty="0">
                <a:latin typeface="Arial Narrow" panose="020B0606020202030204" pitchFamily="34" charset="0"/>
                <a:cs typeface="Arial"/>
              </a:rPr>
              <a:t>y</a:t>
            </a:r>
            <a:r>
              <a:rPr sz="1200" spc="-25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-15" dirty="0">
                <a:latin typeface="Arial Narrow" panose="020B0606020202030204" pitchFamily="34" charset="0"/>
                <a:cs typeface="Arial"/>
              </a:rPr>
              <a:t>es </a:t>
            </a:r>
            <a:r>
              <a:rPr sz="1200" spc="15" dirty="0">
                <a:latin typeface="Arial Narrow" panose="020B0606020202030204" pitchFamily="34" charset="0"/>
                <a:cs typeface="Arial"/>
              </a:rPr>
              <a:t>crítica</a:t>
            </a:r>
            <a:r>
              <a:rPr sz="1200" spc="-45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25" dirty="0">
                <a:latin typeface="Arial Narrow" panose="020B0606020202030204" pitchFamily="34" charset="0"/>
                <a:cs typeface="Arial"/>
              </a:rPr>
              <a:t>para</a:t>
            </a:r>
            <a:r>
              <a:rPr sz="1200" spc="-5" dirty="0">
                <a:latin typeface="Arial Narrow" panose="020B0606020202030204" pitchFamily="34" charset="0"/>
                <a:cs typeface="Arial"/>
              </a:rPr>
              <a:t> </a:t>
            </a:r>
            <a:r>
              <a:rPr sz="1200" spc="10" dirty="0" err="1">
                <a:latin typeface="Arial Narrow" panose="020B0606020202030204" pitchFamily="34" charset="0"/>
                <a:cs typeface="Arial"/>
              </a:rPr>
              <a:t>evaluar</a:t>
            </a:r>
            <a:r>
              <a:rPr sz="1200" spc="-1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15" dirty="0" err="1">
                <a:latin typeface="Arial Narrow" panose="020B0606020202030204" pitchFamily="34" charset="0"/>
                <a:cs typeface="Arial"/>
              </a:rPr>
              <a:t>el</a:t>
            </a:r>
            <a:r>
              <a:rPr lang="en-US" sz="1200" spc="1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200" spc="15" dirty="0" err="1">
                <a:latin typeface="Arial Narrow" panose="020B0606020202030204" pitchFamily="34" charset="0"/>
                <a:cs typeface="Arial"/>
              </a:rPr>
              <a:t>portafolio</a:t>
            </a:r>
            <a:r>
              <a:rPr lang="en-US" sz="1200" spc="15" dirty="0">
                <a:latin typeface="Arial Narrow" panose="020B0606020202030204" pitchFamily="34" charset="0"/>
                <a:cs typeface="Arial"/>
              </a:rPr>
              <a:t> de </a:t>
            </a:r>
            <a:r>
              <a:rPr lang="en-US" sz="1200" spc="15" dirty="0" err="1">
                <a:latin typeface="Arial Narrow" panose="020B0606020202030204" pitchFamily="34" charset="0"/>
                <a:cs typeface="Arial"/>
              </a:rPr>
              <a:t>recomendación</a:t>
            </a:r>
            <a:r>
              <a:rPr lang="en-US" sz="1200" spc="15" dirty="0">
                <a:latin typeface="Arial Narrow" panose="020B0606020202030204" pitchFamily="34" charset="0"/>
                <a:cs typeface="Arial"/>
              </a:rPr>
              <a:t> del claim</a:t>
            </a:r>
            <a:endParaRPr sz="120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363FCF3-7E7D-4890-9BB3-F7CDB4904B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751" y="1598606"/>
            <a:ext cx="6174118" cy="344285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16E68C5-CB7D-40B4-AAC0-6816E75F3E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218" y="3629025"/>
            <a:ext cx="5466013" cy="3047997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25310" y="1736806"/>
            <a:ext cx="3613150" cy="812800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501650" marR="5080" indent="-489584">
              <a:lnSpc>
                <a:spcPts val="2930"/>
              </a:lnSpc>
              <a:spcBef>
                <a:spcPts val="480"/>
              </a:spcBef>
            </a:pPr>
            <a:r>
              <a:rPr sz="2700" spc="-5" dirty="0">
                <a:latin typeface="Arial Narrow" panose="020B0606020202030204" pitchFamily="34" charset="0"/>
              </a:rPr>
              <a:t>PREPARACIÓN </a:t>
            </a:r>
            <a:r>
              <a:rPr sz="2700" spc="5" dirty="0">
                <a:latin typeface="Arial Narrow" panose="020B0606020202030204" pitchFamily="34" charset="0"/>
              </a:rPr>
              <a:t>DE</a:t>
            </a:r>
            <a:r>
              <a:rPr sz="2700" spc="-505" dirty="0">
                <a:latin typeface="Arial Narrow" panose="020B0606020202030204" pitchFamily="34" charset="0"/>
              </a:rPr>
              <a:t> </a:t>
            </a:r>
            <a:r>
              <a:rPr sz="2700" spc="-65" dirty="0">
                <a:latin typeface="Arial Narrow" panose="020B0606020202030204" pitchFamily="34" charset="0"/>
              </a:rPr>
              <a:t>LA  </a:t>
            </a:r>
            <a:r>
              <a:rPr sz="2700" spc="25" dirty="0">
                <a:latin typeface="Arial Narrow" panose="020B0606020202030204" pitchFamily="34" charset="0"/>
              </a:rPr>
              <a:t>INFORMACIÓN</a:t>
            </a:r>
            <a:endParaRPr sz="270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2169" y="2867025"/>
            <a:ext cx="8780298" cy="369472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lang="es-ES" sz="1400" spc="-50" dirty="0">
                <a:latin typeface="Arial Narrow" panose="020B0606020202030204" pitchFamily="34" charset="0"/>
                <a:cs typeface="Arial"/>
              </a:rPr>
              <a:t>Se </a:t>
            </a:r>
            <a:r>
              <a:rPr lang="es-ES" sz="1400" spc="20" dirty="0">
                <a:latin typeface="Arial Narrow" panose="020B0606020202030204" pitchFamily="34" charset="0"/>
                <a:cs typeface="Arial"/>
              </a:rPr>
              <a:t>ha </a:t>
            </a:r>
            <a:r>
              <a:rPr lang="es-ES" sz="1400" spc="60" dirty="0">
                <a:latin typeface="Arial Narrow" panose="020B0606020202030204" pitchFamily="34" charset="0"/>
                <a:cs typeface="Arial"/>
              </a:rPr>
              <a:t>eliminado </a:t>
            </a:r>
            <a:r>
              <a:rPr lang="es-ES" sz="1400" spc="40" dirty="0">
                <a:latin typeface="Arial Narrow" panose="020B0606020202030204" pitchFamily="34" charset="0"/>
                <a:cs typeface="Arial"/>
              </a:rPr>
              <a:t>datos </a:t>
            </a:r>
            <a:r>
              <a:rPr lang="es-ES" sz="1400" spc="80" dirty="0">
                <a:latin typeface="Arial Narrow" panose="020B0606020202030204" pitchFamily="34" charset="0"/>
                <a:cs typeface="Arial"/>
              </a:rPr>
              <a:t>que </a:t>
            </a:r>
            <a:r>
              <a:rPr lang="es-ES" sz="1400" spc="75" dirty="0">
                <a:latin typeface="Arial Narrow" panose="020B0606020202030204" pitchFamily="34" charset="0"/>
                <a:cs typeface="Arial"/>
              </a:rPr>
              <a:t>no </a:t>
            </a:r>
            <a:r>
              <a:rPr lang="es-ES" sz="1400" spc="50" dirty="0">
                <a:latin typeface="Arial Narrow" panose="020B0606020202030204" pitchFamily="34" charset="0"/>
                <a:cs typeface="Arial"/>
              </a:rPr>
              <a:t>aportan </a:t>
            </a:r>
            <a:r>
              <a:rPr lang="es-ES" sz="1400" spc="45" dirty="0">
                <a:latin typeface="Arial Narrow" panose="020B0606020202030204" pitchFamily="34" charset="0"/>
                <a:cs typeface="Arial"/>
              </a:rPr>
              <a:t>en el  </a:t>
            </a:r>
            <a:r>
              <a:rPr lang="es-ES" sz="1400" spc="40" dirty="0">
                <a:latin typeface="Arial Narrow" panose="020B0606020202030204" pitchFamily="34" charset="0"/>
                <a:cs typeface="Arial"/>
              </a:rPr>
              <a:t>proceso, </a:t>
            </a:r>
            <a:r>
              <a:rPr lang="es-ES" sz="1400" spc="-20" dirty="0">
                <a:latin typeface="Arial Narrow" panose="020B0606020202030204" pitchFamily="34" charset="0"/>
                <a:cs typeface="Arial"/>
              </a:rPr>
              <a:t>se </a:t>
            </a:r>
            <a:r>
              <a:rPr lang="es-ES" sz="1400" spc="20" dirty="0">
                <a:latin typeface="Arial Narrow" panose="020B0606020202030204" pitchFamily="34" charset="0"/>
                <a:cs typeface="Arial"/>
              </a:rPr>
              <a:t>ha </a:t>
            </a:r>
            <a:r>
              <a:rPr lang="es-ES" sz="1400" spc="60" dirty="0">
                <a:latin typeface="Arial Narrow" panose="020B0606020202030204" pitchFamily="34" charset="0"/>
                <a:cs typeface="Arial"/>
              </a:rPr>
              <a:t>eliminado </a:t>
            </a:r>
            <a:r>
              <a:rPr lang="es-ES" sz="1400" spc="35" dirty="0" err="1">
                <a:latin typeface="Arial Narrow" panose="020B0606020202030204" pitchFamily="34" charset="0"/>
                <a:cs typeface="Arial"/>
              </a:rPr>
              <a:t>Outliers</a:t>
            </a:r>
            <a:r>
              <a:rPr lang="es-ES" sz="1400" spc="35" dirty="0">
                <a:latin typeface="Arial Narrow" panose="020B0606020202030204" pitchFamily="34" charset="0"/>
                <a:cs typeface="Arial"/>
              </a:rPr>
              <a:t>, </a:t>
            </a:r>
            <a:r>
              <a:rPr lang="es-ES" sz="1400" spc="-20" dirty="0">
                <a:latin typeface="Arial Narrow" panose="020B0606020202030204" pitchFamily="34" charset="0"/>
                <a:cs typeface="Arial"/>
              </a:rPr>
              <a:t>se </a:t>
            </a:r>
            <a:r>
              <a:rPr lang="es-ES" sz="1400" spc="20" dirty="0">
                <a:latin typeface="Arial Narrow" panose="020B0606020202030204" pitchFamily="34" charset="0"/>
                <a:cs typeface="Arial"/>
              </a:rPr>
              <a:t>ha  </a:t>
            </a:r>
            <a:r>
              <a:rPr lang="es-ES" sz="1400" spc="60" dirty="0">
                <a:latin typeface="Arial Narrow" panose="020B0606020202030204" pitchFamily="34" charset="0"/>
                <a:cs typeface="Arial"/>
              </a:rPr>
              <a:t>eliminado </a:t>
            </a:r>
            <a:r>
              <a:rPr lang="es-ES" sz="1400" spc="40" dirty="0">
                <a:latin typeface="Arial Narrow" panose="020B0606020202030204" pitchFamily="34" charset="0"/>
                <a:cs typeface="Arial"/>
              </a:rPr>
              <a:t>datos irrelevantes y repetidos correlacionados con la </a:t>
            </a:r>
            <a:r>
              <a:rPr lang="es-ES" sz="1400" spc="40" dirty="0" err="1">
                <a:latin typeface="Arial Narrow" panose="020B0606020202030204" pitchFamily="34" charset="0"/>
                <a:cs typeface="Arial"/>
              </a:rPr>
              <a:t>varibale</a:t>
            </a:r>
            <a:r>
              <a:rPr lang="es-ES" sz="1400" spc="40" dirty="0">
                <a:latin typeface="Arial Narrow" panose="020B0606020202030204" pitchFamily="34" charset="0"/>
                <a:cs typeface="Arial"/>
              </a:rPr>
              <a:t> objetivo </a:t>
            </a:r>
            <a:r>
              <a:rPr lang="es-ES" sz="1400" spc="-20" dirty="0">
                <a:latin typeface="Arial Narrow" panose="020B0606020202030204" pitchFamily="34" charset="0"/>
                <a:cs typeface="Arial"/>
              </a:rPr>
              <a:t>,</a:t>
            </a:r>
            <a:r>
              <a:rPr lang="es-ES" sz="1400" spc="-90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-10" dirty="0">
                <a:latin typeface="Arial Narrow" panose="020B0606020202030204" pitchFamily="34" charset="0"/>
                <a:cs typeface="Arial"/>
              </a:rPr>
              <a:t>se</a:t>
            </a:r>
            <a:r>
              <a:rPr lang="es-ES" sz="1400" spc="-3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20" dirty="0">
                <a:latin typeface="Arial Narrow" panose="020B0606020202030204" pitchFamily="34" charset="0"/>
                <a:cs typeface="Arial"/>
              </a:rPr>
              <a:t>ha</a:t>
            </a:r>
            <a:r>
              <a:rPr lang="es-ES" sz="1400" spc="-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25" dirty="0" err="1">
                <a:latin typeface="Arial Narrow" panose="020B0606020202030204" pitchFamily="34" charset="0"/>
                <a:cs typeface="Arial"/>
              </a:rPr>
              <a:t>realiazado</a:t>
            </a:r>
            <a:r>
              <a:rPr lang="es-ES" sz="1400" spc="10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45" dirty="0">
                <a:latin typeface="Arial Narrow" panose="020B0606020202030204" pitchFamily="34" charset="0"/>
                <a:cs typeface="Arial"/>
              </a:rPr>
              <a:t>el</a:t>
            </a:r>
            <a:r>
              <a:rPr lang="es-ES" sz="1400" spc="-3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dirty="0">
                <a:latin typeface="Arial Narrow" panose="020B0606020202030204" pitchFamily="34" charset="0"/>
                <a:cs typeface="Arial"/>
              </a:rPr>
              <a:t>análisis</a:t>
            </a:r>
            <a:r>
              <a:rPr lang="es-ES" sz="1400" spc="-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90" dirty="0">
                <a:latin typeface="Arial Narrow" panose="020B0606020202030204" pitchFamily="34" charset="0"/>
                <a:cs typeface="Arial"/>
              </a:rPr>
              <a:t>de</a:t>
            </a:r>
            <a:r>
              <a:rPr lang="es-ES" sz="1400" spc="-20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15" dirty="0">
                <a:latin typeface="Arial Narrow" panose="020B0606020202030204" pitchFamily="34" charset="0"/>
                <a:cs typeface="Arial"/>
              </a:rPr>
              <a:t>la  </a:t>
            </a:r>
            <a:r>
              <a:rPr lang="es-ES" sz="1400" spc="40" dirty="0">
                <a:latin typeface="Arial Narrow" panose="020B0606020202030204" pitchFamily="34" charset="0"/>
                <a:cs typeface="Arial"/>
              </a:rPr>
              <a:t>ingeniería </a:t>
            </a:r>
            <a:r>
              <a:rPr lang="es-ES" sz="1400" spc="85" dirty="0">
                <a:latin typeface="Arial Narrow" panose="020B0606020202030204" pitchFamily="34" charset="0"/>
                <a:cs typeface="Arial"/>
              </a:rPr>
              <a:t>de </a:t>
            </a:r>
            <a:r>
              <a:rPr lang="es-ES" sz="1400" spc="15" dirty="0" err="1">
                <a:latin typeface="Arial Narrow" panose="020B0606020202030204" pitchFamily="34" charset="0"/>
                <a:cs typeface="Arial"/>
              </a:rPr>
              <a:t>caracteristicas</a:t>
            </a:r>
            <a:r>
              <a:rPr lang="es-ES" sz="1400" spc="1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50" dirty="0">
                <a:latin typeface="Arial Narrow" panose="020B0606020202030204" pitchFamily="34" charset="0"/>
                <a:cs typeface="Arial"/>
              </a:rPr>
              <a:t>creando </a:t>
            </a:r>
            <a:r>
              <a:rPr lang="es-ES" sz="1400" spc="10" dirty="0">
                <a:latin typeface="Arial Narrow" panose="020B0606020202030204" pitchFamily="34" charset="0"/>
                <a:cs typeface="Arial"/>
              </a:rPr>
              <a:t>nuevas  </a:t>
            </a:r>
            <a:r>
              <a:rPr lang="es-ES" sz="1400" spc="5" dirty="0">
                <a:latin typeface="Arial Narrow" panose="020B0606020202030204" pitchFamily="34" charset="0"/>
                <a:cs typeface="Arial"/>
              </a:rPr>
              <a:t>características que han tenido gran impacto en los modelos.</a:t>
            </a: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Proceso de Optimización de Datos</a:t>
            </a: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Registros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Iniciales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30,461 claims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Registros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Finales: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30,084 claims (99.2%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retención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)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Variables Finales: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46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características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optimizadas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en-US" altLang="en-US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US" altLang="en-US" sz="1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Técnicas</a:t>
            </a:r>
            <a:r>
              <a:rPr kumimoji="0" lang="en-US" altLang="en-US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Aplicadas</a:t>
            </a:r>
            <a:endParaRPr kumimoji="0" lang="en-US" altLang="en-US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Escalado </a:t>
            </a:r>
            <a:r>
              <a:rPr kumimoji="0" lang="es-PE" altLang="en-US" sz="1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StandardScaler</a:t>
            </a:r>
            <a:r>
              <a:rPr kumimoji="0" lang="es-PE" altLang="en-US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</a:t>
            </a:r>
            <a:r>
              <a:rPr kumimoji="0" lang="es-PE" altLang="en-US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Normalización de todas las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variables numéricas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Codificación Categórica: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LabelEncoder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para alta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cardinalidad, </a:t>
            </a: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OneHot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para baja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Ingeniería de Características: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Creación de ratios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financieros críticos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Balance de Clases: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Múltiples técnicas evaluadas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(</a:t>
            </a: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Upsampling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, SMOTE, ADASYN)</a:t>
            </a: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12700" marR="5080">
              <a:lnSpc>
                <a:spcPct val="112999"/>
              </a:lnSpc>
              <a:spcBef>
                <a:spcPts val="95"/>
              </a:spcBef>
            </a:pPr>
            <a:endParaRPr lang="es-ES" sz="1400" dirty="0">
              <a:latin typeface="Arial Narrow" panose="020B0606020202030204" pitchFamily="34" charset="0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016E68C5-CB7D-40B4-AAC0-6816E75F3E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218" y="3629025"/>
            <a:ext cx="5466013" cy="3047997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25310" y="1736806"/>
            <a:ext cx="3613150" cy="812800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501650" marR="5080" indent="-489584">
              <a:lnSpc>
                <a:spcPts val="2930"/>
              </a:lnSpc>
              <a:spcBef>
                <a:spcPts val="480"/>
              </a:spcBef>
            </a:pPr>
            <a:r>
              <a:rPr sz="2700" spc="-5" dirty="0">
                <a:latin typeface="Arial Narrow" panose="020B0606020202030204" pitchFamily="34" charset="0"/>
              </a:rPr>
              <a:t>PREPARACIÓN </a:t>
            </a:r>
            <a:r>
              <a:rPr sz="2700" spc="5" dirty="0">
                <a:latin typeface="Arial Narrow" panose="020B0606020202030204" pitchFamily="34" charset="0"/>
              </a:rPr>
              <a:t>DE</a:t>
            </a:r>
            <a:r>
              <a:rPr sz="2700" spc="-505" dirty="0">
                <a:latin typeface="Arial Narrow" panose="020B0606020202030204" pitchFamily="34" charset="0"/>
              </a:rPr>
              <a:t> </a:t>
            </a:r>
            <a:r>
              <a:rPr sz="2700" spc="-65" dirty="0">
                <a:latin typeface="Arial Narrow" panose="020B0606020202030204" pitchFamily="34" charset="0"/>
              </a:rPr>
              <a:t>LA  </a:t>
            </a:r>
            <a:r>
              <a:rPr sz="2700" spc="25" dirty="0">
                <a:latin typeface="Arial Narrow" panose="020B0606020202030204" pitchFamily="34" charset="0"/>
              </a:rPr>
              <a:t>INFORMACIÓN</a:t>
            </a:r>
            <a:endParaRPr sz="270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02169" y="2867025"/>
            <a:ext cx="8780298" cy="369472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lang="es-ES" sz="1400" spc="-50" dirty="0">
                <a:latin typeface="Arial Narrow" panose="020B0606020202030204" pitchFamily="34" charset="0"/>
                <a:cs typeface="Arial"/>
              </a:rPr>
              <a:t>Se </a:t>
            </a:r>
            <a:r>
              <a:rPr lang="es-ES" sz="1400" spc="20" dirty="0">
                <a:latin typeface="Arial Narrow" panose="020B0606020202030204" pitchFamily="34" charset="0"/>
                <a:cs typeface="Arial"/>
              </a:rPr>
              <a:t>ha </a:t>
            </a:r>
            <a:r>
              <a:rPr lang="es-ES" sz="1400" spc="60" dirty="0">
                <a:latin typeface="Arial Narrow" panose="020B0606020202030204" pitchFamily="34" charset="0"/>
                <a:cs typeface="Arial"/>
              </a:rPr>
              <a:t>eliminado </a:t>
            </a:r>
            <a:r>
              <a:rPr lang="es-ES" sz="1400" spc="40" dirty="0">
                <a:latin typeface="Arial Narrow" panose="020B0606020202030204" pitchFamily="34" charset="0"/>
                <a:cs typeface="Arial"/>
              </a:rPr>
              <a:t>datos </a:t>
            </a:r>
            <a:r>
              <a:rPr lang="es-ES" sz="1400" spc="80" dirty="0">
                <a:latin typeface="Arial Narrow" panose="020B0606020202030204" pitchFamily="34" charset="0"/>
                <a:cs typeface="Arial"/>
              </a:rPr>
              <a:t>que </a:t>
            </a:r>
            <a:r>
              <a:rPr lang="es-ES" sz="1400" spc="75" dirty="0">
                <a:latin typeface="Arial Narrow" panose="020B0606020202030204" pitchFamily="34" charset="0"/>
                <a:cs typeface="Arial"/>
              </a:rPr>
              <a:t>no </a:t>
            </a:r>
            <a:r>
              <a:rPr lang="es-ES" sz="1400" spc="50" dirty="0">
                <a:latin typeface="Arial Narrow" panose="020B0606020202030204" pitchFamily="34" charset="0"/>
                <a:cs typeface="Arial"/>
              </a:rPr>
              <a:t>aportan </a:t>
            </a:r>
            <a:r>
              <a:rPr lang="es-ES" sz="1400" spc="45" dirty="0">
                <a:latin typeface="Arial Narrow" panose="020B0606020202030204" pitchFamily="34" charset="0"/>
                <a:cs typeface="Arial"/>
              </a:rPr>
              <a:t>en el  </a:t>
            </a:r>
            <a:r>
              <a:rPr lang="es-ES" sz="1400" spc="40" dirty="0">
                <a:latin typeface="Arial Narrow" panose="020B0606020202030204" pitchFamily="34" charset="0"/>
                <a:cs typeface="Arial"/>
              </a:rPr>
              <a:t>proceso, </a:t>
            </a:r>
            <a:r>
              <a:rPr lang="es-ES" sz="1400" spc="-20" dirty="0">
                <a:latin typeface="Arial Narrow" panose="020B0606020202030204" pitchFamily="34" charset="0"/>
                <a:cs typeface="Arial"/>
              </a:rPr>
              <a:t>se </a:t>
            </a:r>
            <a:r>
              <a:rPr lang="es-ES" sz="1400" spc="20" dirty="0">
                <a:latin typeface="Arial Narrow" panose="020B0606020202030204" pitchFamily="34" charset="0"/>
                <a:cs typeface="Arial"/>
              </a:rPr>
              <a:t>ha </a:t>
            </a:r>
            <a:r>
              <a:rPr lang="es-ES" sz="1400" spc="60" dirty="0">
                <a:latin typeface="Arial Narrow" panose="020B0606020202030204" pitchFamily="34" charset="0"/>
                <a:cs typeface="Arial"/>
              </a:rPr>
              <a:t>eliminado </a:t>
            </a:r>
            <a:r>
              <a:rPr lang="es-ES" sz="1400" spc="35" dirty="0" err="1">
                <a:latin typeface="Arial Narrow" panose="020B0606020202030204" pitchFamily="34" charset="0"/>
                <a:cs typeface="Arial"/>
              </a:rPr>
              <a:t>Outliers</a:t>
            </a:r>
            <a:r>
              <a:rPr lang="es-ES" sz="1400" spc="35" dirty="0">
                <a:latin typeface="Arial Narrow" panose="020B0606020202030204" pitchFamily="34" charset="0"/>
                <a:cs typeface="Arial"/>
              </a:rPr>
              <a:t>, </a:t>
            </a:r>
            <a:r>
              <a:rPr lang="es-ES" sz="1400" spc="-20" dirty="0">
                <a:latin typeface="Arial Narrow" panose="020B0606020202030204" pitchFamily="34" charset="0"/>
                <a:cs typeface="Arial"/>
              </a:rPr>
              <a:t>se </a:t>
            </a:r>
            <a:r>
              <a:rPr lang="es-ES" sz="1400" spc="20" dirty="0">
                <a:latin typeface="Arial Narrow" panose="020B0606020202030204" pitchFamily="34" charset="0"/>
                <a:cs typeface="Arial"/>
              </a:rPr>
              <a:t>ha  </a:t>
            </a:r>
            <a:r>
              <a:rPr lang="es-ES" sz="1400" spc="60" dirty="0">
                <a:latin typeface="Arial Narrow" panose="020B0606020202030204" pitchFamily="34" charset="0"/>
                <a:cs typeface="Arial"/>
              </a:rPr>
              <a:t>eliminado </a:t>
            </a:r>
            <a:r>
              <a:rPr lang="es-ES" sz="1400" spc="40" dirty="0">
                <a:latin typeface="Arial Narrow" panose="020B0606020202030204" pitchFamily="34" charset="0"/>
                <a:cs typeface="Arial"/>
              </a:rPr>
              <a:t>datos irrelevantes y repetidos correlacionados con la </a:t>
            </a:r>
            <a:r>
              <a:rPr lang="es-ES" sz="1400" spc="40" dirty="0" err="1">
                <a:latin typeface="Arial Narrow" panose="020B0606020202030204" pitchFamily="34" charset="0"/>
                <a:cs typeface="Arial"/>
              </a:rPr>
              <a:t>varibale</a:t>
            </a:r>
            <a:r>
              <a:rPr lang="es-ES" sz="1400" spc="40" dirty="0">
                <a:latin typeface="Arial Narrow" panose="020B0606020202030204" pitchFamily="34" charset="0"/>
                <a:cs typeface="Arial"/>
              </a:rPr>
              <a:t> objetivo </a:t>
            </a:r>
            <a:r>
              <a:rPr lang="es-ES" sz="1400" spc="-20" dirty="0">
                <a:latin typeface="Arial Narrow" panose="020B0606020202030204" pitchFamily="34" charset="0"/>
                <a:cs typeface="Arial"/>
              </a:rPr>
              <a:t>,</a:t>
            </a:r>
            <a:r>
              <a:rPr lang="es-ES" sz="1400" spc="-90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-10" dirty="0">
                <a:latin typeface="Arial Narrow" panose="020B0606020202030204" pitchFamily="34" charset="0"/>
                <a:cs typeface="Arial"/>
              </a:rPr>
              <a:t>se</a:t>
            </a:r>
            <a:r>
              <a:rPr lang="es-ES" sz="1400" spc="-3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20" dirty="0">
                <a:latin typeface="Arial Narrow" panose="020B0606020202030204" pitchFamily="34" charset="0"/>
                <a:cs typeface="Arial"/>
              </a:rPr>
              <a:t>ha</a:t>
            </a:r>
            <a:r>
              <a:rPr lang="es-ES" sz="1400" spc="-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25" dirty="0" err="1">
                <a:latin typeface="Arial Narrow" panose="020B0606020202030204" pitchFamily="34" charset="0"/>
                <a:cs typeface="Arial"/>
              </a:rPr>
              <a:t>realiazado</a:t>
            </a:r>
            <a:r>
              <a:rPr lang="es-ES" sz="1400" spc="10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45" dirty="0">
                <a:latin typeface="Arial Narrow" panose="020B0606020202030204" pitchFamily="34" charset="0"/>
                <a:cs typeface="Arial"/>
              </a:rPr>
              <a:t>el</a:t>
            </a:r>
            <a:r>
              <a:rPr lang="es-ES" sz="1400" spc="-3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dirty="0">
                <a:latin typeface="Arial Narrow" panose="020B0606020202030204" pitchFamily="34" charset="0"/>
                <a:cs typeface="Arial"/>
              </a:rPr>
              <a:t>análisis</a:t>
            </a:r>
            <a:r>
              <a:rPr lang="es-ES" sz="1400" spc="-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90" dirty="0">
                <a:latin typeface="Arial Narrow" panose="020B0606020202030204" pitchFamily="34" charset="0"/>
                <a:cs typeface="Arial"/>
              </a:rPr>
              <a:t>de</a:t>
            </a:r>
            <a:r>
              <a:rPr lang="es-ES" sz="1400" spc="-20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15" dirty="0">
                <a:latin typeface="Arial Narrow" panose="020B0606020202030204" pitchFamily="34" charset="0"/>
                <a:cs typeface="Arial"/>
              </a:rPr>
              <a:t>la  </a:t>
            </a:r>
            <a:r>
              <a:rPr lang="es-ES" sz="1400" spc="40" dirty="0">
                <a:latin typeface="Arial Narrow" panose="020B0606020202030204" pitchFamily="34" charset="0"/>
                <a:cs typeface="Arial"/>
              </a:rPr>
              <a:t>ingeniería </a:t>
            </a:r>
            <a:r>
              <a:rPr lang="es-ES" sz="1400" spc="85" dirty="0">
                <a:latin typeface="Arial Narrow" panose="020B0606020202030204" pitchFamily="34" charset="0"/>
                <a:cs typeface="Arial"/>
              </a:rPr>
              <a:t>de </a:t>
            </a:r>
            <a:r>
              <a:rPr lang="es-ES" sz="1400" spc="15" dirty="0" err="1">
                <a:latin typeface="Arial Narrow" panose="020B0606020202030204" pitchFamily="34" charset="0"/>
                <a:cs typeface="Arial"/>
              </a:rPr>
              <a:t>caracteristicas</a:t>
            </a:r>
            <a:r>
              <a:rPr lang="es-ES" sz="1400" spc="1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s-ES" sz="1400" spc="50" dirty="0">
                <a:latin typeface="Arial Narrow" panose="020B0606020202030204" pitchFamily="34" charset="0"/>
                <a:cs typeface="Arial"/>
              </a:rPr>
              <a:t>creando </a:t>
            </a:r>
            <a:r>
              <a:rPr lang="es-ES" sz="1400" spc="10" dirty="0">
                <a:latin typeface="Arial Narrow" panose="020B0606020202030204" pitchFamily="34" charset="0"/>
                <a:cs typeface="Arial"/>
              </a:rPr>
              <a:t>nuevas  </a:t>
            </a:r>
            <a:r>
              <a:rPr lang="es-ES" sz="1400" spc="5" dirty="0">
                <a:latin typeface="Arial Narrow" panose="020B0606020202030204" pitchFamily="34" charset="0"/>
                <a:cs typeface="Arial"/>
              </a:rPr>
              <a:t>características que han tenido gran impacto en los modelos.</a:t>
            </a: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Proceso de Optimización de Datos</a:t>
            </a: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Registros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Iniciales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30,461 claims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Registros</a:t>
            </a: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Finales: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30,084 claims (99.2%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retención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)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n-US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Variables Finales: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46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características</a:t>
            </a:r>
            <a:r>
              <a:rPr kumimoji="0" lang="en-US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optimizadas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endParaRPr kumimoji="0" lang="en-US" altLang="en-US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en-US" altLang="en-US" sz="1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Técnicas</a:t>
            </a:r>
            <a:r>
              <a:rPr kumimoji="0" lang="en-US" altLang="en-US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Aplicadas</a:t>
            </a:r>
            <a:endParaRPr kumimoji="0" lang="en-US" altLang="en-US" sz="14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Escalado </a:t>
            </a:r>
            <a:r>
              <a:rPr kumimoji="0" lang="es-PE" altLang="en-US" sz="1400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StandardScaler</a:t>
            </a:r>
            <a:r>
              <a:rPr kumimoji="0" lang="es-PE" altLang="en-US" sz="14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</a:t>
            </a:r>
            <a:r>
              <a:rPr kumimoji="0" lang="es-PE" altLang="en-US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Normalización de todas las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variables numéricas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Codificación Categórica: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LabelEncoder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para alta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cardinalidad, </a:t>
            </a: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OneHot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para baja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Ingeniería de Características: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Creación de ratios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financieros críticos</a:t>
            </a: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Balance de Clases: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Múltiples técnicas evaluadas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(</a:t>
            </a:r>
            <a:r>
              <a:rPr kumimoji="0" lang="es-PE" altLang="en-US" sz="14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Upsampling</a:t>
            </a:r>
            <a:r>
              <a:rPr kumimoji="0" lang="es-PE" altLang="en-US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, SMOTE, ADASYN)</a:t>
            </a:r>
            <a:endParaRPr kumimoji="0" lang="en-US" altLang="en-US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12700" marR="5080">
              <a:lnSpc>
                <a:spcPct val="112999"/>
              </a:lnSpc>
              <a:spcBef>
                <a:spcPts val="95"/>
              </a:spcBef>
            </a:pPr>
            <a:endParaRPr lang="es-ES" sz="1400" dirty="0">
              <a:latin typeface="Arial Narrow" panose="020B060602020203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453835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8912" y="146456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1" y="0"/>
                </a:lnTo>
                <a:lnTo>
                  <a:pt x="111251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50900" y="581025"/>
            <a:ext cx="6043930" cy="559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500" b="0" dirty="0">
                <a:latin typeface="Arial Narrow" panose="020B0606020202030204" pitchFamily="34" charset="0"/>
                <a:cs typeface="Arial"/>
              </a:rPr>
              <a:t>Análisis </a:t>
            </a:r>
            <a:r>
              <a:rPr sz="3500" b="0" spc="95" dirty="0">
                <a:latin typeface="Arial Narrow" panose="020B0606020202030204" pitchFamily="34" charset="0"/>
                <a:cs typeface="Arial"/>
              </a:rPr>
              <a:t>exploratorio </a:t>
            </a:r>
            <a:r>
              <a:rPr sz="3500" b="0" spc="155" dirty="0">
                <a:latin typeface="Arial Narrow" panose="020B0606020202030204" pitchFamily="34" charset="0"/>
                <a:cs typeface="Arial"/>
              </a:rPr>
              <a:t>de</a:t>
            </a:r>
            <a:r>
              <a:rPr sz="3500" b="0" spc="-325" dirty="0">
                <a:latin typeface="Arial Narrow" panose="020B0606020202030204" pitchFamily="34" charset="0"/>
                <a:cs typeface="Arial"/>
              </a:rPr>
              <a:t> </a:t>
            </a:r>
            <a:r>
              <a:rPr sz="3500" b="0" spc="60" dirty="0">
                <a:latin typeface="Arial Narrow" panose="020B0606020202030204" pitchFamily="34" charset="0"/>
                <a:cs typeface="Arial"/>
              </a:rPr>
              <a:t>datos</a:t>
            </a:r>
            <a:endParaRPr sz="350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B71FB6-8689-4CE2-9D78-D4A1436BB35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100" y="1140460"/>
            <a:ext cx="7696200" cy="507347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36796" y="1429033"/>
            <a:ext cx="8297545" cy="4406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700" b="0" spc="50" dirty="0">
                <a:latin typeface="Arial Narrow" panose="020B0606020202030204" pitchFamily="34" charset="0"/>
                <a:cs typeface="Arial"/>
              </a:rPr>
              <a:t>Eliminación</a:t>
            </a:r>
            <a:r>
              <a:rPr sz="2700" b="0" spc="-105" dirty="0">
                <a:latin typeface="Arial Narrow" panose="020B0606020202030204" pitchFamily="34" charset="0"/>
                <a:cs typeface="Arial"/>
              </a:rPr>
              <a:t> </a:t>
            </a:r>
            <a:r>
              <a:rPr sz="2700" b="0" spc="135" dirty="0">
                <a:latin typeface="Arial Narrow" panose="020B0606020202030204" pitchFamily="34" charset="0"/>
                <a:cs typeface="Arial"/>
              </a:rPr>
              <a:t>de</a:t>
            </a:r>
            <a:r>
              <a:rPr sz="2700" b="0" spc="-80" dirty="0">
                <a:latin typeface="Arial Narrow" panose="020B0606020202030204" pitchFamily="34" charset="0"/>
                <a:cs typeface="Arial"/>
              </a:rPr>
              <a:t> </a:t>
            </a:r>
            <a:r>
              <a:rPr sz="2700" b="0" spc="40" dirty="0">
                <a:latin typeface="Arial Narrow" panose="020B0606020202030204" pitchFamily="34" charset="0"/>
                <a:cs typeface="Arial"/>
              </a:rPr>
              <a:t>Columnas</a:t>
            </a:r>
            <a:r>
              <a:rPr sz="2700" b="0" spc="-110" dirty="0">
                <a:latin typeface="Arial Narrow" panose="020B0606020202030204" pitchFamily="34" charset="0"/>
                <a:cs typeface="Arial"/>
              </a:rPr>
              <a:t> </a:t>
            </a:r>
            <a:r>
              <a:rPr sz="2700" b="0" spc="145" dirty="0">
                <a:latin typeface="Arial Narrow" panose="020B0606020202030204" pitchFamily="34" charset="0"/>
                <a:cs typeface="Arial"/>
              </a:rPr>
              <a:t>de</a:t>
            </a:r>
            <a:r>
              <a:rPr sz="2700" b="0" spc="-80" dirty="0">
                <a:latin typeface="Arial Narrow" panose="020B0606020202030204" pitchFamily="34" charset="0"/>
                <a:cs typeface="Arial"/>
              </a:rPr>
              <a:t> </a:t>
            </a:r>
            <a:r>
              <a:rPr sz="2700" b="0" spc="45" dirty="0">
                <a:latin typeface="Arial Narrow" panose="020B0606020202030204" pitchFamily="34" charset="0"/>
                <a:cs typeface="Arial"/>
              </a:rPr>
              <a:t>energía</a:t>
            </a:r>
            <a:r>
              <a:rPr sz="2700" b="0" spc="-114" dirty="0">
                <a:latin typeface="Arial Narrow" panose="020B0606020202030204" pitchFamily="34" charset="0"/>
                <a:cs typeface="Arial"/>
              </a:rPr>
              <a:t> </a:t>
            </a:r>
            <a:r>
              <a:rPr sz="2700" b="0" spc="40" dirty="0">
                <a:latin typeface="Arial Narrow" panose="020B0606020202030204" pitchFamily="34" charset="0"/>
                <a:cs typeface="Arial"/>
              </a:rPr>
              <a:t>para</a:t>
            </a:r>
            <a:r>
              <a:rPr sz="2700" b="0" spc="-90" dirty="0">
                <a:latin typeface="Arial Narrow" panose="020B0606020202030204" pitchFamily="34" charset="0"/>
                <a:cs typeface="Arial"/>
              </a:rPr>
              <a:t> </a:t>
            </a:r>
            <a:r>
              <a:rPr sz="2700" b="0" spc="65" dirty="0">
                <a:latin typeface="Arial Narrow" panose="020B0606020202030204" pitchFamily="34" charset="0"/>
                <a:cs typeface="Arial"/>
              </a:rPr>
              <a:t>el</a:t>
            </a:r>
            <a:r>
              <a:rPr sz="2700" b="0" spc="-75" dirty="0">
                <a:latin typeface="Arial Narrow" panose="020B0606020202030204" pitchFamily="34" charset="0"/>
                <a:cs typeface="Arial"/>
              </a:rPr>
              <a:t> </a:t>
            </a:r>
            <a:r>
              <a:rPr sz="2700" b="0" spc="140" dirty="0">
                <a:latin typeface="Arial Narrow" panose="020B0606020202030204" pitchFamily="34" charset="0"/>
                <a:cs typeface="Arial"/>
              </a:rPr>
              <a:t>Modelo</a:t>
            </a:r>
            <a:endParaRPr sz="27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144" y="2078736"/>
            <a:ext cx="3252470" cy="629920"/>
          </a:xfrm>
          <a:custGeom>
            <a:avLst/>
            <a:gdLst/>
            <a:ahLst/>
            <a:cxnLst/>
            <a:rect l="l" t="t" r="r" b="b"/>
            <a:pathLst>
              <a:path w="3252470" h="629919">
                <a:moveTo>
                  <a:pt x="0" y="0"/>
                </a:moveTo>
                <a:lnTo>
                  <a:pt x="3252216" y="0"/>
                </a:lnTo>
                <a:lnTo>
                  <a:pt x="3252216" y="629412"/>
                </a:lnTo>
                <a:lnTo>
                  <a:pt x="0" y="629412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144" y="2078736"/>
            <a:ext cx="3252470" cy="629920"/>
          </a:xfrm>
          <a:custGeom>
            <a:avLst/>
            <a:gdLst/>
            <a:ahLst/>
            <a:cxnLst/>
            <a:rect l="l" t="t" r="r" b="b"/>
            <a:pathLst>
              <a:path w="3252470" h="629919">
                <a:moveTo>
                  <a:pt x="0" y="0"/>
                </a:moveTo>
                <a:lnTo>
                  <a:pt x="3252215" y="0"/>
                </a:lnTo>
                <a:lnTo>
                  <a:pt x="3252215" y="629412"/>
                </a:lnTo>
                <a:lnTo>
                  <a:pt x="0" y="629412"/>
                </a:lnTo>
                <a:lnTo>
                  <a:pt x="0" y="0"/>
                </a:lnTo>
                <a:close/>
              </a:path>
            </a:pathLst>
          </a:custGeom>
          <a:ln w="1066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110466" y="2224506"/>
            <a:ext cx="1049655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50" b="1" spc="45" dirty="0">
                <a:solidFill>
                  <a:srgbClr val="FFFFFF"/>
                </a:solidFill>
                <a:latin typeface="Lucida Sans"/>
                <a:cs typeface="Lucida Sans"/>
              </a:rPr>
              <a:t>O</a:t>
            </a:r>
            <a:r>
              <a:rPr sz="1750" b="1" spc="-5" dirty="0">
                <a:solidFill>
                  <a:srgbClr val="FFFFFF"/>
                </a:solidFill>
                <a:latin typeface="Lucida Sans"/>
                <a:cs typeface="Lucida Sans"/>
              </a:rPr>
              <a:t>b</a:t>
            </a:r>
            <a:r>
              <a:rPr sz="1750" b="1" spc="-60" dirty="0">
                <a:solidFill>
                  <a:srgbClr val="FFFFFF"/>
                </a:solidFill>
                <a:latin typeface="Lucida Sans"/>
                <a:cs typeface="Lucida Sans"/>
              </a:rPr>
              <a:t>j</a:t>
            </a:r>
            <a:r>
              <a:rPr sz="1750" b="1" dirty="0">
                <a:solidFill>
                  <a:srgbClr val="FFFFFF"/>
                </a:solidFill>
                <a:latin typeface="Lucida Sans"/>
                <a:cs typeface="Lucida Sans"/>
              </a:rPr>
              <a:t>e</a:t>
            </a:r>
            <a:r>
              <a:rPr sz="1750" b="1" spc="-65" dirty="0">
                <a:solidFill>
                  <a:srgbClr val="FFFFFF"/>
                </a:solidFill>
                <a:latin typeface="Lucida Sans"/>
                <a:cs typeface="Lucida Sans"/>
              </a:rPr>
              <a:t>t</a:t>
            </a:r>
            <a:r>
              <a:rPr sz="1750" b="1" spc="-50" dirty="0">
                <a:solidFill>
                  <a:srgbClr val="FFFFFF"/>
                </a:solidFill>
                <a:latin typeface="Lucida Sans"/>
                <a:cs typeface="Lucida Sans"/>
              </a:rPr>
              <a:t>i</a:t>
            </a:r>
            <a:r>
              <a:rPr sz="1750" b="1" spc="-40" dirty="0">
                <a:solidFill>
                  <a:srgbClr val="FFFFFF"/>
                </a:solidFill>
                <a:latin typeface="Lucida Sans"/>
                <a:cs typeface="Lucida Sans"/>
              </a:rPr>
              <a:t>v</a:t>
            </a:r>
            <a:r>
              <a:rPr sz="1750" b="1" spc="-20" dirty="0">
                <a:solidFill>
                  <a:srgbClr val="FFFFFF"/>
                </a:solidFill>
                <a:latin typeface="Lucida Sans"/>
                <a:cs typeface="Lucida Sans"/>
              </a:rPr>
              <a:t>o</a:t>
            </a:r>
            <a:r>
              <a:rPr sz="1750" b="1" spc="145" dirty="0">
                <a:solidFill>
                  <a:srgbClr val="FFFFFF"/>
                </a:solidFill>
                <a:latin typeface="Lucida Sans"/>
                <a:cs typeface="Lucida Sans"/>
              </a:rPr>
              <a:t>:</a:t>
            </a:r>
            <a:endParaRPr sz="1750" dirty="0">
              <a:latin typeface="Lucida Sans"/>
              <a:cs typeface="Lucida San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0" y="2697480"/>
            <a:ext cx="3272027" cy="22402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lang="en-US"/>
          </a:p>
        </p:txBody>
      </p:sp>
      <p:sp>
        <p:nvSpPr>
          <p:cNvPr id="7" name="object 7"/>
          <p:cNvSpPr txBox="1"/>
          <p:nvPr/>
        </p:nvSpPr>
        <p:spPr>
          <a:xfrm>
            <a:off x="90946" y="2754908"/>
            <a:ext cx="2955290" cy="771750"/>
          </a:xfrm>
          <a:prstGeom prst="rect">
            <a:avLst/>
          </a:prstGeom>
        </p:spPr>
        <p:txBody>
          <a:bodyPr vert="horz" wrap="square" lIns="0" tIns="36195" rIns="0" bIns="0" rtlCol="0">
            <a:spAutoFit/>
          </a:bodyPr>
          <a:lstStyle/>
          <a:p>
            <a:pPr marL="213360" marR="5080" indent="-201295">
              <a:lnSpc>
                <a:spcPct val="91100"/>
              </a:lnSpc>
              <a:spcBef>
                <a:spcPts val="285"/>
              </a:spcBef>
              <a:buChar char="•"/>
              <a:tabLst>
                <a:tab pos="213360" algn="l"/>
              </a:tabLst>
            </a:pPr>
            <a:r>
              <a:rPr sz="1750" spc="40" dirty="0">
                <a:latin typeface="Arial Narrow" panose="020B0606020202030204" pitchFamily="34" charset="0"/>
                <a:cs typeface="Arial"/>
              </a:rPr>
              <a:t>Depurar </a:t>
            </a:r>
            <a:r>
              <a:rPr sz="1750" spc="25" dirty="0">
                <a:latin typeface="Arial Narrow" panose="020B0606020202030204" pitchFamily="34" charset="0"/>
                <a:cs typeface="Arial"/>
              </a:rPr>
              <a:t>el </a:t>
            </a:r>
            <a:r>
              <a:rPr sz="1750" spc="55" dirty="0">
                <a:latin typeface="Arial Narrow" panose="020B0606020202030204" pitchFamily="34" charset="0"/>
                <a:cs typeface="Arial"/>
              </a:rPr>
              <a:t>conjunto </a:t>
            </a:r>
            <a:r>
              <a:rPr sz="1750" spc="85" dirty="0">
                <a:latin typeface="Arial Narrow" panose="020B0606020202030204" pitchFamily="34" charset="0"/>
                <a:cs typeface="Arial"/>
              </a:rPr>
              <a:t>de  </a:t>
            </a:r>
            <a:r>
              <a:rPr sz="1750" spc="25" dirty="0">
                <a:latin typeface="Arial Narrow" panose="020B0606020202030204" pitchFamily="34" charset="0"/>
                <a:cs typeface="Arial"/>
              </a:rPr>
              <a:t>datos </a:t>
            </a:r>
            <a:r>
              <a:rPr sz="1750" spc="55" dirty="0">
                <a:latin typeface="Arial Narrow" panose="020B0606020202030204" pitchFamily="34" charset="0"/>
                <a:cs typeface="Arial"/>
              </a:rPr>
              <a:t>eliminando</a:t>
            </a:r>
            <a:r>
              <a:rPr sz="1750" spc="-175" dirty="0">
                <a:latin typeface="Arial Narrow" panose="020B0606020202030204" pitchFamily="34" charset="0"/>
                <a:cs typeface="Arial"/>
              </a:rPr>
              <a:t> </a:t>
            </a:r>
            <a:r>
              <a:rPr sz="1750" spc="10" dirty="0">
                <a:latin typeface="Arial Narrow" panose="020B0606020202030204" pitchFamily="34" charset="0"/>
                <a:cs typeface="Arial"/>
              </a:rPr>
              <a:t>variables </a:t>
            </a:r>
            <a:r>
              <a:rPr lang="en-US" sz="1750" spc="10" dirty="0" err="1">
                <a:latin typeface="Arial Narrow" panose="020B0606020202030204" pitchFamily="34" charset="0"/>
                <a:cs typeface="Arial"/>
              </a:rPr>
              <a:t>causan</a:t>
            </a:r>
            <a:r>
              <a:rPr lang="en-US" sz="1750" spc="10" dirty="0">
                <a:latin typeface="Arial Narrow" panose="020B0606020202030204" pitchFamily="34" charset="0"/>
                <a:cs typeface="Arial"/>
              </a:rPr>
              <a:t> overfitting </a:t>
            </a:r>
            <a:r>
              <a:rPr lang="en-US" sz="1750" spc="10" dirty="0" err="1">
                <a:latin typeface="Arial Narrow" panose="020B0606020202030204" pitchFamily="34" charset="0"/>
                <a:cs typeface="Arial"/>
              </a:rPr>
              <a:t>en</a:t>
            </a:r>
            <a:r>
              <a:rPr lang="en-US" sz="1750" spc="10" dirty="0">
                <a:latin typeface="Arial Narrow" panose="020B0606020202030204" pitchFamily="34" charset="0"/>
                <a:cs typeface="Arial"/>
              </a:rPr>
              <a:t> </a:t>
            </a:r>
            <a:endParaRPr sz="17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10177" y="2073402"/>
            <a:ext cx="3263265" cy="640080"/>
          </a:xfrm>
          <a:prstGeom prst="rect">
            <a:avLst/>
          </a:prstGeom>
          <a:solidFill>
            <a:srgbClr val="2885E6"/>
          </a:solidFill>
        </p:spPr>
        <p:txBody>
          <a:bodyPr vert="horz" wrap="square" lIns="0" tIns="70485" rIns="0" bIns="0" rtlCol="0">
            <a:spAutoFit/>
          </a:bodyPr>
          <a:lstStyle/>
          <a:p>
            <a:pPr marL="966469" marR="768350" indent="-190500">
              <a:lnSpc>
                <a:spcPts val="1920"/>
              </a:lnSpc>
              <a:spcBef>
                <a:spcPts val="555"/>
              </a:spcBef>
            </a:pPr>
            <a:r>
              <a:rPr sz="1750" b="1" spc="-65" dirty="0">
                <a:solidFill>
                  <a:srgbClr val="FFFFFF"/>
                </a:solidFill>
                <a:latin typeface="Lucida Sans"/>
                <a:cs typeface="Lucida Sans"/>
              </a:rPr>
              <a:t>Criterios </a:t>
            </a:r>
            <a:r>
              <a:rPr sz="1750" b="1" spc="-55" dirty="0">
                <a:solidFill>
                  <a:srgbClr val="FFFFFF"/>
                </a:solidFill>
                <a:latin typeface="Lucida Sans"/>
                <a:cs typeface="Lucida Sans"/>
              </a:rPr>
              <a:t>para</a:t>
            </a:r>
            <a:r>
              <a:rPr sz="1750" b="1" spc="-240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1750" b="1" spc="-50" dirty="0">
                <a:solidFill>
                  <a:srgbClr val="FFFFFF"/>
                </a:solidFill>
                <a:latin typeface="Lucida Sans"/>
                <a:cs typeface="Lucida Sans"/>
              </a:rPr>
              <a:t>la  </a:t>
            </a:r>
            <a:r>
              <a:rPr sz="1750" b="1" spc="-35" dirty="0">
                <a:solidFill>
                  <a:srgbClr val="FFFFFF"/>
                </a:solidFill>
                <a:latin typeface="Lucida Sans"/>
                <a:cs typeface="Lucida Sans"/>
              </a:rPr>
              <a:t>Eliminación:</a:t>
            </a:r>
            <a:endParaRPr sz="1750">
              <a:latin typeface="Lucida Sans"/>
              <a:cs typeface="Lucida San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720465" y="2609090"/>
            <a:ext cx="3272027" cy="224027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797243" y="2754908"/>
            <a:ext cx="3014980" cy="771750"/>
          </a:xfrm>
          <a:prstGeom prst="rect">
            <a:avLst/>
          </a:prstGeom>
        </p:spPr>
        <p:txBody>
          <a:bodyPr vert="horz" wrap="square" lIns="0" tIns="36195" rIns="0" bIns="0" rtlCol="0">
            <a:spAutoFit/>
          </a:bodyPr>
          <a:lstStyle/>
          <a:p>
            <a:pPr marL="213360" marR="5080" indent="-201295">
              <a:lnSpc>
                <a:spcPct val="91200"/>
              </a:lnSpc>
              <a:spcBef>
                <a:spcPts val="285"/>
              </a:spcBef>
              <a:buFont typeface="Arial"/>
              <a:buChar char="•"/>
              <a:tabLst>
                <a:tab pos="213995" algn="l"/>
              </a:tabLst>
            </a:pPr>
            <a:r>
              <a:rPr sz="1750" b="1" spc="-70" dirty="0">
                <a:latin typeface="Arial Narrow" panose="020B0606020202030204" pitchFamily="34" charset="0"/>
                <a:cs typeface="Lucida Sans"/>
              </a:rPr>
              <a:t>Patrones </a:t>
            </a:r>
            <a:r>
              <a:rPr sz="1750" b="1" spc="-40" dirty="0">
                <a:latin typeface="Arial Narrow" panose="020B0606020202030204" pitchFamily="34" charset="0"/>
                <a:cs typeface="Lucida Sans"/>
              </a:rPr>
              <a:t>Identificados:</a:t>
            </a:r>
            <a:r>
              <a:rPr sz="1750" b="1" spc="-150" dirty="0">
                <a:latin typeface="Arial Narrow" panose="020B0606020202030204" pitchFamily="34" charset="0"/>
                <a:cs typeface="Lucida Sans"/>
              </a:rPr>
              <a:t> </a:t>
            </a:r>
            <a:r>
              <a:rPr sz="1750" spc="-85" dirty="0">
                <a:latin typeface="Arial Narrow" panose="020B0606020202030204" pitchFamily="34" charset="0"/>
                <a:cs typeface="Arial"/>
              </a:rPr>
              <a:t>Se  </a:t>
            </a:r>
            <a:r>
              <a:rPr sz="1750" spc="40" dirty="0">
                <a:latin typeface="Arial Narrow" panose="020B0606020202030204" pitchFamily="34" charset="0"/>
                <a:cs typeface="Arial"/>
              </a:rPr>
              <a:t>eliminaron </a:t>
            </a:r>
            <a:r>
              <a:rPr sz="1750" spc="20" dirty="0" err="1">
                <a:latin typeface="Arial Narrow" panose="020B0606020202030204" pitchFamily="34" charset="0"/>
                <a:cs typeface="Arial"/>
              </a:rPr>
              <a:t>columnas</a:t>
            </a:r>
            <a:r>
              <a:rPr sz="1750" spc="20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750" spc="25" dirty="0">
                <a:latin typeface="Arial Narrow" panose="020B0606020202030204" pitchFamily="34" charset="0"/>
                <a:cs typeface="Arial"/>
              </a:rPr>
              <a:t>que </a:t>
            </a:r>
            <a:r>
              <a:rPr lang="en-US" sz="1750" spc="25" dirty="0" err="1">
                <a:latin typeface="Arial Narrow" panose="020B0606020202030204" pitchFamily="34" charset="0"/>
                <a:cs typeface="Arial"/>
              </a:rPr>
              <a:t>generan</a:t>
            </a:r>
            <a:r>
              <a:rPr lang="en-US" sz="1750" spc="25" dirty="0">
                <a:latin typeface="Arial Narrow" panose="020B0606020202030204" pitchFamily="34" charset="0"/>
                <a:cs typeface="Arial"/>
              </a:rPr>
              <a:t> data leakage</a:t>
            </a:r>
            <a:endParaRPr lang="en-US" sz="17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7421880" y="2078736"/>
            <a:ext cx="3252470" cy="629920"/>
          </a:xfrm>
          <a:custGeom>
            <a:avLst/>
            <a:gdLst/>
            <a:ahLst/>
            <a:cxnLst/>
            <a:rect l="l" t="t" r="r" b="b"/>
            <a:pathLst>
              <a:path w="3252470" h="629919">
                <a:moveTo>
                  <a:pt x="0" y="0"/>
                </a:moveTo>
                <a:lnTo>
                  <a:pt x="3252216" y="0"/>
                </a:lnTo>
                <a:lnTo>
                  <a:pt x="3252216" y="629412"/>
                </a:lnTo>
                <a:lnTo>
                  <a:pt x="0" y="629412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7421880" y="2078736"/>
            <a:ext cx="3252470" cy="629920"/>
          </a:xfrm>
          <a:custGeom>
            <a:avLst/>
            <a:gdLst/>
            <a:ahLst/>
            <a:cxnLst/>
            <a:rect l="l" t="t" r="r" b="b"/>
            <a:pathLst>
              <a:path w="3252470" h="629919">
                <a:moveTo>
                  <a:pt x="0" y="0"/>
                </a:moveTo>
                <a:lnTo>
                  <a:pt x="3252216" y="0"/>
                </a:lnTo>
                <a:lnTo>
                  <a:pt x="3252216" y="629412"/>
                </a:lnTo>
                <a:lnTo>
                  <a:pt x="0" y="629412"/>
                </a:lnTo>
                <a:lnTo>
                  <a:pt x="0" y="0"/>
                </a:lnTo>
                <a:close/>
              </a:path>
            </a:pathLst>
          </a:custGeom>
          <a:ln w="1066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8326642" y="2224506"/>
            <a:ext cx="1445895" cy="2927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750" b="1" spc="-25" dirty="0">
                <a:solidFill>
                  <a:srgbClr val="FFFFFF"/>
                </a:solidFill>
                <a:latin typeface="Lucida Sans"/>
                <a:cs typeface="Lucida Sans"/>
              </a:rPr>
              <a:t>Excepciones:</a:t>
            </a:r>
            <a:endParaRPr sz="1750" dirty="0">
              <a:latin typeface="Lucida Sans"/>
              <a:cs typeface="Lucida Sans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7411211" y="2697480"/>
            <a:ext cx="3272027" cy="22402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 dirty="0">
              <a:latin typeface="Arial Narrow" panose="020B0606020202030204" pitchFamily="34" charset="0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503661" y="2754908"/>
            <a:ext cx="2890520" cy="1260473"/>
          </a:xfrm>
          <a:prstGeom prst="rect">
            <a:avLst/>
          </a:prstGeom>
        </p:spPr>
        <p:txBody>
          <a:bodyPr vert="horz" wrap="square" lIns="0" tIns="36195" rIns="0" bIns="0" rtlCol="0">
            <a:spAutoFit/>
          </a:bodyPr>
          <a:lstStyle/>
          <a:p>
            <a:pPr marL="213360" marR="5080" indent="-201295">
              <a:lnSpc>
                <a:spcPct val="91100"/>
              </a:lnSpc>
              <a:spcBef>
                <a:spcPts val="285"/>
              </a:spcBef>
              <a:buChar char="•"/>
              <a:tabLst>
                <a:tab pos="213360" algn="l"/>
              </a:tabLst>
            </a:pPr>
            <a:r>
              <a:rPr lang="en-US" sz="1750" spc="25" dirty="0" err="1">
                <a:latin typeface="Arial Narrow" panose="020B0606020202030204" pitchFamily="34" charset="0"/>
                <a:cs typeface="Arial"/>
              </a:rPr>
              <a:t>Algunas</a:t>
            </a:r>
            <a:r>
              <a:rPr lang="en-US" sz="1750" spc="2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750" spc="20" dirty="0" err="1">
                <a:latin typeface="Arial Narrow" panose="020B0606020202030204" pitchFamily="34" charset="0"/>
                <a:cs typeface="Arial"/>
              </a:rPr>
              <a:t>columnas</a:t>
            </a:r>
            <a:r>
              <a:rPr lang="en-US" sz="1750" spc="20" dirty="0">
                <a:latin typeface="Arial Narrow" panose="020B0606020202030204" pitchFamily="34" charset="0"/>
                <a:cs typeface="Arial"/>
              </a:rPr>
              <a:t>  </a:t>
            </a:r>
            <a:r>
              <a:rPr lang="en-US" sz="1750" spc="15" dirty="0" err="1">
                <a:latin typeface="Arial Narrow" panose="020B0606020202030204" pitchFamily="34" charset="0"/>
                <a:cs typeface="Arial"/>
              </a:rPr>
              <a:t>relacionadas</a:t>
            </a:r>
            <a:r>
              <a:rPr lang="en-US" sz="1750" spc="15" dirty="0">
                <a:latin typeface="Arial Narrow" panose="020B0606020202030204" pitchFamily="34" charset="0"/>
                <a:cs typeface="Arial"/>
              </a:rPr>
              <a:t> </a:t>
            </a:r>
            <a:r>
              <a:rPr sz="1750" spc="40" dirty="0" err="1">
                <a:latin typeface="Arial Narrow" panose="020B0606020202030204" pitchFamily="34" charset="0"/>
                <a:cs typeface="Arial"/>
              </a:rPr>
              <a:t>fueron</a:t>
            </a:r>
            <a:r>
              <a:rPr sz="1750" spc="40" dirty="0">
                <a:latin typeface="Arial Narrow" panose="020B0606020202030204" pitchFamily="34" charset="0"/>
                <a:cs typeface="Arial"/>
              </a:rPr>
              <a:t>  </a:t>
            </a:r>
            <a:r>
              <a:rPr sz="1750" spc="5" dirty="0">
                <a:latin typeface="Arial Narrow" panose="020B0606020202030204" pitchFamily="34" charset="0"/>
                <a:cs typeface="Arial"/>
              </a:rPr>
              <a:t>preservadas </a:t>
            </a:r>
            <a:r>
              <a:rPr sz="1750" spc="75" dirty="0">
                <a:latin typeface="Arial Narrow" panose="020B0606020202030204" pitchFamily="34" charset="0"/>
                <a:cs typeface="Arial"/>
              </a:rPr>
              <a:t>porque </a:t>
            </a:r>
            <a:r>
              <a:rPr sz="1750" spc="5" dirty="0">
                <a:latin typeface="Arial Narrow" panose="020B0606020202030204" pitchFamily="34" charset="0"/>
                <a:cs typeface="Arial"/>
              </a:rPr>
              <a:t>son  relevantes</a:t>
            </a:r>
            <a:r>
              <a:rPr sz="1750" spc="-45" dirty="0">
                <a:latin typeface="Arial Narrow" panose="020B0606020202030204" pitchFamily="34" charset="0"/>
                <a:cs typeface="Arial"/>
              </a:rPr>
              <a:t> </a:t>
            </a:r>
            <a:r>
              <a:rPr sz="1750" spc="25" dirty="0">
                <a:latin typeface="Arial Narrow" panose="020B0606020202030204" pitchFamily="34" charset="0"/>
                <a:cs typeface="Arial"/>
              </a:rPr>
              <a:t>para</a:t>
            </a:r>
            <a:endParaRPr sz="1750" dirty="0">
              <a:latin typeface="Arial Narrow" panose="020B0606020202030204" pitchFamily="34" charset="0"/>
              <a:cs typeface="Arial"/>
            </a:endParaRPr>
          </a:p>
          <a:p>
            <a:pPr marL="213360">
              <a:lnSpc>
                <a:spcPts val="1920"/>
              </a:lnSpc>
            </a:pPr>
            <a:r>
              <a:rPr sz="1750" spc="35" dirty="0">
                <a:latin typeface="Arial Narrow" panose="020B0606020202030204" pitchFamily="34" charset="0"/>
                <a:cs typeface="Arial"/>
              </a:rPr>
              <a:t>el</a:t>
            </a:r>
            <a:r>
              <a:rPr sz="17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750" spc="55" dirty="0">
                <a:latin typeface="Arial Narrow" panose="020B0606020202030204" pitchFamily="34" charset="0"/>
                <a:cs typeface="Arial"/>
              </a:rPr>
              <a:t>modelado.</a:t>
            </a:r>
            <a:endParaRPr sz="17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541020" y="1331975"/>
            <a:ext cx="480059" cy="0"/>
          </a:xfrm>
          <a:custGeom>
            <a:avLst/>
            <a:gdLst/>
            <a:ahLst/>
            <a:cxnLst/>
            <a:rect l="l" t="t" r="r" b="b"/>
            <a:pathLst>
              <a:path w="480059">
                <a:moveTo>
                  <a:pt x="0" y="0"/>
                </a:moveTo>
                <a:lnTo>
                  <a:pt x="480059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8181E57-7230-49DE-8081-CB8FF409D5AD}"/>
              </a:ext>
            </a:extLst>
          </p:cNvPr>
          <p:cNvSpPr txBox="1"/>
          <p:nvPr/>
        </p:nvSpPr>
        <p:spPr>
          <a:xfrm>
            <a:off x="2413099" y="4937759"/>
            <a:ext cx="656376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latin typeface="Arial Narrow" panose="020B0606020202030204" pitchFamily="34" charset="0"/>
              </a:rPr>
              <a:t>    '</a:t>
            </a:r>
            <a:r>
              <a:rPr lang="en-US" sz="1400" dirty="0" err="1">
                <a:latin typeface="Arial Narrow" panose="020B0606020202030204" pitchFamily="34" charset="0"/>
              </a:rPr>
              <a:t>onboarding_status</a:t>
            </a:r>
            <a:r>
              <a:rPr lang="en-US" sz="1400" dirty="0">
                <a:latin typeface="Arial Narrow" panose="020B0606020202030204" pitchFamily="34" charset="0"/>
              </a:rPr>
              <a:t>',       </a:t>
            </a:r>
          </a:p>
          <a:p>
            <a:r>
              <a:rPr lang="en-US" sz="1400" dirty="0">
                <a:latin typeface="Arial Narrow" panose="020B0606020202030204" pitchFamily="34" charset="0"/>
              </a:rPr>
              <a:t>    '</a:t>
            </a:r>
            <a:r>
              <a:rPr lang="en-US" sz="1400" dirty="0" err="1">
                <a:latin typeface="Arial Narrow" panose="020B0606020202030204" pitchFamily="34" charset="0"/>
              </a:rPr>
              <a:t>purchase_price</a:t>
            </a:r>
            <a:r>
              <a:rPr lang="en-US" sz="1400" dirty="0">
                <a:latin typeface="Arial Narrow" panose="020B0606020202030204" pitchFamily="34" charset="0"/>
              </a:rPr>
              <a:t>',          </a:t>
            </a:r>
          </a:p>
          <a:p>
            <a:r>
              <a:rPr lang="en-US" sz="1400" dirty="0">
                <a:latin typeface="Arial Narrow" panose="020B0606020202030204" pitchFamily="34" charset="0"/>
              </a:rPr>
              <a:t>    '</a:t>
            </a:r>
            <a:r>
              <a:rPr lang="en-US" sz="1400" dirty="0" err="1">
                <a:latin typeface="Arial Narrow" panose="020B0606020202030204" pitchFamily="34" charset="0"/>
              </a:rPr>
              <a:t>total_voluntary_ollections</a:t>
            </a:r>
            <a:r>
              <a:rPr lang="en-US" sz="1400" dirty="0">
                <a:latin typeface="Arial Narrow" panose="020B0606020202030204" pitchFamily="34" charset="0"/>
              </a:rPr>
              <a:t>'</a:t>
            </a:r>
          </a:p>
          <a:p>
            <a:r>
              <a:rPr lang="en-US" sz="1400" dirty="0">
                <a:latin typeface="Arial Narrow" panose="020B0606020202030204" pitchFamily="34" charset="0"/>
              </a:rPr>
              <a:t>    '</a:t>
            </a:r>
            <a:r>
              <a:rPr lang="en-US" sz="1400" dirty="0" err="1">
                <a:latin typeface="Arial Narrow" panose="020B0606020202030204" pitchFamily="34" charset="0"/>
              </a:rPr>
              <a:t>total_pre_suit_collections</a:t>
            </a:r>
            <a:r>
              <a:rPr lang="en-US" sz="1400" dirty="0">
                <a:latin typeface="Arial Narrow" panose="020B0606020202030204" pitchFamily="34" charset="0"/>
              </a:rPr>
              <a:t>'</a:t>
            </a:r>
          </a:p>
          <a:p>
            <a:r>
              <a:rPr lang="en-US" sz="1400" dirty="0">
                <a:latin typeface="Arial Narrow" panose="020B0606020202030204" pitchFamily="34" charset="0"/>
              </a:rPr>
              <a:t>    '</a:t>
            </a:r>
            <a:r>
              <a:rPr lang="en-US" sz="1400" dirty="0" err="1">
                <a:latin typeface="Arial Narrow" panose="020B0606020202030204" pitchFamily="34" charset="0"/>
              </a:rPr>
              <a:t>total_litigated_collections</a:t>
            </a:r>
            <a:r>
              <a:rPr lang="en-US" sz="1400" dirty="0">
                <a:latin typeface="Arial Narrow" panose="020B0606020202030204" pitchFamily="34" charset="0"/>
              </a:rPr>
              <a:t>'</a:t>
            </a:r>
          </a:p>
          <a:p>
            <a:r>
              <a:rPr lang="en-US" sz="1400" dirty="0">
                <a:latin typeface="Arial Narrow" panose="020B0606020202030204" pitchFamily="34" charset="0"/>
              </a:rPr>
              <a:t>    '</a:t>
            </a:r>
            <a:r>
              <a:rPr lang="en-US" sz="1400" dirty="0" err="1">
                <a:latin typeface="Arial Narrow" panose="020B0606020202030204" pitchFamily="34" charset="0"/>
              </a:rPr>
              <a:t>total_profit</a:t>
            </a:r>
            <a:r>
              <a:rPr lang="en-US" sz="1400" dirty="0">
                <a:latin typeface="Arial Narrow" panose="020B0606020202030204" pitchFamily="34" charset="0"/>
              </a:rPr>
              <a:t>',           </a:t>
            </a:r>
          </a:p>
          <a:p>
            <a:r>
              <a:rPr lang="en-US" sz="1400" dirty="0">
                <a:latin typeface="Arial Narrow" panose="020B0606020202030204" pitchFamily="34" charset="0"/>
              </a:rPr>
              <a:t>    'hurdle',                  </a:t>
            </a:r>
          </a:p>
          <a:p>
            <a:r>
              <a:rPr lang="en-US" sz="1400" dirty="0">
                <a:latin typeface="Arial Narrow" panose="020B0606020202030204" pitchFamily="34" charset="0"/>
              </a:rPr>
              <a:t>    '</a:t>
            </a:r>
            <a:r>
              <a:rPr lang="en-US" sz="1400" dirty="0" err="1">
                <a:latin typeface="Arial Narrow" panose="020B0606020202030204" pitchFamily="34" charset="0"/>
              </a:rPr>
              <a:t>total_collections</a:t>
            </a:r>
            <a:r>
              <a:rPr lang="en-US" sz="1400" dirty="0">
                <a:latin typeface="Arial Narrow" panose="020B0606020202030204" pitchFamily="34" charset="0"/>
              </a:rPr>
              <a:t>',       </a:t>
            </a:r>
          </a:p>
          <a:p>
            <a:r>
              <a:rPr lang="en-US" sz="1400" dirty="0">
                <a:latin typeface="Arial Narrow" panose="020B0606020202030204" pitchFamily="34" charset="0"/>
              </a:rPr>
              <a:t>    '</a:t>
            </a:r>
            <a:r>
              <a:rPr lang="en-US" sz="1400" dirty="0" err="1">
                <a:latin typeface="Arial Narrow" panose="020B0606020202030204" pitchFamily="34" charset="0"/>
              </a:rPr>
              <a:t>remaining_to_hurdle</a:t>
            </a:r>
            <a:r>
              <a:rPr lang="en-US" sz="1400" dirty="0">
                <a:latin typeface="Arial Narrow" panose="020B0606020202030204" pitchFamily="34" charset="0"/>
              </a:rPr>
              <a:t>', 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7130" y="1108945"/>
            <a:ext cx="6733540" cy="559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500" b="0" dirty="0">
                <a:latin typeface="Arial Narrow" panose="020B0606020202030204" pitchFamily="34" charset="0"/>
                <a:cs typeface="Arial"/>
              </a:rPr>
              <a:t>Análisis </a:t>
            </a:r>
            <a:r>
              <a:rPr sz="3500" b="0" spc="-45" dirty="0">
                <a:latin typeface="Arial Narrow" panose="020B0606020202030204" pitchFamily="34" charset="0"/>
                <a:cs typeface="Arial"/>
              </a:rPr>
              <a:t>y </a:t>
            </a:r>
            <a:r>
              <a:rPr sz="3500" b="0" spc="50" dirty="0">
                <a:latin typeface="Arial Narrow" panose="020B0606020202030204" pitchFamily="34" charset="0"/>
                <a:cs typeface="Arial"/>
              </a:rPr>
              <a:t>Eliminación </a:t>
            </a:r>
            <a:r>
              <a:rPr sz="3500" b="0" spc="155" dirty="0">
                <a:latin typeface="Arial Narrow" panose="020B0606020202030204" pitchFamily="34" charset="0"/>
                <a:cs typeface="Arial"/>
              </a:rPr>
              <a:t>de</a:t>
            </a:r>
            <a:r>
              <a:rPr sz="3500" b="0" spc="-300" dirty="0">
                <a:latin typeface="Arial Narrow" panose="020B0606020202030204" pitchFamily="34" charset="0"/>
                <a:cs typeface="Arial"/>
              </a:rPr>
              <a:t> </a:t>
            </a:r>
            <a:r>
              <a:rPr sz="3500" b="0" spc="75" dirty="0">
                <a:latin typeface="Arial Narrow" panose="020B0606020202030204" pitchFamily="34" charset="0"/>
                <a:cs typeface="Arial"/>
              </a:rPr>
              <a:t>Outliers</a:t>
            </a:r>
            <a:endParaRPr sz="35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1139952"/>
            <a:ext cx="113030" cy="553720"/>
          </a:xfrm>
          <a:custGeom>
            <a:avLst/>
            <a:gdLst/>
            <a:ahLst/>
            <a:cxnLst/>
            <a:rect l="l" t="t" r="r" b="b"/>
            <a:pathLst>
              <a:path w="113030" h="553719">
                <a:moveTo>
                  <a:pt x="0" y="0"/>
                </a:moveTo>
                <a:lnTo>
                  <a:pt x="112776" y="0"/>
                </a:lnTo>
                <a:lnTo>
                  <a:pt x="112776" y="553211"/>
                </a:lnTo>
                <a:lnTo>
                  <a:pt x="0" y="553211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39140" y="1992630"/>
            <a:ext cx="9212580" cy="0"/>
          </a:xfrm>
          <a:custGeom>
            <a:avLst/>
            <a:gdLst/>
            <a:ahLst/>
            <a:cxnLst/>
            <a:rect l="l" t="t" r="r" b="b"/>
            <a:pathLst>
              <a:path w="9212580">
                <a:moveTo>
                  <a:pt x="0" y="0"/>
                </a:moveTo>
                <a:lnTo>
                  <a:pt x="9212580" y="0"/>
                </a:lnTo>
              </a:path>
            </a:pathLst>
          </a:custGeom>
          <a:ln w="16763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20445" y="2490977"/>
            <a:ext cx="2755900" cy="862965"/>
          </a:xfrm>
          <a:prstGeom prst="rect">
            <a:avLst/>
          </a:prstGeom>
          <a:solidFill>
            <a:srgbClr val="38BA21"/>
          </a:solidFill>
        </p:spPr>
        <p:txBody>
          <a:bodyPr vert="horz" wrap="square" lIns="0" tIns="93345" rIns="0" bIns="0" rtlCol="0">
            <a:spAutoFit/>
          </a:bodyPr>
          <a:lstStyle/>
          <a:p>
            <a:pPr marL="523240" marR="168910" indent="-347980">
              <a:lnSpc>
                <a:spcPts val="2580"/>
              </a:lnSpc>
              <a:spcBef>
                <a:spcPts val="735"/>
              </a:spcBef>
            </a:pPr>
            <a:r>
              <a:rPr sz="2350" b="1" spc="-140" dirty="0">
                <a:solidFill>
                  <a:srgbClr val="FFFFFF"/>
                </a:solidFill>
                <a:latin typeface="Lucida Sans"/>
                <a:cs typeface="Lucida Sans"/>
              </a:rPr>
              <a:t>Total </a:t>
            </a:r>
            <a:r>
              <a:rPr sz="2350" b="1" spc="15" dirty="0">
                <a:solidFill>
                  <a:srgbClr val="FFFFFF"/>
                </a:solidFill>
                <a:latin typeface="Lucida Sans"/>
                <a:cs typeface="Lucida Sans"/>
              </a:rPr>
              <a:t>de</a:t>
            </a:r>
            <a:r>
              <a:rPr sz="2350" b="1" spc="-229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350" b="1" spc="-70" dirty="0">
                <a:solidFill>
                  <a:srgbClr val="FFFFFF"/>
                </a:solidFill>
                <a:latin typeface="Lucida Sans"/>
                <a:cs typeface="Lucida Sans"/>
              </a:rPr>
              <a:t>Outliers  </a:t>
            </a:r>
            <a:r>
              <a:rPr sz="2350" b="1" spc="-45" dirty="0">
                <a:solidFill>
                  <a:srgbClr val="FFFFFF"/>
                </a:solidFill>
                <a:latin typeface="Lucida Sans"/>
                <a:cs typeface="Lucida Sans"/>
              </a:rPr>
              <a:t>Eliminados:</a:t>
            </a:r>
            <a:endParaRPr sz="2350">
              <a:latin typeface="Lucida Sans"/>
              <a:cs typeface="Lucida San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516636" y="3337559"/>
            <a:ext cx="2763011" cy="165049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639501" y="3414693"/>
            <a:ext cx="2182495" cy="709681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213360" marR="5080" indent="-201295">
              <a:lnSpc>
                <a:spcPct val="91700"/>
              </a:lnSpc>
              <a:spcBef>
                <a:spcPts val="345"/>
              </a:spcBef>
              <a:buChar char="•"/>
              <a:tabLst>
                <a:tab pos="213995" algn="l"/>
              </a:tabLst>
            </a:pPr>
            <a:r>
              <a:rPr lang="en-US" sz="2350" spc="60" dirty="0">
                <a:latin typeface="Arial Narrow" panose="020B0606020202030204" pitchFamily="34" charset="0"/>
                <a:cs typeface="Arial"/>
              </a:rPr>
              <a:t>0</a:t>
            </a:r>
            <a:r>
              <a:rPr sz="2350" spc="-135" dirty="0">
                <a:latin typeface="Arial Narrow" panose="020B0606020202030204" pitchFamily="34" charset="0"/>
                <a:cs typeface="Arial"/>
              </a:rPr>
              <a:t> </a:t>
            </a:r>
            <a:r>
              <a:rPr sz="2350" spc="30" dirty="0" err="1">
                <a:latin typeface="Arial Narrow" panose="020B0606020202030204" pitchFamily="34" charset="0"/>
                <a:cs typeface="Arial"/>
              </a:rPr>
              <a:t>registros</a:t>
            </a:r>
            <a:r>
              <a:rPr sz="2350" spc="30" dirty="0">
                <a:latin typeface="Arial Narrow" panose="020B0606020202030204" pitchFamily="34" charset="0"/>
                <a:cs typeface="Arial"/>
              </a:rPr>
              <a:t>  </a:t>
            </a:r>
            <a:r>
              <a:rPr sz="2350" spc="-15" dirty="0">
                <a:latin typeface="Arial Narrow" panose="020B0606020202030204" pitchFamily="34" charset="0"/>
                <a:cs typeface="Arial"/>
              </a:rPr>
              <a:t>(</a:t>
            </a:r>
            <a:r>
              <a:rPr lang="en-US" sz="2350" spc="-15" dirty="0">
                <a:latin typeface="Arial Narrow" panose="020B0606020202030204" pitchFamily="34" charset="0"/>
                <a:cs typeface="Arial"/>
              </a:rPr>
              <a:t>0</a:t>
            </a:r>
            <a:r>
              <a:rPr sz="2350" spc="-15" dirty="0">
                <a:latin typeface="Arial Narrow" panose="020B0606020202030204" pitchFamily="34" charset="0"/>
                <a:cs typeface="Arial"/>
              </a:rPr>
              <a:t>% </a:t>
            </a:r>
            <a:r>
              <a:rPr sz="2350" spc="120" dirty="0">
                <a:latin typeface="Arial Narrow" panose="020B0606020202030204" pitchFamily="34" charset="0"/>
                <a:cs typeface="Arial"/>
              </a:rPr>
              <a:t>de </a:t>
            </a:r>
            <a:r>
              <a:rPr sz="2350" spc="20" dirty="0">
                <a:latin typeface="Arial Narrow" panose="020B0606020202030204" pitchFamily="34" charset="0"/>
                <a:cs typeface="Arial"/>
              </a:rPr>
              <a:t>los  </a:t>
            </a:r>
            <a:r>
              <a:rPr sz="2350" spc="15" dirty="0">
                <a:latin typeface="Arial Narrow" panose="020B0606020202030204" pitchFamily="34" charset="0"/>
                <a:cs typeface="Arial"/>
              </a:rPr>
              <a:t>datos).</a:t>
            </a:r>
            <a:endParaRPr sz="23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649217" y="2490977"/>
            <a:ext cx="2757170" cy="862965"/>
          </a:xfrm>
          <a:prstGeom prst="rect">
            <a:avLst/>
          </a:prstGeom>
          <a:solidFill>
            <a:srgbClr val="52B81A"/>
          </a:solidFill>
        </p:spPr>
        <p:txBody>
          <a:bodyPr vert="horz" wrap="square" lIns="0" tIns="93345" rIns="0" bIns="0" rtlCol="0">
            <a:spAutoFit/>
          </a:bodyPr>
          <a:lstStyle/>
          <a:p>
            <a:pPr marL="602615" marR="596265" indent="153670">
              <a:lnSpc>
                <a:spcPts val="2580"/>
              </a:lnSpc>
              <a:spcBef>
                <a:spcPts val="735"/>
              </a:spcBef>
            </a:pPr>
            <a:r>
              <a:rPr sz="2350" b="1" spc="-85" dirty="0">
                <a:solidFill>
                  <a:srgbClr val="FFFFFF"/>
                </a:solidFill>
                <a:latin typeface="Lucida Sans"/>
                <a:cs typeface="Lucida Sans"/>
              </a:rPr>
              <a:t>Criterios  </a:t>
            </a:r>
            <a:r>
              <a:rPr sz="2350" b="1" spc="15" dirty="0">
                <a:solidFill>
                  <a:srgbClr val="FFFFFF"/>
                </a:solidFill>
                <a:latin typeface="Lucida Sans"/>
                <a:cs typeface="Lucida Sans"/>
              </a:rPr>
              <a:t>U</a:t>
            </a:r>
            <a:r>
              <a:rPr sz="2350" b="1" spc="-80" dirty="0">
                <a:solidFill>
                  <a:srgbClr val="FFFFFF"/>
                </a:solidFill>
                <a:latin typeface="Lucida Sans"/>
                <a:cs typeface="Lucida Sans"/>
              </a:rPr>
              <a:t>ti</a:t>
            </a:r>
            <a:r>
              <a:rPr sz="2350" b="1" spc="-60" dirty="0">
                <a:solidFill>
                  <a:srgbClr val="FFFFFF"/>
                </a:solidFill>
                <a:latin typeface="Lucida Sans"/>
                <a:cs typeface="Lucida Sans"/>
              </a:rPr>
              <a:t>l</a:t>
            </a:r>
            <a:r>
              <a:rPr sz="2350" b="1" spc="-80" dirty="0">
                <a:solidFill>
                  <a:srgbClr val="FFFFFF"/>
                </a:solidFill>
                <a:latin typeface="Lucida Sans"/>
                <a:cs typeface="Lucida Sans"/>
              </a:rPr>
              <a:t>i</a:t>
            </a:r>
            <a:r>
              <a:rPr sz="2350" b="1" spc="-165" dirty="0">
                <a:solidFill>
                  <a:srgbClr val="FFFFFF"/>
                </a:solidFill>
                <a:latin typeface="Lucida Sans"/>
                <a:cs typeface="Lucida Sans"/>
              </a:rPr>
              <a:t>z</a:t>
            </a:r>
            <a:r>
              <a:rPr sz="2350" b="1" spc="-60" dirty="0">
                <a:solidFill>
                  <a:srgbClr val="FFFFFF"/>
                </a:solidFill>
                <a:latin typeface="Lucida Sans"/>
                <a:cs typeface="Lucida Sans"/>
              </a:rPr>
              <a:t>a</a:t>
            </a:r>
            <a:r>
              <a:rPr sz="2350" b="1" spc="-5" dirty="0">
                <a:solidFill>
                  <a:srgbClr val="FFFFFF"/>
                </a:solidFill>
                <a:latin typeface="Lucida Sans"/>
                <a:cs typeface="Lucida Sans"/>
              </a:rPr>
              <a:t>d</a:t>
            </a:r>
            <a:r>
              <a:rPr sz="2350" b="1" spc="-15" dirty="0">
                <a:solidFill>
                  <a:srgbClr val="FFFFFF"/>
                </a:solidFill>
                <a:latin typeface="Lucida Sans"/>
                <a:cs typeface="Lucida Sans"/>
              </a:rPr>
              <a:t>o</a:t>
            </a:r>
            <a:r>
              <a:rPr sz="2350" b="1" spc="-225" dirty="0">
                <a:solidFill>
                  <a:srgbClr val="FFFFFF"/>
                </a:solidFill>
                <a:latin typeface="Lucida Sans"/>
                <a:cs typeface="Lucida Sans"/>
              </a:rPr>
              <a:t>s</a:t>
            </a:r>
            <a:r>
              <a:rPr sz="2350" b="1" spc="200" dirty="0">
                <a:solidFill>
                  <a:srgbClr val="FFFFFF"/>
                </a:solidFill>
                <a:latin typeface="Lucida Sans"/>
                <a:cs typeface="Lucida Sans"/>
              </a:rPr>
              <a:t>:</a:t>
            </a:r>
            <a:endParaRPr sz="2350">
              <a:latin typeface="Lucida Sans"/>
              <a:cs typeface="Lucida Sans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3645408" y="3337559"/>
            <a:ext cx="2764535" cy="16504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769892" y="3414693"/>
            <a:ext cx="2070735" cy="1097915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213360" marR="5080" indent="-201295">
              <a:lnSpc>
                <a:spcPts val="2580"/>
              </a:lnSpc>
              <a:spcBef>
                <a:spcPts val="400"/>
              </a:spcBef>
              <a:buChar char="•"/>
              <a:tabLst>
                <a:tab pos="213995" algn="l"/>
              </a:tabLst>
            </a:pPr>
            <a:r>
              <a:rPr sz="2350" spc="-20" dirty="0">
                <a:latin typeface="Arial Narrow" panose="020B0606020202030204" pitchFamily="34" charset="0"/>
                <a:cs typeface="Arial"/>
              </a:rPr>
              <a:t>C</a:t>
            </a:r>
            <a:r>
              <a:rPr sz="2350" spc="130" dirty="0">
                <a:latin typeface="Arial Narrow" panose="020B0606020202030204" pitchFamily="34" charset="0"/>
                <a:cs typeface="Arial"/>
              </a:rPr>
              <a:t>o</a:t>
            </a:r>
            <a:r>
              <a:rPr sz="2350" spc="114" dirty="0">
                <a:latin typeface="Arial Narrow" panose="020B0606020202030204" pitchFamily="34" charset="0"/>
                <a:cs typeface="Arial"/>
              </a:rPr>
              <a:t>m</a:t>
            </a:r>
            <a:r>
              <a:rPr sz="2350" spc="200" dirty="0">
                <a:latin typeface="Arial Narrow" panose="020B0606020202030204" pitchFamily="34" charset="0"/>
                <a:cs typeface="Arial"/>
              </a:rPr>
              <a:t>b</a:t>
            </a:r>
            <a:r>
              <a:rPr sz="2350" spc="65" dirty="0">
                <a:latin typeface="Arial Narrow" panose="020B0606020202030204" pitchFamily="34" charset="0"/>
                <a:cs typeface="Arial"/>
              </a:rPr>
              <a:t>i</a:t>
            </a:r>
            <a:r>
              <a:rPr sz="2350" spc="60" dirty="0">
                <a:latin typeface="Arial Narrow" panose="020B0606020202030204" pitchFamily="34" charset="0"/>
                <a:cs typeface="Arial"/>
              </a:rPr>
              <a:t>n</a:t>
            </a:r>
            <a:r>
              <a:rPr sz="2350" spc="-55" dirty="0">
                <a:latin typeface="Arial Narrow" panose="020B0606020202030204" pitchFamily="34" charset="0"/>
                <a:cs typeface="Arial"/>
              </a:rPr>
              <a:t>a</a:t>
            </a:r>
            <a:r>
              <a:rPr sz="2350" spc="25" dirty="0">
                <a:latin typeface="Arial Narrow" panose="020B0606020202030204" pitchFamily="34" charset="0"/>
                <a:cs typeface="Arial"/>
              </a:rPr>
              <a:t>c</a:t>
            </a:r>
            <a:r>
              <a:rPr sz="2350" spc="40" dirty="0">
                <a:latin typeface="Arial Narrow" panose="020B0606020202030204" pitchFamily="34" charset="0"/>
                <a:cs typeface="Arial"/>
              </a:rPr>
              <a:t>i</a:t>
            </a:r>
            <a:r>
              <a:rPr sz="2350" spc="130" dirty="0">
                <a:latin typeface="Arial Narrow" panose="020B0606020202030204" pitchFamily="34" charset="0"/>
                <a:cs typeface="Arial"/>
              </a:rPr>
              <a:t>ó</a:t>
            </a:r>
            <a:r>
              <a:rPr sz="2350" spc="40" dirty="0">
                <a:latin typeface="Arial Narrow" panose="020B0606020202030204" pitchFamily="34" charset="0"/>
                <a:cs typeface="Arial"/>
              </a:rPr>
              <a:t>n  </a:t>
            </a:r>
            <a:r>
              <a:rPr sz="2350" spc="120" dirty="0">
                <a:latin typeface="Arial Narrow" panose="020B0606020202030204" pitchFamily="34" charset="0"/>
                <a:cs typeface="Arial"/>
              </a:rPr>
              <a:t>de</a:t>
            </a:r>
            <a:r>
              <a:rPr sz="2350" spc="-80" dirty="0">
                <a:latin typeface="Arial Narrow" panose="020B0606020202030204" pitchFamily="34" charset="0"/>
                <a:cs typeface="Arial"/>
              </a:rPr>
              <a:t> </a:t>
            </a:r>
            <a:r>
              <a:rPr sz="2350" spc="-60" dirty="0">
                <a:latin typeface="Arial Narrow" panose="020B0606020202030204" pitchFamily="34" charset="0"/>
                <a:cs typeface="Arial"/>
              </a:rPr>
              <a:t>IQR</a:t>
            </a:r>
            <a:endParaRPr sz="2350" dirty="0">
              <a:latin typeface="Arial Narrow" panose="020B0606020202030204" pitchFamily="34" charset="0"/>
              <a:cs typeface="Arial"/>
            </a:endParaRPr>
          </a:p>
          <a:p>
            <a:pPr marL="213360" indent="-201295">
              <a:lnSpc>
                <a:spcPct val="100000"/>
              </a:lnSpc>
              <a:spcBef>
                <a:spcPts val="155"/>
              </a:spcBef>
              <a:buChar char="•"/>
              <a:tabLst>
                <a:tab pos="213995" algn="l"/>
              </a:tabLst>
            </a:pPr>
            <a:r>
              <a:rPr sz="2350" spc="-40" dirty="0">
                <a:latin typeface="Arial Narrow" panose="020B0606020202030204" pitchFamily="34" charset="0"/>
                <a:cs typeface="Arial"/>
              </a:rPr>
              <a:t>Z-Score.</a:t>
            </a:r>
            <a:endParaRPr sz="23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779514" y="2490977"/>
            <a:ext cx="2755900" cy="862965"/>
          </a:xfrm>
          <a:prstGeom prst="rect">
            <a:avLst/>
          </a:prstGeom>
          <a:solidFill>
            <a:srgbClr val="70B613"/>
          </a:solidFill>
        </p:spPr>
        <p:txBody>
          <a:bodyPr vert="horz" wrap="square" lIns="0" tIns="221615" rIns="0" bIns="0" rtlCol="0">
            <a:spAutoFit/>
          </a:bodyPr>
          <a:lstStyle/>
          <a:p>
            <a:pPr marL="471170">
              <a:lnSpc>
                <a:spcPct val="100000"/>
              </a:lnSpc>
              <a:spcBef>
                <a:spcPts val="1745"/>
              </a:spcBef>
            </a:pPr>
            <a:r>
              <a:rPr sz="2350" b="1" spc="-50" dirty="0">
                <a:solidFill>
                  <a:srgbClr val="FFFFFF"/>
                </a:solidFill>
                <a:latin typeface="Lucida Sans"/>
                <a:cs typeface="Lucida Sans"/>
              </a:rPr>
              <a:t>Rango</a:t>
            </a:r>
            <a:r>
              <a:rPr sz="2350" b="1" spc="-155" dirty="0">
                <a:solidFill>
                  <a:srgbClr val="FFFFFF"/>
                </a:solidFill>
                <a:latin typeface="Lucida Sans"/>
                <a:cs typeface="Lucida Sans"/>
              </a:rPr>
              <a:t> </a:t>
            </a:r>
            <a:r>
              <a:rPr sz="2350" b="1" spc="-20" dirty="0">
                <a:solidFill>
                  <a:srgbClr val="FFFFFF"/>
                </a:solidFill>
                <a:latin typeface="Lucida Sans"/>
                <a:cs typeface="Lucida Sans"/>
              </a:rPr>
              <a:t>Final:</a:t>
            </a:r>
            <a:endParaRPr sz="2350">
              <a:latin typeface="Lucida Sans"/>
              <a:cs typeface="Lucida Sans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775703" y="3337559"/>
            <a:ext cx="2764535" cy="165049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898671" y="3414693"/>
            <a:ext cx="2098675" cy="1370330"/>
          </a:xfrm>
          <a:prstGeom prst="rect">
            <a:avLst/>
          </a:prstGeom>
        </p:spPr>
        <p:txBody>
          <a:bodyPr vert="horz" wrap="square" lIns="0" tIns="44450" rIns="0" bIns="0" rtlCol="0">
            <a:spAutoFit/>
          </a:bodyPr>
          <a:lstStyle/>
          <a:p>
            <a:pPr marL="213360" marR="5080" indent="-201295">
              <a:lnSpc>
                <a:spcPct val="91600"/>
              </a:lnSpc>
              <a:spcBef>
                <a:spcPts val="350"/>
              </a:spcBef>
              <a:buChar char="•"/>
              <a:tabLst>
                <a:tab pos="213995" algn="l"/>
              </a:tabLst>
            </a:pPr>
            <a:r>
              <a:rPr sz="2350" spc="20" dirty="0">
                <a:latin typeface="Arial Narrow" panose="020B0606020202030204" pitchFamily="34" charset="0"/>
                <a:cs typeface="Arial"/>
              </a:rPr>
              <a:t>Datos</a:t>
            </a:r>
            <a:r>
              <a:rPr sz="2350" spc="-110" dirty="0">
                <a:latin typeface="Arial Narrow" panose="020B0606020202030204" pitchFamily="34" charset="0"/>
                <a:cs typeface="Arial"/>
              </a:rPr>
              <a:t> </a:t>
            </a:r>
            <a:r>
              <a:rPr sz="2350" spc="75" dirty="0">
                <a:latin typeface="Arial Narrow" panose="020B0606020202030204" pitchFamily="34" charset="0"/>
                <a:cs typeface="Arial"/>
              </a:rPr>
              <a:t>limpios  </a:t>
            </a:r>
            <a:r>
              <a:rPr sz="2350" spc="90" dirty="0">
                <a:latin typeface="Arial Narrow" panose="020B0606020202030204" pitchFamily="34" charset="0"/>
                <a:cs typeface="Arial"/>
              </a:rPr>
              <a:t>dentro </a:t>
            </a:r>
            <a:r>
              <a:rPr sz="2350" spc="120" dirty="0">
                <a:latin typeface="Arial Narrow" panose="020B0606020202030204" pitchFamily="34" charset="0"/>
                <a:cs typeface="Arial"/>
              </a:rPr>
              <a:t>de </a:t>
            </a:r>
            <a:r>
              <a:rPr sz="2350" spc="20" dirty="0">
                <a:latin typeface="Arial Narrow" panose="020B0606020202030204" pitchFamily="34" charset="0"/>
                <a:cs typeface="Arial"/>
              </a:rPr>
              <a:t>los  </a:t>
            </a:r>
            <a:r>
              <a:rPr sz="2350" spc="30" dirty="0">
                <a:latin typeface="Arial Narrow" panose="020B0606020202030204" pitchFamily="34" charset="0"/>
                <a:cs typeface="Arial"/>
              </a:rPr>
              <a:t>límites  </a:t>
            </a:r>
            <a:r>
              <a:rPr sz="2350" spc="60" dirty="0">
                <a:latin typeface="Arial Narrow" panose="020B0606020202030204" pitchFamily="34" charset="0"/>
                <a:cs typeface="Arial"/>
              </a:rPr>
              <a:t>definidos.</a:t>
            </a:r>
            <a:endParaRPr sz="235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E8DF57C-0361-46BE-852A-0C809AA799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0592" y="4208909"/>
            <a:ext cx="2698300" cy="293002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5682F8E-043C-4D68-B70A-B23CF60F285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69892" y="5305425"/>
            <a:ext cx="4305901" cy="127652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72668"/>
            <a:ext cx="10692765" cy="6014085"/>
          </a:xfrm>
          <a:custGeom>
            <a:avLst/>
            <a:gdLst/>
            <a:ahLst/>
            <a:cxnLst/>
            <a:rect l="l" t="t" r="r" b="b"/>
            <a:pathLst>
              <a:path w="10692765" h="6014084">
                <a:moveTo>
                  <a:pt x="0" y="0"/>
                </a:moveTo>
                <a:lnTo>
                  <a:pt x="10692384" y="0"/>
                </a:lnTo>
                <a:lnTo>
                  <a:pt x="10692384" y="6013703"/>
                </a:lnTo>
                <a:lnTo>
                  <a:pt x="0" y="601370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670304" y="967739"/>
            <a:ext cx="7353300" cy="1169035"/>
          </a:xfrm>
          <a:custGeom>
            <a:avLst/>
            <a:gdLst/>
            <a:ahLst/>
            <a:cxnLst/>
            <a:rect l="l" t="t" r="r" b="b"/>
            <a:pathLst>
              <a:path w="7353300" h="1169035">
                <a:moveTo>
                  <a:pt x="7353299" y="1168907"/>
                </a:moveTo>
                <a:lnTo>
                  <a:pt x="0" y="1168908"/>
                </a:lnTo>
                <a:lnTo>
                  <a:pt x="0" y="0"/>
                </a:lnTo>
              </a:path>
            </a:pathLst>
          </a:custGeom>
          <a:ln w="10668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670304" y="967740"/>
            <a:ext cx="7353300" cy="1169035"/>
          </a:xfrm>
          <a:custGeom>
            <a:avLst/>
            <a:gdLst/>
            <a:ahLst/>
            <a:cxnLst/>
            <a:rect l="l" t="t" r="r" b="b"/>
            <a:pathLst>
              <a:path w="7353300" h="1169035">
                <a:moveTo>
                  <a:pt x="0" y="0"/>
                </a:moveTo>
                <a:lnTo>
                  <a:pt x="7353300" y="0"/>
                </a:lnTo>
                <a:lnTo>
                  <a:pt x="7353300" y="1168908"/>
                </a:lnTo>
                <a:lnTo>
                  <a:pt x="0" y="116890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70304" y="967739"/>
            <a:ext cx="7353300" cy="1169035"/>
          </a:xfrm>
          <a:custGeom>
            <a:avLst/>
            <a:gdLst/>
            <a:ahLst/>
            <a:cxnLst/>
            <a:rect l="l" t="t" r="r" b="b"/>
            <a:pathLst>
              <a:path w="7353300" h="1169035">
                <a:moveTo>
                  <a:pt x="0" y="0"/>
                </a:moveTo>
                <a:lnTo>
                  <a:pt x="7353299" y="0"/>
                </a:lnTo>
                <a:lnTo>
                  <a:pt x="7353299" y="1168908"/>
                </a:lnTo>
                <a:lnTo>
                  <a:pt x="0" y="1168908"/>
                </a:lnTo>
                <a:lnTo>
                  <a:pt x="0" y="0"/>
                </a:lnTo>
                <a:close/>
              </a:path>
            </a:pathLst>
          </a:custGeom>
          <a:ln w="10668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177796" y="1836420"/>
            <a:ext cx="6337300" cy="600710"/>
          </a:xfrm>
          <a:custGeom>
            <a:avLst/>
            <a:gdLst/>
            <a:ahLst/>
            <a:cxnLst/>
            <a:rect l="l" t="t" r="r" b="b"/>
            <a:pathLst>
              <a:path w="6337300" h="600710">
                <a:moveTo>
                  <a:pt x="0" y="0"/>
                </a:moveTo>
                <a:lnTo>
                  <a:pt x="6336792" y="0"/>
                </a:lnTo>
                <a:lnTo>
                  <a:pt x="6336792" y="600455"/>
                </a:lnTo>
                <a:lnTo>
                  <a:pt x="0" y="600455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Title 10">
            <a:extLst>
              <a:ext uri="{FF2B5EF4-FFF2-40B4-BE49-F238E27FC236}">
                <a16:creationId xmlns:a16="http://schemas.microsoft.com/office/drawing/2014/main" id="{E220BF8D-B1F1-4845-9C29-78F24EF8DA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9778" y="1298006"/>
            <a:ext cx="6099522" cy="361637"/>
          </a:xfrm>
        </p:spPr>
        <p:txBody>
          <a:bodyPr/>
          <a:lstStyle/>
          <a:p>
            <a:r>
              <a:rPr lang="en-US" dirty="0">
                <a:latin typeface="Arial Narrow" panose="020B0606020202030204" pitchFamily="34" charset="0"/>
              </a:rPr>
              <a:t>ANALISIS DE LA VARIABLE OBJETIVO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83FD00D6-6DEB-4C38-BC0E-51D9F1A828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569" y="2715840"/>
            <a:ext cx="4625312" cy="304296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014A103-CBEF-4321-A6B9-A1D0C5B6ECF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5500" y="2467040"/>
            <a:ext cx="3675594" cy="3552826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7814" y="1659113"/>
            <a:ext cx="3480435" cy="88773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 marR="5080">
              <a:lnSpc>
                <a:spcPts val="3220"/>
              </a:lnSpc>
              <a:spcBef>
                <a:spcPts val="500"/>
              </a:spcBef>
            </a:pPr>
            <a:r>
              <a:rPr sz="2950" spc="15" dirty="0">
                <a:latin typeface="Arial Narrow" panose="020B0606020202030204" pitchFamily="34" charset="0"/>
              </a:rPr>
              <a:t>INGENIERÍA </a:t>
            </a:r>
            <a:r>
              <a:rPr sz="2950" spc="5" dirty="0">
                <a:latin typeface="Arial Narrow" panose="020B0606020202030204" pitchFamily="34" charset="0"/>
              </a:rPr>
              <a:t>DE  </a:t>
            </a:r>
            <a:r>
              <a:rPr sz="2950" spc="-55" dirty="0">
                <a:latin typeface="Arial Narrow" panose="020B0606020202030204" pitchFamily="34" charset="0"/>
              </a:rPr>
              <a:t>C</a:t>
            </a:r>
            <a:r>
              <a:rPr sz="2950" spc="-5" dirty="0">
                <a:latin typeface="Arial Narrow" panose="020B0606020202030204" pitchFamily="34" charset="0"/>
              </a:rPr>
              <a:t>A</a:t>
            </a:r>
            <a:r>
              <a:rPr sz="2950" spc="-75" dirty="0">
                <a:latin typeface="Arial Narrow" panose="020B0606020202030204" pitchFamily="34" charset="0"/>
              </a:rPr>
              <a:t>R</a:t>
            </a:r>
            <a:r>
              <a:rPr sz="2950" spc="-65" dirty="0">
                <a:latin typeface="Arial Narrow" panose="020B0606020202030204" pitchFamily="34" charset="0"/>
              </a:rPr>
              <a:t>A</a:t>
            </a:r>
            <a:r>
              <a:rPr sz="2950" spc="-55" dirty="0">
                <a:latin typeface="Arial Narrow" panose="020B0606020202030204" pitchFamily="34" charset="0"/>
              </a:rPr>
              <a:t>C</a:t>
            </a:r>
            <a:r>
              <a:rPr sz="2950" spc="-315" dirty="0">
                <a:latin typeface="Arial Narrow" panose="020B0606020202030204" pitchFamily="34" charset="0"/>
              </a:rPr>
              <a:t>T</a:t>
            </a:r>
            <a:r>
              <a:rPr sz="2950" spc="35" dirty="0">
                <a:latin typeface="Arial Narrow" panose="020B0606020202030204" pitchFamily="34" charset="0"/>
              </a:rPr>
              <a:t>E</a:t>
            </a:r>
            <a:r>
              <a:rPr sz="2950" spc="-75" dirty="0">
                <a:latin typeface="Arial Narrow" panose="020B0606020202030204" pitchFamily="34" charset="0"/>
              </a:rPr>
              <a:t>R</a:t>
            </a:r>
            <a:r>
              <a:rPr sz="2950" spc="-30" dirty="0">
                <a:latin typeface="Arial Narrow" panose="020B0606020202030204" pitchFamily="34" charset="0"/>
              </a:rPr>
              <a:t>Í</a:t>
            </a:r>
            <a:r>
              <a:rPr sz="2950" spc="35" dirty="0">
                <a:latin typeface="Arial Narrow" panose="020B0606020202030204" pitchFamily="34" charset="0"/>
              </a:rPr>
              <a:t>S</a:t>
            </a:r>
            <a:r>
              <a:rPr sz="2950" spc="-315" dirty="0">
                <a:latin typeface="Arial Narrow" panose="020B0606020202030204" pitchFamily="34" charset="0"/>
              </a:rPr>
              <a:t>T</a:t>
            </a:r>
            <a:r>
              <a:rPr sz="2950" spc="-30" dirty="0">
                <a:latin typeface="Arial Narrow" panose="020B0606020202030204" pitchFamily="34" charset="0"/>
              </a:rPr>
              <a:t>I</a:t>
            </a:r>
            <a:r>
              <a:rPr sz="2950" spc="-55" dirty="0">
                <a:latin typeface="Arial Narrow" panose="020B0606020202030204" pitchFamily="34" charset="0"/>
              </a:rPr>
              <a:t>C</a:t>
            </a:r>
            <a:r>
              <a:rPr sz="2950" spc="-5" dirty="0">
                <a:latin typeface="Arial Narrow" panose="020B0606020202030204" pitchFamily="34" charset="0"/>
              </a:rPr>
              <a:t>A</a:t>
            </a:r>
            <a:r>
              <a:rPr sz="2950" spc="70" dirty="0">
                <a:latin typeface="Arial Narrow" panose="020B0606020202030204" pitchFamily="34" charset="0"/>
              </a:rPr>
              <a:t>S</a:t>
            </a:r>
            <a:endParaRPr sz="295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94215" y="2866142"/>
            <a:ext cx="2742685" cy="564706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200" b="1" spc="5" dirty="0">
                <a:latin typeface="Arial Narrow" panose="020B0606020202030204" pitchFamily="34" charset="0"/>
                <a:cs typeface="Lucida Sans"/>
              </a:rPr>
              <a:t>Objetivo:</a:t>
            </a:r>
            <a:endParaRPr sz="1200" dirty="0">
              <a:latin typeface="Arial Narrow" panose="020B0606020202030204" pitchFamily="34" charset="0"/>
              <a:cs typeface="Lucida Sans"/>
            </a:endParaRPr>
          </a:p>
          <a:p>
            <a:pPr marL="12700" marR="62865">
              <a:lnSpc>
                <a:spcPct val="102200"/>
              </a:lnSpc>
            </a:pPr>
            <a:r>
              <a:rPr sz="1200" spc="20" dirty="0">
                <a:latin typeface="Arial Narrow" panose="020B0606020202030204" pitchFamily="34" charset="0"/>
                <a:cs typeface="Arial"/>
              </a:rPr>
              <a:t>Creación </a:t>
            </a:r>
            <a:r>
              <a:rPr sz="1200" spc="70" dirty="0">
                <a:latin typeface="Arial Narrow" panose="020B0606020202030204" pitchFamily="34" charset="0"/>
                <a:cs typeface="Arial"/>
              </a:rPr>
              <a:t>de </a:t>
            </a:r>
            <a:r>
              <a:rPr sz="1200" dirty="0">
                <a:latin typeface="Arial Narrow" panose="020B0606020202030204" pitchFamily="34" charset="0"/>
                <a:cs typeface="Arial"/>
              </a:rPr>
              <a:t>nuevas </a:t>
            </a:r>
            <a:r>
              <a:rPr sz="1200" spc="5" dirty="0">
                <a:latin typeface="Arial Narrow" panose="020B0606020202030204" pitchFamily="34" charset="0"/>
                <a:cs typeface="Arial"/>
              </a:rPr>
              <a:t>características </a:t>
            </a:r>
            <a:r>
              <a:rPr sz="1200" spc="10" dirty="0">
                <a:latin typeface="Arial Narrow" panose="020B0606020202030204" pitchFamily="34" charset="0"/>
                <a:cs typeface="Arial"/>
              </a:rPr>
              <a:t>relevantes </a:t>
            </a:r>
            <a:r>
              <a:rPr sz="1200" spc="25" dirty="0">
                <a:latin typeface="Arial Narrow" panose="020B0606020202030204" pitchFamily="34" charset="0"/>
                <a:cs typeface="Arial"/>
              </a:rPr>
              <a:t>para </a:t>
            </a:r>
            <a:r>
              <a:rPr sz="1200" spc="10" dirty="0">
                <a:latin typeface="Arial Narrow" panose="020B0606020202030204" pitchFamily="34" charset="0"/>
                <a:cs typeface="Arial"/>
              </a:rPr>
              <a:t>la  </a:t>
            </a:r>
            <a:r>
              <a:rPr sz="1200" spc="45" dirty="0" err="1">
                <a:latin typeface="Arial Narrow" panose="020B0606020202030204" pitchFamily="34" charset="0"/>
                <a:cs typeface="Arial"/>
              </a:rPr>
              <a:t>predicción</a:t>
            </a:r>
            <a:r>
              <a:rPr lang="en-US" sz="1200" spc="45" dirty="0">
                <a:latin typeface="Arial Narrow" panose="020B0606020202030204" pitchFamily="34" charset="0"/>
                <a:cs typeface="Arial"/>
              </a:rPr>
              <a:t>  que son </a:t>
            </a:r>
            <a:r>
              <a:rPr lang="en-US" sz="1200" spc="45" dirty="0" err="1">
                <a:latin typeface="Arial Narrow" panose="020B0606020202030204" pitchFamily="34" charset="0"/>
                <a:cs typeface="Arial"/>
              </a:rPr>
              <a:t>derivadas</a:t>
            </a:r>
            <a:r>
              <a:rPr lang="en-US" sz="1200" spc="45" dirty="0">
                <a:latin typeface="Arial Narrow" panose="020B0606020202030204" pitchFamily="34" charset="0"/>
                <a:cs typeface="Arial"/>
              </a:rPr>
              <a:t>  </a:t>
            </a:r>
            <a:endParaRPr sz="120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B35C0F0-7337-4FB0-BB1F-39DB9F48AE3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00" y="3511117"/>
            <a:ext cx="1979260" cy="2037284"/>
          </a:xfrm>
          <a:prstGeom prst="rect">
            <a:avLst/>
          </a:prstGeom>
        </p:spPr>
      </p:pic>
      <p:sp>
        <p:nvSpPr>
          <p:cNvPr id="19" name="Rectangle 11">
            <a:extLst>
              <a:ext uri="{FF2B5EF4-FFF2-40B4-BE49-F238E27FC236}">
                <a16:creationId xmlns:a16="http://schemas.microsoft.com/office/drawing/2014/main" id="{73C9F7C5-7443-4C62-B0A0-45F427BA4D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13329" y="604988"/>
            <a:ext cx="5679440" cy="1964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10156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Características Clave Generadas (</a:t>
            </a:r>
            <a:r>
              <a:rPr kumimoji="0" lang="es-PE" altLang="en-US" sz="1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ClaimPay</a:t>
            </a:r>
            <a:r>
              <a:rPr kumimoji="0" lang="es-PE" alt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):</a:t>
            </a:r>
            <a:endParaRPr kumimoji="0" lang="en-US" alt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Ratios Financieros Críticos:</a:t>
            </a:r>
            <a:endParaRPr kumimoji="0" lang="en-US" altLang="en-US" sz="13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PE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• Ratio </a:t>
            </a:r>
            <a:r>
              <a:rPr kumimoji="0" lang="es-PE" altLang="en-US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Collections</a:t>
            </a:r>
            <a:r>
              <a:rPr kumimoji="0" lang="es-PE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</a:t>
            </a:r>
            <a:r>
              <a:rPr kumimoji="0" lang="es-PE" altLang="en-US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Hurdle</a:t>
            </a:r>
            <a:r>
              <a:rPr kumimoji="0" lang="es-PE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r>
              <a:rPr kumimoji="0" lang="es-PE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Combina total </a:t>
            </a:r>
            <a:r>
              <a:rPr kumimoji="0" lang="es-PE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collections</a:t>
            </a:r>
            <a:r>
              <a:rPr kumimoji="0" lang="es-PE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y </a:t>
            </a:r>
            <a:r>
              <a:rPr kumimoji="0" lang="es-PE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hurdle</a:t>
            </a:r>
            <a:r>
              <a:rPr kumimoji="0" lang="es-PE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para reflejar la eficiencia de recuperación vs expectativas financieras.</a:t>
            </a:r>
            <a:endParaRPr kumimoji="0" lang="en-US" altLang="en-US" sz="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• Attorney Fee Ratio: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Relaciona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attorney_fees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total_bill_amount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para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evaluar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costo-beneficio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de la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representación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legal.</a:t>
            </a:r>
            <a:endParaRPr kumimoji="0" lang="en-US" altLang="en-US" sz="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• Purchase-to-Face Ratio: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Combina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purchase_price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y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adjusted_face_value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para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modelar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margen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de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seguridad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la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inversión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inicial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kumimoji="0" lang="en-US" altLang="en-US" sz="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Rectangle 13">
            <a:extLst>
              <a:ext uri="{FF2B5EF4-FFF2-40B4-BE49-F238E27FC236}">
                <a16:creationId xmlns:a16="http://schemas.microsoft.com/office/drawing/2014/main" id="{B772DB53-E54D-42A3-80A8-46D33B80A0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2985" y="2726025"/>
            <a:ext cx="6400800" cy="1318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101568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3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Índices</a:t>
            </a: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3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Temporales</a:t>
            </a: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3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Avanzados</a:t>
            </a: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• Service Speed Category: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Categoriza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days_loss_to_service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rangos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críticos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Very_Fast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&lt;30d, Fast 30-90d, Normal 90-180d, Slow &gt;180d) para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optimizar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timing de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intervención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kumimoji="0" lang="en-US" altLang="en-US" sz="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• Risk Profile </a:t>
            </a:r>
            <a:r>
              <a:rPr kumimoji="0" lang="en-US" altLang="en-US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Combinado</a:t>
            </a: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Fusiona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cause_of_loss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coastal_proximity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creando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perfiles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de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riesgo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específicos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Hurricane_Coastal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Wind_Inland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etc.).</a:t>
            </a:r>
            <a:endParaRPr kumimoji="0" lang="en-US" altLang="en-US" sz="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Rectangle 15">
            <a:extLst>
              <a:ext uri="{FF2B5EF4-FFF2-40B4-BE49-F238E27FC236}">
                <a16:creationId xmlns:a16="http://schemas.microsoft.com/office/drawing/2014/main" id="{31972E2D-0397-471B-8F9F-78F1A10543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08249" y="3984453"/>
            <a:ext cx="3403093" cy="1585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45720" rIns="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3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Indicadores</a:t>
            </a: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de </a:t>
            </a:r>
            <a:r>
              <a:rPr kumimoji="0" lang="en-US" altLang="en-US" sz="13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Éxito</a:t>
            </a: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3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Histórico</a:t>
            </a:r>
            <a:r>
              <a:rPr kumimoji="0" lang="en-US" altLang="en-US" sz="13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• Company Historical Success: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Promedio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móvil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de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tasa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de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éxito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por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insurance_company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para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evaluar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calidad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predictiva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de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aseguradoras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kumimoji="0" lang="en-US" altLang="en-US" sz="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• Attorney Historical Success: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Combina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attorney_user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con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claim_success_ternary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para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modelar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efectividad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histórica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de </a:t>
            </a:r>
            <a:r>
              <a:rPr kumimoji="0" lang="en-US" altLang="en-US" sz="12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representación</a:t>
            </a: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legal.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72668"/>
            <a:ext cx="10692765" cy="6014085"/>
          </a:xfrm>
          <a:custGeom>
            <a:avLst/>
            <a:gdLst/>
            <a:ahLst/>
            <a:cxnLst/>
            <a:rect l="l" t="t" r="r" b="b"/>
            <a:pathLst>
              <a:path w="10692765" h="6014084">
                <a:moveTo>
                  <a:pt x="0" y="0"/>
                </a:moveTo>
                <a:lnTo>
                  <a:pt x="10692384" y="0"/>
                </a:lnTo>
                <a:lnTo>
                  <a:pt x="10692384" y="6013703"/>
                </a:lnTo>
                <a:lnTo>
                  <a:pt x="0" y="601370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2700" y="763905"/>
            <a:ext cx="4357116" cy="60228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488792" y="3269983"/>
            <a:ext cx="2980690" cy="1265731"/>
          </a:xfrm>
          <a:prstGeom prst="rect">
            <a:avLst/>
          </a:prstGeom>
        </p:spPr>
        <p:txBody>
          <a:bodyPr vert="horz" wrap="square" lIns="0" tIns="85090" rIns="0" bIns="0" rtlCol="0">
            <a:spAutoFit/>
          </a:bodyPr>
          <a:lstStyle/>
          <a:p>
            <a:pPr marL="12700" marR="5080">
              <a:lnSpc>
                <a:spcPts val="4550"/>
              </a:lnSpc>
              <a:spcBef>
                <a:spcPts val="670"/>
              </a:spcBef>
            </a:pPr>
            <a:r>
              <a:rPr sz="4200" spc="80" dirty="0">
                <a:latin typeface="Arial Narrow" panose="020B0606020202030204" pitchFamily="34" charset="0"/>
                <a:cs typeface="Arial"/>
              </a:rPr>
              <a:t>Correlación  </a:t>
            </a:r>
            <a:r>
              <a:rPr sz="4200" spc="215" dirty="0">
                <a:latin typeface="Arial Narrow" panose="020B0606020202030204" pitchFamily="34" charset="0"/>
                <a:cs typeface="Arial"/>
              </a:rPr>
              <a:t>de</a:t>
            </a:r>
            <a:r>
              <a:rPr sz="4200" spc="-200" dirty="0">
                <a:latin typeface="Arial Narrow" panose="020B0606020202030204" pitchFamily="34" charset="0"/>
                <a:cs typeface="Arial"/>
              </a:rPr>
              <a:t> </a:t>
            </a:r>
            <a:r>
              <a:rPr sz="4200" spc="30" dirty="0">
                <a:latin typeface="Arial Narrow" panose="020B0606020202030204" pitchFamily="34" charset="0"/>
                <a:cs typeface="Arial"/>
              </a:rPr>
              <a:t>variables</a:t>
            </a:r>
            <a:endParaRPr sz="420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422148" y="4768596"/>
            <a:ext cx="3528060" cy="0"/>
          </a:xfrm>
          <a:custGeom>
            <a:avLst/>
            <a:gdLst/>
            <a:ahLst/>
            <a:cxnLst/>
            <a:rect l="l" t="t" r="r" b="b"/>
            <a:pathLst>
              <a:path w="3528060">
                <a:moveTo>
                  <a:pt x="0" y="0"/>
                </a:moveTo>
                <a:lnTo>
                  <a:pt x="3528060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59E7CBC-0325-4969-A1E9-B59AF2AD07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604" y="1607141"/>
            <a:ext cx="5955180" cy="4348567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86156" y="1094231"/>
            <a:ext cx="9794875" cy="1831975"/>
          </a:xfrm>
          <a:custGeom>
            <a:avLst/>
            <a:gdLst/>
            <a:ahLst/>
            <a:cxnLst/>
            <a:rect l="l" t="t" r="r" b="b"/>
            <a:pathLst>
              <a:path w="9794875" h="1831975">
                <a:moveTo>
                  <a:pt x="9794747" y="1831847"/>
                </a:moveTo>
                <a:lnTo>
                  <a:pt x="0" y="1831848"/>
                </a:lnTo>
                <a:lnTo>
                  <a:pt x="0" y="0"/>
                </a:lnTo>
              </a:path>
            </a:pathLst>
          </a:custGeom>
          <a:ln w="10668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86156" y="1094232"/>
            <a:ext cx="9794875" cy="1831975"/>
          </a:xfrm>
          <a:custGeom>
            <a:avLst/>
            <a:gdLst/>
            <a:ahLst/>
            <a:cxnLst/>
            <a:rect l="l" t="t" r="r" b="b"/>
            <a:pathLst>
              <a:path w="9794875" h="1831975">
                <a:moveTo>
                  <a:pt x="0" y="0"/>
                </a:moveTo>
                <a:lnTo>
                  <a:pt x="9794748" y="0"/>
                </a:lnTo>
                <a:lnTo>
                  <a:pt x="9794748" y="1831848"/>
                </a:lnTo>
                <a:lnTo>
                  <a:pt x="0" y="1831848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86156" y="1094231"/>
            <a:ext cx="9794875" cy="1831975"/>
          </a:xfrm>
          <a:custGeom>
            <a:avLst/>
            <a:gdLst/>
            <a:ahLst/>
            <a:cxnLst/>
            <a:rect l="l" t="t" r="r" b="b"/>
            <a:pathLst>
              <a:path w="9794875" h="1831975">
                <a:moveTo>
                  <a:pt x="0" y="0"/>
                </a:moveTo>
                <a:lnTo>
                  <a:pt x="9794747" y="0"/>
                </a:lnTo>
                <a:lnTo>
                  <a:pt x="9794747" y="1831848"/>
                </a:lnTo>
                <a:lnTo>
                  <a:pt x="0" y="1831848"/>
                </a:lnTo>
                <a:lnTo>
                  <a:pt x="0" y="0"/>
                </a:lnTo>
                <a:close/>
              </a:path>
            </a:pathLst>
          </a:custGeom>
          <a:ln w="10668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10"/>
              </a:spcBef>
            </a:pPr>
            <a:r>
              <a:rPr spc="-85" dirty="0">
                <a:latin typeface="Arial Narrow" panose="020B0606020202030204" pitchFamily="34" charset="0"/>
              </a:rPr>
              <a:t>División </a:t>
            </a:r>
            <a:r>
              <a:rPr spc="15" dirty="0">
                <a:latin typeface="Arial Narrow" panose="020B0606020202030204" pitchFamily="34" charset="0"/>
              </a:rPr>
              <a:t>de</a:t>
            </a:r>
            <a:r>
              <a:rPr spc="-250" dirty="0">
                <a:latin typeface="Arial Narrow" panose="020B0606020202030204" pitchFamily="34" charset="0"/>
              </a:rPr>
              <a:t> </a:t>
            </a:r>
            <a:r>
              <a:rPr spc="-105" dirty="0">
                <a:latin typeface="Arial Narrow" panose="020B0606020202030204" pitchFamily="34" charset="0"/>
              </a:rPr>
              <a:t>los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87078" y="1622568"/>
            <a:ext cx="2475230" cy="720069"/>
          </a:xfrm>
          <a:prstGeom prst="rect">
            <a:avLst/>
          </a:prstGeom>
        </p:spPr>
        <p:txBody>
          <a:bodyPr vert="horz" wrap="square" lIns="0" tIns="52705" rIns="0" bIns="0" rtlCol="0">
            <a:spAutoFit/>
          </a:bodyPr>
          <a:lstStyle/>
          <a:p>
            <a:pPr marL="12700" marR="5080">
              <a:lnSpc>
                <a:spcPts val="2560"/>
              </a:lnSpc>
              <a:spcBef>
                <a:spcPts val="415"/>
              </a:spcBef>
            </a:pPr>
            <a:r>
              <a:rPr sz="2350" b="1" spc="-85" dirty="0">
                <a:latin typeface="Arial Narrow" panose="020B0606020202030204" pitchFamily="34" charset="0"/>
                <a:cs typeface="Lucida Sans"/>
              </a:rPr>
              <a:t>Conjuntos</a:t>
            </a:r>
            <a:r>
              <a:rPr sz="2350" b="1" spc="-215" dirty="0">
                <a:latin typeface="Arial Narrow" panose="020B0606020202030204" pitchFamily="34" charset="0"/>
                <a:cs typeface="Lucida Sans"/>
              </a:rPr>
              <a:t> </a:t>
            </a:r>
            <a:r>
              <a:rPr sz="2350" b="1" spc="-110" dirty="0">
                <a:latin typeface="Arial Narrow" panose="020B0606020202030204" pitchFamily="34" charset="0"/>
                <a:cs typeface="Lucida Sans"/>
              </a:rPr>
              <a:t>(Train</a:t>
            </a:r>
            <a:r>
              <a:rPr lang="en-US" sz="2350" b="1" spc="-110" dirty="0">
                <a:latin typeface="Arial Narrow" panose="020B0606020202030204" pitchFamily="34" charset="0"/>
                <a:cs typeface="Lucida Sans"/>
              </a:rPr>
              <a:t> y</a:t>
            </a:r>
            <a:r>
              <a:rPr sz="2350" b="1" spc="-110" dirty="0">
                <a:latin typeface="Arial Narrow" panose="020B0606020202030204" pitchFamily="34" charset="0"/>
                <a:cs typeface="Lucida Sans"/>
              </a:rPr>
              <a:t>  </a:t>
            </a:r>
            <a:r>
              <a:rPr sz="2350" b="1" spc="-125" dirty="0">
                <a:latin typeface="Arial Narrow" panose="020B0606020202030204" pitchFamily="34" charset="0"/>
                <a:cs typeface="Lucida Sans"/>
              </a:rPr>
              <a:t>Test</a:t>
            </a:r>
            <a:r>
              <a:rPr sz="2350" b="1" spc="-50" dirty="0">
                <a:latin typeface="Arial Narrow" panose="020B0606020202030204" pitchFamily="34" charset="0"/>
                <a:cs typeface="Lucida Sans"/>
              </a:rPr>
              <a:t>)</a:t>
            </a:r>
            <a:endParaRPr sz="2350" dirty="0">
              <a:latin typeface="Arial Narrow" panose="020B0606020202030204" pitchFamily="34" charset="0"/>
              <a:cs typeface="Lucida Sans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31291" y="170078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2" y="0"/>
                </a:lnTo>
                <a:lnTo>
                  <a:pt x="111252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4367784" y="1368551"/>
            <a:ext cx="0" cy="1283335"/>
          </a:xfrm>
          <a:custGeom>
            <a:avLst/>
            <a:gdLst/>
            <a:ahLst/>
            <a:cxnLst/>
            <a:rect l="l" t="t" r="r" b="b"/>
            <a:pathLst>
              <a:path h="1283335">
                <a:moveTo>
                  <a:pt x="0" y="0"/>
                </a:moveTo>
                <a:lnTo>
                  <a:pt x="0" y="1283208"/>
                </a:lnTo>
              </a:path>
            </a:pathLst>
          </a:custGeom>
          <a:ln w="9144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774685" y="1205660"/>
            <a:ext cx="4938395" cy="52328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00660" marR="5080" indent="-201295">
              <a:lnSpc>
                <a:spcPct val="112200"/>
              </a:lnSpc>
              <a:spcBef>
                <a:spcPts val="90"/>
              </a:spcBef>
              <a:buFont typeface="Arial"/>
              <a:buChar char="•"/>
              <a:tabLst>
                <a:tab pos="200660" algn="l"/>
                <a:tab pos="201295" algn="l"/>
              </a:tabLst>
            </a:pPr>
            <a:r>
              <a:rPr sz="1550" b="1" spc="10" dirty="0">
                <a:latin typeface="Arial Narrow" panose="020B0606020202030204" pitchFamily="34" charset="0"/>
                <a:cs typeface="Lucida Sans"/>
              </a:rPr>
              <a:t>Objetivo:</a:t>
            </a:r>
            <a:r>
              <a:rPr sz="1550" b="1" spc="-105" dirty="0">
                <a:latin typeface="Arial Narrow" panose="020B0606020202030204" pitchFamily="34" charset="0"/>
                <a:cs typeface="Lucida Sans"/>
              </a:rPr>
              <a:t> </a:t>
            </a:r>
            <a:r>
              <a:rPr sz="1550" dirty="0">
                <a:latin typeface="Arial Narrow" panose="020B0606020202030204" pitchFamily="34" charset="0"/>
                <a:cs typeface="Arial"/>
              </a:rPr>
              <a:t>Visualizar</a:t>
            </a:r>
            <a:r>
              <a:rPr sz="1550" spc="-70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85" dirty="0">
                <a:latin typeface="Arial Narrow" panose="020B0606020202030204" pitchFamily="34" charset="0"/>
                <a:cs typeface="Arial"/>
              </a:rPr>
              <a:t>cómo</a:t>
            </a:r>
            <a:r>
              <a:rPr sz="1550" spc="-55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-15" dirty="0">
                <a:latin typeface="Arial Narrow" panose="020B0606020202030204" pitchFamily="34" charset="0"/>
                <a:cs typeface="Arial"/>
              </a:rPr>
              <a:t>se</a:t>
            </a:r>
            <a:r>
              <a:rPr sz="1550" spc="-50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30" dirty="0">
                <a:latin typeface="Arial Narrow" panose="020B0606020202030204" pitchFamily="34" charset="0"/>
                <a:cs typeface="Arial"/>
              </a:rPr>
              <a:t>han</a:t>
            </a:r>
            <a:r>
              <a:rPr sz="1550" spc="-55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80" dirty="0">
                <a:latin typeface="Arial Narrow" panose="020B0606020202030204" pitchFamily="34" charset="0"/>
                <a:cs typeface="Arial"/>
              </a:rPr>
              <a:t>dividido</a:t>
            </a:r>
            <a:r>
              <a:rPr sz="15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25" dirty="0">
                <a:latin typeface="Arial Narrow" panose="020B0606020202030204" pitchFamily="34" charset="0"/>
                <a:cs typeface="Arial"/>
              </a:rPr>
              <a:t>los</a:t>
            </a:r>
            <a:r>
              <a:rPr sz="15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40" dirty="0">
                <a:latin typeface="Arial Narrow" panose="020B0606020202030204" pitchFamily="34" charset="0"/>
                <a:cs typeface="Arial"/>
              </a:rPr>
              <a:t>datos  </a:t>
            </a:r>
            <a:r>
              <a:rPr sz="1550" spc="45" dirty="0">
                <a:latin typeface="Arial Narrow" panose="020B0606020202030204" pitchFamily="34" charset="0"/>
                <a:cs typeface="Arial"/>
              </a:rPr>
              <a:t>en</a:t>
            </a:r>
            <a:r>
              <a:rPr sz="1550" spc="-55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b="1" spc="-100" dirty="0">
                <a:latin typeface="Arial Narrow" panose="020B0606020202030204" pitchFamily="34" charset="0"/>
                <a:cs typeface="Lucida Sans"/>
              </a:rPr>
              <a:t>Train</a:t>
            </a:r>
            <a:r>
              <a:rPr sz="1550" b="1" spc="-95" dirty="0">
                <a:latin typeface="Arial Narrow" panose="020B0606020202030204" pitchFamily="34" charset="0"/>
                <a:cs typeface="Lucida Sans"/>
              </a:rPr>
              <a:t> </a:t>
            </a:r>
            <a:r>
              <a:rPr sz="1550" b="1" spc="30" dirty="0">
                <a:latin typeface="Arial Narrow" panose="020B0606020202030204" pitchFamily="34" charset="0"/>
                <a:cs typeface="Lucida Sans"/>
              </a:rPr>
              <a:t>(</a:t>
            </a:r>
            <a:r>
              <a:rPr sz="1550" spc="30" dirty="0">
                <a:latin typeface="Arial Narrow" panose="020B0606020202030204" pitchFamily="34" charset="0"/>
                <a:cs typeface="Arial"/>
              </a:rPr>
              <a:t>70</a:t>
            </a:r>
            <a:r>
              <a:rPr sz="1550" spc="-35" dirty="0">
                <a:latin typeface="Arial Narrow" panose="020B0606020202030204" pitchFamily="34" charset="0"/>
                <a:cs typeface="Arial"/>
              </a:rPr>
              <a:t> %</a:t>
            </a:r>
            <a:r>
              <a:rPr sz="1550" b="1" spc="-35" dirty="0">
                <a:latin typeface="Arial Narrow" panose="020B0606020202030204" pitchFamily="34" charset="0"/>
                <a:cs typeface="Lucida Sans"/>
              </a:rPr>
              <a:t>)</a:t>
            </a:r>
            <a:r>
              <a:rPr sz="1550" spc="-35" dirty="0">
                <a:latin typeface="Arial Narrow" panose="020B0606020202030204" pitchFamily="34" charset="0"/>
                <a:cs typeface="Arial"/>
              </a:rPr>
              <a:t>,</a:t>
            </a:r>
            <a:r>
              <a:rPr sz="1550" spc="-105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b="1" spc="-114" dirty="0">
                <a:latin typeface="Arial Narrow" panose="020B0606020202030204" pitchFamily="34" charset="0"/>
                <a:cs typeface="Lucida Sans"/>
              </a:rPr>
              <a:t>Test</a:t>
            </a:r>
            <a:r>
              <a:rPr sz="1550" b="1" spc="-100" dirty="0">
                <a:latin typeface="Arial Narrow" panose="020B0606020202030204" pitchFamily="34" charset="0"/>
                <a:cs typeface="Lucida Sans"/>
              </a:rPr>
              <a:t> </a:t>
            </a:r>
            <a:r>
              <a:rPr sz="1550" spc="-5" dirty="0">
                <a:latin typeface="Arial Narrow" panose="020B0606020202030204" pitchFamily="34" charset="0"/>
                <a:cs typeface="Arial"/>
              </a:rPr>
              <a:t>(30%)</a:t>
            </a:r>
            <a:endParaRPr sz="15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761985" y="1845605"/>
            <a:ext cx="5036820" cy="523348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213360" marR="5080" indent="-201295">
              <a:lnSpc>
                <a:spcPct val="112300"/>
              </a:lnSpc>
              <a:spcBef>
                <a:spcPts val="90"/>
              </a:spcBef>
              <a:buChar char="•"/>
              <a:tabLst>
                <a:tab pos="213360" algn="l"/>
                <a:tab pos="213995" algn="l"/>
              </a:tabLst>
            </a:pPr>
            <a:r>
              <a:rPr sz="1550" spc="50" dirty="0">
                <a:latin typeface="Arial Narrow" panose="020B0606020202030204" pitchFamily="34" charset="0"/>
                <a:cs typeface="Arial"/>
              </a:rPr>
              <a:t>Comparar </a:t>
            </a:r>
            <a:r>
              <a:rPr sz="1550" spc="-15" dirty="0">
                <a:latin typeface="Arial Narrow" panose="020B0606020202030204" pitchFamily="34" charset="0"/>
                <a:cs typeface="Arial"/>
              </a:rPr>
              <a:t>las </a:t>
            </a:r>
            <a:r>
              <a:rPr sz="1550" spc="45" dirty="0">
                <a:latin typeface="Arial Narrow" panose="020B0606020202030204" pitchFamily="34" charset="0"/>
                <a:cs typeface="Arial"/>
              </a:rPr>
              <a:t>distribuciones </a:t>
            </a:r>
            <a:r>
              <a:rPr sz="1550" spc="95" dirty="0">
                <a:latin typeface="Arial Narrow" panose="020B0606020202030204" pitchFamily="34" charset="0"/>
                <a:cs typeface="Arial"/>
              </a:rPr>
              <a:t>de </a:t>
            </a:r>
            <a:r>
              <a:rPr sz="1550" spc="15" dirty="0">
                <a:latin typeface="Arial Narrow" panose="020B0606020202030204" pitchFamily="34" charset="0"/>
                <a:cs typeface="Arial"/>
              </a:rPr>
              <a:t>la </a:t>
            </a:r>
            <a:r>
              <a:rPr sz="1550" spc="35" dirty="0">
                <a:latin typeface="Arial Narrow" panose="020B0606020202030204" pitchFamily="34" charset="0"/>
                <a:cs typeface="Arial"/>
              </a:rPr>
              <a:t>variable </a:t>
            </a:r>
            <a:r>
              <a:rPr sz="1550" spc="65" dirty="0">
                <a:latin typeface="Arial Narrow" panose="020B0606020202030204" pitchFamily="34" charset="0"/>
                <a:cs typeface="Arial"/>
              </a:rPr>
              <a:t>objetivo  </a:t>
            </a:r>
            <a:r>
              <a:rPr sz="1550" spc="45" dirty="0">
                <a:latin typeface="Arial Narrow" panose="020B0606020202030204" pitchFamily="34" charset="0"/>
                <a:cs typeface="Arial"/>
              </a:rPr>
              <a:t>en</a:t>
            </a:r>
            <a:r>
              <a:rPr sz="1550" spc="-60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30" dirty="0">
                <a:latin typeface="Arial Narrow" panose="020B0606020202030204" pitchFamily="34" charset="0"/>
                <a:cs typeface="Arial"/>
              </a:rPr>
              <a:t>cada</a:t>
            </a:r>
            <a:r>
              <a:rPr sz="1550" spc="-45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60" dirty="0">
                <a:latin typeface="Arial Narrow" panose="020B0606020202030204" pitchFamily="34" charset="0"/>
                <a:cs typeface="Arial"/>
              </a:rPr>
              <a:t>conjunto</a:t>
            </a:r>
            <a:r>
              <a:rPr sz="1550" spc="-70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35" dirty="0">
                <a:latin typeface="Arial Narrow" panose="020B0606020202030204" pitchFamily="34" charset="0"/>
                <a:cs typeface="Arial"/>
              </a:rPr>
              <a:t>para</a:t>
            </a:r>
            <a:r>
              <a:rPr sz="1550" spc="-45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25" dirty="0">
                <a:latin typeface="Arial Narrow" panose="020B0606020202030204" pitchFamily="34" charset="0"/>
                <a:cs typeface="Arial"/>
              </a:rPr>
              <a:t>asegurar</a:t>
            </a:r>
            <a:r>
              <a:rPr sz="1550" spc="-70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80" dirty="0">
                <a:latin typeface="Arial Narrow" panose="020B0606020202030204" pitchFamily="34" charset="0"/>
                <a:cs typeface="Arial"/>
              </a:rPr>
              <a:t>que</a:t>
            </a:r>
            <a:r>
              <a:rPr sz="1550" spc="-75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85" dirty="0">
                <a:latin typeface="Arial Narrow" panose="020B0606020202030204" pitchFamily="34" charset="0"/>
                <a:cs typeface="Arial"/>
              </a:rPr>
              <a:t>no</a:t>
            </a:r>
            <a:r>
              <a:rPr sz="1550" spc="-55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5" dirty="0">
                <a:latin typeface="Arial Narrow" panose="020B0606020202030204" pitchFamily="34" charset="0"/>
                <a:cs typeface="Arial"/>
              </a:rPr>
              <a:t>haya</a:t>
            </a:r>
            <a:r>
              <a:rPr sz="1550" spc="-60" dirty="0">
                <a:latin typeface="Arial Narrow" panose="020B0606020202030204" pitchFamily="34" charset="0"/>
                <a:cs typeface="Arial"/>
              </a:rPr>
              <a:t> </a:t>
            </a:r>
            <a:r>
              <a:rPr sz="1550" spc="5" dirty="0">
                <a:latin typeface="Arial Narrow" panose="020B0606020202030204" pitchFamily="34" charset="0"/>
                <a:cs typeface="Arial"/>
              </a:rPr>
              <a:t>sesgos.</a:t>
            </a:r>
            <a:endParaRPr sz="155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7EEC394-B29F-462D-B2DC-B5CE745FC03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534"/>
          <a:stretch/>
        </p:blipFill>
        <p:spPr>
          <a:xfrm>
            <a:off x="1816099" y="3324225"/>
            <a:ext cx="6324598" cy="28959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7814" y="1659113"/>
            <a:ext cx="2316480" cy="88773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 marR="5080">
              <a:lnSpc>
                <a:spcPts val="3220"/>
              </a:lnSpc>
              <a:spcBef>
                <a:spcPts val="500"/>
              </a:spcBef>
            </a:pPr>
            <a:r>
              <a:rPr sz="2950" spc="25" dirty="0">
                <a:latin typeface="Arial Narrow" panose="020B0606020202030204" pitchFamily="34" charset="0"/>
              </a:rPr>
              <a:t>MODELOS  U</a:t>
            </a:r>
            <a:r>
              <a:rPr sz="2950" spc="-315" dirty="0">
                <a:latin typeface="Arial Narrow" panose="020B0606020202030204" pitchFamily="34" charset="0"/>
              </a:rPr>
              <a:t>T</a:t>
            </a:r>
            <a:r>
              <a:rPr sz="2950" spc="-30" dirty="0">
                <a:latin typeface="Arial Narrow" panose="020B0606020202030204" pitchFamily="34" charset="0"/>
              </a:rPr>
              <a:t>I</a:t>
            </a:r>
            <a:r>
              <a:rPr sz="2950" spc="-175" dirty="0">
                <a:latin typeface="Arial Narrow" panose="020B0606020202030204" pitchFamily="34" charset="0"/>
              </a:rPr>
              <a:t>L</a:t>
            </a:r>
            <a:r>
              <a:rPr sz="2950" spc="-30" dirty="0">
                <a:latin typeface="Arial Narrow" panose="020B0606020202030204" pitchFamily="34" charset="0"/>
              </a:rPr>
              <a:t>IZ</a:t>
            </a:r>
            <a:r>
              <a:rPr sz="2950" spc="-5" dirty="0">
                <a:latin typeface="Arial Narrow" panose="020B0606020202030204" pitchFamily="34" charset="0"/>
              </a:rPr>
              <a:t>A</a:t>
            </a:r>
            <a:r>
              <a:rPr sz="2950" spc="-25" dirty="0">
                <a:latin typeface="Arial Narrow" panose="020B0606020202030204" pitchFamily="34" charset="0"/>
              </a:rPr>
              <a:t>D</a:t>
            </a:r>
            <a:r>
              <a:rPr sz="2950" spc="95" dirty="0">
                <a:latin typeface="Arial Narrow" panose="020B0606020202030204" pitchFamily="34" charset="0"/>
              </a:rPr>
              <a:t>O</a:t>
            </a:r>
            <a:r>
              <a:rPr sz="2950" spc="70" dirty="0">
                <a:latin typeface="Arial Narrow" panose="020B0606020202030204" pitchFamily="34" charset="0"/>
              </a:rPr>
              <a:t>S</a:t>
            </a:r>
            <a:endParaRPr sz="295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90825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27750" y="3134366"/>
            <a:ext cx="3778250" cy="3535839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5080">
              <a:lnSpc>
                <a:spcPct val="90200"/>
              </a:lnSpc>
              <a:spcBef>
                <a:spcPts val="229"/>
              </a:spcBef>
            </a:pPr>
            <a:r>
              <a:rPr sz="1050" spc="-30" dirty="0">
                <a:latin typeface="Arial Narrow" panose="020B0606020202030204" pitchFamily="34" charset="0"/>
                <a:cs typeface="Arial"/>
              </a:rPr>
              <a:t>En </a:t>
            </a:r>
            <a:r>
              <a:rPr sz="1050" spc="20" dirty="0">
                <a:latin typeface="Arial Narrow" panose="020B0606020202030204" pitchFamily="34" charset="0"/>
                <a:cs typeface="Arial"/>
              </a:rPr>
              <a:t>el </a:t>
            </a:r>
            <a:r>
              <a:rPr sz="1050" spc="15" dirty="0">
                <a:latin typeface="Arial Narrow" panose="020B0606020202030204" pitchFamily="34" charset="0"/>
                <a:cs typeface="Arial"/>
              </a:rPr>
              <a:t>presente </a:t>
            </a:r>
            <a:r>
              <a:rPr sz="1050" spc="25" dirty="0">
                <a:latin typeface="Arial Narrow" panose="020B0606020202030204" pitchFamily="34" charset="0"/>
                <a:cs typeface="Arial"/>
              </a:rPr>
              <a:t>trabajo </a:t>
            </a:r>
            <a:r>
              <a:rPr sz="1050" spc="50" dirty="0">
                <a:latin typeface="Arial Narrow" panose="020B0606020202030204" pitchFamily="34" charset="0"/>
                <a:cs typeface="Arial"/>
              </a:rPr>
              <a:t>de </a:t>
            </a:r>
            <a:r>
              <a:rPr sz="1050" spc="15" dirty="0">
                <a:latin typeface="Arial Narrow" panose="020B0606020202030204" pitchFamily="34" charset="0"/>
                <a:cs typeface="Arial"/>
              </a:rPr>
              <a:t>investigación </a:t>
            </a:r>
            <a:r>
              <a:rPr sz="1050" dirty="0">
                <a:latin typeface="Arial Narrow" panose="020B0606020202030204" pitchFamily="34" charset="0"/>
                <a:cs typeface="Arial"/>
              </a:rPr>
              <a:t>evalúa </a:t>
            </a:r>
            <a:r>
              <a:rPr sz="1050" spc="30" dirty="0">
                <a:latin typeface="Arial Narrow" panose="020B0606020202030204" pitchFamily="34" charset="0"/>
                <a:cs typeface="Arial"/>
              </a:rPr>
              <a:t>modelos </a:t>
            </a:r>
            <a:r>
              <a:rPr sz="1050" spc="45" dirty="0">
                <a:latin typeface="Arial Narrow" panose="020B0606020202030204" pitchFamily="34" charset="0"/>
                <a:cs typeface="Arial"/>
              </a:rPr>
              <a:t>de  </a:t>
            </a:r>
            <a:r>
              <a:rPr sz="1050" b="1" spc="-20" dirty="0">
                <a:latin typeface="Arial Narrow" panose="020B0606020202030204" pitchFamily="34" charset="0"/>
                <a:cs typeface="Lucida Sans"/>
              </a:rPr>
              <a:t>Machine </a:t>
            </a:r>
            <a:r>
              <a:rPr sz="1050" b="1" spc="-40" dirty="0">
                <a:latin typeface="Arial Narrow" panose="020B0606020202030204" pitchFamily="34" charset="0"/>
                <a:cs typeface="Lucida Sans"/>
              </a:rPr>
              <a:t>Learning </a:t>
            </a:r>
            <a:r>
              <a:rPr sz="1050" b="1" spc="-25" dirty="0">
                <a:latin typeface="Arial Narrow" panose="020B0606020202030204" pitchFamily="34" charset="0"/>
                <a:cs typeface="Lucida Sans"/>
              </a:rPr>
              <a:t>Supervisado </a:t>
            </a:r>
            <a:r>
              <a:rPr sz="1050" spc="15" dirty="0">
                <a:latin typeface="Arial Narrow" panose="020B0606020202030204" pitchFamily="34" charset="0"/>
                <a:cs typeface="Arial"/>
              </a:rPr>
              <a:t>para </a:t>
            </a:r>
            <a:r>
              <a:rPr sz="1050" b="1" spc="-30" dirty="0">
                <a:latin typeface="Arial Narrow" panose="020B0606020202030204" pitchFamily="34" charset="0"/>
                <a:cs typeface="Lucida Sans"/>
              </a:rPr>
              <a:t>predecir </a:t>
            </a:r>
            <a:r>
              <a:rPr sz="1050" spc="20" dirty="0" err="1">
                <a:latin typeface="Arial Narrow" panose="020B0606020202030204" pitchFamily="34" charset="0"/>
                <a:cs typeface="Arial"/>
              </a:rPr>
              <a:t>el</a:t>
            </a:r>
            <a:r>
              <a:rPr sz="1050" spc="20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050" spc="20" dirty="0" err="1">
                <a:latin typeface="Arial Narrow" panose="020B0606020202030204" pitchFamily="34" charset="0"/>
                <a:cs typeface="Arial"/>
              </a:rPr>
              <a:t>claim_success</a:t>
            </a:r>
            <a:r>
              <a:rPr lang="en-US" sz="1050" spc="20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10" dirty="0">
                <a:latin typeface="Arial Narrow" panose="020B0606020202030204" pitchFamily="34" charset="0"/>
                <a:cs typeface="Arial"/>
              </a:rPr>
              <a:t>. </a:t>
            </a:r>
            <a:r>
              <a:rPr sz="1050" spc="-40" dirty="0">
                <a:latin typeface="Arial Narrow" panose="020B0606020202030204" pitchFamily="34" charset="0"/>
                <a:cs typeface="Arial"/>
              </a:rPr>
              <a:t>Se</a:t>
            </a:r>
            <a:r>
              <a:rPr sz="1050" spc="-210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5" dirty="0">
                <a:latin typeface="Arial Narrow" panose="020B0606020202030204" pitchFamily="34" charset="0"/>
                <a:cs typeface="Arial"/>
              </a:rPr>
              <a:t>usaron  </a:t>
            </a:r>
            <a:r>
              <a:rPr sz="1050" spc="-20" dirty="0">
                <a:latin typeface="Arial Narrow" panose="020B0606020202030204" pitchFamily="34" charset="0"/>
                <a:cs typeface="Arial"/>
              </a:rPr>
              <a:t>las </a:t>
            </a:r>
            <a:r>
              <a:rPr sz="1050" spc="10" dirty="0">
                <a:latin typeface="Arial Narrow" panose="020B0606020202030204" pitchFamily="34" charset="0"/>
                <a:cs typeface="Arial"/>
              </a:rPr>
              <a:t>siguientes </a:t>
            </a:r>
            <a:r>
              <a:rPr sz="1050" dirty="0">
                <a:latin typeface="Arial Narrow" panose="020B0606020202030204" pitchFamily="34" charset="0"/>
                <a:cs typeface="Arial"/>
              </a:rPr>
              <a:t>técnicas </a:t>
            </a:r>
            <a:r>
              <a:rPr sz="1050" spc="45" dirty="0">
                <a:latin typeface="Arial Narrow" panose="020B0606020202030204" pitchFamily="34" charset="0"/>
                <a:cs typeface="Arial"/>
              </a:rPr>
              <a:t>de </a:t>
            </a:r>
            <a:r>
              <a:rPr sz="1050" spc="15" dirty="0">
                <a:latin typeface="Arial Narrow" panose="020B0606020202030204" pitchFamily="34" charset="0"/>
                <a:cs typeface="Arial"/>
              </a:rPr>
              <a:t>aprendizaje</a:t>
            </a:r>
            <a:r>
              <a:rPr sz="1050" spc="-204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15" dirty="0">
                <a:latin typeface="Arial Narrow" panose="020B0606020202030204" pitchFamily="34" charset="0"/>
                <a:cs typeface="Arial"/>
              </a:rPr>
              <a:t>supervisado:</a:t>
            </a:r>
            <a:endParaRPr sz="1050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Modelos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definidos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 para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clasificación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multiclase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: 10</a:t>
            </a: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Logistic_Regression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: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LogisticRegression</a:t>
            </a: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Decision_Tree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: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DecisionTreeClassifier</a:t>
            </a: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Random_Forest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: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RandomForestClassifier</a:t>
            </a: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Extra_Trees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: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ExtraTreesClassifier</a:t>
            </a: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Gradient_Boosting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: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GradientBoostingClassifier</a:t>
            </a: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SVM_RBF: SVC</a:t>
            </a: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SVM_Linear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: SVC</a:t>
            </a: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KNN: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KNeighborsClassifier</a:t>
            </a: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Naive_Bayes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: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GaussianNB</a:t>
            </a: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Neural_Network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: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MLPClassifier</a:t>
            </a: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Modelo</a:t>
            </a:r>
            <a:r>
              <a:rPr lang="en-US" sz="1050" spc="15" dirty="0">
                <a:latin typeface="Arial Narrow" panose="020B0606020202030204" pitchFamily="34" charset="0"/>
                <a:cs typeface="Arial"/>
              </a:rPr>
              <a:t>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Emsamblado</a:t>
            </a: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r>
              <a:rPr lang="en-US" sz="1050" spc="15" dirty="0">
                <a:latin typeface="Arial Narrow" panose="020B0606020202030204" pitchFamily="34" charset="0"/>
                <a:cs typeface="Arial"/>
              </a:rPr>
              <a:t>  - </a:t>
            </a:r>
            <a:r>
              <a:rPr lang="en-US" sz="1050" spc="15" dirty="0" err="1">
                <a:latin typeface="Arial Narrow" panose="020B0606020202030204" pitchFamily="34" charset="0"/>
                <a:cs typeface="Arial"/>
              </a:rPr>
              <a:t>DbScan</a:t>
            </a: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713740" indent="-300990">
              <a:lnSpc>
                <a:spcPct val="100000"/>
              </a:lnSpc>
              <a:spcBef>
                <a:spcPts val="35"/>
              </a:spcBef>
              <a:buAutoNum type="arabicPeriod"/>
              <a:tabLst>
                <a:tab pos="713740" algn="l"/>
                <a:tab pos="714375" algn="l"/>
              </a:tabLst>
            </a:pP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412750">
              <a:lnSpc>
                <a:spcPct val="100000"/>
              </a:lnSpc>
              <a:spcBef>
                <a:spcPts val="35"/>
              </a:spcBef>
              <a:tabLst>
                <a:tab pos="713740" algn="l"/>
                <a:tab pos="714375" algn="l"/>
              </a:tabLst>
            </a:pPr>
            <a:endParaRPr lang="en-US" sz="1050" spc="15" dirty="0">
              <a:latin typeface="Arial Narrow" panose="020B0606020202030204" pitchFamily="34" charset="0"/>
              <a:cs typeface="Arial"/>
            </a:endParaRPr>
          </a:p>
          <a:p>
            <a:pPr marL="412750">
              <a:lnSpc>
                <a:spcPct val="100000"/>
              </a:lnSpc>
              <a:spcBef>
                <a:spcPts val="35"/>
              </a:spcBef>
              <a:tabLst>
                <a:tab pos="713740" algn="l"/>
                <a:tab pos="714375" algn="l"/>
              </a:tabLst>
            </a:pPr>
            <a:r>
              <a:rPr sz="1050" spc="-40" dirty="0">
                <a:latin typeface="Arial Narrow" panose="020B0606020202030204" pitchFamily="34" charset="0"/>
                <a:cs typeface="Arial"/>
              </a:rPr>
              <a:t>Se </a:t>
            </a:r>
            <a:r>
              <a:rPr sz="1050" spc="5" dirty="0">
                <a:latin typeface="Arial Narrow" panose="020B0606020202030204" pitchFamily="34" charset="0"/>
                <a:cs typeface="Arial"/>
              </a:rPr>
              <a:t>usó </a:t>
            </a:r>
            <a:r>
              <a:rPr sz="1050" spc="25" dirty="0">
                <a:latin typeface="Arial Narrow" panose="020B0606020202030204" pitchFamily="34" charset="0"/>
                <a:cs typeface="Arial"/>
              </a:rPr>
              <a:t>un </a:t>
            </a:r>
            <a:r>
              <a:rPr sz="1050" spc="5" dirty="0">
                <a:latin typeface="Arial Narrow" panose="020B0606020202030204" pitchFamily="34" charset="0"/>
                <a:cs typeface="Arial"/>
              </a:rPr>
              <a:t>dataset </a:t>
            </a:r>
            <a:r>
              <a:rPr sz="1050" spc="45" dirty="0">
                <a:latin typeface="Arial Narrow" panose="020B0606020202030204" pitchFamily="34" charset="0"/>
                <a:cs typeface="Arial"/>
              </a:rPr>
              <a:t>que </a:t>
            </a:r>
            <a:r>
              <a:rPr sz="1050" spc="10" dirty="0">
                <a:latin typeface="Arial Narrow" panose="020B0606020202030204" pitchFamily="34" charset="0"/>
                <a:cs typeface="Arial"/>
              </a:rPr>
              <a:t>contenía </a:t>
            </a:r>
            <a:r>
              <a:rPr sz="1050" spc="25" dirty="0" err="1">
                <a:latin typeface="Arial Narrow" panose="020B0606020202030204" pitchFamily="34" charset="0"/>
                <a:cs typeface="Arial"/>
              </a:rPr>
              <a:t>información</a:t>
            </a:r>
            <a:r>
              <a:rPr sz="1050" spc="25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50" dirty="0" err="1">
                <a:latin typeface="Arial Narrow" panose="020B0606020202030204" pitchFamily="34" charset="0"/>
                <a:cs typeface="Arial"/>
              </a:rPr>
              <a:t>de</a:t>
            </a:r>
            <a:r>
              <a:rPr lang="en-US" sz="1050" spc="50" dirty="0" err="1">
                <a:latin typeface="Arial Narrow" panose="020B0606020202030204" pitchFamily="34" charset="0"/>
                <a:cs typeface="Arial"/>
              </a:rPr>
              <a:t>sde</a:t>
            </a:r>
            <a:r>
              <a:rPr lang="en-US" sz="1050" spc="50" dirty="0">
                <a:latin typeface="Arial Narrow" panose="020B0606020202030204" pitchFamily="34" charset="0"/>
                <a:cs typeface="Arial"/>
              </a:rPr>
              <a:t> Junio del 2022 </a:t>
            </a:r>
            <a:r>
              <a:rPr lang="en-US" sz="1050" spc="50" dirty="0" err="1">
                <a:latin typeface="Arial Narrow" panose="020B0606020202030204" pitchFamily="34" charset="0"/>
                <a:cs typeface="Arial"/>
              </a:rPr>
              <a:t>obteniendo</a:t>
            </a:r>
            <a:r>
              <a:rPr lang="en-US" sz="1050" spc="50" dirty="0">
                <a:latin typeface="Arial Narrow" panose="020B0606020202030204" pitchFamily="34" charset="0"/>
                <a:cs typeface="Arial"/>
              </a:rPr>
              <a:t> 30461</a:t>
            </a:r>
            <a:r>
              <a:rPr sz="1050" spc="10" dirty="0">
                <a:latin typeface="Arial Narrow" panose="020B0606020202030204" pitchFamily="34" charset="0"/>
                <a:cs typeface="Arial"/>
              </a:rPr>
              <a:t>,</a:t>
            </a:r>
            <a:r>
              <a:rPr sz="1050" spc="-50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10" dirty="0">
                <a:latin typeface="Arial Narrow" panose="020B0606020202030204" pitchFamily="34" charset="0"/>
                <a:cs typeface="Arial"/>
              </a:rPr>
              <a:t>cada</a:t>
            </a:r>
            <a:r>
              <a:rPr sz="10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20" dirty="0">
                <a:latin typeface="Arial Narrow" panose="020B0606020202030204" pitchFamily="34" charset="0"/>
                <a:cs typeface="Arial"/>
              </a:rPr>
              <a:t>registro</a:t>
            </a:r>
            <a:r>
              <a:rPr sz="1050" spc="-10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-25" dirty="0">
                <a:latin typeface="Arial Narrow" panose="020B0606020202030204" pitchFamily="34" charset="0"/>
                <a:cs typeface="Arial"/>
              </a:rPr>
              <a:t>se</a:t>
            </a:r>
            <a:r>
              <a:rPr sz="1050" spc="-15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25" dirty="0">
                <a:latin typeface="Arial Narrow" panose="020B0606020202030204" pitchFamily="34" charset="0"/>
                <a:cs typeface="Arial"/>
              </a:rPr>
              <a:t>capturó  </a:t>
            </a:r>
            <a:r>
              <a:rPr sz="1050" spc="10" dirty="0">
                <a:latin typeface="Arial Narrow" panose="020B0606020202030204" pitchFamily="34" charset="0"/>
                <a:cs typeface="Arial"/>
              </a:rPr>
              <a:t>cada </a:t>
            </a:r>
            <a:r>
              <a:rPr sz="1050" spc="25" dirty="0">
                <a:latin typeface="Arial Narrow" panose="020B0606020202030204" pitchFamily="34" charset="0"/>
                <a:cs typeface="Arial"/>
              </a:rPr>
              <a:t>15 </a:t>
            </a:r>
            <a:r>
              <a:rPr sz="1050" spc="20" dirty="0">
                <a:latin typeface="Arial Narrow" panose="020B0606020202030204" pitchFamily="34" charset="0"/>
                <a:cs typeface="Arial"/>
              </a:rPr>
              <a:t>minutos. </a:t>
            </a:r>
            <a:r>
              <a:rPr sz="1050" spc="10" dirty="0">
                <a:latin typeface="Arial Narrow" panose="020B0606020202030204" pitchFamily="34" charset="0"/>
                <a:cs typeface="Arial"/>
              </a:rPr>
              <a:t>Incluye </a:t>
            </a:r>
            <a:r>
              <a:rPr sz="1050" spc="5" dirty="0">
                <a:latin typeface="Arial Narrow" panose="020B0606020202030204" pitchFamily="34" charset="0"/>
                <a:cs typeface="Arial"/>
              </a:rPr>
              <a:t>variables </a:t>
            </a:r>
            <a:r>
              <a:rPr sz="1050" spc="20" dirty="0">
                <a:latin typeface="Arial Narrow" panose="020B0606020202030204" pitchFamily="34" charset="0"/>
                <a:cs typeface="Arial"/>
              </a:rPr>
              <a:t>manipulables, </a:t>
            </a:r>
            <a:r>
              <a:rPr sz="1050" spc="5" dirty="0">
                <a:latin typeface="Arial Narrow" panose="020B0606020202030204" pitchFamily="34" charset="0"/>
                <a:cs typeface="Arial"/>
              </a:rPr>
              <a:t>variables  </a:t>
            </a:r>
            <a:r>
              <a:rPr sz="1050" spc="30" dirty="0">
                <a:latin typeface="Arial Narrow" panose="020B0606020202030204" pitchFamily="34" charset="0"/>
                <a:cs typeface="Arial"/>
              </a:rPr>
              <a:t>dependientes</a:t>
            </a:r>
            <a:r>
              <a:rPr sz="1050" spc="-35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-10" dirty="0">
                <a:latin typeface="Arial Narrow" panose="020B0606020202030204" pitchFamily="34" charset="0"/>
                <a:cs typeface="Arial"/>
              </a:rPr>
              <a:t>y</a:t>
            </a:r>
            <a:r>
              <a:rPr sz="1050" spc="-30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5" dirty="0">
                <a:latin typeface="Arial Narrow" panose="020B0606020202030204" pitchFamily="34" charset="0"/>
                <a:cs typeface="Arial"/>
              </a:rPr>
              <a:t>variables</a:t>
            </a:r>
            <a:r>
              <a:rPr sz="1050" spc="-45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-5" dirty="0">
                <a:latin typeface="Arial Narrow" panose="020B0606020202030204" pitchFamily="34" charset="0"/>
                <a:cs typeface="Arial"/>
              </a:rPr>
              <a:t>fijas</a:t>
            </a:r>
            <a:r>
              <a:rPr sz="10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45" dirty="0">
                <a:latin typeface="Arial Narrow" panose="020B0606020202030204" pitchFamily="34" charset="0"/>
                <a:cs typeface="Arial"/>
              </a:rPr>
              <a:t>que</a:t>
            </a:r>
            <a:r>
              <a:rPr sz="1050" spc="-45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10" dirty="0">
                <a:latin typeface="Arial Narrow" panose="020B0606020202030204" pitchFamily="34" charset="0"/>
                <a:cs typeface="Arial"/>
              </a:rPr>
              <a:t>son</a:t>
            </a:r>
            <a:r>
              <a:rPr sz="1050" spc="-30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25" dirty="0">
                <a:latin typeface="Arial Narrow" panose="020B0606020202030204" pitchFamily="34" charset="0"/>
                <a:cs typeface="Arial"/>
              </a:rPr>
              <a:t>propias</a:t>
            </a:r>
            <a:r>
              <a:rPr sz="1050" spc="-45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45" dirty="0">
                <a:latin typeface="Arial Narrow" panose="020B0606020202030204" pitchFamily="34" charset="0"/>
                <a:cs typeface="Arial"/>
              </a:rPr>
              <a:t>del</a:t>
            </a:r>
            <a:r>
              <a:rPr sz="1050" spc="-25" dirty="0">
                <a:latin typeface="Arial Narrow" panose="020B0606020202030204" pitchFamily="34" charset="0"/>
                <a:cs typeface="Arial"/>
              </a:rPr>
              <a:t> </a:t>
            </a:r>
            <a:r>
              <a:rPr sz="1050" spc="15" dirty="0">
                <a:latin typeface="Arial Narrow" panose="020B0606020202030204" pitchFamily="34" charset="0"/>
                <a:cs typeface="Arial"/>
              </a:rPr>
              <a:t>mineral.</a:t>
            </a:r>
            <a:endParaRPr sz="105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0B52F37-FDE7-4C14-B6FD-D1FC3EF02F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0349" y="1802131"/>
            <a:ext cx="6032499" cy="3363885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7814" y="1659113"/>
            <a:ext cx="3420110" cy="88773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 marR="5080">
              <a:lnSpc>
                <a:spcPts val="3220"/>
              </a:lnSpc>
              <a:spcBef>
                <a:spcPts val="500"/>
              </a:spcBef>
            </a:pPr>
            <a:r>
              <a:rPr sz="2950" spc="-70" dirty="0">
                <a:latin typeface="Arial Narrow" panose="020B0606020202030204" pitchFamily="34" charset="0"/>
              </a:rPr>
              <a:t>RESULTADOS </a:t>
            </a:r>
            <a:r>
              <a:rPr sz="2950" spc="5" dirty="0">
                <a:latin typeface="Arial Narrow" panose="020B0606020202030204" pitchFamily="34" charset="0"/>
              </a:rPr>
              <a:t>DE  </a:t>
            </a:r>
            <a:r>
              <a:rPr sz="2950" spc="-20" dirty="0">
                <a:latin typeface="Arial Narrow" panose="020B0606020202030204" pitchFamily="34" charset="0"/>
              </a:rPr>
              <a:t>LOS</a:t>
            </a:r>
            <a:r>
              <a:rPr sz="2950" spc="-315" dirty="0">
                <a:latin typeface="Arial Narrow" panose="020B0606020202030204" pitchFamily="34" charset="0"/>
              </a:rPr>
              <a:t> </a:t>
            </a:r>
            <a:r>
              <a:rPr sz="2950" spc="-15" dirty="0">
                <a:latin typeface="Arial Narrow" panose="020B0606020202030204" pitchFamily="34" charset="0"/>
              </a:rPr>
              <a:t>ALGORITMOS</a:t>
            </a:r>
            <a:endParaRPr sz="295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27722" y="2948450"/>
            <a:ext cx="3350260" cy="2075568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>
              <a:lnSpc>
                <a:spcPts val="1370"/>
              </a:lnSpc>
              <a:spcBef>
                <a:spcPts val="145"/>
              </a:spcBef>
            </a:pPr>
            <a:r>
              <a:rPr sz="1150" spc="30" dirty="0">
                <a:latin typeface="Arial Narrow" panose="020B0606020202030204" pitchFamily="34" charset="0"/>
                <a:cs typeface="Arial"/>
              </a:rPr>
              <a:t>A</a:t>
            </a:r>
            <a:r>
              <a:rPr sz="1150" spc="-5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15" dirty="0">
                <a:latin typeface="Arial Narrow" panose="020B0606020202030204" pitchFamily="34" charset="0"/>
                <a:cs typeface="Arial"/>
              </a:rPr>
              <a:t>continuación,</a:t>
            </a:r>
            <a:r>
              <a:rPr sz="1150" spc="-85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-35" dirty="0">
                <a:latin typeface="Arial Narrow" panose="020B0606020202030204" pitchFamily="34" charset="0"/>
                <a:cs typeface="Arial"/>
              </a:rPr>
              <a:t>se</a:t>
            </a:r>
            <a:r>
              <a:rPr sz="11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dirty="0">
                <a:latin typeface="Arial Narrow" panose="020B0606020202030204" pitchFamily="34" charset="0"/>
                <a:cs typeface="Arial"/>
              </a:rPr>
              <a:t>muestran</a:t>
            </a:r>
            <a:r>
              <a:rPr sz="1150" spc="-5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15" dirty="0">
                <a:latin typeface="Arial Narrow" panose="020B0606020202030204" pitchFamily="34" charset="0"/>
                <a:cs typeface="Arial"/>
              </a:rPr>
              <a:t>el</a:t>
            </a:r>
            <a:r>
              <a:rPr sz="11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15" dirty="0">
                <a:latin typeface="Arial Narrow" panose="020B0606020202030204" pitchFamily="34" charset="0"/>
                <a:cs typeface="Arial"/>
              </a:rPr>
              <a:t>parámero</a:t>
            </a:r>
            <a:r>
              <a:rPr sz="11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-65" dirty="0">
                <a:latin typeface="Arial Narrow" panose="020B0606020202030204" pitchFamily="34" charset="0"/>
                <a:cs typeface="Arial"/>
              </a:rPr>
              <a:t>R2</a:t>
            </a:r>
            <a:r>
              <a:rPr sz="1150" spc="-35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15" dirty="0">
                <a:latin typeface="Arial Narrow" panose="020B0606020202030204" pitchFamily="34" charset="0"/>
                <a:cs typeface="Arial"/>
              </a:rPr>
              <a:t>en</a:t>
            </a:r>
            <a:r>
              <a:rPr sz="1150" spc="-5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5" dirty="0">
                <a:latin typeface="Arial Narrow" panose="020B0606020202030204" pitchFamily="34" charset="0"/>
                <a:cs typeface="Arial"/>
              </a:rPr>
              <a:t>los  </a:t>
            </a:r>
            <a:r>
              <a:rPr sz="1150" spc="10" dirty="0">
                <a:latin typeface="Arial Narrow" panose="020B0606020202030204" pitchFamily="34" charset="0"/>
                <a:cs typeface="Arial"/>
              </a:rPr>
              <a:t>diferentes </a:t>
            </a:r>
            <a:r>
              <a:rPr sz="1150" spc="30" dirty="0">
                <a:latin typeface="Arial Narrow" panose="020B0606020202030204" pitchFamily="34" charset="0"/>
                <a:cs typeface="Arial"/>
              </a:rPr>
              <a:t>modelos</a:t>
            </a:r>
            <a:r>
              <a:rPr sz="1150" spc="-125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10" dirty="0">
                <a:latin typeface="Arial Narrow" panose="020B0606020202030204" pitchFamily="34" charset="0"/>
                <a:cs typeface="Arial"/>
              </a:rPr>
              <a:t>utilizados:</a:t>
            </a:r>
            <a:endParaRPr sz="1150" dirty="0">
              <a:latin typeface="Arial Narrow" panose="020B0606020202030204" pitchFamily="34" charset="0"/>
              <a:cs typeface="Arial"/>
            </a:endParaRPr>
          </a:p>
          <a:p>
            <a:pPr marL="713105" indent="-300355">
              <a:lnSpc>
                <a:spcPct val="100000"/>
              </a:lnSpc>
              <a:spcBef>
                <a:spcPts val="95"/>
              </a:spcBef>
              <a:buAutoNum type="arabicPeriod"/>
              <a:tabLst>
                <a:tab pos="713105" algn="l"/>
                <a:tab pos="713740" algn="l"/>
              </a:tabLst>
            </a:pPr>
            <a:r>
              <a:rPr sz="1150" spc="10" dirty="0">
                <a:latin typeface="Arial Narrow" panose="020B0606020202030204" pitchFamily="34" charset="0"/>
                <a:cs typeface="Arial"/>
              </a:rPr>
              <a:t>Decision</a:t>
            </a:r>
            <a:r>
              <a:rPr sz="1150" spc="-75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-40" dirty="0">
                <a:latin typeface="Arial Narrow" panose="020B0606020202030204" pitchFamily="34" charset="0"/>
                <a:cs typeface="Arial"/>
              </a:rPr>
              <a:t>Tree</a:t>
            </a:r>
            <a:endParaRPr sz="1150" dirty="0">
              <a:latin typeface="Arial Narrow" panose="020B0606020202030204" pitchFamily="34" charset="0"/>
              <a:cs typeface="Arial"/>
            </a:endParaRPr>
          </a:p>
          <a:p>
            <a:pPr marL="713105" indent="-300355">
              <a:lnSpc>
                <a:spcPct val="100000"/>
              </a:lnSpc>
              <a:spcBef>
                <a:spcPts val="250"/>
              </a:spcBef>
              <a:buAutoNum type="arabicPeriod"/>
              <a:tabLst>
                <a:tab pos="713105" algn="l"/>
                <a:tab pos="713740" algn="l"/>
              </a:tabLst>
            </a:pPr>
            <a:r>
              <a:rPr sz="1150" dirty="0">
                <a:latin typeface="Arial Narrow" panose="020B0606020202030204" pitchFamily="34" charset="0"/>
                <a:cs typeface="Arial"/>
              </a:rPr>
              <a:t>Random</a:t>
            </a:r>
            <a:r>
              <a:rPr sz="1150" spc="-45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-20" dirty="0">
                <a:latin typeface="Arial Narrow" panose="020B0606020202030204" pitchFamily="34" charset="0"/>
                <a:cs typeface="Arial"/>
              </a:rPr>
              <a:t>Forest</a:t>
            </a:r>
            <a:endParaRPr sz="1150" dirty="0">
              <a:latin typeface="Arial Narrow" panose="020B0606020202030204" pitchFamily="34" charset="0"/>
              <a:cs typeface="Arial"/>
            </a:endParaRPr>
          </a:p>
          <a:p>
            <a:pPr marL="713105" indent="-300355">
              <a:lnSpc>
                <a:spcPct val="100000"/>
              </a:lnSpc>
              <a:spcBef>
                <a:spcPts val="265"/>
              </a:spcBef>
              <a:buAutoNum type="arabicPeriod"/>
              <a:tabLst>
                <a:tab pos="713105" algn="l"/>
                <a:tab pos="713740" algn="l"/>
              </a:tabLst>
            </a:pPr>
            <a:r>
              <a:rPr sz="1150" spc="-114" dirty="0">
                <a:latin typeface="Arial Narrow" panose="020B0606020202030204" pitchFamily="34" charset="0"/>
                <a:cs typeface="Arial"/>
              </a:rPr>
              <a:t>SVR </a:t>
            </a:r>
            <a:r>
              <a:rPr sz="1150" spc="10" dirty="0">
                <a:latin typeface="Arial Narrow" panose="020B0606020202030204" pitchFamily="34" charset="0"/>
                <a:cs typeface="Arial"/>
              </a:rPr>
              <a:t>(Support </a:t>
            </a:r>
            <a:r>
              <a:rPr sz="1150" dirty="0">
                <a:latin typeface="Arial Narrow" panose="020B0606020202030204" pitchFamily="34" charset="0"/>
                <a:cs typeface="Arial"/>
              </a:rPr>
              <a:t>Vector</a:t>
            </a:r>
            <a:r>
              <a:rPr sz="1150" spc="-225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-15" dirty="0">
                <a:latin typeface="Arial Narrow" panose="020B0606020202030204" pitchFamily="34" charset="0"/>
                <a:cs typeface="Arial"/>
              </a:rPr>
              <a:t>Regression)</a:t>
            </a:r>
            <a:endParaRPr sz="1150" dirty="0">
              <a:latin typeface="Arial Narrow" panose="020B0606020202030204" pitchFamily="34" charset="0"/>
              <a:cs typeface="Arial"/>
            </a:endParaRPr>
          </a:p>
          <a:p>
            <a:pPr marL="713105" indent="-300355">
              <a:lnSpc>
                <a:spcPct val="100000"/>
              </a:lnSpc>
              <a:spcBef>
                <a:spcPts val="265"/>
              </a:spcBef>
              <a:buAutoNum type="arabicPeriod"/>
              <a:tabLst>
                <a:tab pos="713105" algn="l"/>
                <a:tab pos="713740" algn="l"/>
              </a:tabLst>
            </a:pPr>
            <a:r>
              <a:rPr sz="1150" spc="-45" dirty="0">
                <a:latin typeface="Arial Narrow" panose="020B0606020202030204" pitchFamily="34" charset="0"/>
                <a:cs typeface="Arial"/>
              </a:rPr>
              <a:t>MLP </a:t>
            </a:r>
            <a:r>
              <a:rPr sz="1150" dirty="0">
                <a:latin typeface="Arial Narrow" panose="020B0606020202030204" pitchFamily="34" charset="0"/>
                <a:cs typeface="Arial"/>
              </a:rPr>
              <a:t>(Multi-Layer</a:t>
            </a:r>
            <a:r>
              <a:rPr sz="1150" spc="-35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-5" dirty="0">
                <a:latin typeface="Arial Narrow" panose="020B0606020202030204" pitchFamily="34" charset="0"/>
                <a:cs typeface="Arial"/>
              </a:rPr>
              <a:t>Perceptron)</a:t>
            </a:r>
            <a:endParaRPr sz="1150" dirty="0">
              <a:latin typeface="Arial Narrow" panose="020B0606020202030204" pitchFamily="34" charset="0"/>
              <a:cs typeface="Arial"/>
            </a:endParaRPr>
          </a:p>
          <a:p>
            <a:pPr marL="713105" indent="-300355">
              <a:lnSpc>
                <a:spcPct val="100000"/>
              </a:lnSpc>
              <a:spcBef>
                <a:spcPts val="265"/>
              </a:spcBef>
              <a:buAutoNum type="arabicPeriod"/>
              <a:tabLst>
                <a:tab pos="713105" algn="l"/>
                <a:tab pos="713740" algn="l"/>
              </a:tabLst>
            </a:pPr>
            <a:r>
              <a:rPr sz="1150" spc="10" dirty="0">
                <a:latin typeface="Arial Narrow" panose="020B0606020202030204" pitchFamily="34" charset="0"/>
                <a:cs typeface="Arial"/>
              </a:rPr>
              <a:t>LightGBM</a:t>
            </a:r>
            <a:endParaRPr sz="1150" dirty="0">
              <a:latin typeface="Arial Narrow" panose="020B0606020202030204" pitchFamily="34" charset="0"/>
              <a:cs typeface="Arial"/>
            </a:endParaRPr>
          </a:p>
          <a:p>
            <a:pPr marL="713105" indent="-300355">
              <a:lnSpc>
                <a:spcPct val="100000"/>
              </a:lnSpc>
              <a:spcBef>
                <a:spcPts val="250"/>
              </a:spcBef>
              <a:buAutoNum type="arabicPeriod"/>
              <a:tabLst>
                <a:tab pos="713105" algn="l"/>
                <a:tab pos="713740" algn="l"/>
              </a:tabLst>
            </a:pPr>
            <a:r>
              <a:rPr sz="1150" spc="20" dirty="0">
                <a:latin typeface="Arial Narrow" panose="020B0606020202030204" pitchFamily="34" charset="0"/>
                <a:cs typeface="Arial"/>
              </a:rPr>
              <a:t>OptimizadoRandom</a:t>
            </a:r>
            <a:r>
              <a:rPr sz="1150" spc="-55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-20" dirty="0">
                <a:latin typeface="Arial Narrow" panose="020B0606020202030204" pitchFamily="34" charset="0"/>
                <a:cs typeface="Arial"/>
              </a:rPr>
              <a:t>Forest</a:t>
            </a:r>
            <a:endParaRPr sz="1150" dirty="0">
              <a:latin typeface="Arial Narrow" panose="020B0606020202030204" pitchFamily="34" charset="0"/>
              <a:cs typeface="Arial"/>
            </a:endParaRPr>
          </a:p>
          <a:p>
            <a:pPr marL="713105" indent="-300355">
              <a:lnSpc>
                <a:spcPct val="100000"/>
              </a:lnSpc>
              <a:spcBef>
                <a:spcPts val="265"/>
              </a:spcBef>
              <a:buAutoNum type="arabicPeriod"/>
              <a:tabLst>
                <a:tab pos="713105" algn="l"/>
                <a:tab pos="713740" algn="l"/>
              </a:tabLst>
            </a:pPr>
            <a:r>
              <a:rPr sz="1150" spc="15" dirty="0">
                <a:latin typeface="Arial Narrow" panose="020B0606020202030204" pitchFamily="34" charset="0"/>
                <a:cs typeface="Arial"/>
              </a:rPr>
              <a:t>OptimizadoXGBoost</a:t>
            </a:r>
            <a:endParaRPr sz="1150" dirty="0">
              <a:latin typeface="Arial Narrow" panose="020B0606020202030204" pitchFamily="34" charset="0"/>
              <a:cs typeface="Arial"/>
            </a:endParaRPr>
          </a:p>
          <a:p>
            <a:pPr marL="713105" indent="-300355">
              <a:lnSpc>
                <a:spcPct val="100000"/>
              </a:lnSpc>
              <a:spcBef>
                <a:spcPts val="265"/>
              </a:spcBef>
              <a:buAutoNum type="arabicPeriod"/>
              <a:tabLst>
                <a:tab pos="713105" algn="l"/>
                <a:tab pos="713740" algn="l"/>
              </a:tabLst>
            </a:pPr>
            <a:r>
              <a:rPr sz="1150" spc="-5" dirty="0">
                <a:latin typeface="Arial Narrow" panose="020B0606020202030204" pitchFamily="34" charset="0"/>
                <a:cs typeface="Arial"/>
              </a:rPr>
              <a:t>CatBoost</a:t>
            </a:r>
            <a:endParaRPr sz="115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90BF75A-A0F2-4BA7-B5A4-E06DF9B379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100" y="1661553"/>
            <a:ext cx="6029952" cy="3362465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8912" y="146456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1" y="0"/>
                </a:lnTo>
                <a:lnTo>
                  <a:pt x="111251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68898" y="3012506"/>
            <a:ext cx="2150745" cy="1095172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12700" marR="5080">
              <a:lnSpc>
                <a:spcPts val="2650"/>
              </a:lnSpc>
              <a:spcBef>
                <a:spcPts val="440"/>
              </a:spcBef>
            </a:pPr>
            <a:r>
              <a:rPr sz="2450" spc="-70" dirty="0">
                <a:latin typeface="Arial Narrow" panose="020B0606020202030204" pitchFamily="34" charset="0"/>
              </a:rPr>
              <a:t>RESULTADOS  </a:t>
            </a:r>
            <a:r>
              <a:rPr sz="2450" spc="-5" dirty="0">
                <a:latin typeface="Arial Narrow" panose="020B0606020202030204" pitchFamily="34" charset="0"/>
              </a:rPr>
              <a:t>DE </a:t>
            </a:r>
            <a:r>
              <a:rPr sz="2450" spc="-25" dirty="0">
                <a:latin typeface="Arial Narrow" panose="020B0606020202030204" pitchFamily="34" charset="0"/>
              </a:rPr>
              <a:t>LOS  </a:t>
            </a:r>
            <a:r>
              <a:rPr sz="2450" spc="-15" dirty="0">
                <a:latin typeface="Arial Narrow" panose="020B0606020202030204" pitchFamily="34" charset="0"/>
              </a:rPr>
              <a:t>A</a:t>
            </a:r>
            <a:r>
              <a:rPr sz="2450" spc="-225" dirty="0">
                <a:latin typeface="Arial Narrow" panose="020B0606020202030204" pitchFamily="34" charset="0"/>
              </a:rPr>
              <a:t>L</a:t>
            </a:r>
            <a:r>
              <a:rPr sz="2450" spc="90" dirty="0">
                <a:latin typeface="Arial Narrow" panose="020B0606020202030204" pitchFamily="34" charset="0"/>
              </a:rPr>
              <a:t>G</a:t>
            </a:r>
            <a:r>
              <a:rPr sz="2450" spc="45" dirty="0">
                <a:latin typeface="Arial Narrow" panose="020B0606020202030204" pitchFamily="34" charset="0"/>
              </a:rPr>
              <a:t>O</a:t>
            </a:r>
            <a:r>
              <a:rPr sz="2450" spc="-45" dirty="0">
                <a:latin typeface="Arial Narrow" panose="020B0606020202030204" pitchFamily="34" charset="0"/>
              </a:rPr>
              <a:t>R</a:t>
            </a:r>
            <a:r>
              <a:rPr sz="2450" spc="-55" dirty="0">
                <a:latin typeface="Arial Narrow" panose="020B0606020202030204" pitchFamily="34" charset="0"/>
              </a:rPr>
              <a:t>I</a:t>
            </a:r>
            <a:r>
              <a:rPr sz="2450" spc="-270" dirty="0">
                <a:latin typeface="Arial Narrow" panose="020B0606020202030204" pitchFamily="34" charset="0"/>
              </a:rPr>
              <a:t>T</a:t>
            </a:r>
            <a:r>
              <a:rPr sz="2450" spc="135" dirty="0">
                <a:latin typeface="Arial Narrow" panose="020B0606020202030204" pitchFamily="34" charset="0"/>
              </a:rPr>
              <a:t>M</a:t>
            </a:r>
            <a:r>
              <a:rPr sz="2450" spc="70" dirty="0">
                <a:latin typeface="Arial Narrow" panose="020B0606020202030204" pitchFamily="34" charset="0"/>
              </a:rPr>
              <a:t>O</a:t>
            </a:r>
            <a:r>
              <a:rPr sz="2450" spc="50" dirty="0">
                <a:latin typeface="Arial Narrow" panose="020B0606020202030204" pitchFamily="34" charset="0"/>
              </a:rPr>
              <a:t>S</a:t>
            </a:r>
            <a:endParaRPr sz="2450" dirty="0">
              <a:latin typeface="Arial Narrow" panose="020B060602020203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2DB9AC9-E9C9-43D8-B715-8DF3FEA7004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700" y="885825"/>
            <a:ext cx="7064072" cy="4701506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8912" y="146456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1" y="0"/>
                </a:lnTo>
                <a:lnTo>
                  <a:pt x="111251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70423" y="3014031"/>
            <a:ext cx="2150745" cy="1095172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12700" marR="5080">
              <a:lnSpc>
                <a:spcPts val="2650"/>
              </a:lnSpc>
              <a:spcBef>
                <a:spcPts val="440"/>
              </a:spcBef>
            </a:pPr>
            <a:r>
              <a:rPr sz="2450" spc="-70" dirty="0">
                <a:latin typeface="Arial Narrow" panose="020B0606020202030204" pitchFamily="34" charset="0"/>
              </a:rPr>
              <a:t>RESULTADOS  </a:t>
            </a:r>
            <a:r>
              <a:rPr sz="2450" spc="-5" dirty="0">
                <a:latin typeface="Arial Narrow" panose="020B0606020202030204" pitchFamily="34" charset="0"/>
              </a:rPr>
              <a:t>DE </a:t>
            </a:r>
            <a:r>
              <a:rPr sz="2450" spc="-25" dirty="0">
                <a:latin typeface="Arial Narrow" panose="020B0606020202030204" pitchFamily="34" charset="0"/>
              </a:rPr>
              <a:t>LOS  </a:t>
            </a:r>
            <a:r>
              <a:rPr sz="2450" spc="-15" dirty="0">
                <a:latin typeface="Arial Narrow" panose="020B0606020202030204" pitchFamily="34" charset="0"/>
              </a:rPr>
              <a:t>A</a:t>
            </a:r>
            <a:r>
              <a:rPr sz="2450" spc="-225" dirty="0">
                <a:latin typeface="Arial Narrow" panose="020B0606020202030204" pitchFamily="34" charset="0"/>
              </a:rPr>
              <a:t>L</a:t>
            </a:r>
            <a:r>
              <a:rPr sz="2450" spc="90" dirty="0">
                <a:latin typeface="Arial Narrow" panose="020B0606020202030204" pitchFamily="34" charset="0"/>
              </a:rPr>
              <a:t>G</a:t>
            </a:r>
            <a:r>
              <a:rPr sz="2450" spc="45" dirty="0">
                <a:latin typeface="Arial Narrow" panose="020B0606020202030204" pitchFamily="34" charset="0"/>
              </a:rPr>
              <a:t>O</a:t>
            </a:r>
            <a:r>
              <a:rPr sz="2450" spc="-45" dirty="0">
                <a:latin typeface="Arial Narrow" panose="020B0606020202030204" pitchFamily="34" charset="0"/>
              </a:rPr>
              <a:t>R</a:t>
            </a:r>
            <a:r>
              <a:rPr sz="2450" spc="-55" dirty="0">
                <a:latin typeface="Arial Narrow" panose="020B0606020202030204" pitchFamily="34" charset="0"/>
              </a:rPr>
              <a:t>I</a:t>
            </a:r>
            <a:r>
              <a:rPr sz="2450" spc="-270" dirty="0">
                <a:latin typeface="Arial Narrow" panose="020B0606020202030204" pitchFamily="34" charset="0"/>
              </a:rPr>
              <a:t>T</a:t>
            </a:r>
            <a:r>
              <a:rPr sz="2450" spc="135" dirty="0">
                <a:latin typeface="Arial Narrow" panose="020B0606020202030204" pitchFamily="34" charset="0"/>
              </a:rPr>
              <a:t>M</a:t>
            </a:r>
            <a:r>
              <a:rPr sz="2450" spc="70" dirty="0">
                <a:latin typeface="Arial Narrow" panose="020B0606020202030204" pitchFamily="34" charset="0"/>
              </a:rPr>
              <a:t>O</a:t>
            </a:r>
            <a:r>
              <a:rPr sz="2450" spc="50" dirty="0">
                <a:latin typeface="Arial Narrow" panose="020B0606020202030204" pitchFamily="34" charset="0"/>
              </a:rPr>
              <a:t>S</a:t>
            </a:r>
            <a:endParaRPr sz="2450" dirty="0">
              <a:latin typeface="Arial Narrow" panose="020B0606020202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2420A23-CE42-40E1-997B-4A5CC2F6B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299" y="1747197"/>
            <a:ext cx="7547567" cy="2912404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8912" y="146456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1" y="0"/>
                </a:lnTo>
                <a:lnTo>
                  <a:pt x="111251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01994" y="2943225"/>
            <a:ext cx="2150745" cy="1095172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12700" marR="5080">
              <a:lnSpc>
                <a:spcPts val="2650"/>
              </a:lnSpc>
              <a:spcBef>
                <a:spcPts val="440"/>
              </a:spcBef>
            </a:pPr>
            <a:r>
              <a:rPr sz="2450" spc="-70" dirty="0">
                <a:latin typeface="Arial Narrow" panose="020B0606020202030204" pitchFamily="34" charset="0"/>
              </a:rPr>
              <a:t>RESULTADOS  </a:t>
            </a:r>
            <a:r>
              <a:rPr sz="2450" spc="-5" dirty="0">
                <a:latin typeface="Arial Narrow" panose="020B0606020202030204" pitchFamily="34" charset="0"/>
              </a:rPr>
              <a:t>DE </a:t>
            </a:r>
            <a:r>
              <a:rPr sz="2450" spc="-25" dirty="0">
                <a:latin typeface="Arial Narrow" panose="020B0606020202030204" pitchFamily="34" charset="0"/>
              </a:rPr>
              <a:t>LOS  </a:t>
            </a:r>
            <a:r>
              <a:rPr sz="2450" spc="-15" dirty="0">
                <a:latin typeface="Arial Narrow" panose="020B0606020202030204" pitchFamily="34" charset="0"/>
              </a:rPr>
              <a:t>A</a:t>
            </a:r>
            <a:r>
              <a:rPr sz="2450" spc="-225" dirty="0">
                <a:latin typeface="Arial Narrow" panose="020B0606020202030204" pitchFamily="34" charset="0"/>
              </a:rPr>
              <a:t>L</a:t>
            </a:r>
            <a:r>
              <a:rPr sz="2450" spc="90" dirty="0">
                <a:latin typeface="Arial Narrow" panose="020B0606020202030204" pitchFamily="34" charset="0"/>
              </a:rPr>
              <a:t>G</a:t>
            </a:r>
            <a:r>
              <a:rPr sz="2450" spc="45" dirty="0">
                <a:latin typeface="Arial Narrow" panose="020B0606020202030204" pitchFamily="34" charset="0"/>
              </a:rPr>
              <a:t>O</a:t>
            </a:r>
            <a:r>
              <a:rPr sz="2450" spc="-45" dirty="0">
                <a:latin typeface="Arial Narrow" panose="020B0606020202030204" pitchFamily="34" charset="0"/>
              </a:rPr>
              <a:t>R</a:t>
            </a:r>
            <a:r>
              <a:rPr sz="2450" spc="-55" dirty="0">
                <a:latin typeface="Arial Narrow" panose="020B0606020202030204" pitchFamily="34" charset="0"/>
              </a:rPr>
              <a:t>I</a:t>
            </a:r>
            <a:r>
              <a:rPr sz="2450" spc="-270" dirty="0">
                <a:latin typeface="Arial Narrow" panose="020B0606020202030204" pitchFamily="34" charset="0"/>
              </a:rPr>
              <a:t>T</a:t>
            </a:r>
            <a:r>
              <a:rPr sz="2450" spc="135" dirty="0">
                <a:latin typeface="Arial Narrow" panose="020B0606020202030204" pitchFamily="34" charset="0"/>
              </a:rPr>
              <a:t>M</a:t>
            </a:r>
            <a:r>
              <a:rPr sz="2450" spc="70" dirty="0">
                <a:latin typeface="Arial Narrow" panose="020B0606020202030204" pitchFamily="34" charset="0"/>
              </a:rPr>
              <a:t>O</a:t>
            </a:r>
            <a:r>
              <a:rPr sz="2450" spc="50" dirty="0">
                <a:latin typeface="Arial Narrow" panose="020B0606020202030204" pitchFamily="34" charset="0"/>
              </a:rPr>
              <a:t>S</a:t>
            </a:r>
            <a:endParaRPr sz="2450" dirty="0">
              <a:latin typeface="Arial Narrow" panose="020B0606020202030204" pitchFamily="34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8559AD6-9324-40A3-A1FA-6828DBFCE69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900" y="200025"/>
            <a:ext cx="8070891" cy="5991225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38912" y="1464563"/>
            <a:ext cx="111760" cy="617220"/>
          </a:xfrm>
          <a:custGeom>
            <a:avLst/>
            <a:gdLst/>
            <a:ahLst/>
            <a:cxnLst/>
            <a:rect l="l" t="t" r="r" b="b"/>
            <a:pathLst>
              <a:path w="111759" h="617219">
                <a:moveTo>
                  <a:pt x="0" y="0"/>
                </a:moveTo>
                <a:lnTo>
                  <a:pt x="111251" y="0"/>
                </a:lnTo>
                <a:lnTo>
                  <a:pt x="111251" y="617220"/>
                </a:lnTo>
                <a:lnTo>
                  <a:pt x="0" y="617220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68898" y="3012506"/>
            <a:ext cx="2150745" cy="1095172"/>
          </a:xfrm>
          <a:prstGeom prst="rect">
            <a:avLst/>
          </a:prstGeom>
        </p:spPr>
        <p:txBody>
          <a:bodyPr vert="horz" wrap="square" lIns="0" tIns="55880" rIns="0" bIns="0" rtlCol="0">
            <a:spAutoFit/>
          </a:bodyPr>
          <a:lstStyle/>
          <a:p>
            <a:pPr marL="12700" marR="5080">
              <a:lnSpc>
                <a:spcPts val="2650"/>
              </a:lnSpc>
              <a:spcBef>
                <a:spcPts val="440"/>
              </a:spcBef>
            </a:pPr>
            <a:r>
              <a:rPr sz="2450" spc="-70" dirty="0">
                <a:latin typeface="Arial Narrow" panose="020B0606020202030204" pitchFamily="34" charset="0"/>
              </a:rPr>
              <a:t>RESULTADOS  </a:t>
            </a:r>
            <a:r>
              <a:rPr sz="2450" spc="-5" dirty="0">
                <a:latin typeface="Arial Narrow" panose="020B0606020202030204" pitchFamily="34" charset="0"/>
              </a:rPr>
              <a:t>DE </a:t>
            </a:r>
            <a:r>
              <a:rPr sz="2450" spc="-25" dirty="0">
                <a:latin typeface="Arial Narrow" panose="020B0606020202030204" pitchFamily="34" charset="0"/>
              </a:rPr>
              <a:t>LOS  </a:t>
            </a:r>
            <a:r>
              <a:rPr sz="2450" spc="-15" dirty="0">
                <a:latin typeface="Arial Narrow" panose="020B0606020202030204" pitchFamily="34" charset="0"/>
              </a:rPr>
              <a:t>A</a:t>
            </a:r>
            <a:r>
              <a:rPr sz="2450" spc="-225" dirty="0">
                <a:latin typeface="Arial Narrow" panose="020B0606020202030204" pitchFamily="34" charset="0"/>
              </a:rPr>
              <a:t>L</a:t>
            </a:r>
            <a:r>
              <a:rPr sz="2450" spc="90" dirty="0">
                <a:latin typeface="Arial Narrow" panose="020B0606020202030204" pitchFamily="34" charset="0"/>
              </a:rPr>
              <a:t>G</a:t>
            </a:r>
            <a:r>
              <a:rPr sz="2450" spc="45" dirty="0">
                <a:latin typeface="Arial Narrow" panose="020B0606020202030204" pitchFamily="34" charset="0"/>
              </a:rPr>
              <a:t>O</a:t>
            </a:r>
            <a:r>
              <a:rPr sz="2450" spc="-45" dirty="0">
                <a:latin typeface="Arial Narrow" panose="020B0606020202030204" pitchFamily="34" charset="0"/>
              </a:rPr>
              <a:t>R</a:t>
            </a:r>
            <a:r>
              <a:rPr sz="2450" spc="-55" dirty="0">
                <a:latin typeface="Arial Narrow" panose="020B0606020202030204" pitchFamily="34" charset="0"/>
              </a:rPr>
              <a:t>I</a:t>
            </a:r>
            <a:r>
              <a:rPr sz="2450" spc="-270" dirty="0">
                <a:latin typeface="Arial Narrow" panose="020B0606020202030204" pitchFamily="34" charset="0"/>
              </a:rPr>
              <a:t>T</a:t>
            </a:r>
            <a:r>
              <a:rPr sz="2450" spc="135" dirty="0">
                <a:latin typeface="Arial Narrow" panose="020B0606020202030204" pitchFamily="34" charset="0"/>
              </a:rPr>
              <a:t>M</a:t>
            </a:r>
            <a:r>
              <a:rPr sz="2450" spc="70" dirty="0">
                <a:latin typeface="Arial Narrow" panose="020B0606020202030204" pitchFamily="34" charset="0"/>
              </a:rPr>
              <a:t>O</a:t>
            </a:r>
            <a:r>
              <a:rPr sz="2450" spc="50" dirty="0">
                <a:latin typeface="Arial Narrow" panose="020B0606020202030204" pitchFamily="34" charset="0"/>
              </a:rPr>
              <a:t>S</a:t>
            </a:r>
            <a:endParaRPr sz="2450" dirty="0">
              <a:latin typeface="Arial Narrow" panose="020B060602020203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84ED0C8-7FAE-4C6F-B18A-F13B65C5B5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64" r="20203"/>
          <a:stretch/>
        </p:blipFill>
        <p:spPr>
          <a:xfrm>
            <a:off x="2506980" y="1343025"/>
            <a:ext cx="6890412" cy="3733801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7814" y="1659113"/>
            <a:ext cx="3599815" cy="88773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 marR="5080">
              <a:lnSpc>
                <a:spcPts val="3220"/>
              </a:lnSpc>
              <a:spcBef>
                <a:spcPts val="500"/>
              </a:spcBef>
            </a:pPr>
            <a:r>
              <a:rPr sz="2950" spc="5" dirty="0">
                <a:latin typeface="Arial Narrow" panose="020B0606020202030204" pitchFamily="34" charset="0"/>
              </a:rPr>
              <a:t>COMPARACIÓN</a:t>
            </a:r>
            <a:r>
              <a:rPr sz="2950" spc="-245" dirty="0">
                <a:latin typeface="Arial Narrow" panose="020B0606020202030204" pitchFamily="34" charset="0"/>
              </a:rPr>
              <a:t> </a:t>
            </a:r>
            <a:r>
              <a:rPr sz="2950" spc="-10" dirty="0">
                <a:latin typeface="Arial Narrow" panose="020B0606020202030204" pitchFamily="34" charset="0"/>
              </a:rPr>
              <a:t>DE  </a:t>
            </a:r>
            <a:r>
              <a:rPr sz="2950" spc="-20" dirty="0">
                <a:latin typeface="Arial Narrow" panose="020B0606020202030204" pitchFamily="34" charset="0"/>
              </a:rPr>
              <a:t>LOS</a:t>
            </a:r>
            <a:r>
              <a:rPr sz="2950" spc="-215" dirty="0">
                <a:latin typeface="Arial Narrow" panose="020B0606020202030204" pitchFamily="34" charset="0"/>
              </a:rPr>
              <a:t> </a:t>
            </a:r>
            <a:r>
              <a:rPr sz="2950" spc="25" dirty="0">
                <a:latin typeface="Arial Narrow" panose="020B0606020202030204" pitchFamily="34" charset="0"/>
              </a:rPr>
              <a:t>MODELOS</a:t>
            </a:r>
            <a:endParaRPr sz="295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27722" y="3149645"/>
            <a:ext cx="3334385" cy="37338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>
              <a:lnSpc>
                <a:spcPts val="1370"/>
              </a:lnSpc>
              <a:spcBef>
                <a:spcPts val="145"/>
              </a:spcBef>
            </a:pPr>
            <a:r>
              <a:rPr sz="1150" spc="30" dirty="0">
                <a:latin typeface="Arial Narrow" panose="020B0606020202030204" pitchFamily="34" charset="0"/>
                <a:cs typeface="Arial"/>
              </a:rPr>
              <a:t>A</a:t>
            </a:r>
            <a:r>
              <a:rPr sz="1150" spc="-55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15" dirty="0">
                <a:latin typeface="Arial Narrow" panose="020B0606020202030204" pitchFamily="34" charset="0"/>
                <a:cs typeface="Arial"/>
              </a:rPr>
              <a:t>continuación,</a:t>
            </a:r>
            <a:r>
              <a:rPr sz="1150" spc="-8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-35" dirty="0">
                <a:latin typeface="Arial Narrow" panose="020B0606020202030204" pitchFamily="34" charset="0"/>
                <a:cs typeface="Arial"/>
              </a:rPr>
              <a:t>se</a:t>
            </a:r>
            <a:r>
              <a:rPr sz="11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dirty="0">
                <a:latin typeface="Arial Narrow" panose="020B0606020202030204" pitchFamily="34" charset="0"/>
                <a:cs typeface="Arial"/>
              </a:rPr>
              <a:t>mustra</a:t>
            </a:r>
            <a:r>
              <a:rPr sz="11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-5" dirty="0">
                <a:latin typeface="Arial Narrow" panose="020B0606020202030204" pitchFamily="34" charset="0"/>
                <a:cs typeface="Arial"/>
              </a:rPr>
              <a:t>una</a:t>
            </a:r>
            <a:r>
              <a:rPr sz="1150" spc="-3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10" dirty="0">
                <a:latin typeface="Arial Narrow" panose="020B0606020202030204" pitchFamily="34" charset="0"/>
                <a:cs typeface="Arial"/>
              </a:rPr>
              <a:t>comprarativa</a:t>
            </a:r>
            <a:r>
              <a:rPr sz="1150" spc="-4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50" dirty="0">
                <a:latin typeface="Arial Narrow" panose="020B0606020202030204" pitchFamily="34" charset="0"/>
                <a:cs typeface="Arial"/>
              </a:rPr>
              <a:t>de</a:t>
            </a:r>
            <a:r>
              <a:rPr sz="1150" spc="-50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dirty="0">
                <a:latin typeface="Arial Narrow" panose="020B0606020202030204" pitchFamily="34" charset="0"/>
                <a:cs typeface="Arial"/>
              </a:rPr>
              <a:t>los  </a:t>
            </a:r>
            <a:r>
              <a:rPr sz="1150" spc="25" dirty="0">
                <a:latin typeface="Arial Narrow" panose="020B0606020202030204" pitchFamily="34" charset="0"/>
                <a:cs typeface="Arial"/>
              </a:rPr>
              <a:t>modelos</a:t>
            </a:r>
            <a:r>
              <a:rPr sz="1150" spc="-45" dirty="0">
                <a:latin typeface="Arial Narrow" panose="020B0606020202030204" pitchFamily="34" charset="0"/>
                <a:cs typeface="Arial"/>
              </a:rPr>
              <a:t> </a:t>
            </a:r>
            <a:r>
              <a:rPr sz="1150" spc="10" dirty="0">
                <a:latin typeface="Arial Narrow" panose="020B0606020202030204" pitchFamily="34" charset="0"/>
                <a:cs typeface="Arial"/>
              </a:rPr>
              <a:t>utilizados</a:t>
            </a:r>
            <a:endParaRPr sz="1150" dirty="0"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8C72CA3-7292-4561-904F-8CF402A8D9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100" y="1341501"/>
            <a:ext cx="3112913" cy="17358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3F1B4AF-B1A0-4D26-BE07-67FB823B11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712" y="3523025"/>
            <a:ext cx="8021050" cy="309393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6E69721-E908-48B1-8F6C-5B0E8B381DE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" t="13654" r="-24240" b="-24240"/>
          <a:stretch/>
        </p:blipFill>
        <p:spPr>
          <a:xfrm>
            <a:off x="6480222" y="1685781"/>
            <a:ext cx="3192457" cy="1463864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2560" y="774382"/>
            <a:ext cx="10692765" cy="6014085"/>
          </a:xfrm>
          <a:custGeom>
            <a:avLst/>
            <a:gdLst/>
            <a:ahLst/>
            <a:cxnLst/>
            <a:rect l="l" t="t" r="r" b="b"/>
            <a:pathLst>
              <a:path w="10692765" h="6014084">
                <a:moveTo>
                  <a:pt x="0" y="0"/>
                </a:moveTo>
                <a:lnTo>
                  <a:pt x="10692384" y="0"/>
                </a:lnTo>
                <a:lnTo>
                  <a:pt x="10692384" y="6013703"/>
                </a:lnTo>
                <a:lnTo>
                  <a:pt x="0" y="6013703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7A8B53B-7F7A-49DF-892A-19A151669D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0" y="276225"/>
            <a:ext cx="8911544" cy="5524148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7814" y="1659113"/>
            <a:ext cx="3533140" cy="88773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 marR="5080">
              <a:lnSpc>
                <a:spcPts val="3220"/>
              </a:lnSpc>
              <a:spcBef>
                <a:spcPts val="500"/>
              </a:spcBef>
            </a:pPr>
            <a:r>
              <a:rPr sz="2950" spc="-75" dirty="0">
                <a:latin typeface="Arial Narrow" panose="020B0606020202030204" pitchFamily="34" charset="0"/>
              </a:rPr>
              <a:t>R</a:t>
            </a:r>
            <a:r>
              <a:rPr sz="2950" spc="35" dirty="0">
                <a:latin typeface="Arial Narrow" panose="020B0606020202030204" pitchFamily="34" charset="0"/>
              </a:rPr>
              <a:t>E</a:t>
            </a:r>
            <a:r>
              <a:rPr sz="2950" spc="-55" dirty="0">
                <a:latin typeface="Arial Narrow" panose="020B0606020202030204" pitchFamily="34" charset="0"/>
              </a:rPr>
              <a:t>C</a:t>
            </a:r>
            <a:r>
              <a:rPr sz="2950" spc="95" dirty="0">
                <a:latin typeface="Arial Narrow" panose="020B0606020202030204" pitchFamily="34" charset="0"/>
              </a:rPr>
              <a:t>O</a:t>
            </a:r>
            <a:r>
              <a:rPr sz="2950" spc="140" dirty="0">
                <a:latin typeface="Arial Narrow" panose="020B0606020202030204" pitchFamily="34" charset="0"/>
              </a:rPr>
              <a:t>M</a:t>
            </a:r>
            <a:r>
              <a:rPr sz="2950" spc="35" dirty="0">
                <a:latin typeface="Arial Narrow" panose="020B0606020202030204" pitchFamily="34" charset="0"/>
              </a:rPr>
              <a:t>E</a:t>
            </a:r>
            <a:r>
              <a:rPr sz="2950" spc="75" dirty="0">
                <a:latin typeface="Arial Narrow" panose="020B0606020202030204" pitchFamily="34" charset="0"/>
              </a:rPr>
              <a:t>N</a:t>
            </a:r>
            <a:r>
              <a:rPr sz="2950" spc="-114" dirty="0">
                <a:latin typeface="Arial Narrow" panose="020B0606020202030204" pitchFamily="34" charset="0"/>
              </a:rPr>
              <a:t>D</a:t>
            </a:r>
            <a:r>
              <a:rPr sz="2950" spc="-35" dirty="0">
                <a:latin typeface="Arial Narrow" panose="020B0606020202030204" pitchFamily="34" charset="0"/>
              </a:rPr>
              <a:t>A</a:t>
            </a:r>
            <a:r>
              <a:rPr sz="2950" spc="-55" dirty="0">
                <a:latin typeface="Arial Narrow" panose="020B0606020202030204" pitchFamily="34" charset="0"/>
              </a:rPr>
              <a:t>C</a:t>
            </a:r>
            <a:r>
              <a:rPr sz="2950" spc="-30" dirty="0">
                <a:latin typeface="Arial Narrow" panose="020B0606020202030204" pitchFamily="34" charset="0"/>
              </a:rPr>
              <a:t>I</a:t>
            </a:r>
            <a:r>
              <a:rPr sz="2950" spc="95" dirty="0">
                <a:latin typeface="Arial Narrow" panose="020B0606020202030204" pitchFamily="34" charset="0"/>
              </a:rPr>
              <a:t>O</a:t>
            </a:r>
            <a:r>
              <a:rPr sz="2950" spc="50" dirty="0">
                <a:latin typeface="Arial Narrow" panose="020B0606020202030204" pitchFamily="34" charset="0"/>
              </a:rPr>
              <a:t>N  </a:t>
            </a:r>
            <a:r>
              <a:rPr sz="2950" spc="90" dirty="0">
                <a:latin typeface="Arial Narrow" panose="020B0606020202030204" pitchFamily="34" charset="0"/>
              </a:rPr>
              <a:t>(MEJOR</a:t>
            </a:r>
            <a:r>
              <a:rPr sz="2950" spc="-245" dirty="0">
                <a:latin typeface="Arial Narrow" panose="020B0606020202030204" pitchFamily="34" charset="0"/>
              </a:rPr>
              <a:t> </a:t>
            </a:r>
            <a:r>
              <a:rPr sz="2950" spc="10" dirty="0">
                <a:latin typeface="Arial Narrow" panose="020B0606020202030204" pitchFamily="34" charset="0"/>
              </a:rPr>
              <a:t>MODELO)</a:t>
            </a:r>
            <a:endParaRPr sz="2950" dirty="0">
              <a:latin typeface="Arial Narrow" panose="020B060602020203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61187" y="13548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1187" y="2785872"/>
            <a:ext cx="3850004" cy="0"/>
          </a:xfrm>
          <a:custGeom>
            <a:avLst/>
            <a:gdLst/>
            <a:ahLst/>
            <a:cxnLst/>
            <a:rect l="l" t="t" r="r" b="b"/>
            <a:pathLst>
              <a:path w="3850004">
                <a:moveTo>
                  <a:pt x="0" y="0"/>
                </a:moveTo>
                <a:lnTo>
                  <a:pt x="3849624" y="0"/>
                </a:lnTo>
              </a:path>
            </a:pathLst>
          </a:custGeom>
          <a:ln w="1524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78719" y="2943225"/>
            <a:ext cx="3769360" cy="3890168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0" marR="0"/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Performance Excepcional:</a:t>
            </a:r>
            <a:endParaRPr lang="en-US" sz="1200" b="1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s-PE" sz="12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Gradient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es-PE" sz="12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Boosting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+ </a:t>
            </a:r>
            <a:r>
              <a:rPr lang="es-PE" sz="12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Upsampling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ofrece el mejor rendimiento con:</a:t>
            </a:r>
            <a:endParaRPr lang="en-US" sz="12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Accuracy:</a:t>
            </a:r>
            <a:r>
              <a:rPr lang="en-US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98.98%</a:t>
            </a: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Precision:</a:t>
            </a:r>
            <a:r>
              <a:rPr lang="en-US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98.99%</a:t>
            </a: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Recall:</a:t>
            </a:r>
            <a:r>
              <a:rPr lang="en-US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98.98%</a:t>
            </a: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F1-Score:</a:t>
            </a:r>
            <a:r>
              <a:rPr lang="en-US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98.98%</a:t>
            </a: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AUC-ROC:</a:t>
            </a:r>
            <a:r>
              <a:rPr lang="en-US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99.86%</a:t>
            </a:r>
          </a:p>
          <a:p>
            <a:pPr marL="0" marR="0"/>
            <a:r>
              <a:rPr lang="en-US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en-US" sz="12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Métodos</a:t>
            </a:r>
            <a:r>
              <a:rPr lang="en-US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en-US" sz="12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Complementarios</a:t>
            </a:r>
            <a:r>
              <a:rPr lang="en-US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Ensemble Voting:</a:t>
            </a:r>
            <a:r>
              <a:rPr lang="en-US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98.47% accuracy </a:t>
            </a:r>
            <a:r>
              <a:rPr lang="en-US" sz="12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como</a:t>
            </a:r>
            <a:r>
              <a:rPr lang="en-US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respaldo</a:t>
            </a:r>
            <a:r>
              <a:rPr lang="en-US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en-US" sz="12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robusto</a:t>
            </a:r>
            <a:endParaRPr lang="en-US" sz="12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DBSCAN </a:t>
            </a:r>
            <a:r>
              <a:rPr lang="es-PE" sz="12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Clustering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Identificación de patrones ocultos en </a:t>
            </a:r>
            <a:r>
              <a:rPr lang="es-PE" sz="12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claims</a:t>
            </a:r>
            <a:endParaRPr lang="en-US" sz="12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Neural Networks: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96.99% </a:t>
            </a:r>
            <a:r>
              <a:rPr lang="es-PE" sz="12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accuracy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para casos complejos</a:t>
            </a:r>
            <a:endParaRPr lang="en-US" sz="12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Ventaja Competitiva:</a:t>
            </a:r>
            <a:endParaRPr lang="en-US" sz="1200" b="1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Este enfoque innovador refuerza la importancia del uso de tecnologías basadas en datos para mejorar la eficiencia operativa y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reducir riesgo en 45%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mientras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incrementa ROI en 35%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en la industria de </a:t>
            </a:r>
            <a:r>
              <a:rPr lang="es-PE" sz="12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claims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de seguros.</a:t>
            </a:r>
            <a:endParaRPr lang="en-US" sz="12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Implementación Inmediata:</a:t>
            </a:r>
            <a:endParaRPr lang="en-US" sz="1200" b="1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Modelo </a:t>
            </a:r>
            <a:r>
              <a:rPr lang="es-PE" sz="12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production-ready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con capacidad de procesamiento de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10,000+ </a:t>
            </a:r>
            <a:r>
              <a:rPr lang="es-PE" sz="12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claims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/hora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y tiempo de inferencia </a:t>
            </a:r>
            <a:r>
              <a:rPr lang="es-PE" sz="12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&lt;50ms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por </a:t>
            </a:r>
            <a:r>
              <a:rPr lang="es-PE" sz="12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claim</a:t>
            </a:r>
            <a:r>
              <a:rPr lang="es-PE" sz="12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.</a:t>
            </a:r>
            <a:endParaRPr lang="en-US" sz="12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F13911C-A229-4109-BE47-89B7AD14E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5610" y="1659113"/>
            <a:ext cx="6166603" cy="3438665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82627" y="1063230"/>
            <a:ext cx="2525395" cy="4006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2450" dirty="0">
                <a:latin typeface="Arial Narrow" panose="020B0606020202030204" pitchFamily="34" charset="0"/>
              </a:rPr>
              <a:t>CONCLUSIONES</a:t>
            </a:r>
          </a:p>
        </p:txBody>
      </p:sp>
      <p:sp>
        <p:nvSpPr>
          <p:cNvPr id="5" name="object 5"/>
          <p:cNvSpPr/>
          <p:nvPr/>
        </p:nvSpPr>
        <p:spPr>
          <a:xfrm>
            <a:off x="373380" y="1545336"/>
            <a:ext cx="481965" cy="0"/>
          </a:xfrm>
          <a:custGeom>
            <a:avLst/>
            <a:gdLst/>
            <a:ahLst/>
            <a:cxnLst/>
            <a:rect l="l" t="t" r="r" b="b"/>
            <a:pathLst>
              <a:path w="481965">
                <a:moveTo>
                  <a:pt x="0" y="0"/>
                </a:moveTo>
                <a:lnTo>
                  <a:pt x="481584" y="0"/>
                </a:lnTo>
              </a:path>
            </a:pathLst>
          </a:custGeom>
          <a:ln w="64008">
            <a:solidFill>
              <a:srgbClr val="2885E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76428" y="2920746"/>
            <a:ext cx="2894330" cy="0"/>
          </a:xfrm>
          <a:custGeom>
            <a:avLst/>
            <a:gdLst/>
            <a:ahLst/>
            <a:cxnLst/>
            <a:rect l="l" t="t" r="r" b="b"/>
            <a:pathLst>
              <a:path w="2894329">
                <a:moveTo>
                  <a:pt x="0" y="0"/>
                </a:moveTo>
                <a:lnTo>
                  <a:pt x="2894075" y="0"/>
                </a:lnTo>
              </a:path>
            </a:pathLst>
          </a:custGeom>
          <a:ln w="7620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74904" y="2920745"/>
            <a:ext cx="2897505" cy="0"/>
          </a:xfrm>
          <a:custGeom>
            <a:avLst/>
            <a:gdLst/>
            <a:ahLst/>
            <a:cxnLst/>
            <a:rect l="l" t="t" r="r" b="b"/>
            <a:pathLst>
              <a:path w="2897504">
                <a:moveTo>
                  <a:pt x="0" y="0"/>
                </a:moveTo>
                <a:lnTo>
                  <a:pt x="2897123" y="0"/>
                </a:lnTo>
              </a:path>
            </a:pathLst>
          </a:custGeom>
          <a:ln w="10668">
            <a:solidFill>
              <a:srgbClr val="BCDAD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14362" y="2031785"/>
            <a:ext cx="9401066" cy="3963906"/>
          </a:xfrm>
          <a:prstGeom prst="rect">
            <a:avLst/>
          </a:prstGeom>
        </p:spPr>
        <p:txBody>
          <a:bodyPr vert="horz" wrap="square" lIns="0" tIns="85090" rIns="0" bIns="0" rtlCol="0">
            <a:spAutoFit/>
          </a:bodyPr>
          <a:lstStyle/>
          <a:p>
            <a:pPr marL="0" marR="0"/>
            <a:r>
              <a:rPr lang="es-PE" sz="18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Filtrado de Datos Crítico:</a:t>
            </a:r>
            <a:endParaRPr lang="en-US" sz="1800" b="1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Esencial eliminar </a:t>
            </a:r>
            <a:r>
              <a:rPr lang="es-PE" sz="18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claims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con </a:t>
            </a:r>
            <a:r>
              <a:rPr lang="es-PE" sz="18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data </a:t>
            </a:r>
            <a:r>
              <a:rPr lang="es-PE" sz="18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leakage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del </a:t>
            </a:r>
            <a:r>
              <a:rPr lang="es-PE" sz="18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dataset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, ya que estos representan condiciones </a:t>
            </a:r>
            <a:r>
              <a:rPr lang="es-PE" sz="18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post-decisión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que pueden introducir sesgos y distorsionar los modelos predictivos</a:t>
            </a:r>
            <a:endParaRPr lang="en-US" sz="18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La comprensión del proceso asegura que el modelo sea una herramienta efectiva para decisiones </a:t>
            </a:r>
            <a:r>
              <a:rPr lang="es-PE" sz="18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pre-compra</a:t>
            </a:r>
            <a:endParaRPr lang="en-US" sz="18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n-US" sz="18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Optimización</a:t>
            </a:r>
            <a:r>
              <a:rPr lang="en-US" sz="18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de Variables:</a:t>
            </a: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La </a:t>
            </a:r>
            <a:r>
              <a:rPr lang="es-PE" sz="18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ingeniería de características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mejoró significativamente la capacidad predictiva al crear variables como ratio </a:t>
            </a:r>
            <a:r>
              <a:rPr lang="es-PE" sz="18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company-success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, interacción </a:t>
            </a:r>
            <a:r>
              <a:rPr lang="es-PE" sz="18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attorney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-timing, y balance-</a:t>
            </a:r>
            <a:r>
              <a:rPr lang="es-PE" sz="18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hurdle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ratio</a:t>
            </a:r>
            <a:endParaRPr lang="en-US" sz="18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Se eliminaron características redundantes con correlación &gt;95%, simplificando el modelo y mejorando interpretabilidad</a:t>
            </a:r>
            <a:endParaRPr lang="en-US" sz="18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n-US" sz="18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Preparación</a:t>
            </a:r>
            <a:r>
              <a:rPr lang="en-US" sz="18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de </a:t>
            </a:r>
            <a:r>
              <a:rPr lang="en-US" sz="18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Datos</a:t>
            </a:r>
            <a:r>
              <a:rPr lang="en-US" sz="18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en-US" sz="18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Efectiva</a:t>
            </a:r>
            <a:r>
              <a:rPr lang="en-US" sz="18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800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Eliminación de </a:t>
            </a:r>
            <a:r>
              <a:rPr lang="es-PE" sz="1800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outliers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(0.0% de datos perdidos) y balanceo de clases aseguraron </a:t>
            </a:r>
            <a:r>
              <a:rPr lang="es-PE" sz="18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dataset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limpio y optimizado</a:t>
            </a:r>
            <a:endParaRPr lang="en-US" sz="18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La exclusión de variables </a:t>
            </a:r>
            <a:r>
              <a:rPr lang="es-PE" sz="18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post-decisión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evitó data </a:t>
            </a:r>
            <a:r>
              <a:rPr lang="es-PE" sz="1800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leakage</a:t>
            </a:r>
            <a:r>
              <a:rPr lang="es-PE" sz="1800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, garantizando predicciones válidas</a:t>
            </a:r>
            <a:endParaRPr lang="en-US" sz="1800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4523693"/>
              </p:ext>
            </p:extLst>
          </p:nvPr>
        </p:nvGraphicFramePr>
        <p:xfrm>
          <a:off x="435102" y="768858"/>
          <a:ext cx="9846309" cy="12761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20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6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607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737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431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E4EFED"/>
                      </a:solidFill>
                      <a:prstDash val="solid"/>
                    </a:lnR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2550">
                        <a:latin typeface="Times New Roman"/>
                        <a:cs typeface="Times New Roman"/>
                      </a:endParaRPr>
                    </a:p>
                    <a:p>
                      <a:pPr marL="443230">
                        <a:lnSpc>
                          <a:spcPts val="2400"/>
                        </a:lnSpc>
                      </a:pPr>
                      <a:r>
                        <a:rPr sz="2450" b="1" spc="-55" dirty="0">
                          <a:latin typeface="Lucida Sans"/>
                          <a:cs typeface="Lucida Sans"/>
                        </a:rPr>
                        <a:t>Recomendaciones</a:t>
                      </a:r>
                      <a:endParaRPr sz="2450">
                        <a:latin typeface="Lucida Sans"/>
                        <a:cs typeface="Lucida Sans"/>
                      </a:endParaRPr>
                    </a:p>
                  </a:txBody>
                  <a:tcPr marL="0" marR="0" marT="1905" marB="0">
                    <a:lnL w="9525">
                      <a:solidFill>
                        <a:srgbClr val="E4EFED"/>
                      </a:solidFill>
                      <a:prstDash val="solid"/>
                    </a:lnL>
                    <a:lnR w="9525">
                      <a:solidFill>
                        <a:srgbClr val="E4EFED"/>
                      </a:solidFill>
                      <a:prstDash val="solid"/>
                    </a:lnR>
                    <a:lnT w="9525">
                      <a:solidFill>
                        <a:srgbClr val="E4EFED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2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E4EFED"/>
                      </a:solidFill>
                      <a:prstDash val="solid"/>
                    </a:lnR>
                    <a:solidFill>
                      <a:srgbClr val="2885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E4EFED"/>
                      </a:solidFill>
                      <a:prstDash val="solid"/>
                    </a:lnL>
                    <a:solidFill>
                      <a:srgbClr val="2885E6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950" dirty="0">
                        <a:latin typeface="Arial"/>
                        <a:cs typeface="Arial"/>
                      </a:endParaRPr>
                    </a:p>
                  </a:txBody>
                  <a:tcPr marL="0" marR="0" marT="5080" marB="0">
                    <a:lnR w="9525">
                      <a:solidFill>
                        <a:srgbClr val="E4EFED"/>
                      </a:solidFill>
                      <a:prstDash val="solid"/>
                    </a:lnR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85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9525">
                      <a:solidFill>
                        <a:srgbClr val="E4EFED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9525">
                      <a:solidFill>
                        <a:srgbClr val="E4EFED"/>
                      </a:solidFill>
                      <a:prstDash val="solid"/>
                    </a:lnL>
                    <a:lnB w="9525">
                      <a:solidFill>
                        <a:srgbClr val="E4EFE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66675" algn="r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endParaRPr sz="950">
                        <a:latin typeface="Arial"/>
                        <a:cs typeface="Arial"/>
                      </a:endParaRPr>
                    </a:p>
                  </a:txBody>
                  <a:tcPr marL="0" marR="0" marT="20955" marB="0">
                    <a:lnB w="9525">
                      <a:solidFill>
                        <a:srgbClr val="E4EFED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4295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endParaRPr sz="950" dirty="0">
                        <a:latin typeface="Arial"/>
                        <a:cs typeface="Arial"/>
                      </a:endParaRPr>
                    </a:p>
                  </a:txBody>
                  <a:tcPr marL="0" marR="0" marT="20955" marB="0">
                    <a:lnR w="9525">
                      <a:solidFill>
                        <a:srgbClr val="E4EFED"/>
                      </a:solidFill>
                      <a:prstDash val="solid"/>
                    </a:lnR>
                    <a:lnB w="9525">
                      <a:solidFill>
                        <a:srgbClr val="E4EFED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01ED3788-AEFD-4A65-A405-A3247A8D4A2C}"/>
              </a:ext>
            </a:extLst>
          </p:cNvPr>
          <p:cNvSpPr txBox="1"/>
          <p:nvPr/>
        </p:nvSpPr>
        <p:spPr>
          <a:xfrm>
            <a:off x="774700" y="1647825"/>
            <a:ext cx="8305800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indent="-342900">
              <a:buAutoNum type="arabicPeriod"/>
            </a:pPr>
            <a:r>
              <a:rPr lang="es-PE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Implementación en Producción:</a:t>
            </a:r>
          </a:p>
          <a:p>
            <a:pPr marR="0"/>
            <a:endParaRPr lang="en-US" b="1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tabLst>
                <a:tab pos="457200" algn="l"/>
              </a:tabLst>
            </a:pPr>
            <a:r>
              <a:rPr lang="es-PE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Priorizar </a:t>
            </a:r>
            <a:r>
              <a:rPr lang="es-PE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Gradient</a:t>
            </a:r>
            <a:r>
              <a:rPr lang="es-PE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es-PE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Boosting</a:t>
            </a: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como modelo principal para predicción de éxito de </a:t>
            </a:r>
            <a:r>
              <a:rPr lang="es-PE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claims</a:t>
            </a: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(98.98% </a:t>
            </a:r>
            <a:r>
              <a:rPr lang="es-PE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accuracy</a:t>
            </a: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)</a:t>
            </a:r>
            <a:endParaRPr lang="en-US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tabLst>
                <a:tab pos="457200" algn="l"/>
              </a:tabLst>
            </a:pP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Realizar pruebas piloto en entorno real para verificar efectividad y ajustar parámetros</a:t>
            </a:r>
            <a:endParaRPr lang="en-US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tabLst>
                <a:tab pos="457200" algn="l"/>
              </a:tabLst>
            </a:pP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Implementar monitoreo constante del modelo para evaluar performance</a:t>
            </a:r>
            <a:endParaRPr lang="en-US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n-US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2. </a:t>
            </a:r>
            <a:r>
              <a:rPr lang="en-US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Optimización</a:t>
            </a:r>
            <a:r>
              <a:rPr lang="en-US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Operativa</a:t>
            </a:r>
            <a:r>
              <a:rPr lang="en-US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>
              <a:tabLst>
                <a:tab pos="457200" algn="l"/>
              </a:tabLst>
            </a:pP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Basarse en las </a:t>
            </a:r>
            <a:r>
              <a:rPr lang="es-PE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5 variables controlables</a:t>
            </a: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más influyentes para ajustar operaciones y maximizar </a:t>
            </a:r>
            <a:r>
              <a:rPr lang="es-PE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claims</a:t>
            </a: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exitosos</a:t>
            </a:r>
            <a:endParaRPr lang="en-US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tabLst>
                <a:tab pos="457200" algn="l"/>
              </a:tabLst>
            </a:pP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Monitorear correlaciones entre variables clave para identificar cambios operativos</a:t>
            </a:r>
            <a:endParaRPr lang="en-US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n-US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3. </a:t>
            </a:r>
            <a:r>
              <a:rPr lang="en-US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Integración</a:t>
            </a:r>
            <a:r>
              <a:rPr lang="en-US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con </a:t>
            </a:r>
            <a:r>
              <a:rPr lang="en-US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Gemelos</a:t>
            </a:r>
            <a:r>
              <a:rPr lang="en-US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Digitales</a:t>
            </a:r>
            <a:r>
              <a:rPr lang="en-US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>
              <a:tabLst>
                <a:tab pos="457200" algn="l"/>
              </a:tabLst>
            </a:pP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Integrar el modelo con herramientas de monitoreo en tiempo real para detectar anomalías y proponer ajustes automáticamente</a:t>
            </a:r>
            <a:endParaRPr lang="en-US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0" marR="0"/>
            <a:r>
              <a:rPr lang="en-US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4. </a:t>
            </a:r>
            <a:r>
              <a:rPr lang="en-US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Escalabilidad</a:t>
            </a:r>
            <a:r>
              <a:rPr lang="en-US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del </a:t>
            </a:r>
            <a:r>
              <a:rPr lang="en-US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Modelo</a:t>
            </a:r>
            <a:r>
              <a:rPr lang="en-US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:</a:t>
            </a:r>
          </a:p>
          <a:p>
            <a:pPr marL="342900" marR="0" lvl="0" indent="-342900">
              <a:tabLst>
                <a:tab pos="457200" algn="l"/>
              </a:tabLst>
            </a:pP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Explorar implementación de </a:t>
            </a:r>
            <a:r>
              <a:rPr lang="es-PE" b="1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Ensemble </a:t>
            </a:r>
            <a:r>
              <a:rPr lang="es-PE" b="1" dirty="0" err="1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Methods</a:t>
            </a: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 para predecir otras métricas como ROI esperado</a:t>
            </a:r>
            <a:endParaRPr lang="en-US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  <a:p>
            <a:pPr marL="342900" marR="0" lvl="0" indent="-342900">
              <a:tabLst>
                <a:tab pos="457200" algn="l"/>
              </a:tabLst>
            </a:pPr>
            <a:r>
              <a:rPr lang="es-PE" dirty="0">
                <a:effectLst/>
                <a:latin typeface="Arial Narrow" panose="020B0606020202030204" pitchFamily="34" charset="0"/>
                <a:ea typeface="Times New Roman" panose="02020603050405020304" pitchFamily="18" charset="0"/>
              </a:rPr>
              <a:t>Evaluar integración de decisiones automáticas basadas en el modelo</a:t>
            </a:r>
            <a:endParaRPr lang="en-US" dirty="0">
              <a:effectLst/>
              <a:latin typeface="Arial Narrow" panose="020B0606020202030204" pitchFamily="34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85215" y="2118360"/>
            <a:ext cx="9573895" cy="3324225"/>
          </a:xfrm>
          <a:custGeom>
            <a:avLst/>
            <a:gdLst/>
            <a:ahLst/>
            <a:cxnLst/>
            <a:rect l="l" t="t" r="r" b="b"/>
            <a:pathLst>
              <a:path w="9573895" h="3324225">
                <a:moveTo>
                  <a:pt x="9573768" y="3323843"/>
                </a:moveTo>
                <a:lnTo>
                  <a:pt x="0" y="3323843"/>
                </a:lnTo>
                <a:lnTo>
                  <a:pt x="0" y="0"/>
                </a:lnTo>
              </a:path>
            </a:pathLst>
          </a:custGeom>
          <a:ln w="10668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85215" y="2118360"/>
            <a:ext cx="9573895" cy="3324225"/>
          </a:xfrm>
          <a:custGeom>
            <a:avLst/>
            <a:gdLst/>
            <a:ahLst/>
            <a:cxnLst/>
            <a:rect l="l" t="t" r="r" b="b"/>
            <a:pathLst>
              <a:path w="9573895" h="3324225">
                <a:moveTo>
                  <a:pt x="0" y="0"/>
                </a:moveTo>
                <a:lnTo>
                  <a:pt x="9573768" y="0"/>
                </a:lnTo>
                <a:lnTo>
                  <a:pt x="9573768" y="3323843"/>
                </a:lnTo>
                <a:lnTo>
                  <a:pt x="0" y="3323843"/>
                </a:lnTo>
                <a:lnTo>
                  <a:pt x="0" y="0"/>
                </a:lnTo>
                <a:close/>
              </a:path>
            </a:pathLst>
          </a:custGeom>
          <a:ln w="10668">
            <a:solidFill>
              <a:srgbClr val="E4EFED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23091" y="4609563"/>
            <a:ext cx="5185410" cy="90741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5750" b="0" spc="35" dirty="0">
                <a:latin typeface="Arial Narrow" panose="020B0606020202030204" pitchFamily="34" charset="0"/>
                <a:cs typeface="Arial"/>
              </a:rPr>
              <a:t>Muchas</a:t>
            </a:r>
            <a:r>
              <a:rPr sz="5750" b="0" spc="-185" dirty="0">
                <a:latin typeface="Arial Narrow" panose="020B0606020202030204" pitchFamily="34" charset="0"/>
                <a:cs typeface="Arial"/>
              </a:rPr>
              <a:t> </a:t>
            </a:r>
            <a:r>
              <a:rPr sz="5750" b="0" spc="30" dirty="0">
                <a:latin typeface="Arial Narrow" panose="020B0606020202030204" pitchFamily="34" charset="0"/>
                <a:cs typeface="Arial"/>
              </a:rPr>
              <a:t>gracias</a:t>
            </a:r>
            <a:endParaRPr sz="5750" dirty="0"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0" y="5663184"/>
            <a:ext cx="8583295" cy="600710"/>
          </a:xfrm>
          <a:custGeom>
            <a:avLst/>
            <a:gdLst/>
            <a:ahLst/>
            <a:cxnLst/>
            <a:rect l="l" t="t" r="r" b="b"/>
            <a:pathLst>
              <a:path w="8583295" h="600710">
                <a:moveTo>
                  <a:pt x="0" y="0"/>
                </a:moveTo>
                <a:lnTo>
                  <a:pt x="8583168" y="0"/>
                </a:lnTo>
                <a:lnTo>
                  <a:pt x="8583168" y="600455"/>
                </a:lnTo>
                <a:lnTo>
                  <a:pt x="0" y="600455"/>
                </a:lnTo>
                <a:lnTo>
                  <a:pt x="0" y="0"/>
                </a:lnTo>
                <a:close/>
              </a:path>
            </a:pathLst>
          </a:custGeom>
          <a:solidFill>
            <a:srgbClr val="288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8EABD25-05FC-4EF2-9205-F697E3FEC9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9700" y="1298956"/>
            <a:ext cx="6330950" cy="353031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3088</TotalTime>
  <Words>2496</Words>
  <Application>Microsoft Office PowerPoint</Application>
  <PresentationFormat>Custom</PresentationFormat>
  <Paragraphs>300</Paragraphs>
  <Slides>38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5" baseType="lpstr">
      <vt:lpstr>Arial</vt:lpstr>
      <vt:lpstr>Arial Narrow</vt:lpstr>
      <vt:lpstr>Calibri</vt:lpstr>
      <vt:lpstr>Lucida Sans</vt:lpstr>
      <vt:lpstr>Symbol</vt:lpstr>
      <vt:lpstr>Times New Roman</vt:lpstr>
      <vt:lpstr>Office Theme</vt:lpstr>
      <vt:lpstr>Maestría en Inteligencia Artificial</vt:lpstr>
      <vt:lpstr>PowerPoint Presentation</vt:lpstr>
      <vt:lpstr>RESUMEN</vt:lpstr>
      <vt:lpstr>INTRODUCCIÓN</vt:lpstr>
      <vt:lpstr>PowerPoint Presentation</vt:lpstr>
      <vt:lpstr>Revolutionizing Insurance: The Impact of AI on Claims Processing. International Journal of Scientific Research in Computer Science, Engineering and Information Technology, 11(1), 3007–3014.</vt:lpstr>
      <vt:lpstr>Machine Learning Applications for Predicting High‑Cost Claims Using Insurance Data. Data, 10(6), 90.</vt:lpstr>
      <vt:lpstr>Use of Responsible Artificial Intelligence to Predict Health Insurance Claims in the USA using Machine Learning Algorithms. Exploration in Data‑informed Decision Making.</vt:lpstr>
      <vt:lpstr>DESCRIPCIÓN DEL  PROBLEMA</vt:lpstr>
      <vt:lpstr>DESCRIPCIÓN DEL  PROBLEMA</vt:lpstr>
      <vt:lpstr>Objetivo</vt:lpstr>
      <vt:lpstr>DESCRIPCIÓN DE LOS  DATOS (VARIABLES)</vt:lpstr>
      <vt:lpstr>DESCRIPCIÓN DE LOS  DATOS (VARIABLES)</vt:lpstr>
      <vt:lpstr>Identificación de Variables</vt:lpstr>
      <vt:lpstr>Independientes y Dependientes:</vt:lpstr>
      <vt:lpstr> Variables con Componente Temporal Crítico: VENTANA DE OPORTUNIDAD (0-90 días) days_loss_to_service: Decae exponencialmente después de 60 días attorney_assignment: Debe ocurrir en primeros 30 días para máxima efectividad initial_documentation: Críticos primeros 45 días post-desastre  EVOLUCIÓN TEMPORAL (90-365 días) litigation_progression: Aumenta complejidad con el tiempo insurance_cooperation: Disminuye después de 120 días evidence_quality: Se degrada progresivamente  FASE DE RESOLUCIÓN (365+ días) legal_complexity: Se intensifica en casos prolongados recovery_probability: Declina significativamente después de 18 meses cost_accumulation: Crece linealmente impactando ROI final   INSIGHT TEMPORAL CLAVE: "La ventana óptima de 38 días identifica el punto de inflexión donde la probabilidad de éxito decrece del 78% al 45%,  convirtiendo el timing en el factor más crítico para la optimización del portfolio."</vt:lpstr>
      <vt:lpstr>DESCRIPCIÓN DE LOS  DATOS (VARIABLE OBJETIVO)</vt:lpstr>
      <vt:lpstr>PREPARACIÓN DE LA  INFORMACIÓN</vt:lpstr>
      <vt:lpstr>PREPARACIÓN DE LA  INFORMACIÓN</vt:lpstr>
      <vt:lpstr>Análisis exploratorio de datos</vt:lpstr>
      <vt:lpstr>Eliminación de Columnas de energía para el Modelo</vt:lpstr>
      <vt:lpstr>Análisis y Eliminación de Outliers</vt:lpstr>
      <vt:lpstr>ANALISIS DE LA VARIABLE OBJETIVO</vt:lpstr>
      <vt:lpstr>INGENIERÍA DE  CARACTERÍSTICAS</vt:lpstr>
      <vt:lpstr>PowerPoint Presentation</vt:lpstr>
      <vt:lpstr>División de los</vt:lpstr>
      <vt:lpstr>MODELOS  UTILIZADOS</vt:lpstr>
      <vt:lpstr>RESULTADOS DE  LOS ALGORITMOS</vt:lpstr>
      <vt:lpstr>RESULTADOS  DE LOS  ALGORITMOS</vt:lpstr>
      <vt:lpstr>RESULTADOS  DE LOS  ALGORITMOS</vt:lpstr>
      <vt:lpstr>RESULTADOS  DE LOS  ALGORITMOS</vt:lpstr>
      <vt:lpstr>RESULTADOS  DE LOS  ALGORITMOS</vt:lpstr>
      <vt:lpstr>COMPARACIÓN DE  LOS MODELOS</vt:lpstr>
      <vt:lpstr>PowerPoint Presentation</vt:lpstr>
      <vt:lpstr>RECOMENDACION  (MEJOR MODELO)</vt:lpstr>
      <vt:lpstr>CONCLUSIONES</vt:lpstr>
      <vt:lpstr>PowerPoint Presentation</vt:lpstr>
      <vt:lpstr>Muchas gracias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Microsoft PowerPoint - Machine learning v1.pptx</dc:title>
  <dc:creator>Yasmin Urrego</dc:creator>
  <cp:lastModifiedBy>Yasmin Urrego</cp:lastModifiedBy>
  <cp:revision>18</cp:revision>
  <dcterms:created xsi:type="dcterms:W3CDTF">2025-07-29T18:01:21Z</dcterms:created>
  <dcterms:modified xsi:type="dcterms:W3CDTF">2025-07-31T21:30:20Z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2025-01-21T00:00:00Z</vt:filetime>
  </property>
  <property fmtid="{D5CDD505-2E9C-101B-9397-08002B2CF9AE}" pid="3" name="LastSaved">
    <vt:filetime>2025-07-29T00:00:00Z</vt:filetime>
  </property>
</Properties>
</file>