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48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</p:sldIdLst>
  <p:sldSz cy="6858000" cx="12192000"/>
  <p:notesSz cx="6858000" cy="9144000"/>
  <p:embeddedFontLst>
    <p:embeddedFont>
      <p:font typeface="Play"/>
      <p:regular r:id="rId35"/>
      <p:bold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7" roundtripDataSignature="AMtx7mjPad1mgZcN0+EoMwclJYlYJbjwc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2268DD1-149A-46D3-926E-428F2E6E57D3}">
  <a:tblStyle styleId="{12268DD1-149A-46D3-926E-428F2E6E57D3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font" Target="fonts/Play-regular.fntdata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customschemas.google.com/relationships/presentationmetadata" Target="metadata"/><Relationship Id="rId14" Type="http://schemas.openxmlformats.org/officeDocument/2006/relationships/slide" Target="slides/slide8.xml"/><Relationship Id="rId36" Type="http://schemas.openxmlformats.org/officeDocument/2006/relationships/font" Target="fonts/Play-bold.fntdata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f605e1be06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g3f605e1be06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3f605e1be06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g3f605e1be06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3f605e1be06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g3f605e1be06_0_1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f69e745a5a_0_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3f69e745a5a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f605e1be06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g3f605e1be06_0_2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3f6af8d6ed2_0_65:notes"/>
          <p:cNvSpPr/>
          <p:nvPr>
            <p:ph idx="2" type="sldImg"/>
          </p:nvPr>
        </p:nvSpPr>
        <p:spPr>
          <a:xfrm>
            <a:off x="0" y="0"/>
            <a:ext cx="2250000" cy="225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0" name="Google Shape;270;g3f6af8d6ed2_0_65:notes"/>
          <p:cNvSpPr txBox="1"/>
          <p:nvPr>
            <p:ph idx="1" type="body"/>
          </p:nvPr>
        </p:nvSpPr>
        <p:spPr>
          <a:xfrm>
            <a:off x="0" y="0"/>
            <a:ext cx="3000000" cy="225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g3f6af8d6ed2_0_65:notes"/>
          <p:cNvSpPr txBox="1"/>
          <p:nvPr>
            <p:ph idx="12" type="sldNum"/>
          </p:nvPr>
        </p:nvSpPr>
        <p:spPr>
          <a:xfrm>
            <a:off x="0" y="0"/>
            <a:ext cx="3000000" cy="225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3f6af8d6ed2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3f6af8d6ed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f605e1be06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g3f605e1be06_0_3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3f6af8d6ed2_8_0:notes"/>
          <p:cNvSpPr/>
          <p:nvPr>
            <p:ph idx="2" type="sldImg"/>
          </p:nvPr>
        </p:nvSpPr>
        <p:spPr>
          <a:xfrm>
            <a:off x="685727" y="857273"/>
            <a:ext cx="5486400" cy="2314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6" name="Google Shape;346;g3f6af8d6ed2_8_0:notes"/>
          <p:cNvSpPr txBox="1"/>
          <p:nvPr>
            <p:ph idx="1" type="body"/>
          </p:nvPr>
        </p:nvSpPr>
        <p:spPr>
          <a:xfrm>
            <a:off x="685800" y="3300500"/>
            <a:ext cx="5486400" cy="27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g3f6af8d6ed2_8_0:notes"/>
          <p:cNvSpPr txBox="1"/>
          <p:nvPr>
            <p:ph idx="12" type="sldNum"/>
          </p:nvPr>
        </p:nvSpPr>
        <p:spPr>
          <a:xfrm>
            <a:off x="3884613" y="6514083"/>
            <a:ext cx="2971800" cy="344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3f605e1be06_0_2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" name="Google Shape;380;g3f605e1be06_0_2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3f69d5ea67f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g3f69d5ea67f_0_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3f3dac78a45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g3f3dac78a45_0_8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g3f3dac78a45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6" name="Google Shape;416;g3f3dac78a45_0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g3f3dac78a45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g3f3dac78a45_0_1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3f73718d5a3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Google Shape;439;g3f73718d5a3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3f73718d5a3_0_1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3f73718d5a3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3f3dac78a45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7" name="Google Shape;457;g3f3dac78a45_0_3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3f3dac78a45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0" name="Google Shape;470;g3f3dac78a45_0_4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3f7204964d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8" name="Google Shape;478;g3f7204964d0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g3f7204964d0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0" name="Google Shape;490;g3f7204964d0_0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g3f3dac78a45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g3f3dac78a45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3f6af8d6ed2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g3f6af8d6ed2_0_5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3f605e1be06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9" name="Google Shape;519;g3f605e1be06_0_3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g7407e56c37047655_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9" name="Google Shape;529;g7407e56c37047655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7407e56c37047655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5" name="Google Shape;535;g7407e56c3704765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g3f69e745a5a_0_10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1" name="Google Shape;541;g3f69e745a5a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f605e1be06_0_13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g3f605e1be06_0_13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g3f605e1be06_0_13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f605e1be06_0_142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g3f605e1be06_0_142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93" name="Google Shape;93;g3f605e1be06_0_14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g3f605e1be06_0_14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g3f605e1be06_0_14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f605e1be06_0_148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g3f605e1be06_0_148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g3f605e1be06_0_14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g3f605e1be06_0_14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g3f605e1be06_0_14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f605e1be06_0_154"/>
          <p:cNvSpPr txBox="1"/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g3f605e1be06_0_154"/>
          <p:cNvSpPr txBox="1"/>
          <p:nvPr>
            <p:ph idx="1" type="body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105" name="Google Shape;105;g3f605e1be06_0_154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g3f605e1be06_0_154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g3f605e1be06_0_15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f605e1be06_0_16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g3f605e1be06_0_160"/>
          <p:cNvSpPr txBox="1"/>
          <p:nvPr>
            <p:ph idx="1" type="body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1" name="Google Shape;111;g3f605e1be06_0_160"/>
          <p:cNvSpPr txBox="1"/>
          <p:nvPr>
            <p:ph idx="2" type="body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2" name="Google Shape;112;g3f605e1be06_0_16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g3f605e1be06_0_16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g3f605e1be06_0_16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f605e1be06_0_167"/>
          <p:cNvSpPr txBox="1"/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g3f605e1be06_0_167"/>
          <p:cNvSpPr txBox="1"/>
          <p:nvPr>
            <p:ph idx="1" type="body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8" name="Google Shape;118;g3f605e1be06_0_167"/>
          <p:cNvSpPr txBox="1"/>
          <p:nvPr>
            <p:ph idx="2" type="body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9" name="Google Shape;119;g3f605e1be06_0_167"/>
          <p:cNvSpPr txBox="1"/>
          <p:nvPr>
            <p:ph idx="3" type="body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20" name="Google Shape;120;g3f605e1be06_0_167"/>
          <p:cNvSpPr txBox="1"/>
          <p:nvPr>
            <p:ph idx="4" type="body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1" name="Google Shape;121;g3f605e1be06_0_16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g3f605e1be06_0_16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g3f605e1be06_0_16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f605e1be06_0_17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g3f605e1be06_0_17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g3f605e1be06_0_17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g3f605e1be06_0_17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f605e1be06_0_181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g3f605e1be06_0_181"/>
          <p:cNvSpPr txBox="1"/>
          <p:nvPr>
            <p:ph idx="1" type="body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32" name="Google Shape;132;g3f605e1be06_0_181"/>
          <p:cNvSpPr txBox="1"/>
          <p:nvPr>
            <p:ph idx="2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33" name="Google Shape;133;g3f605e1be06_0_18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g3f605e1be06_0_18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g3f605e1be06_0_18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f605e1be06_0_188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g3f605e1be06_0_188"/>
          <p:cNvSpPr/>
          <p:nvPr>
            <p:ph idx="2" type="pic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39" name="Google Shape;139;g3f605e1be06_0_188"/>
          <p:cNvSpPr txBox="1"/>
          <p:nvPr>
            <p:ph idx="1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40" name="Google Shape;140;g3f605e1be06_0_18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g3f605e1be06_0_18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g3f605e1be06_0_18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f605e1be06_0_19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g3f605e1be06_0_195"/>
          <p:cNvSpPr txBox="1"/>
          <p:nvPr>
            <p:ph idx="1" type="body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6" name="Google Shape;146;g3f605e1be06_0_195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g3f605e1be06_0_195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g3f605e1be06_0_19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f605e1be06_0_201"/>
          <p:cNvSpPr txBox="1"/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g3f605e1be06_0_201"/>
          <p:cNvSpPr txBox="1"/>
          <p:nvPr>
            <p:ph idx="1" type="body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2" name="Google Shape;152;g3f605e1be06_0_20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g3f605e1be06_0_20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g3f605e1be06_0_20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f605e1be06_0_132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2" name="Google Shape;82;g3f605e1be06_0_132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3" name="Google Shape;83;g3f605e1be06_0_13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4" name="Google Shape;84;g3f605e1be06_0_13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5" name="Google Shape;85;g3f605e1be06_0_13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4.png"/><Relationship Id="rId5" Type="http://schemas.openxmlformats.org/officeDocument/2006/relationships/hyperlink" Target="https://posgradouni.teachlr.com/#dashboard/student/procesamiento-del-lenguaje-natural-mia-10-seccion-b/content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png"/><Relationship Id="rId4" Type="http://schemas.openxmlformats.org/officeDocument/2006/relationships/image" Target="../media/image1.png"/><Relationship Id="rId5" Type="http://schemas.openxmlformats.org/officeDocument/2006/relationships/hyperlink" Target="https://posgradouni.teachlr.com/#dashboard/student/procesamiento-del-lenguaje-natural-mia-10-seccion-b/content" TargetMode="External"/><Relationship Id="rId6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7.png"/><Relationship Id="rId5" Type="http://schemas.openxmlformats.org/officeDocument/2006/relationships/image" Target="../media/image6.png"/><Relationship Id="rId6" Type="http://schemas.openxmlformats.org/officeDocument/2006/relationships/image" Target="../media/image3.png"/><Relationship Id="rId7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2.png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31.jpg"/><Relationship Id="rId5" Type="http://schemas.openxmlformats.org/officeDocument/2006/relationships/image" Target="../media/image18.png"/><Relationship Id="rId6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1.png"/><Relationship Id="rId5" Type="http://schemas.openxmlformats.org/officeDocument/2006/relationships/image" Target="../media/image20.png"/><Relationship Id="rId6" Type="http://schemas.openxmlformats.org/officeDocument/2006/relationships/image" Target="../media/image15.png"/><Relationship Id="rId7" Type="http://schemas.openxmlformats.org/officeDocument/2006/relationships/image" Target="../media/image11.png"/><Relationship Id="rId8" Type="http://schemas.openxmlformats.org/officeDocument/2006/relationships/image" Target="../media/image1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24.png"/></Relationships>
</file>

<file path=ppt/slides/_rels/slide8.xml.rels><?xml version="1.0" encoding="UTF-8" standalone="yes"?><Relationships xmlns="http://schemas.openxmlformats.org/package/2006/relationships"><Relationship Id="rId20" Type="http://schemas.openxmlformats.org/officeDocument/2006/relationships/image" Target="../media/image38.png"/><Relationship Id="rId11" Type="http://schemas.openxmlformats.org/officeDocument/2006/relationships/image" Target="../media/image25.png"/><Relationship Id="rId10" Type="http://schemas.openxmlformats.org/officeDocument/2006/relationships/image" Target="../media/image28.png"/><Relationship Id="rId13" Type="http://schemas.openxmlformats.org/officeDocument/2006/relationships/image" Target="../media/image27.png"/><Relationship Id="rId12" Type="http://schemas.openxmlformats.org/officeDocument/2006/relationships/image" Target="../media/image23.png"/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22.png"/><Relationship Id="rId15" Type="http://schemas.openxmlformats.org/officeDocument/2006/relationships/image" Target="../media/image26.png"/><Relationship Id="rId14" Type="http://schemas.openxmlformats.org/officeDocument/2006/relationships/image" Target="../media/image29.png"/><Relationship Id="rId17" Type="http://schemas.openxmlformats.org/officeDocument/2006/relationships/image" Target="../media/image30.png"/><Relationship Id="rId16" Type="http://schemas.openxmlformats.org/officeDocument/2006/relationships/image" Target="../media/image35.png"/><Relationship Id="rId5" Type="http://schemas.openxmlformats.org/officeDocument/2006/relationships/image" Target="../media/image14.png"/><Relationship Id="rId19" Type="http://schemas.openxmlformats.org/officeDocument/2006/relationships/image" Target="../media/image32.png"/><Relationship Id="rId6" Type="http://schemas.openxmlformats.org/officeDocument/2006/relationships/image" Target="../media/image17.png"/><Relationship Id="rId18" Type="http://schemas.openxmlformats.org/officeDocument/2006/relationships/image" Target="../media/image33.png"/><Relationship Id="rId7" Type="http://schemas.openxmlformats.org/officeDocument/2006/relationships/image" Target="../media/image34.png"/><Relationship Id="rId8" Type="http://schemas.openxmlformats.org/officeDocument/2006/relationships/image" Target="../media/image2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37.png"/><Relationship Id="rId5" Type="http://schemas.openxmlformats.org/officeDocument/2006/relationships/image" Target="../media/image54.jpg"/><Relationship Id="rId6" Type="http://schemas.openxmlformats.org/officeDocument/2006/relationships/image" Target="../media/image4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3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0.png"/><Relationship Id="rId4" Type="http://schemas.openxmlformats.org/officeDocument/2006/relationships/image" Target="../media/image39.png"/><Relationship Id="rId5" Type="http://schemas.openxmlformats.org/officeDocument/2006/relationships/image" Target="../media/image43.png"/><Relationship Id="rId6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Relationship Id="rId4" Type="http://schemas.openxmlformats.org/officeDocument/2006/relationships/image" Target="../media/image42.png"/></Relationships>
</file>

<file path=ppt/slides/_rels/slide14.xml.rels><?xml version="1.0" encoding="UTF-8" standalone="yes"?><Relationships xmlns="http://schemas.openxmlformats.org/package/2006/relationships"><Relationship Id="rId10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Relationship Id="rId4" Type="http://schemas.openxmlformats.org/officeDocument/2006/relationships/image" Target="../media/image44.png"/><Relationship Id="rId9" Type="http://schemas.openxmlformats.org/officeDocument/2006/relationships/image" Target="../media/image9.png"/><Relationship Id="rId5" Type="http://schemas.openxmlformats.org/officeDocument/2006/relationships/image" Target="../media/image45.png"/><Relationship Id="rId6" Type="http://schemas.openxmlformats.org/officeDocument/2006/relationships/image" Target="../media/image47.png"/><Relationship Id="rId7" Type="http://schemas.openxmlformats.org/officeDocument/2006/relationships/image" Target="../media/image48.png"/><Relationship Id="rId8" Type="http://schemas.openxmlformats.org/officeDocument/2006/relationships/image" Target="../media/image4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Relationship Id="rId4" Type="http://schemas.openxmlformats.org/officeDocument/2006/relationships/image" Target="../media/image50.png"/><Relationship Id="rId5" Type="http://schemas.openxmlformats.org/officeDocument/2006/relationships/image" Target="../media/image56.png"/><Relationship Id="rId6" Type="http://schemas.openxmlformats.org/officeDocument/2006/relationships/image" Target="../media/image55.png"/><Relationship Id="rId7" Type="http://schemas.openxmlformats.org/officeDocument/2006/relationships/image" Target="../media/image5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Relationship Id="rId4" Type="http://schemas.openxmlformats.org/officeDocument/2006/relationships/image" Target="../media/image6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7.png"/><Relationship Id="rId4" Type="http://schemas.openxmlformats.org/officeDocument/2006/relationships/image" Target="../media/image52.png"/><Relationship Id="rId5" Type="http://schemas.openxmlformats.org/officeDocument/2006/relationships/image" Target="../media/image53.png"/><Relationship Id="rId6" Type="http://schemas.openxmlformats.org/officeDocument/2006/relationships/image" Target="../media/image5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Relationship Id="rId4" Type="http://schemas.openxmlformats.org/officeDocument/2006/relationships/image" Target="../media/image59.png"/><Relationship Id="rId5" Type="http://schemas.openxmlformats.org/officeDocument/2006/relationships/image" Target="../media/image6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Relationship Id="rId4" Type="http://schemas.openxmlformats.org/officeDocument/2006/relationships/image" Target="../media/image6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Relationship Id="rId4" Type="http://schemas.openxmlformats.org/officeDocument/2006/relationships/image" Target="../media/image68.png"/><Relationship Id="rId5" Type="http://schemas.openxmlformats.org/officeDocument/2006/relationships/image" Target="../media/image6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Relationship Id="rId4" Type="http://schemas.openxmlformats.org/officeDocument/2006/relationships/image" Target="../media/image6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Relationship Id="rId4" Type="http://schemas.openxmlformats.org/officeDocument/2006/relationships/image" Target="../media/image6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png"/><Relationship Id="rId4" Type="http://schemas.openxmlformats.org/officeDocument/2006/relationships/image" Target="../media/image6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Relationship Id="rId4" Type="http://schemas.openxmlformats.org/officeDocument/2006/relationships/image" Target="../media/image7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7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1" title="cac62a17-1990-49f6-ae28-c08393f70faf.png"/>
          <p:cNvPicPr preferRelativeResize="0"/>
          <p:nvPr/>
        </p:nvPicPr>
        <p:blipFill rotWithShape="1">
          <a:blip r:embed="rId3">
            <a:alphaModFix/>
          </a:blip>
          <a:srcRect b="6133" l="0" r="0" t="6881"/>
          <a:stretch/>
        </p:blipFill>
        <p:spPr>
          <a:xfrm>
            <a:off x="5614376" y="3035639"/>
            <a:ext cx="4647423" cy="2021451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"/>
          <p:cNvSpPr txBox="1"/>
          <p:nvPr>
            <p:ph type="ctrTitle"/>
          </p:nvPr>
        </p:nvSpPr>
        <p:spPr>
          <a:xfrm>
            <a:off x="4804288" y="595088"/>
            <a:ext cx="6550500" cy="184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b="1" lang="es-PE" sz="2800">
                <a:latin typeface="Arial"/>
                <a:ea typeface="Arial"/>
                <a:cs typeface="Arial"/>
                <a:sym typeface="Arial"/>
              </a:rPr>
              <a:t>Sistema inteligente de consulta conversacional de los resultados electorales presidenciales del Perú 2026, mediante OCR, NLP y chatbot</a:t>
            </a:r>
            <a:r>
              <a:rPr lang="es-PE" sz="2800">
                <a:latin typeface="Arial"/>
                <a:ea typeface="Arial"/>
                <a:cs typeface="Arial"/>
                <a:sym typeface="Arial"/>
              </a:rPr>
              <a:t> </a:t>
            </a:r>
            <a:endParaRPr sz="7700"/>
          </a:p>
        </p:txBody>
      </p:sp>
      <p:sp>
        <p:nvSpPr>
          <p:cNvPr id="162" name="Google Shape;162;p1"/>
          <p:cNvSpPr txBox="1"/>
          <p:nvPr>
            <p:ph idx="1" type="subTitle"/>
          </p:nvPr>
        </p:nvSpPr>
        <p:spPr>
          <a:xfrm>
            <a:off x="7229013" y="4979125"/>
            <a:ext cx="3344100" cy="1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"/>
              <a:buNone/>
            </a:pPr>
            <a:r>
              <a:rPr b="1" lang="es-PE" sz="1558"/>
              <a:t>Integrantes</a:t>
            </a:r>
            <a:r>
              <a:rPr lang="es-PE" sz="1558"/>
              <a:t>:</a:t>
            </a:r>
            <a:endParaRPr sz="1558"/>
          </a:p>
          <a:p>
            <a:pPr indent="-327539" lvl="0" marL="45720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558"/>
              <a:buChar char="●"/>
            </a:pPr>
            <a:r>
              <a:rPr lang="es-PE" sz="1558"/>
              <a:t>Josemanuel Rossy Cañari Palante </a:t>
            </a:r>
            <a:endParaRPr sz="1558"/>
          </a:p>
          <a:p>
            <a:pPr indent="-327539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558"/>
              <a:buChar char="●"/>
            </a:pPr>
            <a:r>
              <a:rPr lang="es-PE" sz="1558"/>
              <a:t>Kenny S. Asto Hinostroza</a:t>
            </a:r>
            <a:endParaRPr sz="1558"/>
          </a:p>
          <a:p>
            <a:pPr indent="-327539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558"/>
              <a:buChar char="●"/>
            </a:pPr>
            <a:r>
              <a:rPr lang="es-PE" sz="1558"/>
              <a:t>Melissa Dessire Aylas Barranca</a:t>
            </a:r>
            <a:endParaRPr sz="860"/>
          </a:p>
        </p:txBody>
      </p:sp>
      <p:pic>
        <p:nvPicPr>
          <p:cNvPr descr="Uni-logo transparente granate.png" id="163" name="Google Shape;16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3950" y="1332699"/>
            <a:ext cx="3588275" cy="4512274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"/>
          <p:cNvSpPr txBox="1"/>
          <p:nvPr/>
        </p:nvSpPr>
        <p:spPr>
          <a:xfrm>
            <a:off x="5197438" y="2563275"/>
            <a:ext cx="5481300" cy="3540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0" lang="es-PE" sz="1700" u="none" cap="none" strike="noStrike">
                <a:solidFill>
                  <a:schemeClr val="dk1"/>
                </a:solidFill>
              </a:rPr>
              <a:t>Curso: </a:t>
            </a:r>
            <a:r>
              <a:rPr lang="es-PE" sz="1700">
                <a:solidFill>
                  <a:srgbClr val="1A1919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Procesamiento del Lenguaje Natural (MIA-10)</a:t>
            </a:r>
            <a:endParaRPr sz="1700">
              <a:solidFill>
                <a:schemeClr val="dk1"/>
              </a:solidFill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5692750" y="5355950"/>
            <a:ext cx="1421100" cy="525300"/>
          </a:xfrm>
          <a:prstGeom prst="roundRect">
            <a:avLst>
              <a:gd fmla="val 16667" name="adj"/>
            </a:avLst>
          </a:prstGeom>
          <a:solidFill>
            <a:srgbClr val="80040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P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GRUPO 03 Sección B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"/>
          <p:cNvSpPr txBox="1"/>
          <p:nvPr>
            <p:ph type="title"/>
          </p:nvPr>
        </p:nvSpPr>
        <p:spPr>
          <a:xfrm>
            <a:off x="838200" y="365125"/>
            <a:ext cx="59922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800404"/>
                </a:solidFill>
              </a:rPr>
              <a:t>Agenda</a:t>
            </a:r>
            <a:endParaRPr>
              <a:solidFill>
                <a:srgbClr val="800404"/>
              </a:solidFill>
            </a:endParaRPr>
          </a:p>
        </p:txBody>
      </p:sp>
      <p:sp>
        <p:nvSpPr>
          <p:cNvPr id="171" name="Google Shape;171;p2"/>
          <p:cNvSpPr txBox="1"/>
          <p:nvPr>
            <p:ph idx="1" type="body"/>
          </p:nvPr>
        </p:nvSpPr>
        <p:spPr>
          <a:xfrm>
            <a:off x="838200" y="1758900"/>
            <a:ext cx="4809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olas"/>
              <a:buChar char="⦁"/>
            </a:pPr>
            <a:r>
              <a:rPr lang="es-PE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Introducción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olas"/>
              <a:buChar char="⦁"/>
            </a:pPr>
            <a:r>
              <a:rPr lang="es-PE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Problemática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olas"/>
              <a:buChar char="⦁"/>
            </a:pPr>
            <a:r>
              <a:rPr lang="es-PE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Descripción de los Datos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olas"/>
              <a:buChar char="⦁"/>
            </a:pPr>
            <a:r>
              <a:rPr lang="es-PE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Preprocesamiento de los Datos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olas"/>
              <a:buChar char="⦁"/>
            </a:pPr>
            <a:r>
              <a:rPr lang="es-PE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Modelamiento y Evaluación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olas"/>
              <a:buChar char="⦁"/>
            </a:pPr>
            <a:r>
              <a:rPr lang="es-PE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Resultados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olas"/>
              <a:buChar char="⦁"/>
            </a:pPr>
            <a:r>
              <a:rPr lang="es-PE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Conclusiones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Char char="⦁"/>
            </a:pPr>
            <a:r>
              <a:rPr lang="es-PE" sz="2400">
                <a:solidFill>
                  <a:srgbClr val="000000"/>
                </a:solidFill>
              </a:rPr>
              <a:t>Demostración</a:t>
            </a:r>
            <a:endParaRPr sz="2400">
              <a:solidFill>
                <a:srgbClr val="000000"/>
              </a:solidFill>
            </a:endParaRPr>
          </a:p>
        </p:txBody>
      </p:sp>
      <p:pic>
        <p:nvPicPr>
          <p:cNvPr id="172" name="Google Shape;172;p2" title="ChatGPT Image 6 ago 2026, 17_56_29.png"/>
          <p:cNvPicPr preferRelativeResize="0"/>
          <p:nvPr/>
        </p:nvPicPr>
        <p:blipFill rotWithShape="1">
          <a:blip r:embed="rId3">
            <a:alphaModFix/>
          </a:blip>
          <a:srcRect b="9031" l="0" r="17437" t="18141"/>
          <a:stretch/>
        </p:blipFill>
        <p:spPr>
          <a:xfrm>
            <a:off x="7811525" y="141300"/>
            <a:ext cx="4160424" cy="6521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" title="images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"/>
          <p:cNvSpPr txBox="1"/>
          <p:nvPr/>
        </p:nvSpPr>
        <p:spPr>
          <a:xfrm>
            <a:off x="160900" y="6298725"/>
            <a:ext cx="28371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Procesamiento del Lenguaje Natural (MIA-10 Sección B)</a:t>
            </a:r>
            <a:endParaRPr sz="800">
              <a:solidFill>
                <a:srgbClr val="757575"/>
              </a:solidFill>
            </a:endParaRPr>
          </a:p>
        </p:txBody>
      </p:sp>
      <p:sp>
        <p:nvSpPr>
          <p:cNvPr id="175" name="Google Shape;175;p2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sp>
        <p:nvSpPr>
          <p:cNvPr id="176" name="Google Shape;176;p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pic>
        <p:nvPicPr>
          <p:cNvPr id="177" name="Google Shape;177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6239023"/>
            <a:ext cx="12192001" cy="599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f605e1be06_0_5"/>
          <p:cNvSpPr txBox="1"/>
          <p:nvPr>
            <p:ph type="title"/>
          </p:nvPr>
        </p:nvSpPr>
        <p:spPr>
          <a:xfrm>
            <a:off x="838200" y="365125"/>
            <a:ext cx="10515600" cy="111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800404"/>
                </a:solidFill>
              </a:rPr>
              <a:t>Introducción</a:t>
            </a:r>
            <a:endParaRPr>
              <a:solidFill>
                <a:srgbClr val="800404"/>
              </a:solidFill>
            </a:endParaRPr>
          </a:p>
        </p:txBody>
      </p:sp>
      <p:sp>
        <p:nvSpPr>
          <p:cNvPr id="183" name="Google Shape;183;g3f605e1be06_0_5"/>
          <p:cNvSpPr txBox="1"/>
          <p:nvPr>
            <p:ph idx="1" type="body"/>
          </p:nvPr>
        </p:nvSpPr>
        <p:spPr>
          <a:xfrm>
            <a:off x="1257173" y="1477225"/>
            <a:ext cx="5276100" cy="14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-PE" sz="1400">
                <a:solidFill>
                  <a:srgbClr val="800404"/>
                </a:solidFill>
                <a:latin typeface="Arial"/>
                <a:ea typeface="Arial"/>
                <a:cs typeface="Arial"/>
                <a:sym typeface="Arial"/>
              </a:rPr>
              <a:t>Contexto</a:t>
            </a:r>
            <a:endParaRPr b="1" sz="1400">
              <a:solidFill>
                <a:srgbClr val="80040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●"/>
            </a:pPr>
            <a:r>
              <a:rPr lang="es-PE" sz="1400">
                <a:latin typeface="Arial"/>
                <a:ea typeface="Arial"/>
                <a:cs typeface="Arial"/>
                <a:sym typeface="Arial"/>
              </a:rPr>
              <a:t>Las elecciones presidenciales generan un gran volumen de información de alto interés público e institucional.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s-PE" sz="1400">
                <a:latin typeface="Arial"/>
                <a:ea typeface="Arial"/>
                <a:cs typeface="Arial"/>
                <a:sym typeface="Arial"/>
              </a:rPr>
              <a:t>Los resultados existen en fuentes estructuradas y en actas electorales digitalizadas.</a:t>
            </a:r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" name="Google Shape;184;g3f605e1be06_0_5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3f605e1be06_0_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96850" y="1288125"/>
            <a:ext cx="4521575" cy="506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f605e1be06_0_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9975" y="2038268"/>
            <a:ext cx="743976" cy="8451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g3f605e1be06_0_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4862" y="3584553"/>
            <a:ext cx="714217" cy="827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g3f605e1be06_0_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9971" y="5190366"/>
            <a:ext cx="743976" cy="85110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g3f605e1be06_0_5"/>
          <p:cNvSpPr txBox="1"/>
          <p:nvPr/>
        </p:nvSpPr>
        <p:spPr>
          <a:xfrm>
            <a:off x="1257165" y="3058675"/>
            <a:ext cx="5341800" cy="179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s-PE">
                <a:solidFill>
                  <a:srgbClr val="800404"/>
                </a:solidFill>
              </a:rPr>
              <a:t>Relevancia</a:t>
            </a:r>
            <a:endParaRPr b="1">
              <a:solidFill>
                <a:srgbClr val="800404"/>
              </a:solidFill>
            </a:endParaRPr>
          </a:p>
          <a:p>
            <a:pPr indent="-3175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s-PE">
                <a:solidFill>
                  <a:schemeClr val="dk1"/>
                </a:solidFill>
              </a:rPr>
              <a:t>La consulta detallada por mesa, partido y ubicación geográfica suele requerir navegación entre múltiples fuentes y conocimientos técnicos.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s-PE">
                <a:solidFill>
                  <a:schemeClr val="dk1"/>
                </a:solidFill>
              </a:rPr>
              <a:t>Esto limita el acceso ágil, analítico y trazable a la información electoral.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90" name="Google Shape;190;g3f605e1be06_0_5"/>
          <p:cNvSpPr txBox="1"/>
          <p:nvPr/>
        </p:nvSpPr>
        <p:spPr>
          <a:xfrm>
            <a:off x="1220099" y="4851775"/>
            <a:ext cx="5415900" cy="154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s-PE">
                <a:solidFill>
                  <a:srgbClr val="800404"/>
                </a:solidFill>
              </a:rPr>
              <a:t>Valor del proyecto</a:t>
            </a:r>
            <a:endParaRPr b="1">
              <a:solidFill>
                <a:srgbClr val="800404"/>
              </a:solidFill>
            </a:endParaRPr>
          </a:p>
          <a:p>
            <a:pPr indent="-317500" lvl="0" marL="45720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s-PE">
                <a:solidFill>
                  <a:schemeClr val="dk1"/>
                </a:solidFill>
              </a:rPr>
              <a:t>La propuesta integra OCR, base de datos relacional y NLP para consultar resultados mediante lenguaje natural.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s-PE">
                <a:solidFill>
                  <a:schemeClr val="dk1"/>
                </a:solidFill>
              </a:rPr>
              <a:t>Permite preguntas directas, respuestas comprensibles y trazabilidad de la fuente consultada.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91" name="Google Shape;191;g3f605e1be06_0_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192" name="Google Shape;192;g3f605e1be06_0_5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g3f605e1be06_0_10" title="936e836a-7bf3-4530-8659-bf1124f8b3ed.png"/>
          <p:cNvPicPr preferRelativeResize="0"/>
          <p:nvPr/>
        </p:nvPicPr>
        <p:blipFill rotWithShape="1">
          <a:blip r:embed="rId3">
            <a:alphaModFix/>
          </a:blip>
          <a:srcRect b="0" l="1101" r="50185" t="28269"/>
          <a:stretch/>
        </p:blipFill>
        <p:spPr>
          <a:xfrm>
            <a:off x="251200" y="1809475"/>
            <a:ext cx="6943238" cy="4795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g3f605e1be06_0_10" title="936e836a-7bf3-4530-8659-bf1124f8b3ed.png"/>
          <p:cNvPicPr preferRelativeResize="0"/>
          <p:nvPr/>
        </p:nvPicPr>
        <p:blipFill rotWithShape="1">
          <a:blip r:embed="rId3">
            <a:alphaModFix/>
          </a:blip>
          <a:srcRect b="0" l="52256" r="1699" t="6112"/>
          <a:stretch/>
        </p:blipFill>
        <p:spPr>
          <a:xfrm>
            <a:off x="7257525" y="1101400"/>
            <a:ext cx="4934477" cy="5281675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g3f605e1be06_0_10"/>
          <p:cNvSpPr txBox="1"/>
          <p:nvPr>
            <p:ph type="title"/>
          </p:nvPr>
        </p:nvSpPr>
        <p:spPr>
          <a:xfrm>
            <a:off x="617350" y="219900"/>
            <a:ext cx="3828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800404"/>
                </a:solidFill>
              </a:rPr>
              <a:t>Problemática</a:t>
            </a:r>
            <a:endParaRPr>
              <a:solidFill>
                <a:srgbClr val="800404"/>
              </a:solidFill>
            </a:endParaRPr>
          </a:p>
        </p:txBody>
      </p:sp>
      <p:sp>
        <p:nvSpPr>
          <p:cNvPr id="200" name="Google Shape;200;g3f605e1be06_0_10"/>
          <p:cNvSpPr txBox="1"/>
          <p:nvPr>
            <p:ph idx="1" type="body"/>
          </p:nvPr>
        </p:nvSpPr>
        <p:spPr>
          <a:xfrm>
            <a:off x="643325" y="1207925"/>
            <a:ext cx="6159000" cy="7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PE" sz="1400">
                <a:latin typeface="Arial"/>
                <a:ea typeface="Arial"/>
                <a:cs typeface="Arial"/>
                <a:sym typeface="Arial"/>
              </a:rPr>
              <a:t>Desafíos en el procesamiento, verificación y consulta de resultados electorales presidenciales. </a:t>
            </a:r>
            <a:endParaRPr/>
          </a:p>
        </p:txBody>
      </p:sp>
      <p:pic>
        <p:nvPicPr>
          <p:cNvPr id="201" name="Google Shape;201;g3f605e1be06_0_10" title="images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g3f605e1be06_0_1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203" name="Google Shape;203;g3f605e1be06_0_10"/>
          <p:cNvSpPr txBox="1"/>
          <p:nvPr/>
        </p:nvSpPr>
        <p:spPr>
          <a:xfrm>
            <a:off x="4810100" y="4301975"/>
            <a:ext cx="2221500" cy="208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-PE">
                <a:solidFill>
                  <a:schemeClr val="dk1"/>
                </a:solidFill>
              </a:rPr>
              <a:t>04. Desinformación y controversia</a:t>
            </a:r>
            <a:endParaRPr b="1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-PE" sz="1200">
                <a:solidFill>
                  <a:schemeClr val="dk1"/>
                </a:solidFill>
              </a:rPr>
              <a:t>En elecciones de alta sensibilidad, retrasos o inconsistencias aparentes pueden alimentar cuestionamientos públicos y desinformación.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204" name="Google Shape;204;g3f605e1be06_0_10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sp>
        <p:nvSpPr>
          <p:cNvPr id="205" name="Google Shape;205;g3f605e1be06_0_10"/>
          <p:cNvSpPr txBox="1"/>
          <p:nvPr/>
        </p:nvSpPr>
        <p:spPr>
          <a:xfrm>
            <a:off x="1266500" y="1980725"/>
            <a:ext cx="2343300" cy="17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s-PE" sz="1500">
                <a:solidFill>
                  <a:schemeClr val="dk1"/>
                </a:solidFill>
              </a:rPr>
              <a:t>01. Procesos lentos</a:t>
            </a:r>
            <a:endParaRPr b="1" sz="15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-PE" sz="1300">
                <a:solidFill>
                  <a:schemeClr val="dk1"/>
                </a:solidFill>
              </a:rPr>
              <a:t>La contabilización y consolidación de resultados puede requerir validaciones sucesivas y múltiples etapas de revisión.</a:t>
            </a:r>
            <a:endParaRPr/>
          </a:p>
        </p:txBody>
      </p:sp>
      <p:sp>
        <p:nvSpPr>
          <p:cNvPr id="206" name="Google Shape;206;g3f605e1be06_0_10"/>
          <p:cNvSpPr txBox="1"/>
          <p:nvPr/>
        </p:nvSpPr>
        <p:spPr>
          <a:xfrm>
            <a:off x="4810100" y="1987350"/>
            <a:ext cx="2286300" cy="19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s-PE" sz="1500">
                <a:solidFill>
                  <a:schemeClr val="dk1"/>
                </a:solidFill>
              </a:rPr>
              <a:t>02. Calidad de datos variable</a:t>
            </a:r>
            <a:endParaRPr b="1" sz="15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-PE" sz="1300">
                <a:solidFill>
                  <a:schemeClr val="dk1"/>
                </a:solidFill>
              </a:rPr>
              <a:t>La interpretación manual de actas puede introducir errores, inconsistencias y dependencia del criterio humano.</a:t>
            </a:r>
            <a:endParaRPr/>
          </a:p>
        </p:txBody>
      </p:sp>
      <p:sp>
        <p:nvSpPr>
          <p:cNvPr id="207" name="Google Shape;207;g3f605e1be06_0_10"/>
          <p:cNvSpPr txBox="1"/>
          <p:nvPr/>
        </p:nvSpPr>
        <p:spPr>
          <a:xfrm>
            <a:off x="1495450" y="4301975"/>
            <a:ext cx="2072400" cy="19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s-PE" sz="1500">
                <a:solidFill>
                  <a:schemeClr val="dk1"/>
                </a:solidFill>
              </a:rPr>
              <a:t>03. Trazabilidad limitada</a:t>
            </a:r>
            <a:endParaRPr b="1" sz="15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-PE" sz="1300">
                <a:solidFill>
                  <a:schemeClr val="dk1"/>
                </a:solidFill>
              </a:rPr>
              <a:t>No siempre es ágil rastrear un resultado desde la consulta hasta su fuente documental o estructurada.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f605e1be06_0_15"/>
          <p:cNvSpPr txBox="1"/>
          <p:nvPr>
            <p:ph type="title"/>
          </p:nvPr>
        </p:nvSpPr>
        <p:spPr>
          <a:xfrm>
            <a:off x="838200" y="365125"/>
            <a:ext cx="6250800" cy="103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800404"/>
                </a:solidFill>
              </a:rPr>
              <a:t>Descripción de los Datos</a:t>
            </a:r>
            <a:endParaRPr>
              <a:solidFill>
                <a:srgbClr val="800404"/>
              </a:solidFill>
            </a:endParaRPr>
          </a:p>
        </p:txBody>
      </p:sp>
      <p:pic>
        <p:nvPicPr>
          <p:cNvPr id="213" name="Google Shape;213;g3f605e1be06_0_15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g3f605e1be06_0_15"/>
          <p:cNvSpPr txBox="1"/>
          <p:nvPr>
            <p:ph idx="12" type="sldNum"/>
          </p:nvPr>
        </p:nvSpPr>
        <p:spPr>
          <a:xfrm>
            <a:off x="3728200" y="6183175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215" name="Google Shape;215;g3f605e1be06_0_15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sp>
        <p:nvSpPr>
          <p:cNvPr id="216" name="Google Shape;216;g3f605e1be06_0_15"/>
          <p:cNvSpPr/>
          <p:nvPr/>
        </p:nvSpPr>
        <p:spPr>
          <a:xfrm>
            <a:off x="4475675" y="1419249"/>
            <a:ext cx="2290500" cy="767100"/>
          </a:xfrm>
          <a:prstGeom prst="roundRect">
            <a:avLst>
              <a:gd fmla="val 8791" name="adj"/>
            </a:avLst>
          </a:prstGeom>
          <a:solidFill>
            <a:srgbClr val="FFFFFF"/>
          </a:solidFill>
          <a:ln cap="flat" cmpd="sng" w="9525">
            <a:solidFill>
              <a:srgbClr val="E6D5DA"/>
            </a:solidFill>
            <a:prstDash val="solid"/>
            <a:round/>
            <a:headEnd len="sm" w="sm" type="none"/>
            <a:tailEnd len="sm" w="sm" type="none"/>
          </a:ln>
          <a:effectLst>
            <a:outerShdw blurRad="19050" dir="5400000" dist="9525">
              <a:srgbClr val="000000">
                <a:alpha val="5880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g3f605e1be06_0_15"/>
          <p:cNvSpPr/>
          <p:nvPr/>
        </p:nvSpPr>
        <p:spPr>
          <a:xfrm>
            <a:off x="4632126" y="1502514"/>
            <a:ext cx="2129100" cy="3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3175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2D1720"/>
              </a:buClr>
              <a:buSzPts val="1400"/>
              <a:buAutoNum type="arabicPeriod"/>
            </a:pPr>
            <a:r>
              <a:rPr b="1" lang="es-PE" sz="1400">
                <a:solidFill>
                  <a:srgbClr val="2D1720"/>
                </a:solidFill>
              </a:rPr>
              <a:t>Resultados</a:t>
            </a:r>
            <a:r>
              <a:rPr b="1" lang="es-PE">
                <a:solidFill>
                  <a:srgbClr val="2D1720"/>
                </a:solidFill>
              </a:rPr>
              <a:t> </a:t>
            </a:r>
            <a:r>
              <a:rPr b="1" lang="es-PE" sz="1400">
                <a:solidFill>
                  <a:srgbClr val="2D1720"/>
                </a:solidFill>
              </a:rPr>
              <a:t>electorales</a:t>
            </a:r>
            <a:endParaRPr sz="1100"/>
          </a:p>
        </p:txBody>
      </p:sp>
      <p:sp>
        <p:nvSpPr>
          <p:cNvPr id="218" name="Google Shape;218;g3f605e1be06_0_15"/>
          <p:cNvSpPr/>
          <p:nvPr/>
        </p:nvSpPr>
        <p:spPr>
          <a:xfrm>
            <a:off x="9057755" y="1212723"/>
            <a:ext cx="2914800" cy="1030800"/>
          </a:xfrm>
          <a:prstGeom prst="roundRect">
            <a:avLst>
              <a:gd fmla="val 8791" name="adj"/>
            </a:avLst>
          </a:prstGeom>
          <a:solidFill>
            <a:srgbClr val="FFFFFF"/>
          </a:solidFill>
          <a:ln cap="flat" cmpd="sng" w="9525">
            <a:solidFill>
              <a:srgbClr val="E6D5DA"/>
            </a:solidFill>
            <a:prstDash val="solid"/>
            <a:round/>
            <a:headEnd len="sm" w="sm" type="none"/>
            <a:tailEnd len="sm" w="sm" type="none"/>
          </a:ln>
          <a:effectLst>
            <a:outerShdw blurRad="19050" dir="5400000" dist="9525">
              <a:srgbClr val="000000">
                <a:alpha val="5880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g3f605e1be06_0_15"/>
          <p:cNvSpPr/>
          <p:nvPr/>
        </p:nvSpPr>
        <p:spPr>
          <a:xfrm>
            <a:off x="9257775" y="1412738"/>
            <a:ext cx="471600" cy="471600"/>
          </a:xfrm>
          <a:prstGeom prst="ellipse">
            <a:avLst/>
          </a:prstGeom>
          <a:solidFill>
            <a:srgbClr val="2F7864"/>
          </a:solidFill>
          <a:ln cap="flat" cmpd="sng" w="9525">
            <a:solidFill>
              <a:srgbClr val="2F786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g3f605e1be06_0_15"/>
          <p:cNvSpPr/>
          <p:nvPr/>
        </p:nvSpPr>
        <p:spPr>
          <a:xfrm>
            <a:off x="9286350" y="1555613"/>
            <a:ext cx="414300" cy="1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PE" sz="800">
                <a:solidFill>
                  <a:srgbClr val="FFFFFF"/>
                </a:solidFill>
              </a:rPr>
              <a:t>UBI</a:t>
            </a:r>
            <a:endParaRPr sz="1100"/>
          </a:p>
        </p:txBody>
      </p:sp>
      <p:sp>
        <p:nvSpPr>
          <p:cNvPr id="221" name="Google Shape;221;g3f605e1be06_0_15"/>
          <p:cNvSpPr/>
          <p:nvPr/>
        </p:nvSpPr>
        <p:spPr>
          <a:xfrm>
            <a:off x="9843563" y="1434169"/>
            <a:ext cx="19575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E">
                <a:solidFill>
                  <a:srgbClr val="2D1720"/>
                </a:solidFill>
              </a:rPr>
              <a:t>2. </a:t>
            </a:r>
            <a:r>
              <a:rPr b="1" lang="es-PE" sz="1400">
                <a:solidFill>
                  <a:srgbClr val="2D1720"/>
                </a:solidFill>
              </a:rPr>
              <a:t>Catálogo UBIGEO</a:t>
            </a:r>
            <a:endParaRPr sz="1100"/>
          </a:p>
        </p:txBody>
      </p:sp>
      <p:sp>
        <p:nvSpPr>
          <p:cNvPr id="222" name="Google Shape;222;g3f605e1be06_0_15"/>
          <p:cNvSpPr/>
          <p:nvPr/>
        </p:nvSpPr>
        <p:spPr>
          <a:xfrm>
            <a:off x="9843563" y="1741350"/>
            <a:ext cx="1957500" cy="557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715E64"/>
              </a:buClr>
              <a:buSzPts val="900"/>
              <a:buFont typeface="Arial"/>
              <a:buNone/>
            </a:pPr>
            <a:r>
              <a:rPr lang="es-PE" sz="900">
                <a:solidFill>
                  <a:srgbClr val="715E64"/>
                </a:solidFill>
              </a:rPr>
              <a:t>INEI + departamento, provincia y distrito para parametrizar cada consulta territorial.</a:t>
            </a:r>
            <a:endParaRPr sz="1100"/>
          </a:p>
        </p:txBody>
      </p:sp>
      <p:sp>
        <p:nvSpPr>
          <p:cNvPr id="223" name="Google Shape;223;g3f605e1be06_0_15"/>
          <p:cNvSpPr/>
          <p:nvPr/>
        </p:nvSpPr>
        <p:spPr>
          <a:xfrm>
            <a:off x="6714600" y="1769925"/>
            <a:ext cx="142800" cy="142800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g3f605e1be06_0_15"/>
          <p:cNvSpPr/>
          <p:nvPr/>
        </p:nvSpPr>
        <p:spPr>
          <a:xfrm>
            <a:off x="8986313" y="1769925"/>
            <a:ext cx="142800" cy="142800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g3f605e1be06_0_15"/>
          <p:cNvSpPr/>
          <p:nvPr/>
        </p:nvSpPr>
        <p:spPr>
          <a:xfrm>
            <a:off x="7093113" y="1609349"/>
            <a:ext cx="1657500" cy="471600"/>
          </a:xfrm>
          <a:prstGeom prst="roundRect">
            <a:avLst>
              <a:gd fmla="val 15385" name="adj"/>
            </a:avLst>
          </a:prstGeom>
          <a:solidFill>
            <a:srgbClr val="711A3A"/>
          </a:solidFill>
          <a:ln cap="flat" cmpd="sng" w="9525">
            <a:solidFill>
              <a:srgbClr val="711A3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26" name="Google Shape;226;g3f605e1be06_0_15"/>
          <p:cNvCxnSpPr>
            <a:stCxn id="223" idx="6"/>
            <a:endCxn id="225" idx="1"/>
          </p:cNvCxnSpPr>
          <p:nvPr/>
        </p:nvCxnSpPr>
        <p:spPr>
          <a:xfrm>
            <a:off x="6857400" y="1841325"/>
            <a:ext cx="235800" cy="3900"/>
          </a:xfrm>
          <a:prstGeom prst="straightConnector1">
            <a:avLst/>
          </a:prstGeom>
          <a:noFill/>
          <a:ln cap="flat" cmpd="sng" w="28575">
            <a:solidFill>
              <a:srgbClr val="9B2D52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27" name="Google Shape;227;g3f605e1be06_0_15"/>
          <p:cNvCxnSpPr>
            <a:stCxn id="224" idx="2"/>
            <a:endCxn id="225" idx="3"/>
          </p:cNvCxnSpPr>
          <p:nvPr/>
        </p:nvCxnSpPr>
        <p:spPr>
          <a:xfrm flipH="1">
            <a:off x="8750513" y="1841325"/>
            <a:ext cx="235800" cy="3900"/>
          </a:xfrm>
          <a:prstGeom prst="straightConnector1">
            <a:avLst/>
          </a:prstGeom>
          <a:noFill/>
          <a:ln cap="flat" cmpd="sng" w="28575">
            <a:solidFill>
              <a:srgbClr val="2F7864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28" name="Google Shape;228;g3f605e1be06_0_15"/>
          <p:cNvSpPr/>
          <p:nvPr/>
        </p:nvSpPr>
        <p:spPr>
          <a:xfrm>
            <a:off x="7278963" y="1706650"/>
            <a:ext cx="12858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b="1" lang="es-PE" sz="1000">
                <a:solidFill>
                  <a:srgbClr val="FFFFFF"/>
                </a:solidFill>
              </a:rPr>
              <a:t>Datos  estructurados</a:t>
            </a:r>
            <a:endParaRPr sz="1100"/>
          </a:p>
        </p:txBody>
      </p:sp>
      <p:sp>
        <p:nvSpPr>
          <p:cNvPr id="229" name="Google Shape;229;g3f605e1be06_0_15"/>
          <p:cNvSpPr/>
          <p:nvPr/>
        </p:nvSpPr>
        <p:spPr>
          <a:xfrm>
            <a:off x="330350" y="5184475"/>
            <a:ext cx="1971600" cy="998700"/>
          </a:xfrm>
          <a:prstGeom prst="roundRect">
            <a:avLst>
              <a:gd fmla="val 8989" name="adj"/>
            </a:avLst>
          </a:prstGeom>
          <a:solidFill>
            <a:srgbClr val="F7E7EC"/>
          </a:solidFill>
          <a:ln cap="flat" cmpd="sng" w="9525">
            <a:solidFill>
              <a:srgbClr val="F7E7EC"/>
            </a:solidFill>
            <a:prstDash val="solid"/>
            <a:round/>
            <a:headEnd len="sm" w="sm" type="none"/>
            <a:tailEnd len="sm" w="sm" type="none"/>
          </a:ln>
          <a:effectLst>
            <a:outerShdw blurRad="114300" dir="5400000" dist="38100">
              <a:srgbClr val="000000">
                <a:alpha val="12160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g3f605e1be06_0_15"/>
          <p:cNvSpPr/>
          <p:nvPr/>
        </p:nvSpPr>
        <p:spPr>
          <a:xfrm>
            <a:off x="473225" y="5262725"/>
            <a:ext cx="1686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PE" sz="2200">
                <a:solidFill>
                  <a:srgbClr val="711A3A"/>
                </a:solidFill>
              </a:rPr>
              <a:t>25</a:t>
            </a:r>
            <a:endParaRPr sz="1100"/>
          </a:p>
        </p:txBody>
      </p:sp>
      <p:sp>
        <p:nvSpPr>
          <p:cNvPr id="231" name="Google Shape;231;g3f605e1be06_0_15"/>
          <p:cNvSpPr/>
          <p:nvPr/>
        </p:nvSpPr>
        <p:spPr>
          <a:xfrm>
            <a:off x="516088" y="5741356"/>
            <a:ext cx="1600200" cy="321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2D1720"/>
              </a:buClr>
              <a:buSzPts val="1000"/>
              <a:buFont typeface="Arial"/>
              <a:buNone/>
            </a:pPr>
            <a:r>
              <a:rPr b="1" lang="es-PE" sz="1000">
                <a:solidFill>
                  <a:srgbClr val="2D1720"/>
                </a:solidFill>
              </a:rPr>
              <a:t>departamentos</a:t>
            </a:r>
            <a:endParaRPr sz="1100"/>
          </a:p>
          <a:p>
            <a:pPr indent="0" lvl="0" marL="0" marR="0" rt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2D1720"/>
              </a:buClr>
              <a:buSzPts val="1000"/>
              <a:buFont typeface="Arial"/>
              <a:buNone/>
            </a:pPr>
            <a:r>
              <a:rPr b="1" lang="es-PE" sz="1000">
                <a:solidFill>
                  <a:srgbClr val="2D1720"/>
                </a:solidFill>
              </a:rPr>
              <a:t>recorridos</a:t>
            </a:r>
            <a:endParaRPr sz="1100"/>
          </a:p>
        </p:txBody>
      </p:sp>
      <p:sp>
        <p:nvSpPr>
          <p:cNvPr id="232" name="Google Shape;232;g3f605e1be06_0_15"/>
          <p:cNvSpPr/>
          <p:nvPr/>
        </p:nvSpPr>
        <p:spPr>
          <a:xfrm>
            <a:off x="2616350" y="5184475"/>
            <a:ext cx="1971600" cy="998700"/>
          </a:xfrm>
          <a:prstGeom prst="roundRect">
            <a:avLst>
              <a:gd fmla="val 8989" name="adj"/>
            </a:avLst>
          </a:prstGeom>
          <a:solidFill>
            <a:srgbClr val="E7F2EE"/>
          </a:solidFill>
          <a:ln cap="flat" cmpd="sng" w="9525">
            <a:solidFill>
              <a:srgbClr val="E7F2EE"/>
            </a:solidFill>
            <a:prstDash val="solid"/>
            <a:round/>
            <a:headEnd len="sm" w="sm" type="none"/>
            <a:tailEnd len="sm" w="sm" type="none"/>
          </a:ln>
          <a:effectLst>
            <a:outerShdw blurRad="114300" dir="5400000" dist="38100">
              <a:srgbClr val="000000">
                <a:alpha val="12160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g3f605e1be06_0_15"/>
          <p:cNvSpPr/>
          <p:nvPr/>
        </p:nvSpPr>
        <p:spPr>
          <a:xfrm>
            <a:off x="2759225" y="5262725"/>
            <a:ext cx="1686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PE" sz="2200">
                <a:solidFill>
                  <a:srgbClr val="2F7864"/>
                </a:solidFill>
              </a:rPr>
              <a:t>53,988</a:t>
            </a:r>
            <a:endParaRPr sz="1100"/>
          </a:p>
        </p:txBody>
      </p:sp>
      <p:sp>
        <p:nvSpPr>
          <p:cNvPr id="234" name="Google Shape;234;g3f605e1be06_0_15"/>
          <p:cNvSpPr/>
          <p:nvPr/>
        </p:nvSpPr>
        <p:spPr>
          <a:xfrm>
            <a:off x="2802088" y="5741356"/>
            <a:ext cx="1600200" cy="321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2D1720"/>
              </a:buClr>
              <a:buSzPts val="1000"/>
              <a:buFont typeface="Arial"/>
              <a:buNone/>
            </a:pPr>
            <a:r>
              <a:rPr b="1" lang="es-PE" sz="1000">
                <a:solidFill>
                  <a:srgbClr val="2D1720"/>
                </a:solidFill>
              </a:rPr>
              <a:t>mesas / actas</a:t>
            </a:r>
            <a:endParaRPr sz="1100"/>
          </a:p>
          <a:p>
            <a:pPr indent="0" lvl="0" marL="0" marR="0" rt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2D1720"/>
              </a:buClr>
              <a:buSzPts val="1000"/>
              <a:buFont typeface="Arial"/>
              <a:buNone/>
            </a:pPr>
            <a:r>
              <a:rPr b="1" lang="es-PE" sz="1000">
                <a:solidFill>
                  <a:srgbClr val="2D1720"/>
                </a:solidFill>
              </a:rPr>
              <a:t>distintas</a:t>
            </a:r>
            <a:endParaRPr sz="1100"/>
          </a:p>
        </p:txBody>
      </p:sp>
      <p:pic>
        <p:nvPicPr>
          <p:cNvPr id="235" name="Google Shape;235;g3f605e1be06_0_15" title="INEI_Logo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19250" y="219900"/>
            <a:ext cx="1353300" cy="8309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6" name="Google Shape;236;g3f605e1be06_0_15"/>
          <p:cNvCxnSpPr>
            <a:stCxn id="225" idx="2"/>
          </p:cNvCxnSpPr>
          <p:nvPr/>
        </p:nvCxnSpPr>
        <p:spPr>
          <a:xfrm>
            <a:off x="7921863" y="2080949"/>
            <a:ext cx="0" cy="327000"/>
          </a:xfrm>
          <a:prstGeom prst="straightConnector1">
            <a:avLst/>
          </a:prstGeom>
          <a:noFill/>
          <a:ln cap="flat" cmpd="sng" w="28575">
            <a:solidFill>
              <a:srgbClr val="9B2D52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id="237" name="Google Shape;237;g3f605e1be06_0_15" title="fae9272d-60cb-44fc-9984-728cccab4d23.png"/>
          <p:cNvPicPr preferRelativeResize="0"/>
          <p:nvPr/>
        </p:nvPicPr>
        <p:blipFill rotWithShape="1">
          <a:blip r:embed="rId5">
            <a:alphaModFix/>
          </a:blip>
          <a:srcRect b="0" l="0" r="0" t="13904"/>
          <a:stretch/>
        </p:blipFill>
        <p:spPr>
          <a:xfrm>
            <a:off x="160900" y="1395937"/>
            <a:ext cx="4223550" cy="3636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g3f605e1be06_0_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23451" y="2588472"/>
            <a:ext cx="6250801" cy="8371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39" name="Google Shape;239;g3f605e1be06_0_15"/>
          <p:cNvGraphicFramePr/>
          <p:nvPr/>
        </p:nvGraphicFramePr>
        <p:xfrm>
          <a:off x="4902350" y="3606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{12268DD1-149A-46D3-926E-428F2E6E57D3}</a:tableStyleId>
              </a:tblPr>
              <a:tblGrid>
                <a:gridCol w="1357400"/>
                <a:gridCol w="1215625"/>
                <a:gridCol w="4327475"/>
              </a:tblGrid>
              <a:tr h="2638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FFFFFF"/>
                          </a:solidFill>
                        </a:rPr>
                        <a:t>Campo final</a:t>
                      </a:r>
                      <a:endParaRPr b="1" sz="800">
                        <a:solidFill>
                          <a:srgbClr val="FFFFFF"/>
                        </a:solidFill>
                      </a:endParaRPr>
                    </a:p>
                  </a:txBody>
                  <a:tcPr marT="50800" marB="50800" marR="76200" marL="76200" anchor="ctr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41D2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FFFFFF"/>
                          </a:solidFill>
                        </a:rPr>
                        <a:t>Tipo</a:t>
                      </a:r>
                      <a:endParaRPr b="1" sz="800">
                        <a:solidFill>
                          <a:srgbClr val="FFFFFF"/>
                        </a:solidFill>
                      </a:endParaRPr>
                    </a:p>
                  </a:txBody>
                  <a:tcPr marT="50800" marB="50800" marR="76200" marL="76200" anchor="ctr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41D2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FFFFFF"/>
                          </a:solidFill>
                        </a:rPr>
                        <a:t>Descripción</a:t>
                      </a:r>
                      <a:endParaRPr b="1" sz="800">
                        <a:solidFill>
                          <a:srgbClr val="FFFFFF"/>
                        </a:solidFill>
                      </a:endParaRPr>
                    </a:p>
                  </a:txBody>
                  <a:tcPr marT="50800" marB="50800" marR="76200" marL="76200" anchor="ctr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41D2F"/>
                    </a:solidFill>
                  </a:tcPr>
                </a:tc>
              </a:tr>
              <a:tr h="168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pais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texto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Ámbito territorial fijo de la fila; valor esperado PERÚ.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68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departamento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texto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Nombre del primer nivel administrativo de la fila.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</a:tr>
              <a:tr h="168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provincia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texto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Nombre del segundo nivel administrativo de la fila.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68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distrito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texto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Nombre del tercer nivel administrativo de la fila.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</a:tr>
              <a:tr h="2429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4C1020"/>
                          </a:solidFill>
                          <a:latin typeface="Consolas"/>
                          <a:ea typeface="Consolas"/>
                          <a:cs typeface="Consolas"/>
                          <a:sym typeface="Consolas"/>
                        </a:rPr>
                        <a:t>id_ubigeo</a:t>
                      </a:r>
                      <a:endParaRPr b="1" sz="800">
                        <a:solidFill>
                          <a:srgbClr val="4C1020"/>
                        </a:solidFill>
                        <a:latin typeface="Consolas"/>
                        <a:ea typeface="Consolas"/>
                        <a:cs typeface="Consolas"/>
                        <a:sym typeface="Consolas"/>
                      </a:endParaRPr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código de 6 dígitos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Identificador territorial que enlaza con el catálogo UBIGEO.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29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4C1020"/>
                          </a:solidFill>
                          <a:latin typeface="Consolas"/>
                          <a:ea typeface="Consolas"/>
                          <a:cs typeface="Consolas"/>
                          <a:sym typeface="Consolas"/>
                        </a:rPr>
                        <a:t>numero_acta</a:t>
                      </a:r>
                      <a:endParaRPr b="1" sz="800">
                        <a:solidFill>
                          <a:srgbClr val="4C1020"/>
                        </a:solidFill>
                        <a:latin typeface="Consolas"/>
                        <a:ea typeface="Consolas"/>
                        <a:cs typeface="Consolas"/>
                        <a:sym typeface="Consolas"/>
                      </a:endParaRPr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texto/código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Número o código de mesa normalizado, usualmente a seis posiciones.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</a:tr>
              <a:tr h="2429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4C1020"/>
                          </a:solidFill>
                          <a:latin typeface="Consolas"/>
                          <a:ea typeface="Consolas"/>
                          <a:cs typeface="Consolas"/>
                          <a:sym typeface="Consolas"/>
                        </a:rPr>
                        <a:t>id_acta</a:t>
                      </a:r>
                      <a:endParaRPr b="1" sz="800">
                        <a:solidFill>
                          <a:srgbClr val="4C1020"/>
                        </a:solidFill>
                        <a:latin typeface="Consolas"/>
                        <a:ea typeface="Consolas"/>
                        <a:cs typeface="Consolas"/>
                        <a:sym typeface="Consolas"/>
                      </a:endParaRPr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identificador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Identificador técnico único de la acta devuelto por ONPE.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29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4C1020"/>
                          </a:solidFill>
                          <a:latin typeface="Consolas"/>
                          <a:ea typeface="Consolas"/>
                          <a:cs typeface="Consolas"/>
                          <a:sym typeface="Consolas"/>
                        </a:rPr>
                        <a:t>id_eleccion</a:t>
                      </a:r>
                      <a:endParaRPr b="1" sz="800">
                        <a:solidFill>
                          <a:srgbClr val="4C1020"/>
                        </a:solidFill>
                        <a:latin typeface="Consolas"/>
                        <a:ea typeface="Consolas"/>
                        <a:cs typeface="Consolas"/>
                        <a:sym typeface="Consolas"/>
                      </a:endParaRPr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código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Código de elección/modalidad para segmentar los registros.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</a:tr>
              <a:tr h="2429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4C1020"/>
                          </a:solidFill>
                          <a:latin typeface="Consolas"/>
                          <a:ea typeface="Consolas"/>
                          <a:cs typeface="Consolas"/>
                          <a:sym typeface="Consolas"/>
                        </a:rPr>
                        <a:t>tipo_acta</a:t>
                      </a:r>
                      <a:endParaRPr b="1" sz="800">
                        <a:solidFill>
                          <a:srgbClr val="4C1020"/>
                        </a:solidFill>
                        <a:latin typeface="Consolas"/>
                        <a:ea typeface="Consolas"/>
                        <a:cs typeface="Consolas"/>
                        <a:sym typeface="Consolas"/>
                      </a:endParaRPr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texto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Etiqueta de la modalidad electoral; puede depender del mapeo disponible en el script.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68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4C1020"/>
                          </a:solidFill>
                          <a:latin typeface="Consolas"/>
                          <a:ea typeface="Consolas"/>
                          <a:cs typeface="Consolas"/>
                          <a:sym typeface="Consolas"/>
                        </a:rPr>
                        <a:t>estado_acta</a:t>
                      </a:r>
                      <a:endParaRPr b="1" sz="800">
                        <a:solidFill>
                          <a:srgbClr val="4C1020"/>
                        </a:solidFill>
                        <a:latin typeface="Consolas"/>
                        <a:ea typeface="Consolas"/>
                        <a:cs typeface="Consolas"/>
                        <a:sym typeface="Consolas"/>
                      </a:endParaRPr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texto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Estado descriptivo del acta en el servicio de resultados.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F8F9"/>
                    </a:solidFill>
                  </a:tcPr>
                </a:tc>
              </a:tr>
              <a:tr h="168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s-PE" sz="800">
                          <a:solidFill>
                            <a:srgbClr val="4C1020"/>
                          </a:solidFill>
                          <a:latin typeface="Consolas"/>
                          <a:ea typeface="Consolas"/>
                          <a:cs typeface="Consolas"/>
                          <a:sym typeface="Consolas"/>
                        </a:rPr>
                        <a:t>codigo_estado_acta</a:t>
                      </a:r>
                      <a:endParaRPr b="1" sz="800">
                        <a:solidFill>
                          <a:srgbClr val="4C1020"/>
                        </a:solidFill>
                        <a:latin typeface="Consolas"/>
                        <a:ea typeface="Consolas"/>
                        <a:cs typeface="Consolas"/>
                        <a:sym typeface="Consolas"/>
                      </a:endParaRPr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código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PE" sz="800"/>
                        <a:t>Código corto del estado del acta, por ejemplo C o E.</a:t>
                      </a:r>
                      <a:endParaRPr sz="800"/>
                    </a:p>
                  </a:txBody>
                  <a:tcPr marT="91425" marB="91425" marR="68575" marL="68575">
                    <a:lnL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0150">
                      <a:solidFill>
                        <a:srgbClr val="D0D3D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g3f69e745a5a_0_9"/>
          <p:cNvPicPr preferRelativeResize="0"/>
          <p:nvPr/>
        </p:nvPicPr>
        <p:blipFill rotWithShape="1">
          <a:blip r:embed="rId3">
            <a:alphaModFix/>
          </a:blip>
          <a:srcRect b="0" l="0" r="33311" t="0"/>
          <a:stretch/>
        </p:blipFill>
        <p:spPr>
          <a:xfrm>
            <a:off x="5855686" y="1379076"/>
            <a:ext cx="4144540" cy="2946050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g3f69e745a5a_0_9"/>
          <p:cNvSpPr txBox="1"/>
          <p:nvPr/>
        </p:nvSpPr>
        <p:spPr>
          <a:xfrm>
            <a:off x="839900" y="305175"/>
            <a:ext cx="7672500" cy="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4400">
                <a:solidFill>
                  <a:srgbClr val="800404"/>
                </a:solidFill>
                <a:latin typeface="Calibri"/>
                <a:ea typeface="Calibri"/>
                <a:cs typeface="Calibri"/>
                <a:sym typeface="Calibri"/>
              </a:rPr>
              <a:t>Descripción</a:t>
            </a:r>
            <a:r>
              <a:rPr lang="es-PE" sz="4400">
                <a:solidFill>
                  <a:srgbClr val="800404"/>
                </a:solidFill>
                <a:latin typeface="Calibri"/>
                <a:ea typeface="Calibri"/>
                <a:cs typeface="Calibri"/>
                <a:sym typeface="Calibri"/>
              </a:rPr>
              <a:t> de los Datos</a:t>
            </a:r>
            <a:endParaRPr sz="4400">
              <a:solidFill>
                <a:srgbClr val="80040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g3f69e745a5a_0_9" title="images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g3f69e745a5a_0_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248" name="Google Shape;248;g3f69e745a5a_0_9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249" name="Google Shape;249;g3f69e745a5a_0_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2401" y="1242700"/>
            <a:ext cx="4633825" cy="5444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3f69e745a5a_0_9" title="images (1)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665175" y="5540351"/>
            <a:ext cx="772637" cy="689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g3f69e745a5a_0_9" title="Google_Colab_pic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69438" y="4917766"/>
            <a:ext cx="1113462" cy="637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g3f69e745a5a_0_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286124" y="1329701"/>
            <a:ext cx="1657500" cy="4083999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g3f69e745a5a_0_9"/>
          <p:cNvSpPr/>
          <p:nvPr/>
        </p:nvSpPr>
        <p:spPr>
          <a:xfrm>
            <a:off x="4355850" y="3242000"/>
            <a:ext cx="2290500" cy="892200"/>
          </a:xfrm>
          <a:prstGeom prst="roundRect">
            <a:avLst>
              <a:gd fmla="val 8791" name="adj"/>
            </a:avLst>
          </a:prstGeom>
          <a:solidFill>
            <a:srgbClr val="FFFFFF"/>
          </a:solidFill>
          <a:ln cap="flat" cmpd="sng" w="9525">
            <a:solidFill>
              <a:srgbClr val="E6D5DA"/>
            </a:solidFill>
            <a:prstDash val="solid"/>
            <a:round/>
            <a:headEnd len="sm" w="sm" type="none"/>
            <a:tailEnd len="sm" w="sm" type="none"/>
          </a:ln>
          <a:effectLst>
            <a:outerShdw blurRad="19050" dir="5400000" dist="9525">
              <a:srgbClr val="000000">
                <a:alpha val="5880"/>
              </a:srgbClr>
            </a:outerShdw>
          </a:effectLst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g3f69e745a5a_0_9"/>
          <p:cNvSpPr/>
          <p:nvPr/>
        </p:nvSpPr>
        <p:spPr>
          <a:xfrm>
            <a:off x="4644050" y="3352800"/>
            <a:ext cx="1782000" cy="3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PE">
                <a:solidFill>
                  <a:srgbClr val="2D1720"/>
                </a:solidFill>
              </a:rPr>
              <a:t>3. </a:t>
            </a:r>
            <a:r>
              <a:rPr b="1" lang="es-PE">
                <a:solidFill>
                  <a:srgbClr val="2D1720"/>
                </a:solidFill>
              </a:rPr>
              <a:t>Actas electorales</a:t>
            </a:r>
            <a:endParaRPr sz="1100"/>
          </a:p>
        </p:txBody>
      </p:sp>
      <p:sp>
        <p:nvSpPr>
          <p:cNvPr id="255" name="Google Shape;255;g3f69e745a5a_0_9"/>
          <p:cNvSpPr/>
          <p:nvPr/>
        </p:nvSpPr>
        <p:spPr>
          <a:xfrm>
            <a:off x="4610100" y="3772100"/>
            <a:ext cx="1957500" cy="3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715E64"/>
              </a:buClr>
              <a:buSzPts val="900"/>
              <a:buFont typeface="Arial"/>
              <a:buNone/>
            </a:pPr>
            <a:r>
              <a:rPr lang="es-PE" sz="900">
                <a:solidFill>
                  <a:srgbClr val="715E64"/>
                </a:solidFill>
              </a:rPr>
              <a:t>PDF’s por mesa de sufragio</a:t>
            </a:r>
            <a:endParaRPr sz="1100"/>
          </a:p>
        </p:txBody>
      </p:sp>
      <p:cxnSp>
        <p:nvCxnSpPr>
          <p:cNvPr id="256" name="Google Shape;256;g3f69e745a5a_0_9"/>
          <p:cNvCxnSpPr/>
          <p:nvPr/>
        </p:nvCxnSpPr>
        <p:spPr>
          <a:xfrm>
            <a:off x="4767500" y="4793550"/>
            <a:ext cx="5087700" cy="0"/>
          </a:xfrm>
          <a:prstGeom prst="straightConnector1">
            <a:avLst/>
          </a:prstGeom>
          <a:noFill/>
          <a:ln cap="flat" cmpd="sng" w="28575">
            <a:solidFill>
              <a:srgbClr val="9B2D52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57" name="Google Shape;257;g3f69e745a5a_0_9"/>
          <p:cNvSpPr txBox="1"/>
          <p:nvPr/>
        </p:nvSpPr>
        <p:spPr>
          <a:xfrm>
            <a:off x="4966225" y="5740750"/>
            <a:ext cx="4751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E"/>
              <a:t>FUENTE</a:t>
            </a:r>
            <a:r>
              <a:rPr lang="es-PE"/>
              <a:t>: </a:t>
            </a:r>
            <a:r>
              <a:rPr lang="es-PE"/>
              <a:t>https://resultadoelectoral.onpe.gob.pe/main/actas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f605e1be06_0_20"/>
          <p:cNvSpPr txBox="1"/>
          <p:nvPr>
            <p:ph type="title"/>
          </p:nvPr>
        </p:nvSpPr>
        <p:spPr>
          <a:xfrm>
            <a:off x="838200" y="365125"/>
            <a:ext cx="10515600" cy="80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800404"/>
                </a:solidFill>
              </a:rPr>
              <a:t>Preprocesamiento de los Datos</a:t>
            </a:r>
            <a:endParaRPr>
              <a:solidFill>
                <a:srgbClr val="800404"/>
              </a:solidFill>
            </a:endParaRPr>
          </a:p>
        </p:txBody>
      </p:sp>
      <p:sp>
        <p:nvSpPr>
          <p:cNvPr id="263" name="Google Shape;263;g3f605e1be06_0_2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264" name="Google Shape;264;g3f605e1be06_0_20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g3f605e1be06_0_2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266" name="Google Shape;266;g3f605e1be06_0_20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267" name="Google Shape;267;g3f605e1be06_0_20" title="5b10125d-c2e1-4740-af93-2fa0f018e680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4125" y="1368275"/>
            <a:ext cx="11480750" cy="422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mnt/data/ppt_assets/seal.png" id="273" name="Google Shape;273;g3f6af8d6ed2_0_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7951" y="109728"/>
            <a:ext cx="651650" cy="658368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g3f6af8d6ed2_0_65"/>
          <p:cNvSpPr/>
          <p:nvPr/>
        </p:nvSpPr>
        <p:spPr>
          <a:xfrm>
            <a:off x="1143000" y="128016"/>
            <a:ext cx="10424100" cy="50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3200"/>
              <a:buFont typeface="Play"/>
              <a:buNone/>
            </a:pPr>
            <a:r>
              <a:rPr b="1" i="0" lang="es-PE" sz="3200" u="none" cap="none" strike="noStrike">
                <a:solidFill>
                  <a:srgbClr val="8A0B14"/>
                </a:solidFill>
              </a:rPr>
              <a:t>Preprocesamiento de las actas electorales</a:t>
            </a:r>
            <a:endParaRPr i="0" sz="3200" u="none" cap="none" strike="noStrike">
              <a:solidFill>
                <a:schemeClr val="dk1"/>
              </a:solidFill>
            </a:endParaRPr>
          </a:p>
        </p:txBody>
      </p:sp>
      <p:sp>
        <p:nvSpPr>
          <p:cNvPr id="275" name="Google Shape;275;g3f6af8d6ed2_0_65"/>
          <p:cNvSpPr/>
          <p:nvPr/>
        </p:nvSpPr>
        <p:spPr>
          <a:xfrm>
            <a:off x="1993392" y="768096"/>
            <a:ext cx="90525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600"/>
              <a:buFont typeface="Arial"/>
              <a:buNone/>
            </a:pPr>
            <a:r>
              <a:rPr b="0" i="0" lang="es-PE" sz="1600" u="none" cap="none" strike="noStrike">
                <a:solidFill>
                  <a:srgbClr val="4A4A4A"/>
                </a:solidFill>
                <a:latin typeface="Arial"/>
                <a:ea typeface="Arial"/>
                <a:cs typeface="Arial"/>
                <a:sym typeface="Arial"/>
              </a:rPr>
              <a:t>Estandarización geométrica, aplicación de plantilla y generación de regiones de interés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g3f6af8d6ed2_0_65"/>
          <p:cNvSpPr/>
          <p:nvPr/>
        </p:nvSpPr>
        <p:spPr>
          <a:xfrm>
            <a:off x="438912" y="1207008"/>
            <a:ext cx="2331600" cy="1326000"/>
          </a:xfrm>
          <a:prstGeom prst="roundRect">
            <a:avLst>
              <a:gd fmla="val 4138" name="adj"/>
            </a:avLst>
          </a:prstGeom>
          <a:solidFill>
            <a:srgbClr val="FFFFFF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highlight>
                <a:srgbClr val="0056A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g3f6af8d6ed2_0_65"/>
          <p:cNvSpPr/>
          <p:nvPr/>
        </p:nvSpPr>
        <p:spPr>
          <a:xfrm>
            <a:off x="969264" y="1298448"/>
            <a:ext cx="1618500" cy="255900"/>
          </a:xfrm>
          <a:prstGeom prst="roundRect">
            <a:avLst>
              <a:gd fmla="val 28571" name="adj"/>
            </a:avLst>
          </a:prstGeom>
          <a:solidFill>
            <a:srgbClr val="8A0B14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icon1.png" id="278" name="Google Shape;278;g3f6af8d6ed2_0_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739" y="1344168"/>
            <a:ext cx="307571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g3f6af8d6ed2_0_65"/>
          <p:cNvSpPr/>
          <p:nvPr/>
        </p:nvSpPr>
        <p:spPr>
          <a:xfrm>
            <a:off x="1014984" y="1330452"/>
            <a:ext cx="1545300" cy="201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lang="es-PE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01 · Selección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g3f6af8d6ed2_0_65"/>
          <p:cNvSpPr/>
          <p:nvPr/>
        </p:nvSpPr>
        <p:spPr>
          <a:xfrm>
            <a:off x="868680" y="1709928"/>
            <a:ext cx="17649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Actas presidenciales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Formato 4B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Clasificación automática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g3f6af8d6ed2_0_65"/>
          <p:cNvSpPr/>
          <p:nvPr/>
        </p:nvSpPr>
        <p:spPr>
          <a:xfrm>
            <a:off x="2880360" y="1764792"/>
            <a:ext cx="310800" cy="2286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8A0B14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g3f6af8d6ed2_0_65"/>
          <p:cNvSpPr/>
          <p:nvPr/>
        </p:nvSpPr>
        <p:spPr>
          <a:xfrm>
            <a:off x="3273552" y="1207008"/>
            <a:ext cx="2331600" cy="1326000"/>
          </a:xfrm>
          <a:prstGeom prst="roundRect">
            <a:avLst>
              <a:gd fmla="val 4138" name="adj"/>
            </a:avLst>
          </a:prstGeom>
          <a:solidFill>
            <a:srgbClr val="FFFFFF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highlight>
                <a:srgbClr val="0056A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g3f6af8d6ed2_0_65"/>
          <p:cNvSpPr/>
          <p:nvPr/>
        </p:nvSpPr>
        <p:spPr>
          <a:xfrm>
            <a:off x="3803904" y="1298448"/>
            <a:ext cx="1618500" cy="255900"/>
          </a:xfrm>
          <a:prstGeom prst="roundRect">
            <a:avLst>
              <a:gd fmla="val 28571" name="adj"/>
            </a:avLst>
          </a:prstGeom>
          <a:solidFill>
            <a:srgbClr val="8A0B14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icon2.png" id="284" name="Google Shape;284;g3f6af8d6ed2_0_6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29000" y="1344168"/>
            <a:ext cx="338328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g3f6af8d6ed2_0_65"/>
          <p:cNvSpPr/>
          <p:nvPr/>
        </p:nvSpPr>
        <p:spPr>
          <a:xfrm>
            <a:off x="3849624" y="1330452"/>
            <a:ext cx="1545300" cy="201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lang="es-PE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02 · Normalización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g3f6af8d6ed2_0_65"/>
          <p:cNvSpPr/>
          <p:nvPr/>
        </p:nvSpPr>
        <p:spPr>
          <a:xfrm>
            <a:off x="3703320" y="1709928"/>
            <a:ext cx="17649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Corrección de orientación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Homogeneización de tamaño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Alineamiento geométrico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g3f6af8d6ed2_0_65"/>
          <p:cNvSpPr/>
          <p:nvPr/>
        </p:nvSpPr>
        <p:spPr>
          <a:xfrm>
            <a:off x="5715000" y="1764792"/>
            <a:ext cx="310800" cy="2286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8A0B14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g3f6af8d6ed2_0_65"/>
          <p:cNvSpPr/>
          <p:nvPr/>
        </p:nvSpPr>
        <p:spPr>
          <a:xfrm>
            <a:off x="6245352" y="1207008"/>
            <a:ext cx="2331600" cy="1326000"/>
          </a:xfrm>
          <a:prstGeom prst="roundRect">
            <a:avLst>
              <a:gd fmla="val 4138" name="adj"/>
            </a:avLst>
          </a:prstGeom>
          <a:solidFill>
            <a:srgbClr val="FFFFFF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highlight>
                <a:srgbClr val="0056A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g3f6af8d6ed2_0_65"/>
          <p:cNvSpPr/>
          <p:nvPr/>
        </p:nvSpPr>
        <p:spPr>
          <a:xfrm>
            <a:off x="6775700" y="1265234"/>
            <a:ext cx="1618500" cy="315600"/>
          </a:xfrm>
          <a:prstGeom prst="roundRect">
            <a:avLst>
              <a:gd fmla="val 28571" name="adj"/>
            </a:avLst>
          </a:prstGeom>
          <a:solidFill>
            <a:srgbClr val="8A0B14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icon3.png" id="290" name="Google Shape;290;g3f6af8d6ed2_0_6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04183" y="1344168"/>
            <a:ext cx="331561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g3f6af8d6ed2_0_65"/>
          <p:cNvSpPr/>
          <p:nvPr/>
        </p:nvSpPr>
        <p:spPr>
          <a:xfrm>
            <a:off x="6821424" y="1330452"/>
            <a:ext cx="1545300" cy="201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lang="es-PE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03 · Plantilla y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lang="es-PE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regiones de interés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g3f6af8d6ed2_0_65"/>
          <p:cNvSpPr/>
          <p:nvPr/>
        </p:nvSpPr>
        <p:spPr>
          <a:xfrm>
            <a:off x="6675120" y="1709928"/>
            <a:ext cx="17649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Zonas predefinidas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Coordenadas relativas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Mesa, votos, resumen y DNI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g3f6af8d6ed2_0_65"/>
          <p:cNvSpPr/>
          <p:nvPr/>
        </p:nvSpPr>
        <p:spPr>
          <a:xfrm>
            <a:off x="8686800" y="1764792"/>
            <a:ext cx="310800" cy="2286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8A0B14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g3f6af8d6ed2_0_65"/>
          <p:cNvSpPr/>
          <p:nvPr/>
        </p:nvSpPr>
        <p:spPr>
          <a:xfrm>
            <a:off x="9189720" y="1207008"/>
            <a:ext cx="2331600" cy="1326000"/>
          </a:xfrm>
          <a:prstGeom prst="roundRect">
            <a:avLst>
              <a:gd fmla="val 4138" name="adj"/>
            </a:avLst>
          </a:prstGeom>
          <a:solidFill>
            <a:srgbClr val="FFFFFF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highlight>
                <a:srgbClr val="0056AC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g3f6af8d6ed2_0_65"/>
          <p:cNvSpPr/>
          <p:nvPr/>
        </p:nvSpPr>
        <p:spPr>
          <a:xfrm>
            <a:off x="9720075" y="1265225"/>
            <a:ext cx="1618500" cy="371700"/>
          </a:xfrm>
          <a:prstGeom prst="roundRect">
            <a:avLst>
              <a:gd fmla="val 28571" name="adj"/>
            </a:avLst>
          </a:prstGeom>
          <a:solidFill>
            <a:srgbClr val="8A0B14"/>
          </a:solidFill>
          <a:ln cap="flat" cmpd="sng" w="12700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icon4.png" id="296" name="Google Shape;296;g3f6af8d6ed2_0_6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348085" y="1344168"/>
            <a:ext cx="332495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g3f6af8d6ed2_0_65"/>
          <p:cNvSpPr/>
          <p:nvPr/>
        </p:nvSpPr>
        <p:spPr>
          <a:xfrm>
            <a:off x="9765792" y="1330452"/>
            <a:ext cx="1545300" cy="201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lang="es-PE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04 · Recortes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lang="es-PE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estandarizados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g3f6af8d6ed2_0_65"/>
          <p:cNvSpPr/>
          <p:nvPr/>
        </p:nvSpPr>
        <p:spPr>
          <a:xfrm>
            <a:off x="9619488" y="1709928"/>
            <a:ext cx="17649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Regiones independientes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Campos listos para OCR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61616"/>
              </a:buClr>
              <a:buSzPts val="1060"/>
              <a:buFont typeface="Arial"/>
              <a:buNone/>
            </a:pPr>
            <a:r>
              <a:rPr lang="es-PE" sz="1060">
                <a:solidFill>
                  <a:srgbClr val="161616"/>
                </a:solidFill>
                <a:latin typeface="Arial"/>
                <a:ea typeface="Arial"/>
                <a:cs typeface="Arial"/>
                <a:sym typeface="Arial"/>
              </a:rPr>
              <a:t>•  Salida consistente por acta</a:t>
            </a:r>
            <a:endParaRPr sz="106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acta_sel.png" id="299" name="Google Shape;299;g3f6af8d6ed2_0_6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59769" y="2697480"/>
            <a:ext cx="2508294" cy="33832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mnt/data/ppt_assets/acta_norm.png" id="300" name="Google Shape;300;g3f6af8d6ed2_0_6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149734" y="2697480"/>
            <a:ext cx="2588501" cy="33832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mnt/data/ppt_assets/acta_roi.png" id="301" name="Google Shape;301;g3f6af8d6ed2_0_6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183748" y="2697480"/>
            <a:ext cx="2610376" cy="338328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g3f6af8d6ed2_0_65"/>
          <p:cNvSpPr/>
          <p:nvPr/>
        </p:nvSpPr>
        <p:spPr>
          <a:xfrm>
            <a:off x="9052560" y="3145536"/>
            <a:ext cx="6585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departamento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depto.png" id="303" name="Google Shape;303;g3f6af8d6ed2_0_6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064518" y="2852928"/>
            <a:ext cx="634453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g3f6af8d6ed2_0_65"/>
          <p:cNvSpPr/>
          <p:nvPr/>
        </p:nvSpPr>
        <p:spPr>
          <a:xfrm>
            <a:off x="10314432" y="3145536"/>
            <a:ext cx="7131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electores_hábiles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elect.png" id="305" name="Google Shape;305;g3f6af8d6ed2_0_65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0439522" y="2852928"/>
            <a:ext cx="426476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g3f6af8d6ed2_0_65"/>
          <p:cNvSpPr/>
          <p:nvPr/>
        </p:nvSpPr>
        <p:spPr>
          <a:xfrm>
            <a:off x="11119104" y="3145536"/>
            <a:ext cx="8046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mesa_sufragio_numero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mesa.png" id="307" name="Google Shape;307;g3f6af8d6ed2_0_65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11173968" y="2855939"/>
            <a:ext cx="640080" cy="195146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g3f6af8d6ed2_0_65"/>
          <p:cNvSpPr/>
          <p:nvPr/>
        </p:nvSpPr>
        <p:spPr>
          <a:xfrm>
            <a:off x="9144000" y="3931920"/>
            <a:ext cx="13260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partido_político, votos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partido.png" id="309" name="Google Shape;309;g3f6af8d6ed2_0_65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9034272" y="3652950"/>
            <a:ext cx="1417320" cy="201324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g3f6af8d6ed2_0_65"/>
          <p:cNvSpPr/>
          <p:nvPr/>
        </p:nvSpPr>
        <p:spPr>
          <a:xfrm>
            <a:off x="10981944" y="3931920"/>
            <a:ext cx="9600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total_ciudadanos_que_votaron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total.png" id="311" name="Google Shape;311;g3f6af8d6ed2_0_65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11073384" y="3608222"/>
            <a:ext cx="749808" cy="299923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g3f6af8d6ed2_0_65"/>
          <p:cNvSpPr/>
          <p:nvPr/>
        </p:nvSpPr>
        <p:spPr>
          <a:xfrm>
            <a:off x="9198864" y="4828032"/>
            <a:ext cx="13260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miembro_mesa_1, dni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miembro1.png" id="313" name="Google Shape;313;g3f6af8d6ed2_0_65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9235792" y="4251960"/>
            <a:ext cx="1142297" cy="530352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g3f6af8d6ed2_0_65"/>
          <p:cNvSpPr/>
          <p:nvPr/>
        </p:nvSpPr>
        <p:spPr>
          <a:xfrm>
            <a:off x="10799064" y="4828032"/>
            <a:ext cx="13260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miembro_mesa_2, dni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miembro2.png" id="315" name="Google Shape;315;g3f6af8d6ed2_0_65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10933528" y="4251960"/>
            <a:ext cx="965513" cy="530352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g3f6af8d6ed2_0_65"/>
          <p:cNvSpPr/>
          <p:nvPr/>
        </p:nvSpPr>
        <p:spPr>
          <a:xfrm>
            <a:off x="9445752" y="5513832"/>
            <a:ext cx="17832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hora_inicio_escrutinio_texto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hora.png" id="317" name="Google Shape;317;g3f6af8d6ed2_0_65"/>
          <p:cNvPicPr preferRelativeResize="0"/>
          <p:nvPr/>
        </p:nvPicPr>
        <p:blipFill rotWithShape="1">
          <a:blip r:embed="rId18">
            <a:alphaModFix/>
          </a:blip>
          <a:srcRect b="0" l="0" r="0" t="0"/>
          <a:stretch/>
        </p:blipFill>
        <p:spPr>
          <a:xfrm>
            <a:off x="8970264" y="5241798"/>
            <a:ext cx="2286000" cy="20574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g3f6af8d6ed2_0_65"/>
          <p:cNvSpPr/>
          <p:nvPr/>
        </p:nvSpPr>
        <p:spPr>
          <a:xfrm>
            <a:off x="11365992" y="5513832"/>
            <a:ext cx="7314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tabla_resumen_contexto_tabla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fe.png" id="319" name="Google Shape;319;g3f6af8d6ed2_0_65"/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11484864" y="5258041"/>
            <a:ext cx="658368" cy="173255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g3f6af8d6ed2_0_65"/>
          <p:cNvSpPr/>
          <p:nvPr/>
        </p:nvSpPr>
        <p:spPr>
          <a:xfrm>
            <a:off x="9262872" y="6172200"/>
            <a:ext cx="1554600" cy="13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75" lIns="375" spcFirstLastPara="1" rIns="375" wrap="square" tIns="3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710"/>
              <a:buFont typeface="Arial"/>
              <a:buNone/>
            </a:pPr>
            <a:r>
              <a:rPr b="1" lang="es-PE" sz="71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observaciones_observacion</a:t>
            </a:r>
            <a:endParaRPr sz="71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/mnt/data/ppt_assets/rec_obs.png" id="321" name="Google Shape;321;g3f6af8d6ed2_0_65"/>
          <p:cNvPicPr preferRelativeResize="0"/>
          <p:nvPr/>
        </p:nvPicPr>
        <p:blipFill rotWithShape="1">
          <a:blip r:embed="rId20">
            <a:alphaModFix/>
          </a:blip>
          <a:srcRect b="0" l="0" r="0" t="0"/>
          <a:stretch/>
        </p:blipFill>
        <p:spPr>
          <a:xfrm>
            <a:off x="9170267" y="5733288"/>
            <a:ext cx="1511091" cy="3931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mnt/data/ppt_assets/icon1.png" id="322" name="Google Shape;322;g3f6af8d6ed2_0_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68077" y="6373444"/>
            <a:ext cx="249382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g3f6af8d6ed2_0_65"/>
          <p:cNvSpPr/>
          <p:nvPr/>
        </p:nvSpPr>
        <p:spPr>
          <a:xfrm>
            <a:off x="2788920" y="6419088"/>
            <a:ext cx="7132200" cy="18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0B14"/>
              </a:buClr>
              <a:buSzPts val="1440"/>
              <a:buFont typeface="Arial"/>
              <a:buNone/>
            </a:pPr>
            <a:r>
              <a:rPr b="1" lang="es-PE" sz="144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Salida del preprocesamiento: </a:t>
            </a:r>
            <a:r>
              <a:rPr lang="es-PE" sz="1440">
                <a:solidFill>
                  <a:srgbClr val="8A0B14"/>
                </a:solidFill>
                <a:latin typeface="Arial"/>
                <a:ea typeface="Arial"/>
                <a:cs typeface="Arial"/>
                <a:sym typeface="Arial"/>
              </a:rPr>
              <a:t>regiones de interés listas para GLM-OCR</a:t>
            </a:r>
            <a:endParaRPr sz="144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Google Shape;328;g3f6af8d6ed2_0_1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g3f6af8d6ed2_0_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330" name="Google Shape;330;g3f6af8d6ed2_0_1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331" name="Google Shape;331;g3f6af8d6ed2_0_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4875" y="1339750"/>
            <a:ext cx="7800574" cy="490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g3f6af8d6ed2_0_1" title="a28e905d-a7df-49b8-ab10-dd1fe4944ee2.jfif"/>
          <p:cNvPicPr preferRelativeResize="0"/>
          <p:nvPr/>
        </p:nvPicPr>
        <p:blipFill rotWithShape="1">
          <a:blip r:embed="rId5">
            <a:alphaModFix/>
          </a:blip>
          <a:srcRect b="0" l="0" r="56269" t="0"/>
          <a:stretch/>
        </p:blipFill>
        <p:spPr>
          <a:xfrm>
            <a:off x="8212925" y="1394925"/>
            <a:ext cx="3538551" cy="261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g3f6af8d6ed2_0_1" title="8ae0bafb-397a-40e8-8275-16522b657f7b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419813" y="4081025"/>
            <a:ext cx="2986413" cy="2388062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g3f6af8d6ed2_0_1"/>
          <p:cNvSpPr txBox="1"/>
          <p:nvPr/>
        </p:nvSpPr>
        <p:spPr>
          <a:xfrm>
            <a:off x="696800" y="412200"/>
            <a:ext cx="11495100" cy="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4400">
                <a:solidFill>
                  <a:srgbClr val="800404"/>
                </a:solidFill>
                <a:latin typeface="Calibri"/>
                <a:ea typeface="Calibri"/>
                <a:cs typeface="Calibri"/>
                <a:sym typeface="Calibri"/>
              </a:rPr>
              <a:t>Preprocesamiento de los Datos: Actas electorales</a:t>
            </a:r>
            <a:endParaRPr sz="4400">
              <a:solidFill>
                <a:srgbClr val="80040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f605e1be06_0_3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/>
              <a:t>Diferencias encontradas</a:t>
            </a:r>
            <a:endParaRPr/>
          </a:p>
        </p:txBody>
      </p:sp>
      <p:pic>
        <p:nvPicPr>
          <p:cNvPr id="340" name="Google Shape;340;g3f605e1be06_0_30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g3f605e1be06_0_3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342" name="Google Shape;342;g3f605e1be06_0_30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343" name="Google Shape;343;g3f605e1be06_0_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67525" y="1493975"/>
            <a:ext cx="7513153" cy="486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3f6af8d6ed2_8_0"/>
          <p:cNvSpPr/>
          <p:nvPr/>
        </p:nvSpPr>
        <p:spPr>
          <a:xfrm>
            <a:off x="960158" y="176178"/>
            <a:ext cx="10881600" cy="50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7265E"/>
              </a:buClr>
              <a:buSzPts val="2800"/>
              <a:buFont typeface="Calibri"/>
              <a:buNone/>
            </a:pPr>
            <a:r>
              <a:rPr b="1" i="0" lang="es-PE" sz="280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Resultados del OCR </a:t>
            </a:r>
            <a:endParaRPr b="0" i="0" sz="280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g3f6af8d6ed2_8_0"/>
          <p:cNvSpPr/>
          <p:nvPr/>
        </p:nvSpPr>
        <p:spPr>
          <a:xfrm>
            <a:off x="1079021" y="868680"/>
            <a:ext cx="10881600" cy="32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700"/>
              <a:buFont typeface="Calibri"/>
              <a:buNone/>
            </a:pPr>
            <a:r>
              <a:rPr b="0" i="0" lang="es-PE" sz="170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Síntesis de desempeño observada en los departamentos auditados</a:t>
            </a:r>
            <a:endParaRPr b="0" i="0" sz="1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g3f6af8d6ed2_8_0"/>
          <p:cNvSpPr/>
          <p:nvPr/>
        </p:nvSpPr>
        <p:spPr>
          <a:xfrm>
            <a:off x="300448" y="1708110"/>
            <a:ext cx="3703200" cy="3566100"/>
          </a:xfrm>
          <a:prstGeom prst="roundRect">
            <a:avLst>
              <a:gd fmla="val 3077" name="adj"/>
            </a:avLst>
          </a:prstGeom>
          <a:solidFill>
            <a:srgbClr val="FFFFFF"/>
          </a:solidFill>
          <a:ln cap="flat" cmpd="sng" w="15225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g3f6af8d6ed2_8_0"/>
          <p:cNvSpPr/>
          <p:nvPr/>
        </p:nvSpPr>
        <p:spPr>
          <a:xfrm>
            <a:off x="569329" y="1996146"/>
            <a:ext cx="8229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4200"/>
              <a:buFont typeface="Calibri"/>
              <a:buNone/>
            </a:pPr>
            <a:r>
              <a:rPr b="1" i="0" lang="es-PE" sz="4200" u="none" cap="none" strike="noStrike">
                <a:solidFill>
                  <a:srgbClr val="741D2F"/>
                </a:solidFill>
                <a:latin typeface="Calibri"/>
                <a:ea typeface="Calibri"/>
                <a:cs typeface="Calibri"/>
                <a:sym typeface="Calibri"/>
              </a:rPr>
              <a:t>◎</a:t>
            </a:r>
            <a:endParaRPr b="0" i="0" sz="4200" u="none" cap="none" strike="noStrike">
              <a:solidFill>
                <a:srgbClr val="741D2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g3f6af8d6ed2_8_0"/>
          <p:cNvSpPr/>
          <p:nvPr/>
        </p:nvSpPr>
        <p:spPr>
          <a:xfrm>
            <a:off x="1575196" y="2028150"/>
            <a:ext cx="2286000" cy="64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800"/>
              <a:buFont typeface="Calibri"/>
              <a:buNone/>
            </a:pPr>
            <a:r>
              <a:rPr b="1" i="0" lang="es-PE" sz="180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1. Alta concordancia</a:t>
            </a:r>
            <a:endParaRPr b="0" i="0" sz="180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800"/>
              <a:buFont typeface="Calibri"/>
              <a:buNone/>
            </a:pPr>
            <a:r>
              <a:rPr b="1" i="0" lang="es-PE" sz="180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de lectura</a:t>
            </a:r>
            <a:endParaRPr b="0" i="0" sz="180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4" name="Google Shape;354;g3f6af8d6ed2_8_0"/>
          <p:cNvCxnSpPr/>
          <p:nvPr/>
        </p:nvCxnSpPr>
        <p:spPr>
          <a:xfrm>
            <a:off x="541897" y="2805390"/>
            <a:ext cx="3300900" cy="0"/>
          </a:xfrm>
          <a:prstGeom prst="straightConnector1">
            <a:avLst/>
          </a:prstGeom>
          <a:noFill/>
          <a:ln cap="flat" cmpd="sng" w="12700">
            <a:solidFill>
              <a:srgbClr val="0B5FC6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55" name="Google Shape;355;g3f6af8d6ed2_8_0"/>
          <p:cNvSpPr/>
          <p:nvPr/>
        </p:nvSpPr>
        <p:spPr>
          <a:xfrm>
            <a:off x="541897" y="3061422"/>
            <a:ext cx="33009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250" lIns="250" spcFirstLastPara="1" rIns="250" wrap="square" tIns="2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350"/>
              <a:buFont typeface="Calibri"/>
              <a:buNone/>
            </a:pPr>
            <a:r>
              <a:rPr b="1" i="0" lang="es-PE" sz="135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s-PE" sz="13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Exactitud numérica: 98.8 % – 99.3 %</a:t>
            </a:r>
            <a:br>
              <a:rPr b="0" i="0" lang="es-PE" sz="13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s-PE" sz="135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s-PE" sz="13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Correlación de Pearson: 0.97 – 0.99</a:t>
            </a:r>
            <a:br>
              <a:rPr b="0" i="0" lang="es-PE" sz="13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s-PE" sz="135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s-PE" sz="13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F1 para detectar voto no cero: ~99.7 %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6" name="Google Shape;356;g3f6af8d6ed2_8_0"/>
          <p:cNvCxnSpPr/>
          <p:nvPr/>
        </p:nvCxnSpPr>
        <p:spPr>
          <a:xfrm>
            <a:off x="541897" y="4405590"/>
            <a:ext cx="3300900" cy="0"/>
          </a:xfrm>
          <a:prstGeom prst="straightConnector1">
            <a:avLst/>
          </a:prstGeom>
          <a:noFill/>
          <a:ln cap="flat" cmpd="sng" w="12700">
            <a:solidFill>
              <a:srgbClr val="8EC6F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57" name="Google Shape;357;g3f6af8d6ed2_8_0"/>
          <p:cNvSpPr/>
          <p:nvPr/>
        </p:nvSpPr>
        <p:spPr>
          <a:xfrm>
            <a:off x="660772" y="4574754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2600"/>
              <a:buFont typeface="Calibri"/>
              <a:buNone/>
            </a:pPr>
            <a:r>
              <a:rPr b="1" i="0" lang="es-PE" sz="260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✓</a:t>
            </a:r>
            <a:endParaRPr b="0" i="0" sz="2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g3f6af8d6ed2_8_0"/>
          <p:cNvSpPr/>
          <p:nvPr/>
        </p:nvSpPr>
        <p:spPr>
          <a:xfrm>
            <a:off x="1392311" y="4515318"/>
            <a:ext cx="2469000" cy="57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250"/>
              <a:buFont typeface="Calibri"/>
              <a:buNone/>
            </a:pPr>
            <a:r>
              <a:rPr b="0" i="0" lang="es-PE" sz="12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Cuando ambos valores son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250"/>
              <a:buFont typeface="Calibri"/>
              <a:buNone/>
            </a:pPr>
            <a:r>
              <a:rPr b="0" i="0" lang="es-PE" sz="12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numéricos, la discrepancia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250"/>
              <a:buFont typeface="Calibri"/>
              <a:buNone/>
            </a:pPr>
            <a:r>
              <a:rPr b="0" i="0" lang="es-PE" sz="125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promedio es baja.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g3f6af8d6ed2_8_0"/>
          <p:cNvSpPr/>
          <p:nvPr/>
        </p:nvSpPr>
        <p:spPr>
          <a:xfrm>
            <a:off x="4168463" y="1708110"/>
            <a:ext cx="3703200" cy="3566100"/>
          </a:xfrm>
          <a:prstGeom prst="roundRect">
            <a:avLst>
              <a:gd fmla="val 3077" name="adj"/>
            </a:avLst>
          </a:prstGeom>
          <a:solidFill>
            <a:srgbClr val="FFFFFF"/>
          </a:solidFill>
          <a:ln cap="flat" cmpd="sng" w="15225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g3f6af8d6ed2_8_0"/>
          <p:cNvSpPr/>
          <p:nvPr/>
        </p:nvSpPr>
        <p:spPr>
          <a:xfrm>
            <a:off x="4437345" y="1996146"/>
            <a:ext cx="8229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3400"/>
              <a:buFont typeface="Calibri"/>
              <a:buNone/>
            </a:pPr>
            <a:r>
              <a:rPr b="1" i="0" lang="es-PE" sz="3400" u="none" cap="none" strike="noStrike">
                <a:solidFill>
                  <a:srgbClr val="741D2F"/>
                </a:solidFill>
                <a:latin typeface="Calibri"/>
                <a:ea typeface="Calibri"/>
                <a:cs typeface="Calibri"/>
                <a:sym typeface="Calibri"/>
              </a:rPr>
              <a:t>⌕</a:t>
            </a:r>
            <a:endParaRPr b="0" i="0" sz="3400" u="none" cap="none" strike="noStrike">
              <a:solidFill>
                <a:srgbClr val="741D2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g3f6af8d6ed2_8_0"/>
          <p:cNvSpPr/>
          <p:nvPr/>
        </p:nvSpPr>
        <p:spPr>
          <a:xfrm>
            <a:off x="5397490" y="1982430"/>
            <a:ext cx="22860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650"/>
              <a:buFont typeface="Calibri"/>
              <a:buNone/>
            </a:pPr>
            <a:r>
              <a:rPr b="1" i="0" lang="es-PE" sz="165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2. El reto principal no es</a:t>
            </a:r>
            <a:endParaRPr b="0" i="0" sz="165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650"/>
              <a:buFont typeface="Calibri"/>
              <a:buNone/>
            </a:pPr>
            <a:r>
              <a:rPr b="1" i="0" lang="es-PE" sz="165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solo leer, sino cubrir y</a:t>
            </a:r>
            <a:endParaRPr b="0" i="0" sz="165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650"/>
              <a:buFont typeface="Calibri"/>
              <a:buNone/>
            </a:pPr>
            <a:r>
              <a:rPr b="1" i="0" lang="es-PE" sz="165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depurar</a:t>
            </a:r>
            <a:endParaRPr b="0" i="0" sz="165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2" name="Google Shape;362;g3f6af8d6ed2_8_0"/>
          <p:cNvCxnSpPr/>
          <p:nvPr/>
        </p:nvCxnSpPr>
        <p:spPr>
          <a:xfrm>
            <a:off x="4409912" y="2805390"/>
            <a:ext cx="3300900" cy="0"/>
          </a:xfrm>
          <a:prstGeom prst="straightConnector1">
            <a:avLst/>
          </a:prstGeom>
          <a:noFill/>
          <a:ln cap="flat" cmpd="sng" w="12700">
            <a:solidFill>
              <a:srgbClr val="0B5FC6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3" name="Google Shape;363;g3f6af8d6ed2_8_0"/>
          <p:cNvSpPr/>
          <p:nvPr/>
        </p:nvSpPr>
        <p:spPr>
          <a:xfrm>
            <a:off x="4409912" y="3006558"/>
            <a:ext cx="3300900" cy="1326000"/>
          </a:xfrm>
          <a:prstGeom prst="rect">
            <a:avLst/>
          </a:prstGeom>
          <a:noFill/>
          <a:ln>
            <a:noFill/>
          </a:ln>
        </p:spPr>
        <p:txBody>
          <a:bodyPr anchorCtr="0" anchor="t" bIns="250" lIns="250" spcFirstLastPara="1" rIns="250" wrap="square" tIns="2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280"/>
              <a:buFont typeface="Calibri"/>
              <a:buNone/>
            </a:pPr>
            <a:r>
              <a:rPr b="1" i="0" lang="es-PE" sz="128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s-PE" sz="12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Cobertura OCR heterogénea en los departamentos evaluados</a:t>
            </a:r>
            <a:br>
              <a:rPr b="0" i="0" lang="es-PE" sz="12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s-PE" sz="128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s-PE" sz="12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Persisten actas en revisión e ilegibles</a:t>
            </a:r>
            <a:br>
              <a:rPr b="0" i="0" lang="es-PE" sz="12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s-PE" sz="128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s-PE" sz="12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Parte de las filas se resolvió por OCR y parte por reglas de visión por computadora</a:t>
            </a:r>
            <a:endParaRPr b="0" i="0" sz="128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4" name="Google Shape;364;g3f6af8d6ed2_8_0"/>
          <p:cNvCxnSpPr/>
          <p:nvPr/>
        </p:nvCxnSpPr>
        <p:spPr>
          <a:xfrm>
            <a:off x="4409912" y="4405590"/>
            <a:ext cx="3300900" cy="0"/>
          </a:xfrm>
          <a:prstGeom prst="straightConnector1">
            <a:avLst/>
          </a:prstGeom>
          <a:noFill/>
          <a:ln cap="flat" cmpd="sng" w="12700">
            <a:solidFill>
              <a:srgbClr val="8EC6F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5" name="Google Shape;365;g3f6af8d6ed2_8_0"/>
          <p:cNvSpPr/>
          <p:nvPr/>
        </p:nvSpPr>
        <p:spPr>
          <a:xfrm>
            <a:off x="4528787" y="4574754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2300"/>
              <a:buFont typeface="Calibri"/>
              <a:buNone/>
            </a:pPr>
            <a:r>
              <a:rPr b="1" i="0" lang="es-PE" sz="230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⇄</a:t>
            </a:r>
            <a:endParaRPr b="0" i="0" sz="2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g3f6af8d6ed2_8_0"/>
          <p:cNvSpPr/>
          <p:nvPr/>
        </p:nvSpPr>
        <p:spPr>
          <a:xfrm>
            <a:off x="5260327" y="4497030"/>
            <a:ext cx="2469000" cy="6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200"/>
              <a:buFont typeface="Calibri"/>
              <a:buNone/>
            </a:pPr>
            <a:r>
              <a:rPr b="0" i="0" lang="es-PE" sz="120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La calidad final depende de cobertura,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200"/>
              <a:buFont typeface="Calibri"/>
              <a:buNone/>
            </a:pPr>
            <a:r>
              <a:rPr b="0" i="0" lang="es-PE" sz="120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reproceso y validación, no solo del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200"/>
              <a:buFont typeface="Calibri"/>
              <a:buNone/>
            </a:pPr>
            <a:r>
              <a:rPr b="0" i="0" lang="es-PE" sz="120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modelo.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g3f6af8d6ed2_8_0"/>
          <p:cNvSpPr/>
          <p:nvPr/>
        </p:nvSpPr>
        <p:spPr>
          <a:xfrm>
            <a:off x="8036479" y="1708110"/>
            <a:ext cx="3703200" cy="3566100"/>
          </a:xfrm>
          <a:prstGeom prst="roundRect">
            <a:avLst>
              <a:gd fmla="val 3077" name="adj"/>
            </a:avLst>
          </a:prstGeom>
          <a:solidFill>
            <a:srgbClr val="FFFFFF"/>
          </a:solidFill>
          <a:ln cap="flat" cmpd="sng" w="15225">
            <a:solidFill>
              <a:srgbClr val="8A0B1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g3f6af8d6ed2_8_0"/>
          <p:cNvSpPr/>
          <p:nvPr/>
        </p:nvSpPr>
        <p:spPr>
          <a:xfrm>
            <a:off x="8305360" y="1996146"/>
            <a:ext cx="8229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3600"/>
              <a:buFont typeface="Calibri"/>
              <a:buNone/>
            </a:pPr>
            <a:r>
              <a:rPr b="1" i="0" lang="es-PE" sz="360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∑</a:t>
            </a:r>
            <a:endParaRPr b="0" i="0" sz="360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g3f6af8d6ed2_8_0"/>
          <p:cNvSpPr/>
          <p:nvPr/>
        </p:nvSpPr>
        <p:spPr>
          <a:xfrm>
            <a:off x="9128342" y="1982430"/>
            <a:ext cx="24231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650"/>
              <a:buFont typeface="Calibri"/>
              <a:buNone/>
            </a:pPr>
            <a:r>
              <a:rPr b="1" i="0" lang="es-PE" sz="165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3. La consistencia interna</a:t>
            </a:r>
            <a:endParaRPr b="0" i="0" sz="165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650"/>
              <a:buFont typeface="Calibri"/>
              <a:buNone/>
            </a:pPr>
            <a:r>
              <a:rPr b="1" i="0" lang="es-PE" sz="165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es una segunda capa de</a:t>
            </a:r>
            <a:endParaRPr b="0" i="0" sz="165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650"/>
              <a:buFont typeface="Calibri"/>
              <a:buNone/>
            </a:pPr>
            <a:r>
              <a:rPr b="1" i="0" lang="es-PE" sz="1650" u="none" cap="none" strike="noStrike">
                <a:solidFill>
                  <a:srgbClr val="8A0B14"/>
                </a:solidFill>
                <a:latin typeface="Calibri"/>
                <a:ea typeface="Calibri"/>
                <a:cs typeface="Calibri"/>
                <a:sym typeface="Calibri"/>
              </a:rPr>
              <a:t>evaluación</a:t>
            </a:r>
            <a:endParaRPr b="0" i="0" sz="1650" u="none" cap="none" strike="noStrike">
              <a:solidFill>
                <a:srgbClr val="8A0B1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0" name="Google Shape;370;g3f6af8d6ed2_8_0"/>
          <p:cNvCxnSpPr/>
          <p:nvPr/>
        </p:nvCxnSpPr>
        <p:spPr>
          <a:xfrm>
            <a:off x="8277927" y="2805390"/>
            <a:ext cx="3300900" cy="0"/>
          </a:xfrm>
          <a:prstGeom prst="straightConnector1">
            <a:avLst/>
          </a:prstGeom>
          <a:noFill/>
          <a:ln cap="flat" cmpd="sng" w="12700">
            <a:solidFill>
              <a:srgbClr val="0B5FC6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71" name="Google Shape;371;g3f6af8d6ed2_8_0"/>
          <p:cNvSpPr/>
          <p:nvPr/>
        </p:nvSpPr>
        <p:spPr>
          <a:xfrm>
            <a:off x="8277927" y="3033990"/>
            <a:ext cx="33009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250" lIns="250" spcFirstLastPara="1" rIns="250" wrap="square" tIns="25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320"/>
              <a:buFont typeface="Calibri"/>
              <a:buNone/>
            </a:pPr>
            <a:r>
              <a:rPr b="1" i="0" lang="es-PE" sz="132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•  </a:t>
            </a:r>
            <a:r>
              <a:rPr b="0" i="0" lang="es-PE" sz="132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Consistencia aritmética interna: 47 % – 67 %</a:t>
            </a:r>
            <a:endParaRPr b="0" i="0" sz="132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g3f6af8d6ed2_8_0"/>
          <p:cNvSpPr/>
          <p:nvPr/>
        </p:nvSpPr>
        <p:spPr>
          <a:xfrm>
            <a:off x="8533966" y="3701502"/>
            <a:ext cx="2788800" cy="502800"/>
          </a:xfrm>
          <a:prstGeom prst="roundRect">
            <a:avLst>
              <a:gd fmla="val 14545" name="adj"/>
            </a:avLst>
          </a:prstGeom>
          <a:solidFill>
            <a:srgbClr val="F7FBFF"/>
          </a:solidFill>
          <a:ln cap="flat" cmpd="sng" w="15225">
            <a:solidFill>
              <a:srgbClr val="8EC6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g3f6af8d6ed2_8_0"/>
          <p:cNvSpPr/>
          <p:nvPr/>
        </p:nvSpPr>
        <p:spPr>
          <a:xfrm>
            <a:off x="8579687" y="3792942"/>
            <a:ext cx="26976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1600"/>
              <a:buFont typeface="Calibri"/>
              <a:buNone/>
            </a:pPr>
            <a:r>
              <a:rPr b="1" i="0" lang="es-PE" sz="160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suma_general = total_emitidos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4" name="Google Shape;374;g3f6af8d6ed2_8_0"/>
          <p:cNvCxnSpPr/>
          <p:nvPr/>
        </p:nvCxnSpPr>
        <p:spPr>
          <a:xfrm>
            <a:off x="8277927" y="4405590"/>
            <a:ext cx="3300900" cy="0"/>
          </a:xfrm>
          <a:prstGeom prst="straightConnector1">
            <a:avLst/>
          </a:prstGeom>
          <a:noFill/>
          <a:ln cap="flat" cmpd="sng" w="12700">
            <a:solidFill>
              <a:srgbClr val="8EC6F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75" name="Google Shape;375;g3f6af8d6ed2_8_0"/>
          <p:cNvSpPr/>
          <p:nvPr/>
        </p:nvSpPr>
        <p:spPr>
          <a:xfrm>
            <a:off x="8396802" y="4574754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B5FC6"/>
              </a:buClr>
              <a:buSzPts val="2400"/>
              <a:buFont typeface="Calibri"/>
              <a:buNone/>
            </a:pPr>
            <a:r>
              <a:rPr b="1" i="0" lang="es-PE" sz="2400" u="none" cap="none" strike="noStrike">
                <a:solidFill>
                  <a:srgbClr val="0B5FC6"/>
                </a:solidFill>
                <a:latin typeface="Calibri"/>
                <a:ea typeface="Calibri"/>
                <a:cs typeface="Calibri"/>
                <a:sym typeface="Calibri"/>
              </a:rPr>
              <a:t>☷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g3f6af8d6ed2_8_0"/>
          <p:cNvSpPr/>
          <p:nvPr/>
        </p:nvSpPr>
        <p:spPr>
          <a:xfrm>
            <a:off x="9128342" y="4497030"/>
            <a:ext cx="2469000" cy="6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180"/>
              <a:buFont typeface="Calibri"/>
              <a:buNone/>
            </a:pPr>
            <a:r>
              <a:rPr b="0" i="0" lang="es-PE" sz="11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Una mesa puede parecer correcta</a:t>
            </a:r>
            <a:endParaRPr b="0" i="0" sz="118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180"/>
              <a:buFont typeface="Calibri"/>
              <a:buNone/>
            </a:pPr>
            <a:r>
              <a:rPr b="0" i="0" lang="es-PE" sz="11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frente a la referencia y aun así fallar</a:t>
            </a:r>
            <a:endParaRPr b="0" i="0" sz="118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1E293B"/>
              </a:buClr>
              <a:buSzPts val="1180"/>
              <a:buFont typeface="Calibri"/>
              <a:buNone/>
            </a:pPr>
            <a:r>
              <a:rPr b="0" i="0" lang="es-PE" sz="1180" u="none" cap="none" strike="noStrike">
                <a:solidFill>
                  <a:srgbClr val="1E293B"/>
                </a:solidFill>
                <a:latin typeface="Calibri"/>
                <a:ea typeface="Calibri"/>
                <a:cs typeface="Calibri"/>
                <a:sym typeface="Calibri"/>
              </a:rPr>
              <a:t>reglas internas del acta.</a:t>
            </a:r>
            <a:endParaRPr b="0" i="0" sz="118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7" name="Google Shape;377;g3f6af8d6ed2_8_0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g3f605e1be06_0_2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6400" y="2251946"/>
            <a:ext cx="2882100" cy="305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g3f605e1be06_0_2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8875" y="1990400"/>
            <a:ext cx="2882100" cy="3680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g3f605e1be06_0_210" title="UBIGEO Voting Data Framework-2026-08-01-034548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460176" y="1916474"/>
            <a:ext cx="2893623" cy="3531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g3f605e1be06_0_210" title="images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g3f605e1be06_0_210"/>
          <p:cNvSpPr txBox="1"/>
          <p:nvPr>
            <p:ph idx="4294967295" type="title"/>
          </p:nvPr>
        </p:nvSpPr>
        <p:spPr>
          <a:xfrm>
            <a:off x="838200" y="365125"/>
            <a:ext cx="10515600" cy="80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800404"/>
                </a:solidFill>
                <a:latin typeface="Calibri"/>
                <a:ea typeface="Calibri"/>
                <a:cs typeface="Calibri"/>
                <a:sym typeface="Calibri"/>
              </a:rPr>
              <a:t>Modelamiento y Evaluación</a:t>
            </a:r>
            <a:endParaRPr>
              <a:solidFill>
                <a:srgbClr val="80040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g3f605e1be06_0_21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388" name="Google Shape;388;g3f605e1be06_0_210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sp>
        <p:nvSpPr>
          <p:cNvPr id="389" name="Google Shape;389;g3f605e1be06_0_210"/>
          <p:cNvSpPr/>
          <p:nvPr/>
        </p:nvSpPr>
        <p:spPr>
          <a:xfrm>
            <a:off x="3732700" y="3331975"/>
            <a:ext cx="535800" cy="3651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CC0000"/>
          </a:solidFill>
          <a:ln cap="flat" cmpd="sng" w="9525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0" name="Google Shape;390;g3f605e1be06_0_210"/>
          <p:cNvSpPr/>
          <p:nvPr/>
        </p:nvSpPr>
        <p:spPr>
          <a:xfrm>
            <a:off x="7331350" y="3358675"/>
            <a:ext cx="535800" cy="3651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CC0000"/>
          </a:solidFill>
          <a:ln cap="flat" cmpd="sng" w="9525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g3f69d5ea67f_0_2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g3f69d5ea67f_0_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397" name="Google Shape;397;g3f69d5ea67f_0_2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398" name="Google Shape;398;g3f69d5ea67f_0_2"/>
          <p:cNvPicPr preferRelativeResize="0"/>
          <p:nvPr/>
        </p:nvPicPr>
        <p:blipFill rotWithShape="1">
          <a:blip r:embed="rId4">
            <a:alphaModFix/>
          </a:blip>
          <a:srcRect b="10727" l="2261" r="9407" t="1059"/>
          <a:stretch/>
        </p:blipFill>
        <p:spPr>
          <a:xfrm>
            <a:off x="3228777" y="1173627"/>
            <a:ext cx="4694700" cy="5477151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g3f69d5ea67f_0_2"/>
          <p:cNvSpPr txBox="1"/>
          <p:nvPr>
            <p:ph type="title"/>
          </p:nvPr>
        </p:nvSpPr>
        <p:spPr>
          <a:xfrm>
            <a:off x="838200" y="365125"/>
            <a:ext cx="10515600" cy="80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800404"/>
                </a:solidFill>
                <a:latin typeface="Calibri"/>
                <a:ea typeface="Calibri"/>
                <a:cs typeface="Calibri"/>
                <a:sym typeface="Calibri"/>
              </a:rPr>
              <a:t>Modelamiento y Evaluación</a:t>
            </a:r>
            <a:endParaRPr>
              <a:solidFill>
                <a:srgbClr val="80040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Google Shape;404;g3f3dac78a45_0_84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g3f3dac78a45_0_8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406" name="Google Shape;406;g3f3dac78a45_0_84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407" name="Google Shape;407;g3f3dac78a45_0_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2150" y="625049"/>
            <a:ext cx="4947175" cy="165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g3f3dac78a45_0_8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2050" y="2373225"/>
            <a:ext cx="7759775" cy="116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g3f3dac78a45_0_8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3375" y="625050"/>
            <a:ext cx="4739076" cy="149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g3f3dac78a45_0_8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2050" y="3626400"/>
            <a:ext cx="3428175" cy="136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g3f3dac78a45_0_8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959925" y="3626400"/>
            <a:ext cx="3486201" cy="136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g3f3dac78a45_0_8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22050" y="5087374"/>
            <a:ext cx="10761951" cy="144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g3f3dac78a45_0_84"/>
          <p:cNvPicPr preferRelativeResize="0"/>
          <p:nvPr/>
        </p:nvPicPr>
        <p:blipFill rotWithShape="1">
          <a:blip r:embed="rId10">
            <a:alphaModFix/>
          </a:blip>
          <a:srcRect b="0" l="0" r="69340" t="0"/>
          <a:stretch/>
        </p:blipFill>
        <p:spPr>
          <a:xfrm>
            <a:off x="7796400" y="3855500"/>
            <a:ext cx="3670800" cy="91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8" name="Google Shape;418;g3f3dac78a45_0_11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19" name="Google Shape;419;g3f3dac78a45_0_1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420" name="Google Shape;420;g3f3dac78a45_0_11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sp>
        <p:nvSpPr>
          <p:cNvPr id="421" name="Google Shape;421;g3f3dac78a45_0_11"/>
          <p:cNvSpPr txBox="1"/>
          <p:nvPr/>
        </p:nvSpPr>
        <p:spPr>
          <a:xfrm>
            <a:off x="696800" y="692875"/>
            <a:ext cx="5226900" cy="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Fine tuning model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2" name="Google Shape;422;g3f3dac78a45_0_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6050" y="3248750"/>
            <a:ext cx="6060377" cy="12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g3f3dac78a45_0_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6800" y="4630725"/>
            <a:ext cx="6057647" cy="1657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g3f3dac78a45_0_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24788" y="1486975"/>
            <a:ext cx="6113326" cy="1354128"/>
          </a:xfrm>
          <a:prstGeom prst="rect">
            <a:avLst/>
          </a:prstGeom>
          <a:noFill/>
          <a:ln>
            <a:noFill/>
          </a:ln>
        </p:spPr>
      </p:pic>
      <p:sp>
        <p:nvSpPr>
          <p:cNvPr id="425" name="Google Shape;425;g3f3dac78a45_0_11"/>
          <p:cNvSpPr txBox="1"/>
          <p:nvPr/>
        </p:nvSpPr>
        <p:spPr>
          <a:xfrm>
            <a:off x="326800" y="1861313"/>
            <a:ext cx="4597200" cy="101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lang="es-PE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Entre los mejores llms principales para realizar fine-tuning para hacer text2sql son: Mistral, Deepseek y QWen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6" name="Google Shape;426;g3f3dac78a45_0_11" title="modelos_empresas_logos.png"/>
          <p:cNvPicPr preferRelativeResize="0"/>
          <p:nvPr/>
        </p:nvPicPr>
        <p:blipFill rotWithShape="1">
          <a:blip r:embed="rId7">
            <a:alphaModFix/>
          </a:blip>
          <a:srcRect b="12831" l="5507" r="6658" t="23046"/>
          <a:stretch/>
        </p:blipFill>
        <p:spPr>
          <a:xfrm>
            <a:off x="6984025" y="3543675"/>
            <a:ext cx="4657675" cy="1912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1" name="Google Shape;431;g3f3dac78a45_0_17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g3f3dac78a45_0_1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433" name="Google Shape;433;g3f3dac78a45_0_17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sp>
        <p:nvSpPr>
          <p:cNvPr id="434" name="Google Shape;434;g3f3dac78a45_0_17"/>
          <p:cNvSpPr txBox="1"/>
          <p:nvPr/>
        </p:nvSpPr>
        <p:spPr>
          <a:xfrm>
            <a:off x="939100" y="939800"/>
            <a:ext cx="10082700" cy="224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Menor consumo de recursos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Especializado en generación de código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Modelo empleado por la comunidad de HuggingFace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Adecuado para fine-tuning local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Compatible con la ejecución local de CPU como GPU, a pesar de tiempo de procesamiento.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5" name="Google Shape;435;g3f3dac78a45_0_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08600" y="3417125"/>
            <a:ext cx="4821325" cy="2713425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g3f3dac78a45_0_17"/>
          <p:cNvSpPr/>
          <p:nvPr/>
        </p:nvSpPr>
        <p:spPr>
          <a:xfrm>
            <a:off x="5994375" y="3380750"/>
            <a:ext cx="2335500" cy="2713500"/>
          </a:xfrm>
          <a:prstGeom prst="rect">
            <a:avLst/>
          </a:prstGeom>
          <a:noFill/>
          <a:ln cap="flat" cmpd="sng" w="1905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3f73718d5a3_0_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pic>
        <p:nvPicPr>
          <p:cNvPr id="442" name="Google Shape;442;g3f73718d5a3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95500" y="1110675"/>
            <a:ext cx="6857649" cy="430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g3f73718d5a3_0_1"/>
          <p:cNvPicPr preferRelativeResize="0"/>
          <p:nvPr/>
        </p:nvPicPr>
        <p:blipFill rotWithShape="1">
          <a:blip r:embed="rId4">
            <a:alphaModFix/>
          </a:blip>
          <a:srcRect b="4370" l="0" r="60451" t="0"/>
          <a:stretch/>
        </p:blipFill>
        <p:spPr>
          <a:xfrm>
            <a:off x="702075" y="281375"/>
            <a:ext cx="3492243" cy="200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g3f73718d5a3_0_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4150" y="2565674"/>
            <a:ext cx="3714250" cy="162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5" name="Google Shape;445;g3f73718d5a3_0_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2075" y="4437625"/>
            <a:ext cx="3578401" cy="1885391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g3f73718d5a3_0_1"/>
          <p:cNvSpPr/>
          <p:nvPr/>
        </p:nvSpPr>
        <p:spPr>
          <a:xfrm>
            <a:off x="2333075" y="1729875"/>
            <a:ext cx="400500" cy="242700"/>
          </a:xfrm>
          <a:prstGeom prst="rect">
            <a:avLst/>
          </a:prstGeom>
          <a:noFill/>
          <a:ln cap="flat" cmpd="sng" w="1905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g3f73718d5a3_0_1"/>
          <p:cNvSpPr/>
          <p:nvPr/>
        </p:nvSpPr>
        <p:spPr>
          <a:xfrm>
            <a:off x="1645275" y="3476500"/>
            <a:ext cx="400500" cy="242700"/>
          </a:xfrm>
          <a:prstGeom prst="rect">
            <a:avLst/>
          </a:prstGeom>
          <a:noFill/>
          <a:ln cap="flat" cmpd="sng" w="1905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g3f73718d5a3_0_1"/>
          <p:cNvSpPr/>
          <p:nvPr/>
        </p:nvSpPr>
        <p:spPr>
          <a:xfrm>
            <a:off x="1869475" y="5258975"/>
            <a:ext cx="400500" cy="242700"/>
          </a:xfrm>
          <a:prstGeom prst="rect">
            <a:avLst/>
          </a:prstGeom>
          <a:noFill/>
          <a:ln cap="flat" cmpd="sng" w="1905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3f73718d5a3_0_1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pic>
        <p:nvPicPr>
          <p:cNvPr id="454" name="Google Shape;454;g3f73718d5a3_0_14" title="comparativo_modelos_huggingface (1)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1213" y="896375"/>
            <a:ext cx="10369577" cy="449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9" name="Google Shape;459;g3f3dac78a45_0_39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Google Shape;460;g3f3dac78a45_0_3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461" name="Google Shape;461;g3f3dac78a45_0_39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462" name="Google Shape;462;g3f3dac78a45_0_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68050" y="2496075"/>
            <a:ext cx="4807375" cy="2969975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g3f3dac78a45_0_39"/>
          <p:cNvSpPr txBox="1"/>
          <p:nvPr/>
        </p:nvSpPr>
        <p:spPr>
          <a:xfrm>
            <a:off x="696800" y="692875"/>
            <a:ext cx="6597300" cy="65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3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Fine tuning model - procedimiento</a:t>
            </a:r>
            <a:endParaRPr sz="3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4" name="Google Shape;464;g3f3dac78a45_0_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9425" y="2362975"/>
            <a:ext cx="5462099" cy="3169626"/>
          </a:xfrm>
          <a:prstGeom prst="rect">
            <a:avLst/>
          </a:prstGeom>
          <a:noFill/>
          <a:ln>
            <a:noFill/>
          </a:ln>
        </p:spPr>
      </p:pic>
      <p:sp>
        <p:nvSpPr>
          <p:cNvPr id="465" name="Google Shape;465;g3f3dac78a45_0_39"/>
          <p:cNvSpPr txBox="1"/>
          <p:nvPr/>
        </p:nvSpPr>
        <p:spPr>
          <a:xfrm>
            <a:off x="289425" y="1766800"/>
            <a:ext cx="3780600" cy="48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s-PE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Instrucciones de generación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g3f3dac78a45_0_39"/>
          <p:cNvSpPr txBox="1"/>
          <p:nvPr/>
        </p:nvSpPr>
        <p:spPr>
          <a:xfrm>
            <a:off x="6968050" y="1766800"/>
            <a:ext cx="3780600" cy="48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s-PE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Ejemplos para entrenamiento (200)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g3f3dac78a45_0_39"/>
          <p:cNvSpPr/>
          <p:nvPr/>
        </p:nvSpPr>
        <p:spPr>
          <a:xfrm>
            <a:off x="6046425" y="3694900"/>
            <a:ext cx="646200" cy="3651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CC0000"/>
          </a:solidFill>
          <a:ln cap="flat" cmpd="sng" w="9525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2" name="Google Shape;472;g3f3dac78a45_0_47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73" name="Google Shape;473;g3f3dac78a45_0_4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474" name="Google Shape;474;g3f3dac78a45_0_47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475" name="Google Shape;475;g3f3dac78a45_0_47" title="flujo_finetuning_qwen_con_leyenda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83238" y="686671"/>
            <a:ext cx="10025520" cy="56393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" name="Google Shape;480;g3f7204964d0_0_0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g3f7204964d0_0_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482" name="Google Shape;482;g3f7204964d0_0_0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483" name="Google Shape;483;g3f7204964d0_0_0" title="comparacion_entrenamiento_unido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27550" y="2570325"/>
            <a:ext cx="10336876" cy="383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g3f7204964d0_0_0" title="comparacion_entrenamiento_modelos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52702" y="525375"/>
            <a:ext cx="5529600" cy="1996800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g3f7204964d0_0_0"/>
          <p:cNvSpPr/>
          <p:nvPr/>
        </p:nvSpPr>
        <p:spPr>
          <a:xfrm>
            <a:off x="5729750" y="2110475"/>
            <a:ext cx="723600" cy="264000"/>
          </a:xfrm>
          <a:prstGeom prst="rect">
            <a:avLst/>
          </a:prstGeom>
          <a:noFill/>
          <a:ln cap="flat" cmpd="sng" w="1905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g3f7204964d0_0_0"/>
          <p:cNvSpPr/>
          <p:nvPr/>
        </p:nvSpPr>
        <p:spPr>
          <a:xfrm>
            <a:off x="7790750" y="1112275"/>
            <a:ext cx="535800" cy="192300"/>
          </a:xfrm>
          <a:prstGeom prst="rect">
            <a:avLst/>
          </a:prstGeom>
          <a:noFill/>
          <a:ln cap="flat" cmpd="sng" w="1905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g3f7204964d0_0_0"/>
          <p:cNvSpPr/>
          <p:nvPr/>
        </p:nvSpPr>
        <p:spPr>
          <a:xfrm>
            <a:off x="6786975" y="2146325"/>
            <a:ext cx="535800" cy="192300"/>
          </a:xfrm>
          <a:prstGeom prst="rect">
            <a:avLst/>
          </a:prstGeom>
          <a:noFill/>
          <a:ln cap="flat" cmpd="sng" w="19050">
            <a:solidFill>
              <a:srgbClr val="CC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2" name="Google Shape;492;g3f7204964d0_0_7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g3f7204964d0_0_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494" name="Google Shape;494;g3f7204964d0_0_7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495" name="Google Shape;495;g3f7204964d0_0_7" title="comparacion_metricas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41100" y="1640300"/>
            <a:ext cx="7909801" cy="3920125"/>
          </a:xfrm>
          <a:prstGeom prst="rect">
            <a:avLst/>
          </a:prstGeom>
          <a:noFill/>
          <a:ln>
            <a:noFill/>
          </a:ln>
        </p:spPr>
      </p:pic>
      <p:sp>
        <p:nvSpPr>
          <p:cNvPr id="496" name="Google Shape;496;g3f7204964d0_0_7"/>
          <p:cNvSpPr txBox="1"/>
          <p:nvPr>
            <p:ph type="title"/>
          </p:nvPr>
        </p:nvSpPr>
        <p:spPr>
          <a:xfrm>
            <a:off x="891125" y="752900"/>
            <a:ext cx="7151400" cy="88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 sz="4100"/>
              <a:t>Métricas de evaluación</a:t>
            </a:r>
            <a:endParaRPr sz="4100"/>
          </a:p>
        </p:txBody>
      </p:sp>
      <p:sp>
        <p:nvSpPr>
          <p:cNvPr id="497" name="Google Shape;497;g3f7204964d0_0_7"/>
          <p:cNvSpPr txBox="1"/>
          <p:nvPr/>
        </p:nvSpPr>
        <p:spPr>
          <a:xfrm>
            <a:off x="647750" y="5615450"/>
            <a:ext cx="5035800" cy="88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Evitar alias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Uso GPU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PE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Mayores ejemplos (&gt;200)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Google Shape;502;g3f3dac78a45_0_3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g3f3dac78a45_0_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504" name="Google Shape;504;g3f3dac78a45_0_3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  <p:pic>
        <p:nvPicPr>
          <p:cNvPr id="505" name="Google Shape;505;g3f3dac78a45_0_3" title="esquema_lg1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7750" y="550550"/>
            <a:ext cx="2194175" cy="5851125"/>
          </a:xfrm>
          <a:prstGeom prst="rect">
            <a:avLst/>
          </a:prstGeom>
          <a:noFill/>
          <a:ln>
            <a:noFill/>
          </a:ln>
        </p:spPr>
      </p:pic>
      <p:sp>
        <p:nvSpPr>
          <p:cNvPr id="506" name="Google Shape;506;g3f3dac78a45_0_3"/>
          <p:cNvSpPr txBox="1"/>
          <p:nvPr/>
        </p:nvSpPr>
        <p:spPr>
          <a:xfrm>
            <a:off x="494400" y="2545375"/>
            <a:ext cx="3941100" cy="14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LangGraph 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Agente SQL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3f6af8d6ed2_0_5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>
                <a:solidFill>
                  <a:srgbClr val="68070A"/>
                </a:solidFill>
              </a:rPr>
              <a:t>Resultados</a:t>
            </a:r>
            <a:endParaRPr>
              <a:solidFill>
                <a:srgbClr val="68070A"/>
              </a:solidFill>
            </a:endParaRPr>
          </a:p>
        </p:txBody>
      </p:sp>
      <p:sp>
        <p:nvSpPr>
          <p:cNvPr id="512" name="Google Shape;512;g3f6af8d6ed2_0_55"/>
          <p:cNvSpPr txBox="1"/>
          <p:nvPr>
            <p:ph idx="1" type="body"/>
          </p:nvPr>
        </p:nvSpPr>
        <p:spPr>
          <a:xfrm>
            <a:off x="4942500" y="1311475"/>
            <a:ext cx="6457200" cy="49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s-PE" sz="1800"/>
              <a:t>Consolidación de la información electoral</a:t>
            </a:r>
            <a:br>
              <a:rPr lang="es-PE" sz="1800"/>
            </a:br>
            <a:r>
              <a:rPr lang="es-PE" sz="1800"/>
              <a:t>(se analizaron 29'520 actas)</a:t>
            </a:r>
            <a:br>
              <a:rPr lang="es-PE" sz="1800"/>
            </a:br>
            <a:endParaRPr sz="18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s-PE" sz="1800"/>
              <a:t>Integración del esquema de datos</a:t>
            </a:r>
            <a:br>
              <a:rPr lang="es-PE" sz="1800"/>
            </a:br>
            <a:r>
              <a:rPr lang="es-PE" sz="1800"/>
              <a:t>(Mediante la estructura de tabla de hechos y dimensiones se pudo organizar la información no estructurada)</a:t>
            </a:r>
            <a:br>
              <a:rPr lang="es-PE" sz="1800"/>
            </a:br>
            <a:endParaRPr sz="18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s-PE" sz="1800"/>
              <a:t>El OCR alcanzó alta concordancia numérica (98.8–99.3 %), correlación de Pearson de 0.97–0.99; sin embargo, la consistencia aritmética interna (47–67 %) evidencia la necesidad de validación y reproceso adicional.</a:t>
            </a:r>
            <a:br>
              <a:rPr lang="es-PE" sz="1800"/>
            </a:br>
            <a:endParaRPr sz="18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s-PE" sz="1800"/>
              <a:t>Adaptación del modelo Qwen</a:t>
            </a:r>
            <a:br>
              <a:rPr lang="es-PE" sz="1800"/>
            </a:br>
            <a:r>
              <a:rPr lang="es-PE" sz="1800"/>
              <a:t>(Fine-tuning con 200 ejemplos text2sql, 100 épocas y 1200 pasos se obtuvo una loss de 0.19 y 0.22 para el entrenamiento y validación respectivamente)</a:t>
            </a:r>
            <a:br>
              <a:rPr lang="es-PE" sz="1800"/>
            </a:br>
            <a:endParaRPr sz="1800"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s-PE" sz="1800"/>
              <a:t>Funcionamiento del agente SQL</a:t>
            </a:r>
            <a:br>
              <a:rPr lang="es-PE" sz="1800"/>
            </a:br>
            <a:r>
              <a:rPr lang="es-PE" sz="1800"/>
              <a:t>(LangGraph integró la selección de tablas, generación, validación, ejecución y corrección de consultas, además de producir una respuesta comprensible para el usuario)</a:t>
            </a:r>
            <a:endParaRPr sz="1800"/>
          </a:p>
        </p:txBody>
      </p:sp>
      <p:pic>
        <p:nvPicPr>
          <p:cNvPr id="513" name="Google Shape;513;g3f6af8d6ed2_0_55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g3f6af8d6ed2_0_5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pic>
        <p:nvPicPr>
          <p:cNvPr id="515" name="Google Shape;515;g3f6af8d6ed2_0_55"/>
          <p:cNvPicPr preferRelativeResize="0"/>
          <p:nvPr/>
        </p:nvPicPr>
        <p:blipFill rotWithShape="1">
          <a:blip r:embed="rId4">
            <a:alphaModFix/>
          </a:blip>
          <a:srcRect b="0" l="0" r="0" t="66101"/>
          <a:stretch/>
        </p:blipFill>
        <p:spPr>
          <a:xfrm>
            <a:off x="56225" y="2533024"/>
            <a:ext cx="4601850" cy="2204350"/>
          </a:xfrm>
          <a:prstGeom prst="rect">
            <a:avLst/>
          </a:prstGeom>
          <a:noFill/>
          <a:ln>
            <a:noFill/>
          </a:ln>
        </p:spPr>
      </p:pic>
      <p:sp>
        <p:nvSpPr>
          <p:cNvPr id="516" name="Google Shape;516;g3f6af8d6ed2_0_55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3f605e1be06_0_3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PE"/>
              <a:t>Conclusiones y trabajos futuros</a:t>
            </a:r>
            <a:endParaRPr/>
          </a:p>
        </p:txBody>
      </p:sp>
      <p:sp>
        <p:nvSpPr>
          <p:cNvPr id="522" name="Google Shape;522;g3f605e1be06_0_35"/>
          <p:cNvSpPr txBox="1"/>
          <p:nvPr>
            <p:ph idx="1" type="body"/>
          </p:nvPr>
        </p:nvSpPr>
        <p:spPr>
          <a:xfrm>
            <a:off x="696800" y="1728100"/>
            <a:ext cx="6491400" cy="487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590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⦁"/>
            </a:pPr>
            <a:r>
              <a:rPr lang="es-PE" sz="1900"/>
              <a:t>Viabilidad de la estudio</a:t>
            </a:r>
            <a:br>
              <a:rPr lang="es-PE" sz="1900"/>
            </a:br>
            <a:r>
              <a:rPr lang="es-PE" sz="1900"/>
              <a:t>(Se pudo </a:t>
            </a:r>
            <a:r>
              <a:rPr lang="es-PE" sz="1900"/>
              <a:t>integrar</a:t>
            </a:r>
            <a:r>
              <a:rPr lang="es-PE" sz="1900"/>
              <a:t> </a:t>
            </a:r>
            <a:r>
              <a:rPr lang="es-PE" sz="1900"/>
              <a:t>OCR, PostgreSQL, fine-tuning y LangGraph para construir una prueba de concepto funcional para consultar resultados electorales mediante lenguaje natural</a:t>
            </a:r>
            <a:r>
              <a:rPr lang="es-PE" sz="1900"/>
              <a:t>)</a:t>
            </a:r>
            <a:endParaRPr sz="1900"/>
          </a:p>
          <a:p>
            <a:pPr indent="-18780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⦁"/>
            </a:pPr>
            <a:r>
              <a:rPr lang="es-PE" sz="1900"/>
              <a:t>Qwen como modelo local adecuado</a:t>
            </a:r>
            <a:br>
              <a:rPr lang="es-PE" sz="1900"/>
            </a:br>
            <a:r>
              <a:rPr lang="es-PE" sz="1900"/>
              <a:t>Qwen2.5-Coder-1.5B-Instruct ofreció un equilibrio favorable entre tamaño, consumo de recursos, permitiendo inferencias locales incluso con CPU, aunque con mayor tiempo de respuesta.</a:t>
            </a:r>
            <a:br>
              <a:rPr lang="es-PE" sz="1900"/>
            </a:br>
            <a:endParaRPr sz="1900"/>
          </a:p>
          <a:p>
            <a:pPr indent="-18780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⦁"/>
            </a:pPr>
            <a:r>
              <a:rPr lang="es-PE" sz="1900"/>
              <a:t>Incluir las categoriales que faltan relacionadas a las elecciones </a:t>
            </a:r>
            <a:br>
              <a:rPr lang="es-PE" sz="1900"/>
            </a:br>
            <a:r>
              <a:rPr lang="es-PE" sz="1900"/>
              <a:t>(presidenciales, diputados, entre otros)</a:t>
            </a:r>
            <a:br>
              <a:rPr lang="es-PE" sz="1900"/>
            </a:br>
            <a:endParaRPr sz="1900"/>
          </a:p>
          <a:p>
            <a:pPr indent="-18780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⦁"/>
            </a:pPr>
            <a:r>
              <a:rPr lang="es-PE" sz="1900"/>
              <a:t>Realizar con mayores ejemplos text2sql para darle mejor contexto</a:t>
            </a:r>
            <a:br>
              <a:rPr lang="es-PE" sz="1900"/>
            </a:br>
            <a:endParaRPr sz="1900"/>
          </a:p>
          <a:p>
            <a:pPr indent="-18780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⦁"/>
            </a:pPr>
            <a:r>
              <a:rPr lang="es-PE" sz="1900"/>
              <a:t>Comparar otros llms, pero con el uso de GPU</a:t>
            </a:r>
            <a:br>
              <a:rPr lang="es-PE" sz="1900"/>
            </a:br>
            <a:endParaRPr sz="1900"/>
          </a:p>
          <a:p>
            <a:pPr indent="-18780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⦁"/>
            </a:pPr>
            <a:r>
              <a:rPr lang="es-PE" sz="1900"/>
              <a:t>Mejorar diseño y resultado frontend del agente</a:t>
            </a:r>
            <a:br>
              <a:rPr lang="es-PE" sz="1900"/>
            </a:br>
            <a:endParaRPr sz="1900"/>
          </a:p>
          <a:p>
            <a:pPr indent="-187801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⦁"/>
            </a:pPr>
            <a:r>
              <a:rPr lang="es-PE" sz="1900"/>
              <a:t>Diseñar un entorno, para la consulta a gran escala del agente.</a:t>
            </a:r>
            <a:br>
              <a:rPr lang="es-PE" sz="1900"/>
            </a:br>
            <a:r>
              <a:rPr lang="es-PE" sz="1900"/>
              <a:t>Emplear microservicios, así como el consumo del modelo via API.</a:t>
            </a:r>
            <a:endParaRPr sz="1900"/>
          </a:p>
        </p:txBody>
      </p:sp>
      <p:pic>
        <p:nvPicPr>
          <p:cNvPr id="523" name="Google Shape;523;g3f605e1be06_0_35" title="image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00" y="141299"/>
            <a:ext cx="535900" cy="67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g3f605e1be06_0_35" title="7bccd42c-2f14-42dc-9d0f-d9b2475f085f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80225" y="2106250"/>
            <a:ext cx="4361126" cy="3270850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g3f605e1be06_0_3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sp>
        <p:nvSpPr>
          <p:cNvPr id="526" name="Google Shape;526;g3f605e1be06_0_35"/>
          <p:cNvSpPr txBox="1"/>
          <p:nvPr/>
        </p:nvSpPr>
        <p:spPr>
          <a:xfrm>
            <a:off x="3412398" y="219896"/>
            <a:ext cx="5081700" cy="192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E" sz="800">
                <a:solidFill>
                  <a:srgbClr val="757575"/>
                </a:solidFill>
                <a:highlight>
                  <a:schemeClr val="lt1"/>
                </a:highlight>
              </a:rPr>
              <a:t>Maestría de Inteligencia Artificial - NLP (MIA-10) 2026 I</a:t>
            </a:r>
            <a:endParaRPr sz="800">
              <a:solidFill>
                <a:srgbClr val="757575"/>
              </a:solidFill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7407e56c37047655_6"/>
          <p:cNvSpPr txBox="1"/>
          <p:nvPr>
            <p:ph type="title"/>
          </p:nvPr>
        </p:nvSpPr>
        <p:spPr>
          <a:xfrm>
            <a:off x="4090300" y="2766150"/>
            <a:ext cx="50370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E" sz="5900"/>
              <a:t>DEMOSTRACIÓN.</a:t>
            </a:r>
            <a:endParaRPr sz="5900"/>
          </a:p>
        </p:txBody>
      </p:sp>
      <p:sp>
        <p:nvSpPr>
          <p:cNvPr id="532" name="Google Shape;532;g7407e56c37047655_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7407e56c37047655_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pic>
        <p:nvPicPr>
          <p:cNvPr id="538" name="Google Shape;538;g7407e56c37047655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614" y="152400"/>
            <a:ext cx="10058400" cy="670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5B0F00"/>
        </a:solidFill>
      </p:bgPr>
    </p:bg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3f69e745a5a_0_100"/>
          <p:cNvSpPr txBox="1"/>
          <p:nvPr>
            <p:ph idx="1" type="body"/>
          </p:nvPr>
        </p:nvSpPr>
        <p:spPr>
          <a:xfrm>
            <a:off x="628875" y="3067988"/>
            <a:ext cx="10515600" cy="529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b="1" lang="es-PE" sz="4700">
                <a:solidFill>
                  <a:schemeClr val="lt1"/>
                </a:solidFill>
              </a:rPr>
              <a:t>Gracias</a:t>
            </a:r>
            <a:endParaRPr b="1" sz="4700">
              <a:solidFill>
                <a:schemeClr val="lt1"/>
              </a:solidFill>
            </a:endParaRPr>
          </a:p>
        </p:txBody>
      </p:sp>
      <p:sp>
        <p:nvSpPr>
          <p:cNvPr id="544" name="Google Shape;544;g3f69e745a5a_0_10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s-PE"/>
              <a:t>‹#›</a:t>
            </a:fld>
            <a:endParaRPr/>
          </a:p>
        </p:txBody>
      </p:sp>
      <p:pic>
        <p:nvPicPr>
          <p:cNvPr id="545" name="Google Shape;545;g3f69e745a5a_0_100" title="logo-uni-blanco_med.png"/>
          <p:cNvPicPr preferRelativeResize="0"/>
          <p:nvPr/>
        </p:nvPicPr>
        <p:blipFill rotWithShape="1">
          <a:blip r:embed="rId3">
            <a:alphaModFix/>
          </a:blip>
          <a:srcRect b="0" l="0" r="53402" t="0"/>
          <a:stretch/>
        </p:blipFill>
        <p:spPr>
          <a:xfrm>
            <a:off x="5460193" y="1115375"/>
            <a:ext cx="1060775" cy="1228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2026-07-30T15:18:56Z</dcterms:created>
  <dc:creator>Wester Zela</dc:creator>
</cp:coreProperties>
</file>