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01" r:id="rId2"/>
    <p:sldId id="325" r:id="rId3"/>
    <p:sldId id="355" r:id="rId4"/>
    <p:sldId id="356" r:id="rId5"/>
    <p:sldId id="326" r:id="rId6"/>
    <p:sldId id="358" r:id="rId7"/>
    <p:sldId id="327" r:id="rId8"/>
    <p:sldId id="328" r:id="rId9"/>
    <p:sldId id="329" r:id="rId10"/>
    <p:sldId id="360" r:id="rId11"/>
    <p:sldId id="359" r:id="rId12"/>
    <p:sldId id="330" r:id="rId13"/>
    <p:sldId id="368" r:id="rId14"/>
    <p:sldId id="332" r:id="rId15"/>
    <p:sldId id="333" r:id="rId16"/>
    <p:sldId id="365" r:id="rId17"/>
    <p:sldId id="363" r:id="rId18"/>
    <p:sldId id="362" r:id="rId19"/>
    <p:sldId id="361" r:id="rId20"/>
    <p:sldId id="334" r:id="rId21"/>
    <p:sldId id="335" r:id="rId22"/>
    <p:sldId id="336" r:id="rId23"/>
    <p:sldId id="338" r:id="rId24"/>
    <p:sldId id="367" r:id="rId25"/>
    <p:sldId id="364" r:id="rId26"/>
    <p:sldId id="366" r:id="rId27"/>
    <p:sldId id="323" r:id="rId28"/>
  </p:sldIdLst>
  <p:sldSz cx="12192000" cy="6858000"/>
  <p:notesSz cx="6858000" cy="9144000"/>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2DE63D5-997A-4646-A377-4702673A728D}" styleName="Estilo claro 2 - Acento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71" autoAdjust="0"/>
    <p:restoredTop sz="94660"/>
  </p:normalViewPr>
  <p:slideViewPr>
    <p:cSldViewPr snapToGrid="0">
      <p:cViewPr varScale="1">
        <p:scale>
          <a:sx n="92" d="100"/>
          <a:sy n="92" d="100"/>
        </p:scale>
        <p:origin x="462" y="87"/>
      </p:cViewPr>
      <p:guideLst/>
    </p:cSldViewPr>
  </p:slideViewPr>
  <p:notesTextViewPr>
    <p:cViewPr>
      <p:scale>
        <a:sx n="1" d="1"/>
        <a:sy n="1" d="1"/>
      </p:scale>
      <p:origin x="0" y="0"/>
    </p:cViewPr>
  </p:notesTextViewPr>
  <p:sorterViewPr>
    <p:cViewPr varScale="1">
      <p:scale>
        <a:sx n="100" d="100"/>
        <a:sy n="100" d="100"/>
      </p:scale>
      <p:origin x="0" y="-564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E"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B3D5E7-141B-433D-AA67-E05D18E3E421}" type="datetimeFigureOut">
              <a:rPr lang="es-PE" smtClean="0"/>
              <a:t>30/12/2025</a:t>
            </a:fld>
            <a:endParaRPr lang="es-PE"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PE"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PE"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D3EDAE-24E5-4DAA-A0FA-F1BBA99CA77D}" type="slidenum">
              <a:rPr lang="es-PE" smtClean="0"/>
              <a:t>‹Nº›</a:t>
            </a:fld>
            <a:endParaRPr lang="es-PE" dirty="0"/>
          </a:p>
        </p:txBody>
      </p:sp>
    </p:spTree>
    <p:extLst>
      <p:ext uri="{BB962C8B-B14F-4D97-AF65-F5344CB8AC3E}">
        <p14:creationId xmlns:p14="http://schemas.microsoft.com/office/powerpoint/2010/main" val="1679442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D6C313-3EEF-B09A-10DF-095E0A336123}"/>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PE"/>
          </a:p>
        </p:txBody>
      </p:sp>
      <p:sp>
        <p:nvSpPr>
          <p:cNvPr id="3" name="Subtítulo 2">
            <a:extLst>
              <a:ext uri="{FF2B5EF4-FFF2-40B4-BE49-F238E27FC236}">
                <a16:creationId xmlns:a16="http://schemas.microsoft.com/office/drawing/2014/main" id="{AE8DD91E-992F-5647-59DF-FC764F86DB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PE"/>
          </a:p>
        </p:txBody>
      </p:sp>
      <p:sp>
        <p:nvSpPr>
          <p:cNvPr id="4" name="Marcador de fecha 3">
            <a:extLst>
              <a:ext uri="{FF2B5EF4-FFF2-40B4-BE49-F238E27FC236}">
                <a16:creationId xmlns:a16="http://schemas.microsoft.com/office/drawing/2014/main" id="{04B4D288-C613-B59B-457C-7164DCDC80C1}"/>
              </a:ext>
            </a:extLst>
          </p:cNvPr>
          <p:cNvSpPr>
            <a:spLocks noGrp="1"/>
          </p:cNvSpPr>
          <p:nvPr>
            <p:ph type="dt" sz="half" idx="10"/>
          </p:nvPr>
        </p:nvSpPr>
        <p:spPr/>
        <p:txBody>
          <a:bodyPr/>
          <a:lstStyle/>
          <a:p>
            <a:fld id="{4B93FE10-038E-42E0-9F62-180C2AB6B9F2}" type="datetimeFigureOut">
              <a:rPr lang="es-PE" smtClean="0"/>
              <a:t>30/12/2025</a:t>
            </a:fld>
            <a:endParaRPr lang="es-PE" dirty="0"/>
          </a:p>
        </p:txBody>
      </p:sp>
      <p:sp>
        <p:nvSpPr>
          <p:cNvPr id="5" name="Marcador de pie de página 4">
            <a:extLst>
              <a:ext uri="{FF2B5EF4-FFF2-40B4-BE49-F238E27FC236}">
                <a16:creationId xmlns:a16="http://schemas.microsoft.com/office/drawing/2014/main" id="{8597A21A-DFF1-B7A9-0DC5-FB70C54385DF}"/>
              </a:ext>
            </a:extLst>
          </p:cNvPr>
          <p:cNvSpPr>
            <a:spLocks noGrp="1"/>
          </p:cNvSpPr>
          <p:nvPr>
            <p:ph type="ftr" sz="quarter" idx="11"/>
          </p:nvPr>
        </p:nvSpPr>
        <p:spPr/>
        <p:txBody>
          <a:bodyPr/>
          <a:lstStyle/>
          <a:p>
            <a:endParaRPr lang="es-PE" dirty="0"/>
          </a:p>
        </p:txBody>
      </p:sp>
      <p:sp>
        <p:nvSpPr>
          <p:cNvPr id="6" name="Marcador de número de diapositiva 5">
            <a:extLst>
              <a:ext uri="{FF2B5EF4-FFF2-40B4-BE49-F238E27FC236}">
                <a16:creationId xmlns:a16="http://schemas.microsoft.com/office/drawing/2014/main" id="{554B2362-7931-811F-969B-F763375B70EB}"/>
              </a:ext>
            </a:extLst>
          </p:cNvPr>
          <p:cNvSpPr>
            <a:spLocks noGrp="1"/>
          </p:cNvSpPr>
          <p:nvPr>
            <p:ph type="sldNum" sz="quarter" idx="12"/>
          </p:nvPr>
        </p:nvSpPr>
        <p:spPr/>
        <p:txBody>
          <a:bodyPr/>
          <a:lstStyle/>
          <a:p>
            <a:fld id="{6130E442-70DB-4DF4-A54A-B82DD1658CCF}" type="slidenum">
              <a:rPr lang="es-PE" smtClean="0"/>
              <a:t>‹Nº›</a:t>
            </a:fld>
            <a:endParaRPr lang="es-PE" dirty="0"/>
          </a:p>
        </p:txBody>
      </p:sp>
    </p:spTree>
    <p:extLst>
      <p:ext uri="{BB962C8B-B14F-4D97-AF65-F5344CB8AC3E}">
        <p14:creationId xmlns:p14="http://schemas.microsoft.com/office/powerpoint/2010/main" val="2704248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F16529-7D21-2DAA-4F92-02A649B25FFC}"/>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texto vertical 2">
            <a:extLst>
              <a:ext uri="{FF2B5EF4-FFF2-40B4-BE49-F238E27FC236}">
                <a16:creationId xmlns:a16="http://schemas.microsoft.com/office/drawing/2014/main" id="{97DB3EF4-FB8C-E4C4-2FD7-798253E028B2}"/>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2C789D17-0370-3AB6-CD44-FA50040FA1EF}"/>
              </a:ext>
            </a:extLst>
          </p:cNvPr>
          <p:cNvSpPr>
            <a:spLocks noGrp="1"/>
          </p:cNvSpPr>
          <p:nvPr>
            <p:ph type="dt" sz="half" idx="10"/>
          </p:nvPr>
        </p:nvSpPr>
        <p:spPr/>
        <p:txBody>
          <a:bodyPr/>
          <a:lstStyle/>
          <a:p>
            <a:fld id="{4B93FE10-038E-42E0-9F62-180C2AB6B9F2}" type="datetimeFigureOut">
              <a:rPr lang="es-PE" smtClean="0"/>
              <a:t>30/12/2025</a:t>
            </a:fld>
            <a:endParaRPr lang="es-PE" dirty="0"/>
          </a:p>
        </p:txBody>
      </p:sp>
      <p:sp>
        <p:nvSpPr>
          <p:cNvPr id="5" name="Marcador de pie de página 4">
            <a:extLst>
              <a:ext uri="{FF2B5EF4-FFF2-40B4-BE49-F238E27FC236}">
                <a16:creationId xmlns:a16="http://schemas.microsoft.com/office/drawing/2014/main" id="{AA15F8AC-C712-C00D-AF38-40A6AECF1903}"/>
              </a:ext>
            </a:extLst>
          </p:cNvPr>
          <p:cNvSpPr>
            <a:spLocks noGrp="1"/>
          </p:cNvSpPr>
          <p:nvPr>
            <p:ph type="ftr" sz="quarter" idx="11"/>
          </p:nvPr>
        </p:nvSpPr>
        <p:spPr/>
        <p:txBody>
          <a:bodyPr/>
          <a:lstStyle/>
          <a:p>
            <a:endParaRPr lang="es-PE" dirty="0"/>
          </a:p>
        </p:txBody>
      </p:sp>
      <p:sp>
        <p:nvSpPr>
          <p:cNvPr id="6" name="Marcador de número de diapositiva 5">
            <a:extLst>
              <a:ext uri="{FF2B5EF4-FFF2-40B4-BE49-F238E27FC236}">
                <a16:creationId xmlns:a16="http://schemas.microsoft.com/office/drawing/2014/main" id="{A5257B2C-5AF4-2582-7C13-4D87611AB24D}"/>
              </a:ext>
            </a:extLst>
          </p:cNvPr>
          <p:cNvSpPr>
            <a:spLocks noGrp="1"/>
          </p:cNvSpPr>
          <p:nvPr>
            <p:ph type="sldNum" sz="quarter" idx="12"/>
          </p:nvPr>
        </p:nvSpPr>
        <p:spPr/>
        <p:txBody>
          <a:bodyPr/>
          <a:lstStyle/>
          <a:p>
            <a:fld id="{6130E442-70DB-4DF4-A54A-B82DD1658CCF}" type="slidenum">
              <a:rPr lang="es-PE" smtClean="0"/>
              <a:t>‹Nº›</a:t>
            </a:fld>
            <a:endParaRPr lang="es-PE" dirty="0"/>
          </a:p>
        </p:txBody>
      </p:sp>
    </p:spTree>
    <p:extLst>
      <p:ext uri="{BB962C8B-B14F-4D97-AF65-F5344CB8AC3E}">
        <p14:creationId xmlns:p14="http://schemas.microsoft.com/office/powerpoint/2010/main" val="3865275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9E3ED9A-EFB3-C845-D19F-76BE1A02D97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PE"/>
          </a:p>
        </p:txBody>
      </p:sp>
      <p:sp>
        <p:nvSpPr>
          <p:cNvPr id="3" name="Marcador de texto vertical 2">
            <a:extLst>
              <a:ext uri="{FF2B5EF4-FFF2-40B4-BE49-F238E27FC236}">
                <a16:creationId xmlns:a16="http://schemas.microsoft.com/office/drawing/2014/main" id="{CC72E236-4D7B-4C8A-B486-4EB402884027}"/>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C825EA93-2A7F-11CF-1EED-CD2E70A88776}"/>
              </a:ext>
            </a:extLst>
          </p:cNvPr>
          <p:cNvSpPr>
            <a:spLocks noGrp="1"/>
          </p:cNvSpPr>
          <p:nvPr>
            <p:ph type="dt" sz="half" idx="10"/>
          </p:nvPr>
        </p:nvSpPr>
        <p:spPr/>
        <p:txBody>
          <a:bodyPr/>
          <a:lstStyle/>
          <a:p>
            <a:fld id="{4B93FE10-038E-42E0-9F62-180C2AB6B9F2}" type="datetimeFigureOut">
              <a:rPr lang="es-PE" smtClean="0"/>
              <a:t>30/12/2025</a:t>
            </a:fld>
            <a:endParaRPr lang="es-PE" dirty="0"/>
          </a:p>
        </p:txBody>
      </p:sp>
      <p:sp>
        <p:nvSpPr>
          <p:cNvPr id="5" name="Marcador de pie de página 4">
            <a:extLst>
              <a:ext uri="{FF2B5EF4-FFF2-40B4-BE49-F238E27FC236}">
                <a16:creationId xmlns:a16="http://schemas.microsoft.com/office/drawing/2014/main" id="{340D2A6D-26E6-5798-621B-1A9AF8B86056}"/>
              </a:ext>
            </a:extLst>
          </p:cNvPr>
          <p:cNvSpPr>
            <a:spLocks noGrp="1"/>
          </p:cNvSpPr>
          <p:nvPr>
            <p:ph type="ftr" sz="quarter" idx="11"/>
          </p:nvPr>
        </p:nvSpPr>
        <p:spPr/>
        <p:txBody>
          <a:bodyPr/>
          <a:lstStyle/>
          <a:p>
            <a:endParaRPr lang="es-PE" dirty="0"/>
          </a:p>
        </p:txBody>
      </p:sp>
      <p:sp>
        <p:nvSpPr>
          <p:cNvPr id="6" name="Marcador de número de diapositiva 5">
            <a:extLst>
              <a:ext uri="{FF2B5EF4-FFF2-40B4-BE49-F238E27FC236}">
                <a16:creationId xmlns:a16="http://schemas.microsoft.com/office/drawing/2014/main" id="{A2BCBC9E-182B-DF7A-65D1-B4B7E55E9B82}"/>
              </a:ext>
            </a:extLst>
          </p:cNvPr>
          <p:cNvSpPr>
            <a:spLocks noGrp="1"/>
          </p:cNvSpPr>
          <p:nvPr>
            <p:ph type="sldNum" sz="quarter" idx="12"/>
          </p:nvPr>
        </p:nvSpPr>
        <p:spPr/>
        <p:txBody>
          <a:bodyPr/>
          <a:lstStyle/>
          <a:p>
            <a:fld id="{6130E442-70DB-4DF4-A54A-B82DD1658CCF}" type="slidenum">
              <a:rPr lang="es-PE" smtClean="0"/>
              <a:t>‹Nº›</a:t>
            </a:fld>
            <a:endParaRPr lang="es-PE" dirty="0"/>
          </a:p>
        </p:txBody>
      </p:sp>
    </p:spTree>
    <p:extLst>
      <p:ext uri="{BB962C8B-B14F-4D97-AF65-F5344CB8AC3E}">
        <p14:creationId xmlns:p14="http://schemas.microsoft.com/office/powerpoint/2010/main" val="1209946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CD17022-1CE1-713E-B807-090A5B38D567}"/>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931A5C86-6F59-8C2C-398A-11CBE951C027}"/>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840F6622-2548-C276-C634-BA152A312892}"/>
              </a:ext>
            </a:extLst>
          </p:cNvPr>
          <p:cNvSpPr>
            <a:spLocks noGrp="1"/>
          </p:cNvSpPr>
          <p:nvPr>
            <p:ph type="dt" sz="half" idx="10"/>
          </p:nvPr>
        </p:nvSpPr>
        <p:spPr/>
        <p:txBody>
          <a:bodyPr/>
          <a:lstStyle/>
          <a:p>
            <a:fld id="{4B93FE10-038E-42E0-9F62-180C2AB6B9F2}" type="datetimeFigureOut">
              <a:rPr lang="es-PE" smtClean="0"/>
              <a:t>30/12/2025</a:t>
            </a:fld>
            <a:endParaRPr lang="es-PE" dirty="0"/>
          </a:p>
        </p:txBody>
      </p:sp>
      <p:sp>
        <p:nvSpPr>
          <p:cNvPr id="5" name="Marcador de pie de página 4">
            <a:extLst>
              <a:ext uri="{FF2B5EF4-FFF2-40B4-BE49-F238E27FC236}">
                <a16:creationId xmlns:a16="http://schemas.microsoft.com/office/drawing/2014/main" id="{92DF3934-CCA2-FDAB-EE2C-BDDAEF1409AD}"/>
              </a:ext>
            </a:extLst>
          </p:cNvPr>
          <p:cNvSpPr>
            <a:spLocks noGrp="1"/>
          </p:cNvSpPr>
          <p:nvPr>
            <p:ph type="ftr" sz="quarter" idx="11"/>
          </p:nvPr>
        </p:nvSpPr>
        <p:spPr/>
        <p:txBody>
          <a:bodyPr/>
          <a:lstStyle/>
          <a:p>
            <a:endParaRPr lang="es-PE" dirty="0"/>
          </a:p>
        </p:txBody>
      </p:sp>
      <p:sp>
        <p:nvSpPr>
          <p:cNvPr id="6" name="Marcador de número de diapositiva 5">
            <a:extLst>
              <a:ext uri="{FF2B5EF4-FFF2-40B4-BE49-F238E27FC236}">
                <a16:creationId xmlns:a16="http://schemas.microsoft.com/office/drawing/2014/main" id="{24684D29-1AFA-46F7-A1B8-13EF4DE7ACC6}"/>
              </a:ext>
            </a:extLst>
          </p:cNvPr>
          <p:cNvSpPr>
            <a:spLocks noGrp="1"/>
          </p:cNvSpPr>
          <p:nvPr>
            <p:ph type="sldNum" sz="quarter" idx="12"/>
          </p:nvPr>
        </p:nvSpPr>
        <p:spPr/>
        <p:txBody>
          <a:bodyPr/>
          <a:lstStyle/>
          <a:p>
            <a:fld id="{6130E442-70DB-4DF4-A54A-B82DD1658CCF}" type="slidenum">
              <a:rPr lang="es-PE" smtClean="0"/>
              <a:t>‹Nº›</a:t>
            </a:fld>
            <a:endParaRPr lang="es-PE" dirty="0"/>
          </a:p>
        </p:txBody>
      </p:sp>
    </p:spTree>
    <p:extLst>
      <p:ext uri="{BB962C8B-B14F-4D97-AF65-F5344CB8AC3E}">
        <p14:creationId xmlns:p14="http://schemas.microsoft.com/office/powerpoint/2010/main" val="4232815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8BFC53-C94E-B970-2B8E-E7C334AEE7B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3AAA04EA-1820-714E-F71D-1B0C27B0C1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EDCDCA25-5DE3-C53F-D43C-C3883804CD50}"/>
              </a:ext>
            </a:extLst>
          </p:cNvPr>
          <p:cNvSpPr>
            <a:spLocks noGrp="1"/>
          </p:cNvSpPr>
          <p:nvPr>
            <p:ph type="dt" sz="half" idx="10"/>
          </p:nvPr>
        </p:nvSpPr>
        <p:spPr/>
        <p:txBody>
          <a:bodyPr/>
          <a:lstStyle/>
          <a:p>
            <a:fld id="{4B93FE10-038E-42E0-9F62-180C2AB6B9F2}" type="datetimeFigureOut">
              <a:rPr lang="es-PE" smtClean="0"/>
              <a:t>30/12/2025</a:t>
            </a:fld>
            <a:endParaRPr lang="es-PE" dirty="0"/>
          </a:p>
        </p:txBody>
      </p:sp>
      <p:sp>
        <p:nvSpPr>
          <p:cNvPr id="5" name="Marcador de pie de página 4">
            <a:extLst>
              <a:ext uri="{FF2B5EF4-FFF2-40B4-BE49-F238E27FC236}">
                <a16:creationId xmlns:a16="http://schemas.microsoft.com/office/drawing/2014/main" id="{202A6C1C-B908-9A36-478E-4A7387CC857F}"/>
              </a:ext>
            </a:extLst>
          </p:cNvPr>
          <p:cNvSpPr>
            <a:spLocks noGrp="1"/>
          </p:cNvSpPr>
          <p:nvPr>
            <p:ph type="ftr" sz="quarter" idx="11"/>
          </p:nvPr>
        </p:nvSpPr>
        <p:spPr/>
        <p:txBody>
          <a:bodyPr/>
          <a:lstStyle/>
          <a:p>
            <a:endParaRPr lang="es-PE" dirty="0"/>
          </a:p>
        </p:txBody>
      </p:sp>
      <p:sp>
        <p:nvSpPr>
          <p:cNvPr id="6" name="Marcador de número de diapositiva 5">
            <a:extLst>
              <a:ext uri="{FF2B5EF4-FFF2-40B4-BE49-F238E27FC236}">
                <a16:creationId xmlns:a16="http://schemas.microsoft.com/office/drawing/2014/main" id="{68A23DEC-F66B-F914-A247-1EDDA337A2E3}"/>
              </a:ext>
            </a:extLst>
          </p:cNvPr>
          <p:cNvSpPr>
            <a:spLocks noGrp="1"/>
          </p:cNvSpPr>
          <p:nvPr>
            <p:ph type="sldNum" sz="quarter" idx="12"/>
          </p:nvPr>
        </p:nvSpPr>
        <p:spPr/>
        <p:txBody>
          <a:bodyPr/>
          <a:lstStyle/>
          <a:p>
            <a:fld id="{6130E442-70DB-4DF4-A54A-B82DD1658CCF}" type="slidenum">
              <a:rPr lang="es-PE" smtClean="0"/>
              <a:t>‹Nº›</a:t>
            </a:fld>
            <a:endParaRPr lang="es-PE" dirty="0"/>
          </a:p>
        </p:txBody>
      </p:sp>
    </p:spTree>
    <p:extLst>
      <p:ext uri="{BB962C8B-B14F-4D97-AF65-F5344CB8AC3E}">
        <p14:creationId xmlns:p14="http://schemas.microsoft.com/office/powerpoint/2010/main" val="660995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0A72F4-43FA-F5C6-041A-A717E96D84BE}"/>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905D98AE-B489-2058-4FAE-13F89BDBFA81}"/>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contenido 3">
            <a:extLst>
              <a:ext uri="{FF2B5EF4-FFF2-40B4-BE49-F238E27FC236}">
                <a16:creationId xmlns:a16="http://schemas.microsoft.com/office/drawing/2014/main" id="{2552B927-C7A0-6CEE-9B6E-391AAC99F396}"/>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fecha 4">
            <a:extLst>
              <a:ext uri="{FF2B5EF4-FFF2-40B4-BE49-F238E27FC236}">
                <a16:creationId xmlns:a16="http://schemas.microsoft.com/office/drawing/2014/main" id="{BADFEB35-90EC-4C7E-4087-217A5BA8E1E3}"/>
              </a:ext>
            </a:extLst>
          </p:cNvPr>
          <p:cNvSpPr>
            <a:spLocks noGrp="1"/>
          </p:cNvSpPr>
          <p:nvPr>
            <p:ph type="dt" sz="half" idx="10"/>
          </p:nvPr>
        </p:nvSpPr>
        <p:spPr/>
        <p:txBody>
          <a:bodyPr/>
          <a:lstStyle/>
          <a:p>
            <a:fld id="{4B93FE10-038E-42E0-9F62-180C2AB6B9F2}" type="datetimeFigureOut">
              <a:rPr lang="es-PE" smtClean="0"/>
              <a:t>30/12/2025</a:t>
            </a:fld>
            <a:endParaRPr lang="es-PE" dirty="0"/>
          </a:p>
        </p:txBody>
      </p:sp>
      <p:sp>
        <p:nvSpPr>
          <p:cNvPr id="6" name="Marcador de pie de página 5">
            <a:extLst>
              <a:ext uri="{FF2B5EF4-FFF2-40B4-BE49-F238E27FC236}">
                <a16:creationId xmlns:a16="http://schemas.microsoft.com/office/drawing/2014/main" id="{24BBEC9B-F107-FA92-43A8-4FF4755D2345}"/>
              </a:ext>
            </a:extLst>
          </p:cNvPr>
          <p:cNvSpPr>
            <a:spLocks noGrp="1"/>
          </p:cNvSpPr>
          <p:nvPr>
            <p:ph type="ftr" sz="quarter" idx="11"/>
          </p:nvPr>
        </p:nvSpPr>
        <p:spPr/>
        <p:txBody>
          <a:bodyPr/>
          <a:lstStyle/>
          <a:p>
            <a:endParaRPr lang="es-PE" dirty="0"/>
          </a:p>
        </p:txBody>
      </p:sp>
      <p:sp>
        <p:nvSpPr>
          <p:cNvPr id="7" name="Marcador de número de diapositiva 6">
            <a:extLst>
              <a:ext uri="{FF2B5EF4-FFF2-40B4-BE49-F238E27FC236}">
                <a16:creationId xmlns:a16="http://schemas.microsoft.com/office/drawing/2014/main" id="{7518AE0C-1BB0-5D42-2240-21A47DB4DDDC}"/>
              </a:ext>
            </a:extLst>
          </p:cNvPr>
          <p:cNvSpPr>
            <a:spLocks noGrp="1"/>
          </p:cNvSpPr>
          <p:nvPr>
            <p:ph type="sldNum" sz="quarter" idx="12"/>
          </p:nvPr>
        </p:nvSpPr>
        <p:spPr/>
        <p:txBody>
          <a:bodyPr/>
          <a:lstStyle/>
          <a:p>
            <a:fld id="{6130E442-70DB-4DF4-A54A-B82DD1658CCF}" type="slidenum">
              <a:rPr lang="es-PE" smtClean="0"/>
              <a:t>‹Nº›</a:t>
            </a:fld>
            <a:endParaRPr lang="es-PE" dirty="0"/>
          </a:p>
        </p:txBody>
      </p:sp>
    </p:spTree>
    <p:extLst>
      <p:ext uri="{BB962C8B-B14F-4D97-AF65-F5344CB8AC3E}">
        <p14:creationId xmlns:p14="http://schemas.microsoft.com/office/powerpoint/2010/main" val="2846363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C80B9C-5BA4-C05E-BD12-CBF46386281C}"/>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C35C427D-18B7-8353-DDE6-31BCDDFAE7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286C3F30-DB07-E2CF-9018-D05A4653EC0E}"/>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5" name="Marcador de texto 4">
            <a:extLst>
              <a:ext uri="{FF2B5EF4-FFF2-40B4-BE49-F238E27FC236}">
                <a16:creationId xmlns:a16="http://schemas.microsoft.com/office/drawing/2014/main" id="{774C322A-E9C2-9C49-9ED4-B668DD0B94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AF63D50-87CF-397A-7B5E-38E8BB57FA4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7" name="Marcador de fecha 6">
            <a:extLst>
              <a:ext uri="{FF2B5EF4-FFF2-40B4-BE49-F238E27FC236}">
                <a16:creationId xmlns:a16="http://schemas.microsoft.com/office/drawing/2014/main" id="{439DA33E-DB3F-0057-4017-9264E6E3C633}"/>
              </a:ext>
            </a:extLst>
          </p:cNvPr>
          <p:cNvSpPr>
            <a:spLocks noGrp="1"/>
          </p:cNvSpPr>
          <p:nvPr>
            <p:ph type="dt" sz="half" idx="10"/>
          </p:nvPr>
        </p:nvSpPr>
        <p:spPr/>
        <p:txBody>
          <a:bodyPr/>
          <a:lstStyle/>
          <a:p>
            <a:fld id="{4B93FE10-038E-42E0-9F62-180C2AB6B9F2}" type="datetimeFigureOut">
              <a:rPr lang="es-PE" smtClean="0"/>
              <a:t>30/12/2025</a:t>
            </a:fld>
            <a:endParaRPr lang="es-PE" dirty="0"/>
          </a:p>
        </p:txBody>
      </p:sp>
      <p:sp>
        <p:nvSpPr>
          <p:cNvPr id="8" name="Marcador de pie de página 7">
            <a:extLst>
              <a:ext uri="{FF2B5EF4-FFF2-40B4-BE49-F238E27FC236}">
                <a16:creationId xmlns:a16="http://schemas.microsoft.com/office/drawing/2014/main" id="{556222F1-5C42-3ACE-8B07-0153D713CD5C}"/>
              </a:ext>
            </a:extLst>
          </p:cNvPr>
          <p:cNvSpPr>
            <a:spLocks noGrp="1"/>
          </p:cNvSpPr>
          <p:nvPr>
            <p:ph type="ftr" sz="quarter" idx="11"/>
          </p:nvPr>
        </p:nvSpPr>
        <p:spPr/>
        <p:txBody>
          <a:bodyPr/>
          <a:lstStyle/>
          <a:p>
            <a:endParaRPr lang="es-PE" dirty="0"/>
          </a:p>
        </p:txBody>
      </p:sp>
      <p:sp>
        <p:nvSpPr>
          <p:cNvPr id="9" name="Marcador de número de diapositiva 8">
            <a:extLst>
              <a:ext uri="{FF2B5EF4-FFF2-40B4-BE49-F238E27FC236}">
                <a16:creationId xmlns:a16="http://schemas.microsoft.com/office/drawing/2014/main" id="{99ACEDE1-0EAD-11A5-A1E7-46A85C7557C1}"/>
              </a:ext>
            </a:extLst>
          </p:cNvPr>
          <p:cNvSpPr>
            <a:spLocks noGrp="1"/>
          </p:cNvSpPr>
          <p:nvPr>
            <p:ph type="sldNum" sz="quarter" idx="12"/>
          </p:nvPr>
        </p:nvSpPr>
        <p:spPr/>
        <p:txBody>
          <a:bodyPr/>
          <a:lstStyle/>
          <a:p>
            <a:fld id="{6130E442-70DB-4DF4-A54A-B82DD1658CCF}" type="slidenum">
              <a:rPr lang="es-PE" smtClean="0"/>
              <a:t>‹Nº›</a:t>
            </a:fld>
            <a:endParaRPr lang="es-PE" dirty="0"/>
          </a:p>
        </p:txBody>
      </p:sp>
    </p:spTree>
    <p:extLst>
      <p:ext uri="{BB962C8B-B14F-4D97-AF65-F5344CB8AC3E}">
        <p14:creationId xmlns:p14="http://schemas.microsoft.com/office/powerpoint/2010/main" val="379216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85AF818-F9DC-AC21-B207-F3BB540869A6}"/>
              </a:ext>
            </a:extLst>
          </p:cNvPr>
          <p:cNvSpPr>
            <a:spLocks noGrp="1"/>
          </p:cNvSpPr>
          <p:nvPr>
            <p:ph type="title"/>
          </p:nvPr>
        </p:nvSpPr>
        <p:spPr/>
        <p:txBody>
          <a:bodyPr/>
          <a:lstStyle/>
          <a:p>
            <a:r>
              <a:rPr lang="es-ES"/>
              <a:t>Haga clic para modificar el estilo de título del patrón</a:t>
            </a:r>
            <a:endParaRPr lang="es-PE"/>
          </a:p>
        </p:txBody>
      </p:sp>
      <p:sp>
        <p:nvSpPr>
          <p:cNvPr id="3" name="Marcador de fecha 2">
            <a:extLst>
              <a:ext uri="{FF2B5EF4-FFF2-40B4-BE49-F238E27FC236}">
                <a16:creationId xmlns:a16="http://schemas.microsoft.com/office/drawing/2014/main" id="{C4FF56A5-EE7D-3D97-2501-F4C49A4206E9}"/>
              </a:ext>
            </a:extLst>
          </p:cNvPr>
          <p:cNvSpPr>
            <a:spLocks noGrp="1"/>
          </p:cNvSpPr>
          <p:nvPr>
            <p:ph type="dt" sz="half" idx="10"/>
          </p:nvPr>
        </p:nvSpPr>
        <p:spPr/>
        <p:txBody>
          <a:bodyPr/>
          <a:lstStyle/>
          <a:p>
            <a:fld id="{4B93FE10-038E-42E0-9F62-180C2AB6B9F2}" type="datetimeFigureOut">
              <a:rPr lang="es-PE" smtClean="0"/>
              <a:t>30/12/2025</a:t>
            </a:fld>
            <a:endParaRPr lang="es-PE" dirty="0"/>
          </a:p>
        </p:txBody>
      </p:sp>
      <p:sp>
        <p:nvSpPr>
          <p:cNvPr id="4" name="Marcador de pie de página 3">
            <a:extLst>
              <a:ext uri="{FF2B5EF4-FFF2-40B4-BE49-F238E27FC236}">
                <a16:creationId xmlns:a16="http://schemas.microsoft.com/office/drawing/2014/main" id="{D6FDCDEF-DE13-4FDF-1AEB-E372FA438F5B}"/>
              </a:ext>
            </a:extLst>
          </p:cNvPr>
          <p:cNvSpPr>
            <a:spLocks noGrp="1"/>
          </p:cNvSpPr>
          <p:nvPr>
            <p:ph type="ftr" sz="quarter" idx="11"/>
          </p:nvPr>
        </p:nvSpPr>
        <p:spPr/>
        <p:txBody>
          <a:bodyPr/>
          <a:lstStyle/>
          <a:p>
            <a:endParaRPr lang="es-PE" dirty="0"/>
          </a:p>
        </p:txBody>
      </p:sp>
      <p:sp>
        <p:nvSpPr>
          <p:cNvPr id="5" name="Marcador de número de diapositiva 4">
            <a:extLst>
              <a:ext uri="{FF2B5EF4-FFF2-40B4-BE49-F238E27FC236}">
                <a16:creationId xmlns:a16="http://schemas.microsoft.com/office/drawing/2014/main" id="{A6AA2AC0-81F3-C008-C632-4ADBAEAD625A}"/>
              </a:ext>
            </a:extLst>
          </p:cNvPr>
          <p:cNvSpPr>
            <a:spLocks noGrp="1"/>
          </p:cNvSpPr>
          <p:nvPr>
            <p:ph type="sldNum" sz="quarter" idx="12"/>
          </p:nvPr>
        </p:nvSpPr>
        <p:spPr/>
        <p:txBody>
          <a:bodyPr/>
          <a:lstStyle/>
          <a:p>
            <a:fld id="{6130E442-70DB-4DF4-A54A-B82DD1658CCF}" type="slidenum">
              <a:rPr lang="es-PE" smtClean="0"/>
              <a:t>‹Nº›</a:t>
            </a:fld>
            <a:endParaRPr lang="es-PE" dirty="0"/>
          </a:p>
        </p:txBody>
      </p:sp>
    </p:spTree>
    <p:extLst>
      <p:ext uri="{BB962C8B-B14F-4D97-AF65-F5344CB8AC3E}">
        <p14:creationId xmlns:p14="http://schemas.microsoft.com/office/powerpoint/2010/main" val="3472813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1BE9A90-0039-DA19-24C1-9E1F1FB689F5}"/>
              </a:ext>
            </a:extLst>
          </p:cNvPr>
          <p:cNvSpPr>
            <a:spLocks noGrp="1"/>
          </p:cNvSpPr>
          <p:nvPr>
            <p:ph type="dt" sz="half" idx="10"/>
          </p:nvPr>
        </p:nvSpPr>
        <p:spPr/>
        <p:txBody>
          <a:bodyPr/>
          <a:lstStyle/>
          <a:p>
            <a:fld id="{4B93FE10-038E-42E0-9F62-180C2AB6B9F2}" type="datetimeFigureOut">
              <a:rPr lang="es-PE" smtClean="0"/>
              <a:t>30/12/2025</a:t>
            </a:fld>
            <a:endParaRPr lang="es-PE" dirty="0"/>
          </a:p>
        </p:txBody>
      </p:sp>
      <p:sp>
        <p:nvSpPr>
          <p:cNvPr id="3" name="Marcador de pie de página 2">
            <a:extLst>
              <a:ext uri="{FF2B5EF4-FFF2-40B4-BE49-F238E27FC236}">
                <a16:creationId xmlns:a16="http://schemas.microsoft.com/office/drawing/2014/main" id="{97D9926A-E418-2BD6-FD30-1AAAC1DC9FE5}"/>
              </a:ext>
            </a:extLst>
          </p:cNvPr>
          <p:cNvSpPr>
            <a:spLocks noGrp="1"/>
          </p:cNvSpPr>
          <p:nvPr>
            <p:ph type="ftr" sz="quarter" idx="11"/>
          </p:nvPr>
        </p:nvSpPr>
        <p:spPr/>
        <p:txBody>
          <a:bodyPr/>
          <a:lstStyle/>
          <a:p>
            <a:endParaRPr lang="es-PE" dirty="0"/>
          </a:p>
        </p:txBody>
      </p:sp>
      <p:sp>
        <p:nvSpPr>
          <p:cNvPr id="4" name="Marcador de número de diapositiva 3">
            <a:extLst>
              <a:ext uri="{FF2B5EF4-FFF2-40B4-BE49-F238E27FC236}">
                <a16:creationId xmlns:a16="http://schemas.microsoft.com/office/drawing/2014/main" id="{0D232D68-E538-38EF-240C-DF24050778F4}"/>
              </a:ext>
            </a:extLst>
          </p:cNvPr>
          <p:cNvSpPr>
            <a:spLocks noGrp="1"/>
          </p:cNvSpPr>
          <p:nvPr>
            <p:ph type="sldNum" sz="quarter" idx="12"/>
          </p:nvPr>
        </p:nvSpPr>
        <p:spPr/>
        <p:txBody>
          <a:bodyPr/>
          <a:lstStyle/>
          <a:p>
            <a:fld id="{6130E442-70DB-4DF4-A54A-B82DD1658CCF}" type="slidenum">
              <a:rPr lang="es-PE" smtClean="0"/>
              <a:t>‹Nº›</a:t>
            </a:fld>
            <a:endParaRPr lang="es-PE" dirty="0"/>
          </a:p>
        </p:txBody>
      </p:sp>
    </p:spTree>
    <p:extLst>
      <p:ext uri="{BB962C8B-B14F-4D97-AF65-F5344CB8AC3E}">
        <p14:creationId xmlns:p14="http://schemas.microsoft.com/office/powerpoint/2010/main" val="3674015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0B0BBC-40E7-FDF6-FAFA-868BE0A115C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contenido 2">
            <a:extLst>
              <a:ext uri="{FF2B5EF4-FFF2-40B4-BE49-F238E27FC236}">
                <a16:creationId xmlns:a16="http://schemas.microsoft.com/office/drawing/2014/main" id="{8EB061FC-73BF-CC30-8851-4F76C8D204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texto 3">
            <a:extLst>
              <a:ext uri="{FF2B5EF4-FFF2-40B4-BE49-F238E27FC236}">
                <a16:creationId xmlns:a16="http://schemas.microsoft.com/office/drawing/2014/main" id="{876FD2F7-0E2D-573A-EF1A-990F4F895A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89B3BF2-6A85-D850-7DD8-8FD4F83C24E7}"/>
              </a:ext>
            </a:extLst>
          </p:cNvPr>
          <p:cNvSpPr>
            <a:spLocks noGrp="1"/>
          </p:cNvSpPr>
          <p:nvPr>
            <p:ph type="dt" sz="half" idx="10"/>
          </p:nvPr>
        </p:nvSpPr>
        <p:spPr/>
        <p:txBody>
          <a:bodyPr/>
          <a:lstStyle/>
          <a:p>
            <a:fld id="{4B93FE10-038E-42E0-9F62-180C2AB6B9F2}" type="datetimeFigureOut">
              <a:rPr lang="es-PE" smtClean="0"/>
              <a:t>30/12/2025</a:t>
            </a:fld>
            <a:endParaRPr lang="es-PE" dirty="0"/>
          </a:p>
        </p:txBody>
      </p:sp>
      <p:sp>
        <p:nvSpPr>
          <p:cNvPr id="6" name="Marcador de pie de página 5">
            <a:extLst>
              <a:ext uri="{FF2B5EF4-FFF2-40B4-BE49-F238E27FC236}">
                <a16:creationId xmlns:a16="http://schemas.microsoft.com/office/drawing/2014/main" id="{53F6FA8D-CEAC-ACC3-E484-D0C0605BE185}"/>
              </a:ext>
            </a:extLst>
          </p:cNvPr>
          <p:cNvSpPr>
            <a:spLocks noGrp="1"/>
          </p:cNvSpPr>
          <p:nvPr>
            <p:ph type="ftr" sz="quarter" idx="11"/>
          </p:nvPr>
        </p:nvSpPr>
        <p:spPr/>
        <p:txBody>
          <a:bodyPr/>
          <a:lstStyle/>
          <a:p>
            <a:endParaRPr lang="es-PE" dirty="0"/>
          </a:p>
        </p:txBody>
      </p:sp>
      <p:sp>
        <p:nvSpPr>
          <p:cNvPr id="7" name="Marcador de número de diapositiva 6">
            <a:extLst>
              <a:ext uri="{FF2B5EF4-FFF2-40B4-BE49-F238E27FC236}">
                <a16:creationId xmlns:a16="http://schemas.microsoft.com/office/drawing/2014/main" id="{EF68F2AC-DC11-E7F3-9F8B-141E9A4220F4}"/>
              </a:ext>
            </a:extLst>
          </p:cNvPr>
          <p:cNvSpPr>
            <a:spLocks noGrp="1"/>
          </p:cNvSpPr>
          <p:nvPr>
            <p:ph type="sldNum" sz="quarter" idx="12"/>
          </p:nvPr>
        </p:nvSpPr>
        <p:spPr/>
        <p:txBody>
          <a:bodyPr/>
          <a:lstStyle/>
          <a:p>
            <a:fld id="{6130E442-70DB-4DF4-A54A-B82DD1658CCF}" type="slidenum">
              <a:rPr lang="es-PE" smtClean="0"/>
              <a:t>‹Nº›</a:t>
            </a:fld>
            <a:endParaRPr lang="es-PE" dirty="0"/>
          </a:p>
        </p:txBody>
      </p:sp>
    </p:spTree>
    <p:extLst>
      <p:ext uri="{BB962C8B-B14F-4D97-AF65-F5344CB8AC3E}">
        <p14:creationId xmlns:p14="http://schemas.microsoft.com/office/powerpoint/2010/main" val="459464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AC23CB-C92F-2EA8-FC2C-1CA555FB773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PE"/>
          </a:p>
        </p:txBody>
      </p:sp>
      <p:sp>
        <p:nvSpPr>
          <p:cNvPr id="3" name="Marcador de posición de imagen 2">
            <a:extLst>
              <a:ext uri="{FF2B5EF4-FFF2-40B4-BE49-F238E27FC236}">
                <a16:creationId xmlns:a16="http://schemas.microsoft.com/office/drawing/2014/main" id="{E916558A-92D7-1FFB-3B94-74E6A5460B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dirty="0"/>
          </a:p>
        </p:txBody>
      </p:sp>
      <p:sp>
        <p:nvSpPr>
          <p:cNvPr id="4" name="Marcador de texto 3">
            <a:extLst>
              <a:ext uri="{FF2B5EF4-FFF2-40B4-BE49-F238E27FC236}">
                <a16:creationId xmlns:a16="http://schemas.microsoft.com/office/drawing/2014/main" id="{D9C22416-FA97-3AF5-C045-4869DA5A8A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AC6F802-AB3E-F47E-9AC3-8F1ECE4889DA}"/>
              </a:ext>
            </a:extLst>
          </p:cNvPr>
          <p:cNvSpPr>
            <a:spLocks noGrp="1"/>
          </p:cNvSpPr>
          <p:nvPr>
            <p:ph type="dt" sz="half" idx="10"/>
          </p:nvPr>
        </p:nvSpPr>
        <p:spPr/>
        <p:txBody>
          <a:bodyPr/>
          <a:lstStyle/>
          <a:p>
            <a:fld id="{4B93FE10-038E-42E0-9F62-180C2AB6B9F2}" type="datetimeFigureOut">
              <a:rPr lang="es-PE" smtClean="0"/>
              <a:t>30/12/2025</a:t>
            </a:fld>
            <a:endParaRPr lang="es-PE" dirty="0"/>
          </a:p>
        </p:txBody>
      </p:sp>
      <p:sp>
        <p:nvSpPr>
          <p:cNvPr id="6" name="Marcador de pie de página 5">
            <a:extLst>
              <a:ext uri="{FF2B5EF4-FFF2-40B4-BE49-F238E27FC236}">
                <a16:creationId xmlns:a16="http://schemas.microsoft.com/office/drawing/2014/main" id="{864DC53E-CE67-C045-5A7B-BE460539CDCA}"/>
              </a:ext>
            </a:extLst>
          </p:cNvPr>
          <p:cNvSpPr>
            <a:spLocks noGrp="1"/>
          </p:cNvSpPr>
          <p:nvPr>
            <p:ph type="ftr" sz="quarter" idx="11"/>
          </p:nvPr>
        </p:nvSpPr>
        <p:spPr/>
        <p:txBody>
          <a:bodyPr/>
          <a:lstStyle/>
          <a:p>
            <a:endParaRPr lang="es-PE" dirty="0"/>
          </a:p>
        </p:txBody>
      </p:sp>
      <p:sp>
        <p:nvSpPr>
          <p:cNvPr id="7" name="Marcador de número de diapositiva 6">
            <a:extLst>
              <a:ext uri="{FF2B5EF4-FFF2-40B4-BE49-F238E27FC236}">
                <a16:creationId xmlns:a16="http://schemas.microsoft.com/office/drawing/2014/main" id="{A5AEE088-3AC3-56CC-54F5-58C973C242D4}"/>
              </a:ext>
            </a:extLst>
          </p:cNvPr>
          <p:cNvSpPr>
            <a:spLocks noGrp="1"/>
          </p:cNvSpPr>
          <p:nvPr>
            <p:ph type="sldNum" sz="quarter" idx="12"/>
          </p:nvPr>
        </p:nvSpPr>
        <p:spPr/>
        <p:txBody>
          <a:bodyPr/>
          <a:lstStyle/>
          <a:p>
            <a:fld id="{6130E442-70DB-4DF4-A54A-B82DD1658CCF}" type="slidenum">
              <a:rPr lang="es-PE" smtClean="0"/>
              <a:t>‹Nº›</a:t>
            </a:fld>
            <a:endParaRPr lang="es-PE" dirty="0"/>
          </a:p>
        </p:txBody>
      </p:sp>
    </p:spTree>
    <p:extLst>
      <p:ext uri="{BB962C8B-B14F-4D97-AF65-F5344CB8AC3E}">
        <p14:creationId xmlns:p14="http://schemas.microsoft.com/office/powerpoint/2010/main" val="2336382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1363D986-5A23-BB95-EF9D-A0EAE4AE8C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PE"/>
          </a:p>
        </p:txBody>
      </p:sp>
      <p:sp>
        <p:nvSpPr>
          <p:cNvPr id="3" name="Marcador de texto 2">
            <a:extLst>
              <a:ext uri="{FF2B5EF4-FFF2-40B4-BE49-F238E27FC236}">
                <a16:creationId xmlns:a16="http://schemas.microsoft.com/office/drawing/2014/main" id="{EF45719C-A9A4-2CAB-D9EE-4B0C5ADDA6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4" name="Marcador de fecha 3">
            <a:extLst>
              <a:ext uri="{FF2B5EF4-FFF2-40B4-BE49-F238E27FC236}">
                <a16:creationId xmlns:a16="http://schemas.microsoft.com/office/drawing/2014/main" id="{A8A06C5A-B6E4-9F4F-0968-FD1AF7A096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93FE10-038E-42E0-9F62-180C2AB6B9F2}" type="datetimeFigureOut">
              <a:rPr lang="es-PE" smtClean="0"/>
              <a:t>30/12/2025</a:t>
            </a:fld>
            <a:endParaRPr lang="es-PE" dirty="0"/>
          </a:p>
        </p:txBody>
      </p:sp>
      <p:sp>
        <p:nvSpPr>
          <p:cNvPr id="5" name="Marcador de pie de página 4">
            <a:extLst>
              <a:ext uri="{FF2B5EF4-FFF2-40B4-BE49-F238E27FC236}">
                <a16:creationId xmlns:a16="http://schemas.microsoft.com/office/drawing/2014/main" id="{E685C49D-181E-47B8-20F7-AF4FB033B41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dirty="0"/>
          </a:p>
        </p:txBody>
      </p:sp>
      <p:sp>
        <p:nvSpPr>
          <p:cNvPr id="6" name="Marcador de número de diapositiva 5">
            <a:extLst>
              <a:ext uri="{FF2B5EF4-FFF2-40B4-BE49-F238E27FC236}">
                <a16:creationId xmlns:a16="http://schemas.microsoft.com/office/drawing/2014/main" id="{7341FA91-2886-E9F2-EAE8-FE452BB2FC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30E442-70DB-4DF4-A54A-B82DD1658CCF}" type="slidenum">
              <a:rPr lang="es-PE" smtClean="0"/>
              <a:t>‹Nº›</a:t>
            </a:fld>
            <a:endParaRPr lang="es-PE" dirty="0"/>
          </a:p>
        </p:txBody>
      </p:sp>
    </p:spTree>
    <p:extLst>
      <p:ext uri="{BB962C8B-B14F-4D97-AF65-F5344CB8AC3E}">
        <p14:creationId xmlns:p14="http://schemas.microsoft.com/office/powerpoint/2010/main" val="20819219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tipo, nombre de la empresa&#10;&#10;El contenido generado por IA puede ser incorrecto.">
            <a:extLst>
              <a:ext uri="{FF2B5EF4-FFF2-40B4-BE49-F238E27FC236}">
                <a16:creationId xmlns:a16="http://schemas.microsoft.com/office/drawing/2014/main" id="{958D2E35-E1F3-616C-65F1-E50BEC53FDD1}"/>
              </a:ext>
            </a:extLst>
          </p:cNvPr>
          <p:cNvPicPr>
            <a:picLocks noChangeAspect="1"/>
          </p:cNvPicPr>
          <p:nvPr/>
        </p:nvPicPr>
        <p:blipFill>
          <a:blip r:embed="rId2">
            <a:extLst>
              <a:ext uri="{28A0092B-C50C-407E-A947-70E740481C1C}">
                <a14:useLocalDpi xmlns:a14="http://schemas.microsoft.com/office/drawing/2010/main" val="0"/>
              </a:ext>
            </a:extLst>
          </a:blip>
          <a:srcRect l="21081" t="17363" r="21285" b="21114"/>
          <a:stretch>
            <a:fillRect/>
          </a:stretch>
        </p:blipFill>
        <p:spPr>
          <a:xfrm>
            <a:off x="5859985" y="4772383"/>
            <a:ext cx="1797463" cy="1918730"/>
          </a:xfrm>
          <a:prstGeom prst="rect">
            <a:avLst/>
          </a:prstGeom>
        </p:spPr>
      </p:pic>
      <p:pic>
        <p:nvPicPr>
          <p:cNvPr id="11" name="Imagen 10">
            <a:extLst>
              <a:ext uri="{FF2B5EF4-FFF2-40B4-BE49-F238E27FC236}">
                <a16:creationId xmlns:a16="http://schemas.microsoft.com/office/drawing/2014/main" id="{A71494FC-5C07-D61B-8AD7-316A582998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5839" y="-246692"/>
            <a:ext cx="2839078" cy="3461684"/>
          </a:xfrm>
          <a:prstGeom prst="rect">
            <a:avLst/>
          </a:prstGeom>
        </p:spPr>
      </p:pic>
      <p:sp>
        <p:nvSpPr>
          <p:cNvPr id="17" name="CuadroTexto 16">
            <a:extLst>
              <a:ext uri="{FF2B5EF4-FFF2-40B4-BE49-F238E27FC236}">
                <a16:creationId xmlns:a16="http://schemas.microsoft.com/office/drawing/2014/main" id="{C3C59259-FECA-D163-E6C2-88FE4E0FEAEF}"/>
              </a:ext>
            </a:extLst>
          </p:cNvPr>
          <p:cNvSpPr txBox="1"/>
          <p:nvPr/>
        </p:nvSpPr>
        <p:spPr>
          <a:xfrm>
            <a:off x="1239300" y="160377"/>
            <a:ext cx="7730628" cy="1554272"/>
          </a:xfrm>
          <a:prstGeom prst="rect">
            <a:avLst/>
          </a:prstGeom>
          <a:solidFill>
            <a:srgbClr val="8E1910"/>
          </a:solidFill>
        </p:spPr>
        <p:txBody>
          <a:bodyPr wrap="square" rtlCol="0">
            <a:spAutoFit/>
          </a:bodyPr>
          <a:lstStyle/>
          <a:p>
            <a:pPr algn="ctr">
              <a:lnSpc>
                <a:spcPct val="150000"/>
              </a:lnSpc>
              <a:spcBef>
                <a:spcPts val="1200"/>
              </a:spcBef>
              <a:spcAft>
                <a:spcPts val="1200"/>
              </a:spcAft>
            </a:pPr>
            <a:r>
              <a:rPr lang="es-ES" sz="2800" dirty="0">
                <a:solidFill>
                  <a:schemeClr val="bg1"/>
                </a:solidFill>
                <a:latin typeface="Segoe UI Black" panose="020B0A02040204020203" pitchFamily="34" charset="0"/>
                <a:ea typeface="Segoe UI Black" panose="020B0A02040204020203" pitchFamily="34" charset="0"/>
              </a:rPr>
              <a:t>MAESTRÍA EJECUTIVA EN TRANSFORMACIÓN DIGITAL</a:t>
            </a:r>
          </a:p>
          <a:p>
            <a:pPr algn="ctr"/>
            <a:endParaRPr lang="es-ES" sz="100" dirty="0">
              <a:solidFill>
                <a:schemeClr val="bg1"/>
              </a:solidFill>
              <a:latin typeface="Segoe UI Black" panose="020B0A02040204020203" pitchFamily="34" charset="0"/>
              <a:ea typeface="Segoe UI Black" panose="020B0A02040204020203" pitchFamily="34" charset="0"/>
            </a:endParaRPr>
          </a:p>
        </p:txBody>
      </p:sp>
      <p:sp>
        <p:nvSpPr>
          <p:cNvPr id="21" name="CuadroTexto 20">
            <a:extLst>
              <a:ext uri="{FF2B5EF4-FFF2-40B4-BE49-F238E27FC236}">
                <a16:creationId xmlns:a16="http://schemas.microsoft.com/office/drawing/2014/main" id="{DD5DBF4E-4B8D-B176-F37B-90234004BC32}"/>
              </a:ext>
            </a:extLst>
          </p:cNvPr>
          <p:cNvSpPr txBox="1"/>
          <p:nvPr/>
        </p:nvSpPr>
        <p:spPr>
          <a:xfrm>
            <a:off x="385261" y="3030701"/>
            <a:ext cx="10310117" cy="1384995"/>
          </a:xfrm>
          <a:prstGeom prst="rect">
            <a:avLst/>
          </a:prstGeom>
          <a:noFill/>
        </p:spPr>
        <p:txBody>
          <a:bodyPr wrap="square" rtlCol="0">
            <a:spAutoFit/>
          </a:bodyPr>
          <a:lstStyle/>
          <a:p>
            <a:pPr algn="ctr"/>
            <a:r>
              <a:rPr lang="es-ES" sz="2800" b="1" dirty="0">
                <a:latin typeface="Arial" panose="020B0604020202020204" pitchFamily="34" charset="0"/>
                <a:ea typeface="Calibri" panose="020F0502020204030204" pitchFamily="34" charset="0"/>
                <a:cs typeface="Arial" panose="020B0604020202020204" pitchFamily="34" charset="0"/>
              </a:rPr>
              <a:t>Modelo predictivo de riesgo regulatorio para la fiscalización inteligente de licencias de funcionamiento Municipalidad de San Isidro</a:t>
            </a:r>
            <a:endParaRPr lang="es-MX" sz="2800" b="1" dirty="0">
              <a:effectLst/>
              <a:latin typeface="Arial" panose="020B0604020202020204" pitchFamily="34" charset="0"/>
              <a:ea typeface="Calibri" panose="020F0502020204030204" pitchFamily="34" charset="0"/>
              <a:cs typeface="Arial" panose="020B0604020202020204" pitchFamily="34" charset="0"/>
            </a:endParaRPr>
          </a:p>
        </p:txBody>
      </p:sp>
      <p:sp>
        <p:nvSpPr>
          <p:cNvPr id="2" name="CuadroTexto 1">
            <a:extLst>
              <a:ext uri="{FF2B5EF4-FFF2-40B4-BE49-F238E27FC236}">
                <a16:creationId xmlns:a16="http://schemas.microsoft.com/office/drawing/2014/main" id="{8CF82D5A-9BA0-0DBE-4DDF-734B619102C7}"/>
              </a:ext>
            </a:extLst>
          </p:cNvPr>
          <p:cNvSpPr txBox="1"/>
          <p:nvPr/>
        </p:nvSpPr>
        <p:spPr>
          <a:xfrm>
            <a:off x="7657448" y="4889934"/>
            <a:ext cx="3926459" cy="1323439"/>
          </a:xfrm>
          <a:prstGeom prst="rect">
            <a:avLst/>
          </a:prstGeom>
          <a:noFill/>
        </p:spPr>
        <p:txBody>
          <a:bodyPr wrap="none" rtlCol="0">
            <a:spAutoFit/>
          </a:bodyPr>
          <a:lstStyle/>
          <a:p>
            <a:pPr marL="514350" indent="-514350">
              <a:buFontTx/>
              <a:buAutoNum type="arabicPeriod"/>
            </a:pPr>
            <a:r>
              <a:rPr lang="es-PE" sz="2000" dirty="0"/>
              <a:t>Claudia Edith Alarcón </a:t>
            </a:r>
            <a:r>
              <a:rPr lang="es-PE" sz="2000" dirty="0" err="1"/>
              <a:t>Denen</a:t>
            </a:r>
            <a:endParaRPr lang="es-PE" sz="2000" dirty="0"/>
          </a:p>
          <a:p>
            <a:pPr marL="514350" indent="-514350">
              <a:buFontTx/>
              <a:buAutoNum type="arabicPeriod"/>
            </a:pPr>
            <a:r>
              <a:rPr lang="es-PE" sz="2000" dirty="0"/>
              <a:t>Elmer Ibárcena Rivera</a:t>
            </a:r>
          </a:p>
          <a:p>
            <a:pPr marL="514350" indent="-514350">
              <a:buFontTx/>
              <a:buAutoNum type="arabicPeriod"/>
            </a:pPr>
            <a:r>
              <a:rPr lang="es-PE" sz="2000" dirty="0"/>
              <a:t>Alvaro Antonio Orihuela Pastor</a:t>
            </a:r>
          </a:p>
          <a:p>
            <a:pPr marL="514350" indent="-514350">
              <a:buFontTx/>
              <a:buAutoNum type="arabicPeriod"/>
            </a:pPr>
            <a:r>
              <a:rPr lang="es-PE" sz="2000" dirty="0"/>
              <a:t>Frank Joe Gaspar Ñaña</a:t>
            </a:r>
          </a:p>
        </p:txBody>
      </p:sp>
      <p:sp>
        <p:nvSpPr>
          <p:cNvPr id="4" name="CuadroTexto 3">
            <a:extLst>
              <a:ext uri="{FF2B5EF4-FFF2-40B4-BE49-F238E27FC236}">
                <a16:creationId xmlns:a16="http://schemas.microsoft.com/office/drawing/2014/main" id="{1F6BC033-605F-2112-D238-FC4CFE15DC03}"/>
              </a:ext>
            </a:extLst>
          </p:cNvPr>
          <p:cNvSpPr txBox="1"/>
          <p:nvPr/>
        </p:nvSpPr>
        <p:spPr>
          <a:xfrm>
            <a:off x="2184927" y="1559926"/>
            <a:ext cx="6094428" cy="1114088"/>
          </a:xfrm>
          <a:prstGeom prst="rect">
            <a:avLst/>
          </a:prstGeom>
          <a:noFill/>
        </p:spPr>
        <p:txBody>
          <a:bodyPr wrap="square">
            <a:spAutoFit/>
          </a:bodyPr>
          <a:lstStyle/>
          <a:p>
            <a:pPr algn="ctr">
              <a:lnSpc>
                <a:spcPct val="200000"/>
              </a:lnSpc>
            </a:pPr>
            <a:r>
              <a:rPr lang="es-ES" sz="1800" dirty="0">
                <a:latin typeface="Segoe UI Black" panose="020B0A02040204020203" pitchFamily="34" charset="0"/>
                <a:ea typeface="Segoe UI Black" panose="020B0A02040204020203" pitchFamily="34" charset="0"/>
              </a:rPr>
              <a:t>Valor de las tecnologías de la información</a:t>
            </a:r>
          </a:p>
          <a:p>
            <a:pPr algn="ctr">
              <a:lnSpc>
                <a:spcPct val="200000"/>
              </a:lnSpc>
            </a:pPr>
            <a:r>
              <a:rPr lang="es-ES" dirty="0">
                <a:latin typeface="Segoe UI Black" panose="020B0A02040204020203" pitchFamily="34" charset="0"/>
                <a:ea typeface="Segoe UI Black" panose="020B0A02040204020203" pitchFamily="34" charset="0"/>
              </a:rPr>
              <a:t>PROFESOR: PhD. WESTER EDISON ZELA MORAYA</a:t>
            </a:r>
            <a:endParaRPr lang="es-ES" sz="1800" dirty="0">
              <a:latin typeface="Segoe UI Black" panose="020B0A02040204020203" pitchFamily="34" charset="0"/>
              <a:ea typeface="Segoe UI Black" panose="020B0A02040204020203" pitchFamily="34" charset="0"/>
            </a:endParaRPr>
          </a:p>
        </p:txBody>
      </p:sp>
    </p:spTree>
    <p:extLst>
      <p:ext uri="{BB962C8B-B14F-4D97-AF65-F5344CB8AC3E}">
        <p14:creationId xmlns:p14="http://schemas.microsoft.com/office/powerpoint/2010/main" val="13206390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326BC-9708-707B-A724-A159C9AB78AC}"/>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54EA52EC-0403-E067-E04F-A9187708E06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D764904E-1FA3-4742-CBED-CAE86F7EAF2E}"/>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42655F40-39EA-D1A7-0BB1-A4F986A97C17}"/>
              </a:ext>
            </a:extLst>
          </p:cNvPr>
          <p:cNvSpPr txBox="1"/>
          <p:nvPr/>
        </p:nvSpPr>
        <p:spPr>
          <a:xfrm>
            <a:off x="755583" y="1337264"/>
            <a:ext cx="6672031" cy="560090"/>
          </a:xfrm>
          <a:prstGeom prst="rect">
            <a:avLst/>
          </a:prstGeom>
          <a:noFill/>
        </p:spPr>
        <p:txBody>
          <a:bodyPr wrap="square">
            <a:spAutoFit/>
          </a:bodyPr>
          <a:lstStyle/>
          <a:p>
            <a:pPr>
              <a:lnSpc>
                <a:spcPct val="200000"/>
              </a:lnSpc>
            </a:pPr>
            <a:r>
              <a:rPr lang="es-ES" dirty="0">
                <a:latin typeface="Segoe UI Black" panose="020B0A02040204020203" pitchFamily="34" charset="0"/>
                <a:ea typeface="Segoe UI Black" panose="020B0A02040204020203" pitchFamily="34" charset="0"/>
              </a:rPr>
              <a:t>Información de la plataforma de datos abiertos</a:t>
            </a:r>
            <a:endParaRPr lang="es-ES" sz="1800" dirty="0">
              <a:latin typeface="Segoe UI Black" panose="020B0A02040204020203" pitchFamily="34" charset="0"/>
              <a:ea typeface="Segoe UI Black" panose="020B0A02040204020203" pitchFamily="34" charset="0"/>
            </a:endParaRPr>
          </a:p>
        </p:txBody>
      </p:sp>
      <p:sp>
        <p:nvSpPr>
          <p:cNvPr id="7" name="CuadroTexto 6">
            <a:extLst>
              <a:ext uri="{FF2B5EF4-FFF2-40B4-BE49-F238E27FC236}">
                <a16:creationId xmlns:a16="http://schemas.microsoft.com/office/drawing/2014/main" id="{8F11A588-3334-2BF2-3678-0251D7AB14F9}"/>
              </a:ext>
            </a:extLst>
          </p:cNvPr>
          <p:cNvSpPr txBox="1"/>
          <p:nvPr/>
        </p:nvSpPr>
        <p:spPr>
          <a:xfrm>
            <a:off x="755583" y="1983066"/>
            <a:ext cx="9322067" cy="830997"/>
          </a:xfrm>
          <a:prstGeom prst="rect">
            <a:avLst/>
          </a:prstGeom>
          <a:noFill/>
        </p:spPr>
        <p:txBody>
          <a:bodyPr wrap="square">
            <a:spAutoFit/>
          </a:bodyPr>
          <a:lstStyle/>
          <a:p>
            <a:pPr algn="l"/>
            <a:endParaRPr lang="es-PE" sz="1200" b="0" i="0" u="none" strike="noStrike" baseline="0" dirty="0">
              <a:solidFill>
                <a:srgbClr val="000000"/>
              </a:solidFill>
              <a:latin typeface="Times New Roman" panose="02020603050405020304" pitchFamily="18" charset="0"/>
            </a:endParaRPr>
          </a:p>
          <a:p>
            <a:r>
              <a:rPr lang="es-ES" dirty="0"/>
              <a:t>La información del estudio incluye una base de datos abiertos del año 2018 al 2021  de la municipalidad de San Isidro:</a:t>
            </a:r>
            <a:endParaRPr lang="es-PE" dirty="0"/>
          </a:p>
        </p:txBody>
      </p:sp>
      <p:pic>
        <p:nvPicPr>
          <p:cNvPr id="4" name="Imagen 3" descr="Tabla">
            <a:extLst>
              <a:ext uri="{FF2B5EF4-FFF2-40B4-BE49-F238E27FC236}">
                <a16:creationId xmlns:a16="http://schemas.microsoft.com/office/drawing/2014/main" id="{2C003C3D-2EBF-DCD9-6CF3-54358963C772}"/>
              </a:ext>
            </a:extLst>
          </p:cNvPr>
          <p:cNvPicPr>
            <a:picLocks noChangeAspect="1"/>
          </p:cNvPicPr>
          <p:nvPr/>
        </p:nvPicPr>
        <p:blipFill>
          <a:blip r:embed="rId3"/>
          <a:stretch>
            <a:fillRect/>
          </a:stretch>
        </p:blipFill>
        <p:spPr>
          <a:xfrm>
            <a:off x="825766" y="2985487"/>
            <a:ext cx="9404535" cy="3473065"/>
          </a:xfrm>
          <a:prstGeom prst="rect">
            <a:avLst/>
          </a:prstGeom>
        </p:spPr>
      </p:pic>
    </p:spTree>
    <p:extLst>
      <p:ext uri="{BB962C8B-B14F-4D97-AF65-F5344CB8AC3E}">
        <p14:creationId xmlns:p14="http://schemas.microsoft.com/office/powerpoint/2010/main" val="32924444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D6ACA-6EDD-F465-18EA-1AF497DA55CB}"/>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3AED087E-AF70-4BF5-3916-E759C9268F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727B4847-D8C0-0CD2-1ED0-53BE46940D94}"/>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1B77588F-FC08-B23B-CD13-65DD177B84DF}"/>
              </a:ext>
            </a:extLst>
          </p:cNvPr>
          <p:cNvSpPr txBox="1"/>
          <p:nvPr/>
        </p:nvSpPr>
        <p:spPr>
          <a:xfrm>
            <a:off x="247454" y="1251552"/>
            <a:ext cx="5106970" cy="560090"/>
          </a:xfrm>
          <a:prstGeom prst="rect">
            <a:avLst/>
          </a:prstGeom>
          <a:noFill/>
        </p:spPr>
        <p:txBody>
          <a:bodyPr wrap="square">
            <a:spAutoFit/>
          </a:bodyPr>
          <a:lstStyle/>
          <a:p>
            <a:pPr algn="ctr">
              <a:lnSpc>
                <a:spcPct val="200000"/>
              </a:lnSpc>
            </a:pPr>
            <a:r>
              <a:rPr lang="es-ES" sz="1800" dirty="0">
                <a:latin typeface="Segoe UI Black" panose="020B0A02040204020203" pitchFamily="34" charset="0"/>
                <a:ea typeface="Segoe UI Black" panose="020B0A02040204020203" pitchFamily="34" charset="0"/>
              </a:rPr>
              <a:t>DESCRIPCIÓN DE LOS DATOS (variables)</a:t>
            </a:r>
          </a:p>
        </p:txBody>
      </p:sp>
      <p:pic>
        <p:nvPicPr>
          <p:cNvPr id="10" name="Imagen 9" descr="Tabla&#10;&#10;El contenido generado por IA puede ser incorrecto.">
            <a:extLst>
              <a:ext uri="{FF2B5EF4-FFF2-40B4-BE49-F238E27FC236}">
                <a16:creationId xmlns:a16="http://schemas.microsoft.com/office/drawing/2014/main" id="{874F98C4-8EC2-08A4-85D8-10F060062F00}"/>
              </a:ext>
            </a:extLst>
          </p:cNvPr>
          <p:cNvPicPr>
            <a:picLocks noChangeAspect="1"/>
          </p:cNvPicPr>
          <p:nvPr/>
        </p:nvPicPr>
        <p:blipFill>
          <a:blip r:embed="rId3"/>
          <a:stretch>
            <a:fillRect/>
          </a:stretch>
        </p:blipFill>
        <p:spPr>
          <a:xfrm>
            <a:off x="503976" y="1983067"/>
            <a:ext cx="6040410" cy="3427920"/>
          </a:xfrm>
          <a:prstGeom prst="rect">
            <a:avLst/>
          </a:prstGeom>
        </p:spPr>
      </p:pic>
      <p:pic>
        <p:nvPicPr>
          <p:cNvPr id="13" name="Imagen 12" descr="Tabla&#10;&#10;El contenido generado por IA puede ser incorrecto.">
            <a:extLst>
              <a:ext uri="{FF2B5EF4-FFF2-40B4-BE49-F238E27FC236}">
                <a16:creationId xmlns:a16="http://schemas.microsoft.com/office/drawing/2014/main" id="{29F135A3-7F05-7D30-DE6E-5A331E26B559}"/>
              </a:ext>
            </a:extLst>
          </p:cNvPr>
          <p:cNvPicPr>
            <a:picLocks noChangeAspect="1"/>
          </p:cNvPicPr>
          <p:nvPr/>
        </p:nvPicPr>
        <p:blipFill>
          <a:blip r:embed="rId4"/>
          <a:stretch>
            <a:fillRect/>
          </a:stretch>
        </p:blipFill>
        <p:spPr>
          <a:xfrm>
            <a:off x="6394962" y="3506771"/>
            <a:ext cx="5579468" cy="3118927"/>
          </a:xfrm>
          <a:prstGeom prst="rect">
            <a:avLst/>
          </a:prstGeom>
        </p:spPr>
      </p:pic>
    </p:spTree>
    <p:extLst>
      <p:ext uri="{BB962C8B-B14F-4D97-AF65-F5344CB8AC3E}">
        <p14:creationId xmlns:p14="http://schemas.microsoft.com/office/powerpoint/2010/main" val="2811196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2CDB12-5E69-1A87-91D7-8D13BA84A445}"/>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761CEE03-3FD0-F8F5-CCD7-B222D65099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CE0ADD82-492C-0D4A-6087-0F6204276FB5}"/>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C7D90A44-4249-0F56-D000-EE3DA426B86F}"/>
              </a:ext>
            </a:extLst>
          </p:cNvPr>
          <p:cNvSpPr txBox="1"/>
          <p:nvPr/>
        </p:nvSpPr>
        <p:spPr>
          <a:xfrm>
            <a:off x="407710" y="1251551"/>
            <a:ext cx="6539845" cy="1114088"/>
          </a:xfrm>
          <a:prstGeom prst="rect">
            <a:avLst/>
          </a:prstGeom>
          <a:noFill/>
        </p:spPr>
        <p:txBody>
          <a:bodyPr wrap="square">
            <a:spAutoFit/>
          </a:bodyPr>
          <a:lstStyle/>
          <a:p>
            <a:pPr algn="ctr">
              <a:lnSpc>
                <a:spcPct val="200000"/>
              </a:lnSpc>
            </a:pPr>
            <a:r>
              <a:rPr lang="es-ES" dirty="0">
                <a:latin typeface="Segoe UI Black" panose="020B0A02040204020203" pitchFamily="34" charset="0"/>
                <a:ea typeface="Segoe UI Black" panose="020B0A02040204020203" pitchFamily="34" charset="0"/>
              </a:rPr>
              <a:t>DESCRIPCIÓN DE LOS DATOS (VARIABLE OBJETIVO)</a:t>
            </a:r>
          </a:p>
          <a:p>
            <a:pPr algn="ctr">
              <a:lnSpc>
                <a:spcPct val="200000"/>
              </a:lnSpc>
            </a:pPr>
            <a:endParaRPr lang="es-ES" sz="1800" dirty="0">
              <a:latin typeface="Segoe UI Black" panose="020B0A02040204020203" pitchFamily="34" charset="0"/>
              <a:ea typeface="Segoe UI Black" panose="020B0A02040204020203" pitchFamily="34" charset="0"/>
            </a:endParaRPr>
          </a:p>
        </p:txBody>
      </p:sp>
      <p:sp>
        <p:nvSpPr>
          <p:cNvPr id="4" name="CuadroTexto 3">
            <a:extLst>
              <a:ext uri="{FF2B5EF4-FFF2-40B4-BE49-F238E27FC236}">
                <a16:creationId xmlns:a16="http://schemas.microsoft.com/office/drawing/2014/main" id="{3B3EABDF-ED32-DCA7-E14B-C4B35711FDA7}"/>
              </a:ext>
            </a:extLst>
          </p:cNvPr>
          <p:cNvSpPr txBox="1"/>
          <p:nvPr/>
        </p:nvSpPr>
        <p:spPr>
          <a:xfrm>
            <a:off x="1218415" y="2079950"/>
            <a:ext cx="8896546" cy="923330"/>
          </a:xfrm>
          <a:prstGeom prst="rect">
            <a:avLst/>
          </a:prstGeom>
          <a:noFill/>
        </p:spPr>
        <p:txBody>
          <a:bodyPr wrap="square">
            <a:spAutoFit/>
          </a:bodyPr>
          <a:lstStyle/>
          <a:p>
            <a:pPr algn="just"/>
            <a:r>
              <a:rPr lang="es-ES" dirty="0"/>
              <a:t>La variable </a:t>
            </a:r>
            <a:r>
              <a:rPr lang="es-ES" b="1" i="1" dirty="0" err="1"/>
              <a:t>riesgo_alto</a:t>
            </a:r>
            <a:r>
              <a:rPr lang="es-ES" b="1" i="1" dirty="0"/>
              <a:t> </a:t>
            </a:r>
            <a:r>
              <a:rPr lang="es-ES" dirty="0"/>
              <a:t>representa el resultado final del proceso de fiscalización municipal, indicando si un local comercial fue clausurado de manera definitiva como consecuencia de incumplimientos normativos graves o reiterados.</a:t>
            </a:r>
            <a:endParaRPr lang="es-PE" dirty="0"/>
          </a:p>
        </p:txBody>
      </p:sp>
      <p:graphicFrame>
        <p:nvGraphicFramePr>
          <p:cNvPr id="5" name="Tabla 4">
            <a:extLst>
              <a:ext uri="{FF2B5EF4-FFF2-40B4-BE49-F238E27FC236}">
                <a16:creationId xmlns:a16="http://schemas.microsoft.com/office/drawing/2014/main" id="{C838D134-44D2-58BC-4D52-558DAB2F9795}"/>
              </a:ext>
            </a:extLst>
          </p:cNvPr>
          <p:cNvGraphicFramePr>
            <a:graphicFrameLocks noGrp="1"/>
          </p:cNvGraphicFramePr>
          <p:nvPr>
            <p:extLst>
              <p:ext uri="{D42A27DB-BD31-4B8C-83A1-F6EECF244321}">
                <p14:modId xmlns:p14="http://schemas.microsoft.com/office/powerpoint/2010/main" val="2273678525"/>
              </p:ext>
            </p:extLst>
          </p:nvPr>
        </p:nvGraphicFramePr>
        <p:xfrm>
          <a:off x="2762249" y="3194038"/>
          <a:ext cx="5292091" cy="2911501"/>
        </p:xfrm>
        <a:graphic>
          <a:graphicData uri="http://schemas.openxmlformats.org/drawingml/2006/table">
            <a:tbl>
              <a:tblPr>
                <a:tableStyleId>{00A15C55-8517-42AA-B614-E9B94910E393}</a:tableStyleId>
              </a:tblPr>
              <a:tblGrid>
                <a:gridCol w="2724199">
                  <a:extLst>
                    <a:ext uri="{9D8B030D-6E8A-4147-A177-3AD203B41FA5}">
                      <a16:colId xmlns:a16="http://schemas.microsoft.com/office/drawing/2014/main" val="1071144466"/>
                    </a:ext>
                  </a:extLst>
                </a:gridCol>
                <a:gridCol w="2567892">
                  <a:extLst>
                    <a:ext uri="{9D8B030D-6E8A-4147-A177-3AD203B41FA5}">
                      <a16:colId xmlns:a16="http://schemas.microsoft.com/office/drawing/2014/main" val="233861424"/>
                    </a:ext>
                  </a:extLst>
                </a:gridCol>
              </a:tblGrid>
              <a:tr h="181610">
                <a:tc>
                  <a:txBody>
                    <a:bodyPr/>
                    <a:lstStyle/>
                    <a:p>
                      <a:pPr algn="ctr" fontAlgn="ctr">
                        <a:buNone/>
                      </a:pPr>
                      <a:r>
                        <a:rPr lang="es-PE" sz="1600" b="1" u="none" strike="noStrike">
                          <a:effectLst/>
                          <a:latin typeface="Arial" panose="020B0604020202020204" pitchFamily="34" charset="0"/>
                          <a:cs typeface="Arial" panose="020B0604020202020204" pitchFamily="34" charset="0"/>
                        </a:rPr>
                        <a:t>Atributo</a:t>
                      </a:r>
                      <a:endParaRPr lang="es-PE" sz="1600" b="1" i="0" u="none" strike="noStrike">
                        <a:solidFill>
                          <a:srgbClr val="000000"/>
                        </a:solidFill>
                        <a:effectLst/>
                        <a:latin typeface="Arial" panose="020B0604020202020204" pitchFamily="34" charset="0"/>
                        <a:cs typeface="Arial" panose="020B0604020202020204" pitchFamily="34" charset="0"/>
                      </a:endParaRPr>
                    </a:p>
                  </a:txBody>
                  <a:tcPr marL="8626" marR="8626" marT="8626" marB="0" anchor="ctr"/>
                </a:tc>
                <a:tc>
                  <a:txBody>
                    <a:bodyPr/>
                    <a:lstStyle/>
                    <a:p>
                      <a:pPr algn="ctr" fontAlgn="ctr">
                        <a:buNone/>
                      </a:pPr>
                      <a:r>
                        <a:rPr lang="es-PE" sz="1600" b="1" u="none" strike="noStrike" dirty="0">
                          <a:effectLst/>
                          <a:latin typeface="Arial" panose="020B0604020202020204" pitchFamily="34" charset="0"/>
                          <a:cs typeface="Arial" panose="020B0604020202020204" pitchFamily="34" charset="0"/>
                        </a:rPr>
                        <a:t>Descripción</a:t>
                      </a:r>
                      <a:endParaRPr lang="es-PE" sz="1600" b="1" i="0" u="none" strike="noStrike" dirty="0">
                        <a:solidFill>
                          <a:srgbClr val="000000"/>
                        </a:solidFill>
                        <a:effectLst/>
                        <a:latin typeface="Arial" panose="020B0604020202020204" pitchFamily="34" charset="0"/>
                        <a:cs typeface="Arial" panose="020B0604020202020204" pitchFamily="34" charset="0"/>
                      </a:endParaRPr>
                    </a:p>
                  </a:txBody>
                  <a:tcPr marL="8626" marR="8626" marT="8626" marB="0" anchor="ctr"/>
                </a:tc>
                <a:extLst>
                  <a:ext uri="{0D108BD9-81ED-4DB2-BD59-A6C34878D82A}">
                    <a16:rowId xmlns:a16="http://schemas.microsoft.com/office/drawing/2014/main" val="2203226685"/>
                  </a:ext>
                </a:extLst>
              </a:tr>
              <a:tr h="362585">
                <a:tc>
                  <a:txBody>
                    <a:bodyPr/>
                    <a:lstStyle/>
                    <a:p>
                      <a:pPr algn="l" fontAlgn="ctr">
                        <a:buNone/>
                      </a:pPr>
                      <a:r>
                        <a:rPr lang="es-PE" sz="1600" u="none" strike="noStrike">
                          <a:effectLst/>
                          <a:latin typeface="Arial" panose="020B0604020202020204" pitchFamily="34" charset="0"/>
                          <a:cs typeface="Arial" panose="020B0604020202020204" pitchFamily="34" charset="0"/>
                        </a:rPr>
                        <a:t>Nombre de la variable</a:t>
                      </a:r>
                      <a:endParaRPr lang="es-PE" sz="1600" b="1" i="0" u="none" strike="noStrike">
                        <a:solidFill>
                          <a:srgbClr val="000000"/>
                        </a:solidFill>
                        <a:effectLst/>
                        <a:latin typeface="Arial" panose="020B0604020202020204" pitchFamily="34" charset="0"/>
                        <a:cs typeface="Arial" panose="020B0604020202020204" pitchFamily="34" charset="0"/>
                      </a:endParaRPr>
                    </a:p>
                  </a:txBody>
                  <a:tcPr marL="8626" marR="8626" marT="8626" marB="0" anchor="ctr"/>
                </a:tc>
                <a:tc>
                  <a:txBody>
                    <a:bodyPr/>
                    <a:lstStyle/>
                    <a:p>
                      <a:pPr algn="l" fontAlgn="ctr">
                        <a:buNone/>
                      </a:pPr>
                      <a:r>
                        <a:rPr lang="es-PE" sz="1600" u="none" strike="noStrike" dirty="0" err="1">
                          <a:effectLst/>
                          <a:latin typeface="Arial" panose="020B0604020202020204" pitchFamily="34" charset="0"/>
                          <a:cs typeface="Arial" panose="020B0604020202020204" pitchFamily="34" charset="0"/>
                        </a:rPr>
                        <a:t>riesgo_alto</a:t>
                      </a:r>
                      <a:endParaRPr lang="es-PE" sz="1600" b="0" i="0" u="none" strike="noStrike" dirty="0">
                        <a:solidFill>
                          <a:srgbClr val="000000"/>
                        </a:solidFill>
                        <a:effectLst/>
                        <a:latin typeface="Arial" panose="020B0604020202020204" pitchFamily="34" charset="0"/>
                        <a:cs typeface="Arial" panose="020B0604020202020204" pitchFamily="34" charset="0"/>
                      </a:endParaRPr>
                    </a:p>
                  </a:txBody>
                  <a:tcPr marL="8626" marR="8626" marT="8626" marB="0" anchor="ctr"/>
                </a:tc>
                <a:extLst>
                  <a:ext uri="{0D108BD9-81ED-4DB2-BD59-A6C34878D82A}">
                    <a16:rowId xmlns:a16="http://schemas.microsoft.com/office/drawing/2014/main" val="2279124491"/>
                  </a:ext>
                </a:extLst>
              </a:tr>
              <a:tr h="345795">
                <a:tc>
                  <a:txBody>
                    <a:bodyPr/>
                    <a:lstStyle/>
                    <a:p>
                      <a:pPr algn="l" fontAlgn="ctr">
                        <a:buNone/>
                      </a:pPr>
                      <a:r>
                        <a:rPr lang="es-PE" sz="1600" u="none" strike="noStrike">
                          <a:effectLst/>
                          <a:latin typeface="Arial" panose="020B0604020202020204" pitchFamily="34" charset="0"/>
                          <a:cs typeface="Arial" panose="020B0604020202020204" pitchFamily="34" charset="0"/>
                        </a:rPr>
                        <a:t>Rol en el modelo</a:t>
                      </a:r>
                      <a:endParaRPr lang="es-PE" sz="1600" b="1" i="0" u="none" strike="noStrike">
                        <a:solidFill>
                          <a:srgbClr val="000000"/>
                        </a:solidFill>
                        <a:effectLst/>
                        <a:latin typeface="Arial" panose="020B0604020202020204" pitchFamily="34" charset="0"/>
                        <a:cs typeface="Arial" panose="020B0604020202020204" pitchFamily="34" charset="0"/>
                      </a:endParaRPr>
                    </a:p>
                  </a:txBody>
                  <a:tcPr marL="8626" marR="8626" marT="8626" marB="0" anchor="ctr"/>
                </a:tc>
                <a:tc>
                  <a:txBody>
                    <a:bodyPr/>
                    <a:lstStyle/>
                    <a:p>
                      <a:pPr algn="l" fontAlgn="ctr">
                        <a:buNone/>
                      </a:pPr>
                      <a:r>
                        <a:rPr lang="es-PE" sz="1600" u="none" strike="noStrike">
                          <a:effectLst/>
                          <a:latin typeface="Arial" panose="020B0604020202020204" pitchFamily="34" charset="0"/>
                          <a:cs typeface="Arial" panose="020B0604020202020204" pitchFamily="34" charset="0"/>
                        </a:rPr>
                        <a:t>Variable objetivo (target)</a:t>
                      </a:r>
                      <a:endParaRPr lang="es-PE" sz="1600" b="0" i="0" u="none" strike="noStrike">
                        <a:solidFill>
                          <a:srgbClr val="000000"/>
                        </a:solidFill>
                        <a:effectLst/>
                        <a:latin typeface="Arial" panose="020B0604020202020204" pitchFamily="34" charset="0"/>
                        <a:cs typeface="Arial" panose="020B0604020202020204" pitchFamily="34" charset="0"/>
                      </a:endParaRPr>
                    </a:p>
                  </a:txBody>
                  <a:tcPr marL="8626" marR="8626" marT="8626" marB="0" anchor="ctr"/>
                </a:tc>
                <a:extLst>
                  <a:ext uri="{0D108BD9-81ED-4DB2-BD59-A6C34878D82A}">
                    <a16:rowId xmlns:a16="http://schemas.microsoft.com/office/drawing/2014/main" val="2724958001"/>
                  </a:ext>
                </a:extLst>
              </a:tr>
              <a:tr h="362585">
                <a:tc>
                  <a:txBody>
                    <a:bodyPr/>
                    <a:lstStyle/>
                    <a:p>
                      <a:pPr algn="l" fontAlgn="ctr">
                        <a:buNone/>
                      </a:pPr>
                      <a:r>
                        <a:rPr lang="es-PE" sz="1600" u="none" strike="noStrike">
                          <a:effectLst/>
                          <a:latin typeface="Arial" panose="020B0604020202020204" pitchFamily="34" charset="0"/>
                          <a:cs typeface="Arial" panose="020B0604020202020204" pitchFamily="34" charset="0"/>
                        </a:rPr>
                        <a:t>Tipo de dato</a:t>
                      </a:r>
                      <a:endParaRPr lang="es-PE" sz="1600" b="1" i="0" u="none" strike="noStrike">
                        <a:solidFill>
                          <a:srgbClr val="000000"/>
                        </a:solidFill>
                        <a:effectLst/>
                        <a:latin typeface="Arial" panose="020B0604020202020204" pitchFamily="34" charset="0"/>
                        <a:cs typeface="Arial" panose="020B0604020202020204" pitchFamily="34" charset="0"/>
                      </a:endParaRPr>
                    </a:p>
                  </a:txBody>
                  <a:tcPr marL="8626" marR="8626" marT="8626" marB="0" anchor="ctr"/>
                </a:tc>
                <a:tc>
                  <a:txBody>
                    <a:bodyPr/>
                    <a:lstStyle/>
                    <a:p>
                      <a:pPr algn="l" fontAlgn="ctr">
                        <a:buNone/>
                      </a:pPr>
                      <a:r>
                        <a:rPr lang="es-PE" sz="1600" u="none" strike="noStrike">
                          <a:effectLst/>
                          <a:latin typeface="Arial" panose="020B0604020202020204" pitchFamily="34" charset="0"/>
                          <a:cs typeface="Arial" panose="020B0604020202020204" pitchFamily="34" charset="0"/>
                        </a:rPr>
                        <a:t>Categórica binaria</a:t>
                      </a:r>
                      <a:endParaRPr lang="es-PE" sz="1600" b="0" i="0" u="none" strike="noStrike">
                        <a:solidFill>
                          <a:srgbClr val="000000"/>
                        </a:solidFill>
                        <a:effectLst/>
                        <a:latin typeface="Arial" panose="020B0604020202020204" pitchFamily="34" charset="0"/>
                        <a:cs typeface="Arial" panose="020B0604020202020204" pitchFamily="34" charset="0"/>
                      </a:endParaRPr>
                    </a:p>
                  </a:txBody>
                  <a:tcPr marL="8626" marR="8626" marT="8626" marB="0" anchor="ctr"/>
                </a:tc>
                <a:extLst>
                  <a:ext uri="{0D108BD9-81ED-4DB2-BD59-A6C34878D82A}">
                    <a16:rowId xmlns:a16="http://schemas.microsoft.com/office/drawing/2014/main" val="3312619520"/>
                  </a:ext>
                </a:extLst>
              </a:tr>
              <a:tr h="362585">
                <a:tc>
                  <a:txBody>
                    <a:bodyPr/>
                    <a:lstStyle/>
                    <a:p>
                      <a:pPr algn="l" fontAlgn="ctr">
                        <a:buNone/>
                      </a:pPr>
                      <a:r>
                        <a:rPr lang="es-PE" sz="1600" u="none" strike="noStrike">
                          <a:effectLst/>
                          <a:latin typeface="Arial" panose="020B0604020202020204" pitchFamily="34" charset="0"/>
                          <a:cs typeface="Arial" panose="020B0604020202020204" pitchFamily="34" charset="0"/>
                        </a:rPr>
                        <a:t>Nivel de medición</a:t>
                      </a:r>
                      <a:endParaRPr lang="es-PE" sz="1600" b="1" i="0" u="none" strike="noStrike">
                        <a:solidFill>
                          <a:srgbClr val="000000"/>
                        </a:solidFill>
                        <a:effectLst/>
                        <a:latin typeface="Arial" panose="020B0604020202020204" pitchFamily="34" charset="0"/>
                        <a:cs typeface="Arial" panose="020B0604020202020204" pitchFamily="34" charset="0"/>
                      </a:endParaRPr>
                    </a:p>
                  </a:txBody>
                  <a:tcPr marL="8626" marR="8626" marT="8626" marB="0" anchor="ctr"/>
                </a:tc>
                <a:tc>
                  <a:txBody>
                    <a:bodyPr/>
                    <a:lstStyle/>
                    <a:p>
                      <a:pPr algn="l" fontAlgn="ctr">
                        <a:buNone/>
                      </a:pPr>
                      <a:r>
                        <a:rPr lang="es-PE" sz="1600" u="none" strike="noStrike">
                          <a:effectLst/>
                          <a:latin typeface="Arial" panose="020B0604020202020204" pitchFamily="34" charset="0"/>
                          <a:cs typeface="Arial" panose="020B0604020202020204" pitchFamily="34" charset="0"/>
                        </a:rPr>
                        <a:t>Nominal</a:t>
                      </a:r>
                      <a:endParaRPr lang="es-PE" sz="1600" b="0" i="0" u="none" strike="noStrike">
                        <a:solidFill>
                          <a:srgbClr val="000000"/>
                        </a:solidFill>
                        <a:effectLst/>
                        <a:latin typeface="Arial" panose="020B0604020202020204" pitchFamily="34" charset="0"/>
                        <a:cs typeface="Arial" panose="020B0604020202020204" pitchFamily="34" charset="0"/>
                      </a:endParaRPr>
                    </a:p>
                  </a:txBody>
                  <a:tcPr marL="8626" marR="8626" marT="8626" marB="0" anchor="ctr"/>
                </a:tc>
                <a:extLst>
                  <a:ext uri="{0D108BD9-81ED-4DB2-BD59-A6C34878D82A}">
                    <a16:rowId xmlns:a16="http://schemas.microsoft.com/office/drawing/2014/main" val="1673153869"/>
                  </a:ext>
                </a:extLst>
              </a:tr>
              <a:tr h="500315">
                <a:tc rowSpan="2">
                  <a:txBody>
                    <a:bodyPr/>
                    <a:lstStyle/>
                    <a:p>
                      <a:pPr algn="l" fontAlgn="ctr">
                        <a:buNone/>
                      </a:pPr>
                      <a:r>
                        <a:rPr lang="es-PE" sz="1600" u="none" strike="noStrike">
                          <a:effectLst/>
                          <a:latin typeface="Arial" panose="020B0604020202020204" pitchFamily="34" charset="0"/>
                          <a:cs typeface="Arial" panose="020B0604020202020204" pitchFamily="34" charset="0"/>
                        </a:rPr>
                        <a:t>Valores posibles</a:t>
                      </a:r>
                      <a:endParaRPr lang="es-PE" sz="1600" b="1" i="0" u="none" strike="noStrike">
                        <a:solidFill>
                          <a:srgbClr val="000000"/>
                        </a:solidFill>
                        <a:effectLst/>
                        <a:latin typeface="Arial" panose="020B0604020202020204" pitchFamily="34" charset="0"/>
                        <a:cs typeface="Arial" panose="020B0604020202020204" pitchFamily="34" charset="0"/>
                      </a:endParaRPr>
                    </a:p>
                  </a:txBody>
                  <a:tcPr marL="8626" marR="8626" marT="8626" marB="0" anchor="ctr"/>
                </a:tc>
                <a:tc>
                  <a:txBody>
                    <a:bodyPr/>
                    <a:lstStyle/>
                    <a:p>
                      <a:pPr algn="l" fontAlgn="ctr">
                        <a:buNone/>
                      </a:pPr>
                      <a:r>
                        <a:rPr lang="es-PE" sz="1600" u="none" strike="noStrike" dirty="0">
                          <a:effectLst/>
                          <a:latin typeface="Arial" panose="020B0604020202020204" pitchFamily="34" charset="0"/>
                          <a:cs typeface="Arial" panose="020B0604020202020204" pitchFamily="34" charset="0"/>
                        </a:rPr>
                        <a:t>1 = Riesgo alto</a:t>
                      </a:r>
                      <a:endParaRPr lang="es-PE" sz="1600" b="0" i="0" u="none" strike="noStrike" dirty="0">
                        <a:solidFill>
                          <a:srgbClr val="000000"/>
                        </a:solidFill>
                        <a:effectLst/>
                        <a:latin typeface="Arial" panose="020B0604020202020204" pitchFamily="34" charset="0"/>
                        <a:cs typeface="Arial" panose="020B0604020202020204" pitchFamily="34" charset="0"/>
                      </a:endParaRPr>
                    </a:p>
                  </a:txBody>
                  <a:tcPr marL="8626" marR="8626" marT="8626" marB="0" anchor="ctr"/>
                </a:tc>
                <a:extLst>
                  <a:ext uri="{0D108BD9-81ED-4DB2-BD59-A6C34878D82A}">
                    <a16:rowId xmlns:a16="http://schemas.microsoft.com/office/drawing/2014/main" val="224937716"/>
                  </a:ext>
                </a:extLst>
              </a:tr>
              <a:tr h="725170">
                <a:tc vMerge="1">
                  <a:txBody>
                    <a:bodyPr/>
                    <a:lstStyle/>
                    <a:p>
                      <a:endParaRPr lang="es-PE"/>
                    </a:p>
                  </a:txBody>
                  <a:tcPr/>
                </a:tc>
                <a:tc>
                  <a:txBody>
                    <a:bodyPr/>
                    <a:lstStyle/>
                    <a:p>
                      <a:pPr algn="l" fontAlgn="ctr">
                        <a:buNone/>
                      </a:pPr>
                      <a:r>
                        <a:rPr lang="es-PE" sz="1600" u="none" strike="noStrike" dirty="0">
                          <a:effectLst/>
                          <a:latin typeface="Arial" panose="020B0604020202020204" pitchFamily="34" charset="0"/>
                          <a:cs typeface="Arial" panose="020B0604020202020204" pitchFamily="34" charset="0"/>
                        </a:rPr>
                        <a:t>0 = Riesgo no alto</a:t>
                      </a:r>
                      <a:endParaRPr lang="es-PE" sz="1600" b="0" i="0" u="none" strike="noStrike" dirty="0">
                        <a:solidFill>
                          <a:srgbClr val="000000"/>
                        </a:solidFill>
                        <a:effectLst/>
                        <a:latin typeface="Arial" panose="020B0604020202020204" pitchFamily="34" charset="0"/>
                        <a:cs typeface="Arial" panose="020B0604020202020204" pitchFamily="34" charset="0"/>
                      </a:endParaRPr>
                    </a:p>
                  </a:txBody>
                  <a:tcPr marL="8626" marR="8626" marT="8626" marB="0" anchor="ctr"/>
                </a:tc>
                <a:extLst>
                  <a:ext uri="{0D108BD9-81ED-4DB2-BD59-A6C34878D82A}">
                    <a16:rowId xmlns:a16="http://schemas.microsoft.com/office/drawing/2014/main" val="785818143"/>
                  </a:ext>
                </a:extLst>
              </a:tr>
            </a:tbl>
          </a:graphicData>
        </a:graphic>
      </p:graphicFrame>
    </p:spTree>
    <p:extLst>
      <p:ext uri="{BB962C8B-B14F-4D97-AF65-F5344CB8AC3E}">
        <p14:creationId xmlns:p14="http://schemas.microsoft.com/office/powerpoint/2010/main" val="31071788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E50DBE2F-8B28-60FF-2CBB-3388BCB850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3" name="CuadroTexto 2">
            <a:extLst>
              <a:ext uri="{FF2B5EF4-FFF2-40B4-BE49-F238E27FC236}">
                <a16:creationId xmlns:a16="http://schemas.microsoft.com/office/drawing/2014/main" id="{26A7C4DA-4ED6-BE61-D98B-A6DBE61E96B6}"/>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8" name="CuadroTexto 7">
            <a:extLst>
              <a:ext uri="{FF2B5EF4-FFF2-40B4-BE49-F238E27FC236}">
                <a16:creationId xmlns:a16="http://schemas.microsoft.com/office/drawing/2014/main" id="{2EDB31DA-2E82-4428-4925-89ECFCE500BA}"/>
              </a:ext>
            </a:extLst>
          </p:cNvPr>
          <p:cNvSpPr txBox="1"/>
          <p:nvPr/>
        </p:nvSpPr>
        <p:spPr>
          <a:xfrm>
            <a:off x="724828" y="1605776"/>
            <a:ext cx="9958039" cy="4801314"/>
          </a:xfrm>
          <a:prstGeom prst="rect">
            <a:avLst/>
          </a:prstGeom>
          <a:noFill/>
        </p:spPr>
        <p:txBody>
          <a:bodyPr wrap="square">
            <a:spAutoFit/>
          </a:bodyPr>
          <a:lstStyle/>
          <a:p>
            <a:r>
              <a:rPr lang="es-ES" dirty="0"/>
              <a:t>Se utilizó un </a:t>
            </a:r>
            <a:r>
              <a:rPr lang="es-ES" dirty="0" err="1"/>
              <a:t>dataset</a:t>
            </a:r>
            <a:r>
              <a:rPr lang="es-ES" dirty="0"/>
              <a:t> administrativo real correspondiente a establecimientos comerciales del distrito, con una observación por local y un conjunto inicial de variables relacionadas con:</a:t>
            </a:r>
          </a:p>
          <a:p>
            <a:r>
              <a:rPr lang="es-ES" dirty="0"/>
              <a:t>Características físicas del establecimiento.</a:t>
            </a:r>
          </a:p>
          <a:p>
            <a:r>
              <a:rPr lang="es-ES" dirty="0"/>
              <a:t>Condiciones normativas.</a:t>
            </a:r>
          </a:p>
          <a:p>
            <a:r>
              <a:rPr lang="es-ES" dirty="0"/>
              <a:t>Historial de inspecciones e infracciones.</a:t>
            </a:r>
          </a:p>
          <a:p>
            <a:r>
              <a:rPr lang="es-ES" dirty="0"/>
              <a:t>Riesgos territoriales y contextuales.</a:t>
            </a:r>
          </a:p>
          <a:p>
            <a:r>
              <a:rPr lang="es-ES" dirty="0"/>
              <a:t>Situación administrativa y documental.</a:t>
            </a:r>
          </a:p>
          <a:p>
            <a:r>
              <a:rPr lang="es-ES" dirty="0"/>
              <a:t>El </a:t>
            </a:r>
            <a:r>
              <a:rPr lang="es-ES" dirty="0" err="1"/>
              <a:t>dataset</a:t>
            </a:r>
            <a:r>
              <a:rPr lang="es-ES" dirty="0"/>
              <a:t> final utilizado para el modelamiento estuvo conformado por </a:t>
            </a:r>
            <a:r>
              <a:rPr lang="es-ES" b="1" dirty="0"/>
              <a:t>1,856 registros</a:t>
            </a:r>
            <a:r>
              <a:rPr lang="es-ES" dirty="0"/>
              <a:t>.</a:t>
            </a:r>
          </a:p>
          <a:p>
            <a:br>
              <a:rPr lang="es-PE" dirty="0"/>
            </a:br>
            <a:r>
              <a:rPr lang="es-ES" dirty="0"/>
              <a:t>Durante esta fase se identificaron:</a:t>
            </a:r>
          </a:p>
          <a:p>
            <a:r>
              <a:rPr lang="es-ES" dirty="0"/>
              <a:t>Variables altamente desbalanceadas.</a:t>
            </a:r>
          </a:p>
          <a:p>
            <a:r>
              <a:rPr lang="es-ES" dirty="0"/>
              <a:t>Variables categóricas con alta cardinalidad.</a:t>
            </a:r>
          </a:p>
          <a:p>
            <a:r>
              <a:rPr lang="es-ES" dirty="0"/>
              <a:t>Presencia de valores nulos, ceros estructurales y ausencias semánticas.</a:t>
            </a:r>
          </a:p>
          <a:p>
            <a:r>
              <a:rPr lang="es-ES" dirty="0"/>
              <a:t>Variables con potencial </a:t>
            </a:r>
            <a:r>
              <a:rPr lang="es-ES" b="1" dirty="0"/>
              <a:t>data </a:t>
            </a:r>
            <a:r>
              <a:rPr lang="es-ES" b="1" dirty="0" err="1"/>
              <a:t>leakage</a:t>
            </a:r>
            <a:r>
              <a:rPr lang="es-ES" dirty="0"/>
              <a:t>, es decir, información que anticipa directamente el resultado del </a:t>
            </a:r>
            <a:r>
              <a:rPr lang="es-ES" dirty="0" err="1"/>
              <a:t>label</a:t>
            </a:r>
            <a:r>
              <a:rPr lang="es-ES" dirty="0"/>
              <a:t>.</a:t>
            </a:r>
          </a:p>
          <a:p>
            <a:r>
              <a:rPr lang="es-ES" dirty="0"/>
              <a:t>Este análisis permitió orientar decisiones críticas en la fase de preparación de datos.</a:t>
            </a:r>
          </a:p>
          <a:p>
            <a:pPr algn="just"/>
            <a:endParaRPr lang="es-PE" dirty="0"/>
          </a:p>
        </p:txBody>
      </p:sp>
    </p:spTree>
    <p:extLst>
      <p:ext uri="{BB962C8B-B14F-4D97-AF65-F5344CB8AC3E}">
        <p14:creationId xmlns:p14="http://schemas.microsoft.com/office/powerpoint/2010/main" val="2238753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35A57-6C9C-1111-9900-5B6E41DE3494}"/>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00A27B67-3220-A466-426B-3F3781E3A8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CEC99EFC-55D7-F12E-2362-10D411205AAF}"/>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1EF69AC1-7E2F-1557-B28E-EF1BF36753DA}"/>
              </a:ext>
            </a:extLst>
          </p:cNvPr>
          <p:cNvSpPr txBox="1"/>
          <p:nvPr/>
        </p:nvSpPr>
        <p:spPr>
          <a:xfrm>
            <a:off x="-308727" y="1170487"/>
            <a:ext cx="5587737" cy="560090"/>
          </a:xfrm>
          <a:prstGeom prst="rect">
            <a:avLst/>
          </a:prstGeom>
          <a:noFill/>
        </p:spPr>
        <p:txBody>
          <a:bodyPr wrap="square">
            <a:spAutoFit/>
          </a:bodyPr>
          <a:lstStyle/>
          <a:p>
            <a:pPr algn="ctr">
              <a:lnSpc>
                <a:spcPct val="200000"/>
              </a:lnSpc>
            </a:pPr>
            <a:r>
              <a:rPr lang="es-ES" sz="1800" dirty="0">
                <a:latin typeface="Segoe UI Black" panose="020B0A02040204020203" pitchFamily="34" charset="0"/>
                <a:ea typeface="Segoe UI Black" panose="020B0A02040204020203" pitchFamily="34" charset="0"/>
              </a:rPr>
              <a:t>PREPARACIÓN DE LA INFORMACIÓN</a:t>
            </a:r>
          </a:p>
        </p:txBody>
      </p:sp>
      <p:pic>
        <p:nvPicPr>
          <p:cNvPr id="4" name="Imagen 3" descr="Interfaz de usuario gráfica, Aplicación&#10;&#10;El contenido generado por IA puede ser incorrecto.">
            <a:extLst>
              <a:ext uri="{FF2B5EF4-FFF2-40B4-BE49-F238E27FC236}">
                <a16:creationId xmlns:a16="http://schemas.microsoft.com/office/drawing/2014/main" id="{D461156D-B693-E551-5129-CF78D3CDAB45}"/>
              </a:ext>
            </a:extLst>
          </p:cNvPr>
          <p:cNvPicPr>
            <a:picLocks noChangeAspect="1"/>
          </p:cNvPicPr>
          <p:nvPr/>
        </p:nvPicPr>
        <p:blipFill>
          <a:blip r:embed="rId3"/>
          <a:stretch>
            <a:fillRect/>
          </a:stretch>
        </p:blipFill>
        <p:spPr>
          <a:xfrm>
            <a:off x="2102176" y="2696065"/>
            <a:ext cx="7491755" cy="3984643"/>
          </a:xfrm>
          <a:prstGeom prst="rect">
            <a:avLst/>
          </a:prstGeom>
        </p:spPr>
      </p:pic>
      <p:sp>
        <p:nvSpPr>
          <p:cNvPr id="6" name="CuadroTexto 5">
            <a:extLst>
              <a:ext uri="{FF2B5EF4-FFF2-40B4-BE49-F238E27FC236}">
                <a16:creationId xmlns:a16="http://schemas.microsoft.com/office/drawing/2014/main" id="{470F812E-2C8F-F884-25B2-E4BF83BE796F}"/>
              </a:ext>
            </a:extLst>
          </p:cNvPr>
          <p:cNvSpPr txBox="1"/>
          <p:nvPr/>
        </p:nvSpPr>
        <p:spPr>
          <a:xfrm>
            <a:off x="216816" y="3429000"/>
            <a:ext cx="1706252" cy="2554545"/>
          </a:xfrm>
          <a:prstGeom prst="rect">
            <a:avLst/>
          </a:prstGeom>
          <a:noFill/>
        </p:spPr>
        <p:txBody>
          <a:bodyPr wrap="square">
            <a:spAutoFit/>
          </a:bodyPr>
          <a:lstStyle/>
          <a:p>
            <a:pPr algn="just"/>
            <a:r>
              <a:rPr lang="es-PE" sz="1000" dirty="0">
                <a:latin typeface="ADLaM Display" panose="02010000000000000000" pitchFamily="2" charset="0"/>
              </a:rPr>
              <a:t>1. </a:t>
            </a:r>
            <a:r>
              <a:rPr lang="es-PE" sz="1000" b="0" i="0" u="none" strike="noStrike" baseline="0" dirty="0" err="1">
                <a:latin typeface="ADLaM Display" panose="02010000000000000000" pitchFamily="2" charset="0"/>
              </a:rPr>
              <a:t>Weka</a:t>
            </a:r>
            <a:r>
              <a:rPr lang="es-PE" sz="1000" b="0" i="0" u="none" strike="noStrike" baseline="0" dirty="0">
                <a:latin typeface="ADLaM Display" panose="02010000000000000000" pitchFamily="2" charset="0"/>
              </a:rPr>
              <a:t> espera que los dato estén en un formato específico, con atributos nominales o numéricos bien definidos. Sin embargo, al exportar el fichero </a:t>
            </a:r>
            <a:r>
              <a:rPr lang="es-PE" sz="1000" b="0" i="0" u="none" strike="noStrike" baseline="0" dirty="0" err="1">
                <a:latin typeface="ADLaM Display" panose="02010000000000000000" pitchFamily="2" charset="0"/>
              </a:rPr>
              <a:t>CSV</a:t>
            </a:r>
            <a:r>
              <a:rPr lang="es-PE" sz="1000" b="0" i="0" u="none" strike="noStrike" baseline="0" dirty="0">
                <a:latin typeface="ADLaM Display" panose="02010000000000000000" pitchFamily="2" charset="0"/>
              </a:rPr>
              <a:t>, algunos atributos que deberían ser nominales (categóricos) se estaban cargando como tipo </a:t>
            </a:r>
            <a:r>
              <a:rPr lang="es-PE" sz="1000" b="0" i="0" u="none" strike="noStrike" baseline="0" dirty="0" err="1">
                <a:latin typeface="ADLaM Display" panose="02010000000000000000" pitchFamily="2" charset="0"/>
              </a:rPr>
              <a:t>String</a:t>
            </a:r>
            <a:r>
              <a:rPr lang="es-PE" sz="1000" b="0" i="0" u="none" strike="noStrike" baseline="0" dirty="0">
                <a:latin typeface="ADLaM Display" panose="02010000000000000000" pitchFamily="2" charset="0"/>
              </a:rPr>
              <a:t>. Esto impedía que los algoritmos pudieran procesarlos adecuadamente.</a:t>
            </a:r>
            <a:endParaRPr lang="es-PE" dirty="0"/>
          </a:p>
        </p:txBody>
      </p:sp>
      <p:sp>
        <p:nvSpPr>
          <p:cNvPr id="8" name="CuadroTexto 7">
            <a:extLst>
              <a:ext uri="{FF2B5EF4-FFF2-40B4-BE49-F238E27FC236}">
                <a16:creationId xmlns:a16="http://schemas.microsoft.com/office/drawing/2014/main" id="{26AF76F4-364C-5951-52F8-9E405F90FF5E}"/>
              </a:ext>
            </a:extLst>
          </p:cNvPr>
          <p:cNvSpPr txBox="1"/>
          <p:nvPr/>
        </p:nvSpPr>
        <p:spPr>
          <a:xfrm>
            <a:off x="2300039" y="1923887"/>
            <a:ext cx="7096027" cy="707886"/>
          </a:xfrm>
          <a:prstGeom prst="rect">
            <a:avLst/>
          </a:prstGeom>
          <a:noFill/>
        </p:spPr>
        <p:txBody>
          <a:bodyPr wrap="square">
            <a:spAutoFit/>
          </a:bodyPr>
          <a:lstStyle/>
          <a:p>
            <a:pPr algn="just"/>
            <a:r>
              <a:rPr lang="es-PE" sz="1000" b="0" i="0" u="none" strike="noStrike" baseline="0" dirty="0">
                <a:latin typeface="ADLaM Display" panose="02010000000000000000" pitchFamily="2" charset="0"/>
              </a:rPr>
              <a:t>2. Para solucionar este problema, se aplicó un filtro en </a:t>
            </a:r>
            <a:r>
              <a:rPr lang="es-PE" sz="1000" b="0" i="0" u="none" strike="noStrike" baseline="0" dirty="0" err="1">
                <a:latin typeface="ADLaM Display" panose="02010000000000000000" pitchFamily="2" charset="0"/>
              </a:rPr>
              <a:t>Weka</a:t>
            </a:r>
            <a:r>
              <a:rPr lang="es-PE" sz="1000" b="0" i="0" u="none" strike="noStrike" baseline="0" dirty="0">
                <a:latin typeface="ADLaM Display" panose="02010000000000000000" pitchFamily="2" charset="0"/>
              </a:rPr>
              <a:t> para convertir los atributos de tipo </a:t>
            </a:r>
            <a:r>
              <a:rPr lang="es-PE" sz="1000" b="0" i="0" u="none" strike="noStrike" baseline="0" dirty="0" err="1">
                <a:latin typeface="ADLaM Display" panose="02010000000000000000" pitchFamily="2" charset="0"/>
              </a:rPr>
              <a:t>Númericos</a:t>
            </a:r>
            <a:r>
              <a:rPr lang="es-PE" sz="1000" b="0" i="0" u="none" strike="noStrike" baseline="0" dirty="0">
                <a:latin typeface="ADLaM Display" panose="02010000000000000000" pitchFamily="2" charset="0"/>
              </a:rPr>
              <a:t> a nominales. Esto se logra utilizando el filtro </a:t>
            </a:r>
            <a:r>
              <a:rPr lang="es-PE" sz="1000" b="0" i="0" u="none" strike="noStrike" baseline="0" dirty="0" err="1">
                <a:latin typeface="ADLaM Display" panose="02010000000000000000" pitchFamily="2" charset="0"/>
              </a:rPr>
              <a:t>NumericToNominal</a:t>
            </a:r>
            <a:r>
              <a:rPr lang="es-PE" sz="1000" b="0" i="0" u="none" strike="noStrike" baseline="0" dirty="0">
                <a:latin typeface="ADLaM Display" panose="02010000000000000000" pitchFamily="2" charset="0"/>
              </a:rPr>
              <a:t> en la interfaz de </a:t>
            </a:r>
            <a:r>
              <a:rPr lang="es-PE" sz="1000" b="0" i="0" u="none" strike="noStrike" baseline="0" dirty="0" err="1">
                <a:latin typeface="ADLaM Display" panose="02010000000000000000" pitchFamily="2" charset="0"/>
              </a:rPr>
              <a:t>Weka</a:t>
            </a:r>
            <a:r>
              <a:rPr lang="es-PE" sz="1000" b="0" i="0" u="none" strike="noStrike" baseline="0" dirty="0">
                <a:latin typeface="ADLaM Display" panose="02010000000000000000" pitchFamily="2" charset="0"/>
              </a:rPr>
              <a:t>. Al aplicar este filtro a los datos de entrada, los atributos categóricos se convirtieron al formato correcto que espera </a:t>
            </a:r>
            <a:r>
              <a:rPr lang="es-PE" sz="1000" b="0" i="0" u="none" strike="noStrike" baseline="0" dirty="0" err="1">
                <a:latin typeface="ADLaM Display" panose="02010000000000000000" pitchFamily="2" charset="0"/>
              </a:rPr>
              <a:t>Weka</a:t>
            </a:r>
            <a:r>
              <a:rPr lang="es-PE" sz="1000" b="0" i="0" u="none" strike="noStrike" baseline="0" dirty="0">
                <a:latin typeface="ADLaM Display" panose="02010000000000000000" pitchFamily="2" charset="0"/>
              </a:rPr>
              <a:t> para trabajar con </a:t>
            </a:r>
          </a:p>
          <a:p>
            <a:pPr algn="just"/>
            <a:r>
              <a:rPr lang="es-PE" sz="1000" b="0" i="0" u="none" strike="noStrike" baseline="0" dirty="0">
                <a:latin typeface="ADLaM Display" panose="02010000000000000000" pitchFamily="2" charset="0"/>
              </a:rPr>
              <a:t>ellos. </a:t>
            </a:r>
            <a:endParaRPr lang="es-PE" sz="1000" dirty="0"/>
          </a:p>
        </p:txBody>
      </p:sp>
    </p:spTree>
    <p:extLst>
      <p:ext uri="{BB962C8B-B14F-4D97-AF65-F5344CB8AC3E}">
        <p14:creationId xmlns:p14="http://schemas.microsoft.com/office/powerpoint/2010/main" val="3390188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D2668-BD93-44EB-2A86-06DF01053FA4}"/>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2AE4746A-6F75-0BEE-835F-46F13272FD1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FB131A22-7464-41C6-9B43-A4A60D8BFE3D}"/>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3" name="CuadroTexto 2">
            <a:extLst>
              <a:ext uri="{FF2B5EF4-FFF2-40B4-BE49-F238E27FC236}">
                <a16:creationId xmlns:a16="http://schemas.microsoft.com/office/drawing/2014/main" id="{CEB29570-A2C4-A2CF-FADD-DEA3CC53979E}"/>
              </a:ext>
            </a:extLst>
          </p:cNvPr>
          <p:cNvSpPr txBox="1"/>
          <p:nvPr/>
        </p:nvSpPr>
        <p:spPr>
          <a:xfrm>
            <a:off x="-308727" y="1170487"/>
            <a:ext cx="5587737" cy="560090"/>
          </a:xfrm>
          <a:prstGeom prst="rect">
            <a:avLst/>
          </a:prstGeom>
          <a:noFill/>
        </p:spPr>
        <p:txBody>
          <a:bodyPr wrap="square">
            <a:spAutoFit/>
          </a:bodyPr>
          <a:lstStyle/>
          <a:p>
            <a:pPr algn="ctr">
              <a:lnSpc>
                <a:spcPct val="200000"/>
              </a:lnSpc>
            </a:pPr>
            <a:r>
              <a:rPr lang="es-ES" sz="1800" dirty="0">
                <a:latin typeface="Segoe UI Black" panose="020B0A02040204020203" pitchFamily="34" charset="0"/>
                <a:ea typeface="Segoe UI Black" panose="020B0A02040204020203" pitchFamily="34" charset="0"/>
              </a:rPr>
              <a:t>PREPARACIÓN DE LA INFORMACIÓN</a:t>
            </a:r>
          </a:p>
        </p:txBody>
      </p:sp>
      <p:pic>
        <p:nvPicPr>
          <p:cNvPr id="5" name="Imagen 4">
            <a:extLst>
              <a:ext uri="{FF2B5EF4-FFF2-40B4-BE49-F238E27FC236}">
                <a16:creationId xmlns:a16="http://schemas.microsoft.com/office/drawing/2014/main" id="{2DDC17CB-9A8C-3270-0E0E-C19129923E94}"/>
              </a:ext>
            </a:extLst>
          </p:cNvPr>
          <p:cNvPicPr>
            <a:picLocks noChangeAspect="1"/>
          </p:cNvPicPr>
          <p:nvPr/>
        </p:nvPicPr>
        <p:blipFill>
          <a:blip r:embed="rId3"/>
          <a:stretch>
            <a:fillRect/>
          </a:stretch>
        </p:blipFill>
        <p:spPr>
          <a:xfrm>
            <a:off x="7013690" y="1849928"/>
            <a:ext cx="3588176" cy="4590886"/>
          </a:xfrm>
          <a:prstGeom prst="rect">
            <a:avLst/>
          </a:prstGeom>
        </p:spPr>
      </p:pic>
      <p:sp>
        <p:nvSpPr>
          <p:cNvPr id="4" name="CuadroTexto 3">
            <a:extLst>
              <a:ext uri="{FF2B5EF4-FFF2-40B4-BE49-F238E27FC236}">
                <a16:creationId xmlns:a16="http://schemas.microsoft.com/office/drawing/2014/main" id="{10E4CCA7-48D2-E5C8-7E91-9CB7B4D21F60}"/>
              </a:ext>
            </a:extLst>
          </p:cNvPr>
          <p:cNvSpPr txBox="1"/>
          <p:nvPr/>
        </p:nvSpPr>
        <p:spPr>
          <a:xfrm>
            <a:off x="537454" y="2077494"/>
            <a:ext cx="6250020" cy="1477328"/>
          </a:xfrm>
          <a:prstGeom prst="rect">
            <a:avLst/>
          </a:prstGeom>
          <a:noFill/>
        </p:spPr>
        <p:txBody>
          <a:bodyPr wrap="square">
            <a:spAutoFit/>
          </a:bodyPr>
          <a:lstStyle/>
          <a:p>
            <a:pPr>
              <a:buNone/>
            </a:pPr>
            <a:r>
              <a:rPr lang="es-ES" dirty="0"/>
              <a:t>El </a:t>
            </a:r>
            <a:r>
              <a:rPr lang="es-ES" dirty="0" err="1"/>
              <a:t>dataset</a:t>
            </a:r>
            <a:r>
              <a:rPr lang="es-ES" dirty="0"/>
              <a:t> final incluyó </a:t>
            </a:r>
            <a:r>
              <a:rPr lang="es-ES" b="1" dirty="0"/>
              <a:t>42 variables predictoras</a:t>
            </a:r>
            <a:r>
              <a:rPr lang="es-ES" dirty="0"/>
              <a:t>, correctamente tipificadas (numéricas y categóricas), sin </a:t>
            </a:r>
            <a:r>
              <a:rPr lang="es-ES" dirty="0" err="1"/>
              <a:t>leakage</a:t>
            </a:r>
            <a:r>
              <a:rPr lang="es-ES" dirty="0"/>
              <a:t>, y con tratamientos explícitos para:</a:t>
            </a:r>
          </a:p>
          <a:p>
            <a:pPr>
              <a:buFont typeface="Arial" panose="020B0604020202020204" pitchFamily="34" charset="0"/>
              <a:buChar char="•"/>
            </a:pPr>
            <a:r>
              <a:rPr lang="es-ES" dirty="0"/>
              <a:t>Valores nulos.</a:t>
            </a:r>
          </a:p>
          <a:p>
            <a:pPr>
              <a:buFont typeface="Arial" panose="020B0604020202020204" pitchFamily="34" charset="0"/>
              <a:buChar char="•"/>
            </a:pPr>
            <a:r>
              <a:rPr lang="es-ES" dirty="0"/>
              <a:t>Variables binarias.</a:t>
            </a:r>
          </a:p>
        </p:txBody>
      </p:sp>
    </p:spTree>
    <p:extLst>
      <p:ext uri="{BB962C8B-B14F-4D97-AF65-F5344CB8AC3E}">
        <p14:creationId xmlns:p14="http://schemas.microsoft.com/office/powerpoint/2010/main" val="125937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3E8EC-A120-A471-79F3-298EA8407F2C}"/>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20965AF9-F5BC-17F5-9D3D-C73C17CA3B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05D73D2D-8EEF-84DA-7706-4477E06A2D76}"/>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3" name="CuadroTexto 2">
            <a:extLst>
              <a:ext uri="{FF2B5EF4-FFF2-40B4-BE49-F238E27FC236}">
                <a16:creationId xmlns:a16="http://schemas.microsoft.com/office/drawing/2014/main" id="{8CA81C7D-B88D-BE5D-751F-7D6355320BB3}"/>
              </a:ext>
            </a:extLst>
          </p:cNvPr>
          <p:cNvSpPr txBox="1"/>
          <p:nvPr/>
        </p:nvSpPr>
        <p:spPr>
          <a:xfrm>
            <a:off x="-1100579" y="1047030"/>
            <a:ext cx="5587737" cy="560090"/>
          </a:xfrm>
          <a:prstGeom prst="rect">
            <a:avLst/>
          </a:prstGeom>
          <a:noFill/>
        </p:spPr>
        <p:txBody>
          <a:bodyPr wrap="square">
            <a:spAutoFit/>
          </a:bodyPr>
          <a:lstStyle/>
          <a:p>
            <a:pPr algn="ctr">
              <a:lnSpc>
                <a:spcPct val="200000"/>
              </a:lnSpc>
            </a:pPr>
            <a:r>
              <a:rPr lang="es-ES" sz="1800" dirty="0">
                <a:latin typeface="Segoe UI Black" panose="020B0A02040204020203" pitchFamily="34" charset="0"/>
                <a:ea typeface="Segoe UI Black" panose="020B0A02040204020203" pitchFamily="34" charset="0"/>
              </a:rPr>
              <a:t>MODELOS UTILIZADOS:</a:t>
            </a:r>
          </a:p>
        </p:txBody>
      </p:sp>
      <p:sp>
        <p:nvSpPr>
          <p:cNvPr id="4" name="CuadroTexto 3">
            <a:extLst>
              <a:ext uri="{FF2B5EF4-FFF2-40B4-BE49-F238E27FC236}">
                <a16:creationId xmlns:a16="http://schemas.microsoft.com/office/drawing/2014/main" id="{06885C7D-D81F-5174-6986-F822C1CC6B28}"/>
              </a:ext>
            </a:extLst>
          </p:cNvPr>
          <p:cNvSpPr txBox="1"/>
          <p:nvPr/>
        </p:nvSpPr>
        <p:spPr>
          <a:xfrm>
            <a:off x="270493" y="1626113"/>
            <a:ext cx="10873819" cy="584775"/>
          </a:xfrm>
          <a:prstGeom prst="rect">
            <a:avLst/>
          </a:prstGeom>
          <a:noFill/>
        </p:spPr>
        <p:txBody>
          <a:bodyPr wrap="square">
            <a:spAutoFit/>
          </a:bodyPr>
          <a:lstStyle/>
          <a:p>
            <a:r>
              <a:rPr lang="es-PE" sz="1600" b="0" i="0" u="none" strike="noStrike" baseline="0" dirty="0">
                <a:solidFill>
                  <a:srgbClr val="000000"/>
                </a:solidFill>
                <a:latin typeface="ADLaM Display" panose="02010000000000000000" pitchFamily="2" charset="0"/>
              </a:rPr>
              <a:t>Algoritmos de Machine </a:t>
            </a:r>
            <a:r>
              <a:rPr lang="es-PE" sz="1600" b="0" i="0" u="none" strike="noStrike" baseline="0" dirty="0" err="1">
                <a:solidFill>
                  <a:srgbClr val="000000"/>
                </a:solidFill>
                <a:latin typeface="ADLaM Display" panose="02010000000000000000" pitchFamily="2" charset="0"/>
              </a:rPr>
              <a:t>Learning</a:t>
            </a:r>
            <a:r>
              <a:rPr lang="es-PE" sz="1600" b="0" i="0" u="none" strike="noStrike" baseline="0" dirty="0">
                <a:solidFill>
                  <a:srgbClr val="000000"/>
                </a:solidFill>
                <a:latin typeface="ADLaM Display" panose="02010000000000000000" pitchFamily="2" charset="0"/>
              </a:rPr>
              <a:t>:</a:t>
            </a:r>
          </a:p>
          <a:p>
            <a:r>
              <a:rPr lang="es-PE" sz="1600" dirty="0"/>
              <a:t>Se utilizaron los algoritmos </a:t>
            </a:r>
            <a:r>
              <a:rPr lang="es-PE" sz="1600" dirty="0" err="1"/>
              <a:t>J48</a:t>
            </a:r>
            <a:r>
              <a:rPr lang="es-PE" sz="1600" dirty="0"/>
              <a:t>, </a:t>
            </a:r>
            <a:r>
              <a:rPr lang="es-PE" sz="1600" dirty="0" err="1"/>
              <a:t>RandomForest</a:t>
            </a:r>
            <a:r>
              <a:rPr lang="es-PE" sz="1600" dirty="0"/>
              <a:t>, </a:t>
            </a:r>
            <a:r>
              <a:rPr lang="es-PE" sz="1600" dirty="0" err="1"/>
              <a:t>Logistic</a:t>
            </a:r>
            <a:r>
              <a:rPr lang="es-PE" sz="1600" dirty="0"/>
              <a:t>, </a:t>
            </a:r>
            <a:r>
              <a:rPr lang="es-PE" sz="1600" dirty="0" err="1"/>
              <a:t>NaiveBayes</a:t>
            </a:r>
            <a:r>
              <a:rPr lang="es-PE" sz="1600" dirty="0"/>
              <a:t>. </a:t>
            </a:r>
          </a:p>
        </p:txBody>
      </p:sp>
      <p:pic>
        <p:nvPicPr>
          <p:cNvPr id="6" name="Imagen 5" descr="Interfaz de usuario gráfica, Texto&#10;&#10;El contenido generado por IA puede ser incorrecto.">
            <a:extLst>
              <a:ext uri="{FF2B5EF4-FFF2-40B4-BE49-F238E27FC236}">
                <a16:creationId xmlns:a16="http://schemas.microsoft.com/office/drawing/2014/main" id="{0746BB6C-7FD8-EEC9-CAAC-D89855A31AB4}"/>
              </a:ext>
            </a:extLst>
          </p:cNvPr>
          <p:cNvPicPr>
            <a:picLocks noChangeAspect="1"/>
          </p:cNvPicPr>
          <p:nvPr/>
        </p:nvPicPr>
        <p:blipFill>
          <a:blip r:embed="rId3"/>
          <a:stretch>
            <a:fillRect/>
          </a:stretch>
        </p:blipFill>
        <p:spPr>
          <a:xfrm>
            <a:off x="3610466" y="2783361"/>
            <a:ext cx="4732256" cy="3809708"/>
          </a:xfrm>
          <a:prstGeom prst="rect">
            <a:avLst/>
          </a:prstGeom>
        </p:spPr>
      </p:pic>
      <p:sp>
        <p:nvSpPr>
          <p:cNvPr id="8" name="CuadroTexto 7">
            <a:extLst>
              <a:ext uri="{FF2B5EF4-FFF2-40B4-BE49-F238E27FC236}">
                <a16:creationId xmlns:a16="http://schemas.microsoft.com/office/drawing/2014/main" id="{2461289A-F9C3-DDAF-838B-C2298D86620E}"/>
              </a:ext>
            </a:extLst>
          </p:cNvPr>
          <p:cNvSpPr txBox="1"/>
          <p:nvPr/>
        </p:nvSpPr>
        <p:spPr>
          <a:xfrm>
            <a:off x="325225" y="2351013"/>
            <a:ext cx="6570482" cy="369332"/>
          </a:xfrm>
          <a:prstGeom prst="rect">
            <a:avLst/>
          </a:prstGeom>
          <a:noFill/>
        </p:spPr>
        <p:txBody>
          <a:bodyPr wrap="square">
            <a:spAutoFit/>
          </a:bodyPr>
          <a:lstStyle/>
          <a:p>
            <a:r>
              <a:rPr lang="es-PE" sz="1800" b="0" i="0" u="none" strike="noStrike" baseline="0" dirty="0">
                <a:solidFill>
                  <a:srgbClr val="000000"/>
                </a:solidFill>
                <a:latin typeface="ADLaM Display" panose="02010000000000000000" pitchFamily="2" charset="0"/>
              </a:rPr>
              <a:t>ALGORITMO: </a:t>
            </a:r>
            <a:r>
              <a:rPr lang="es-PE" sz="1800" b="0" i="0" u="none" strike="noStrike" baseline="0" dirty="0" err="1">
                <a:solidFill>
                  <a:srgbClr val="000000"/>
                </a:solidFill>
                <a:latin typeface="ADLaM Display" panose="02010000000000000000" pitchFamily="2" charset="0"/>
              </a:rPr>
              <a:t>J48</a:t>
            </a:r>
            <a:r>
              <a:rPr lang="es-PE" sz="1800" b="0" i="0" u="none" strike="noStrike" baseline="0" dirty="0">
                <a:solidFill>
                  <a:srgbClr val="000000"/>
                </a:solidFill>
                <a:latin typeface="ADLaM Display" panose="02010000000000000000" pitchFamily="2" charset="0"/>
              </a:rPr>
              <a:t> (División porcentual) </a:t>
            </a:r>
            <a:endParaRPr lang="es-PE" dirty="0"/>
          </a:p>
        </p:txBody>
      </p:sp>
    </p:spTree>
    <p:extLst>
      <p:ext uri="{BB962C8B-B14F-4D97-AF65-F5344CB8AC3E}">
        <p14:creationId xmlns:p14="http://schemas.microsoft.com/office/powerpoint/2010/main" val="1970217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3E8EC-A120-A471-79F3-298EA8407F2C}"/>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20965AF9-F5BC-17F5-9D3D-C73C17CA3BB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05D73D2D-8EEF-84DA-7706-4477E06A2D76}"/>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8" name="CuadroTexto 7">
            <a:extLst>
              <a:ext uri="{FF2B5EF4-FFF2-40B4-BE49-F238E27FC236}">
                <a16:creationId xmlns:a16="http://schemas.microsoft.com/office/drawing/2014/main" id="{2461289A-F9C3-DDAF-838B-C2298D86620E}"/>
              </a:ext>
            </a:extLst>
          </p:cNvPr>
          <p:cNvSpPr txBox="1"/>
          <p:nvPr/>
        </p:nvSpPr>
        <p:spPr>
          <a:xfrm>
            <a:off x="268075" y="1134648"/>
            <a:ext cx="6570482" cy="369332"/>
          </a:xfrm>
          <a:prstGeom prst="rect">
            <a:avLst/>
          </a:prstGeom>
          <a:noFill/>
        </p:spPr>
        <p:txBody>
          <a:bodyPr wrap="square">
            <a:spAutoFit/>
          </a:bodyPr>
          <a:lstStyle/>
          <a:p>
            <a:r>
              <a:rPr lang="es-PE" sz="1800" b="0" i="0" u="none" strike="noStrike" baseline="0" dirty="0">
                <a:solidFill>
                  <a:srgbClr val="000000"/>
                </a:solidFill>
                <a:latin typeface="ADLaM Display" panose="02010000000000000000" pitchFamily="2" charset="0"/>
              </a:rPr>
              <a:t>ALGORITMO: </a:t>
            </a:r>
            <a:r>
              <a:rPr lang="es-PE" sz="1800" b="0" i="0" u="none" strike="noStrike" baseline="0" dirty="0" err="1">
                <a:solidFill>
                  <a:srgbClr val="000000"/>
                </a:solidFill>
                <a:latin typeface="ADLaM Display" panose="02010000000000000000" pitchFamily="2" charset="0"/>
              </a:rPr>
              <a:t>J48</a:t>
            </a:r>
            <a:r>
              <a:rPr lang="es-PE" sz="1800" b="0" i="0" u="none" strike="noStrike" baseline="0" dirty="0">
                <a:solidFill>
                  <a:srgbClr val="000000"/>
                </a:solidFill>
                <a:latin typeface="ADLaM Display" panose="02010000000000000000" pitchFamily="2" charset="0"/>
              </a:rPr>
              <a:t> (División porcentual) </a:t>
            </a:r>
            <a:endParaRPr lang="es-PE" dirty="0"/>
          </a:p>
        </p:txBody>
      </p:sp>
      <p:pic>
        <p:nvPicPr>
          <p:cNvPr id="5" name="Imagen 4" descr="Diagrama&#10;&#10;El contenido generado por IA puede ser incorrecto.">
            <a:extLst>
              <a:ext uri="{FF2B5EF4-FFF2-40B4-BE49-F238E27FC236}">
                <a16:creationId xmlns:a16="http://schemas.microsoft.com/office/drawing/2014/main" id="{9744A7FB-DBF1-2131-6378-D5D22C86A4DC}"/>
              </a:ext>
            </a:extLst>
          </p:cNvPr>
          <p:cNvPicPr>
            <a:picLocks noChangeAspect="1"/>
          </p:cNvPicPr>
          <p:nvPr/>
        </p:nvPicPr>
        <p:blipFill>
          <a:blip r:embed="rId3"/>
          <a:srcRect t="26346"/>
          <a:stretch>
            <a:fillRect/>
          </a:stretch>
        </p:blipFill>
        <p:spPr>
          <a:xfrm>
            <a:off x="1201720" y="1613216"/>
            <a:ext cx="10493710" cy="4513264"/>
          </a:xfrm>
          <a:prstGeom prst="rect">
            <a:avLst/>
          </a:prstGeom>
        </p:spPr>
      </p:pic>
    </p:spTree>
    <p:extLst>
      <p:ext uri="{BB962C8B-B14F-4D97-AF65-F5344CB8AC3E}">
        <p14:creationId xmlns:p14="http://schemas.microsoft.com/office/powerpoint/2010/main" val="628710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E8153-9B10-729C-BA7D-A1BBEBAE7114}"/>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2D5D7935-F784-4B74-8D06-7C112458D91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FCD81955-6A07-8073-9B85-BEFF31FF510A}"/>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13144547-B9EB-CA1E-1934-C8C62D458422}"/>
              </a:ext>
            </a:extLst>
          </p:cNvPr>
          <p:cNvSpPr txBox="1"/>
          <p:nvPr/>
        </p:nvSpPr>
        <p:spPr>
          <a:xfrm>
            <a:off x="202677" y="1282696"/>
            <a:ext cx="6570482" cy="369332"/>
          </a:xfrm>
          <a:prstGeom prst="rect">
            <a:avLst/>
          </a:prstGeom>
          <a:noFill/>
        </p:spPr>
        <p:txBody>
          <a:bodyPr wrap="square">
            <a:spAutoFit/>
          </a:bodyPr>
          <a:lstStyle/>
          <a:p>
            <a:r>
              <a:rPr lang="es-PE" sz="1800" b="0" i="0" u="none" strike="noStrike" baseline="0" dirty="0">
                <a:solidFill>
                  <a:srgbClr val="000000"/>
                </a:solidFill>
                <a:latin typeface="ADLaM Display" panose="02010000000000000000" pitchFamily="2" charset="0"/>
              </a:rPr>
              <a:t>ALGORITMO: </a:t>
            </a:r>
            <a:r>
              <a:rPr lang="es-PE" sz="1800" b="0" i="0" u="none" strike="noStrike" baseline="0" dirty="0" err="1">
                <a:solidFill>
                  <a:srgbClr val="000000"/>
                </a:solidFill>
                <a:latin typeface="ADLaM Display" panose="02010000000000000000" pitchFamily="2" charset="0"/>
              </a:rPr>
              <a:t>Random</a:t>
            </a:r>
            <a:r>
              <a:rPr lang="es-PE" sz="1800" b="0" i="0" u="none" strike="noStrike" baseline="0" dirty="0">
                <a:solidFill>
                  <a:srgbClr val="000000"/>
                </a:solidFill>
                <a:latin typeface="ADLaM Display" panose="02010000000000000000" pitchFamily="2" charset="0"/>
              </a:rPr>
              <a:t> Forest (División porcentual) </a:t>
            </a:r>
            <a:endParaRPr lang="es-PE" dirty="0"/>
          </a:p>
        </p:txBody>
      </p:sp>
      <p:pic>
        <p:nvPicPr>
          <p:cNvPr id="10" name="Imagen 9" descr="Interfaz de usuario gráfica, Texto&#10;&#10;El contenido generado por IA puede ser incorrecto.">
            <a:extLst>
              <a:ext uri="{FF2B5EF4-FFF2-40B4-BE49-F238E27FC236}">
                <a16:creationId xmlns:a16="http://schemas.microsoft.com/office/drawing/2014/main" id="{9A4A5B90-D2C7-CDC6-8D24-6759650FF2A4}"/>
              </a:ext>
            </a:extLst>
          </p:cNvPr>
          <p:cNvPicPr>
            <a:picLocks noChangeAspect="1"/>
          </p:cNvPicPr>
          <p:nvPr/>
        </p:nvPicPr>
        <p:blipFill>
          <a:blip r:embed="rId3"/>
          <a:stretch>
            <a:fillRect/>
          </a:stretch>
        </p:blipFill>
        <p:spPr>
          <a:xfrm>
            <a:off x="2938558" y="1652028"/>
            <a:ext cx="5630408" cy="5032795"/>
          </a:xfrm>
          <a:prstGeom prst="rect">
            <a:avLst/>
          </a:prstGeom>
        </p:spPr>
      </p:pic>
    </p:spTree>
    <p:extLst>
      <p:ext uri="{BB962C8B-B14F-4D97-AF65-F5344CB8AC3E}">
        <p14:creationId xmlns:p14="http://schemas.microsoft.com/office/powerpoint/2010/main" val="4286709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319196-C354-2FB7-8C24-479CA5A60B78}"/>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59629E93-9249-3D81-9BEC-6497206130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12AA10F6-31D6-2A12-3155-544D18074796}"/>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2653A261-4681-0DA2-C5CE-B928CE82355A}"/>
              </a:ext>
            </a:extLst>
          </p:cNvPr>
          <p:cNvSpPr txBox="1"/>
          <p:nvPr/>
        </p:nvSpPr>
        <p:spPr>
          <a:xfrm>
            <a:off x="221530" y="1329229"/>
            <a:ext cx="6570482" cy="369332"/>
          </a:xfrm>
          <a:prstGeom prst="rect">
            <a:avLst/>
          </a:prstGeom>
          <a:noFill/>
        </p:spPr>
        <p:txBody>
          <a:bodyPr wrap="square">
            <a:spAutoFit/>
          </a:bodyPr>
          <a:lstStyle/>
          <a:p>
            <a:r>
              <a:rPr lang="es-PE" sz="1800" b="0" i="0" u="none" strike="noStrike" baseline="0" dirty="0">
                <a:solidFill>
                  <a:srgbClr val="000000"/>
                </a:solidFill>
                <a:latin typeface="ADLaM Display" panose="02010000000000000000" pitchFamily="2" charset="0"/>
              </a:rPr>
              <a:t>ALGORITMO: </a:t>
            </a:r>
            <a:r>
              <a:rPr lang="es-PE" sz="1800" b="0" i="0" u="none" strike="noStrike" baseline="0" dirty="0" err="1">
                <a:solidFill>
                  <a:srgbClr val="000000"/>
                </a:solidFill>
                <a:latin typeface="ADLaM Display" panose="02010000000000000000" pitchFamily="2" charset="0"/>
              </a:rPr>
              <a:t>Logistic</a:t>
            </a:r>
            <a:r>
              <a:rPr lang="es-PE" sz="1800" b="0" i="0" u="none" strike="noStrike" baseline="0" dirty="0">
                <a:solidFill>
                  <a:srgbClr val="000000"/>
                </a:solidFill>
                <a:latin typeface="ADLaM Display" panose="02010000000000000000" pitchFamily="2" charset="0"/>
              </a:rPr>
              <a:t> (División porcentual) </a:t>
            </a:r>
            <a:endParaRPr lang="es-PE" dirty="0"/>
          </a:p>
        </p:txBody>
      </p:sp>
      <p:pic>
        <p:nvPicPr>
          <p:cNvPr id="6" name="Imagen 5" descr="Interfaz de usuario gráfica, Texto&#10;&#10;El contenido generado por IA puede ser incorrecto.">
            <a:extLst>
              <a:ext uri="{FF2B5EF4-FFF2-40B4-BE49-F238E27FC236}">
                <a16:creationId xmlns:a16="http://schemas.microsoft.com/office/drawing/2014/main" id="{49E97D4F-534A-140E-C8A0-93F5B80C004F}"/>
              </a:ext>
            </a:extLst>
          </p:cNvPr>
          <p:cNvPicPr>
            <a:picLocks noChangeAspect="1"/>
          </p:cNvPicPr>
          <p:nvPr/>
        </p:nvPicPr>
        <p:blipFill>
          <a:blip r:embed="rId3"/>
          <a:stretch>
            <a:fillRect/>
          </a:stretch>
        </p:blipFill>
        <p:spPr>
          <a:xfrm>
            <a:off x="3329730" y="1784561"/>
            <a:ext cx="5532539" cy="4842756"/>
          </a:xfrm>
          <a:prstGeom prst="rect">
            <a:avLst/>
          </a:prstGeom>
        </p:spPr>
      </p:pic>
    </p:spTree>
    <p:extLst>
      <p:ext uri="{BB962C8B-B14F-4D97-AF65-F5344CB8AC3E}">
        <p14:creationId xmlns:p14="http://schemas.microsoft.com/office/powerpoint/2010/main" val="759232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659458-35CF-7885-EFA9-C2A03DC2BFF7}"/>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82095C7F-29BF-9B19-7596-80C6866FF35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DEA10917-896B-C586-4B13-1E34884B7A1B}"/>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D3CA60AC-DF99-C5E3-B56D-3CE9CC79B79A}"/>
              </a:ext>
            </a:extLst>
          </p:cNvPr>
          <p:cNvSpPr txBox="1"/>
          <p:nvPr/>
        </p:nvSpPr>
        <p:spPr>
          <a:xfrm>
            <a:off x="407710" y="1251551"/>
            <a:ext cx="1977271" cy="560090"/>
          </a:xfrm>
          <a:prstGeom prst="rect">
            <a:avLst/>
          </a:prstGeom>
          <a:noFill/>
        </p:spPr>
        <p:txBody>
          <a:bodyPr wrap="square">
            <a:spAutoFit/>
          </a:bodyPr>
          <a:lstStyle/>
          <a:p>
            <a:pPr algn="ctr">
              <a:lnSpc>
                <a:spcPct val="200000"/>
              </a:lnSpc>
            </a:pPr>
            <a:r>
              <a:rPr lang="es-ES" sz="1800" dirty="0">
                <a:latin typeface="Segoe UI Black" panose="020B0A02040204020203" pitchFamily="34" charset="0"/>
                <a:ea typeface="Segoe UI Black" panose="020B0A02040204020203" pitchFamily="34" charset="0"/>
              </a:rPr>
              <a:t>RESUMEN</a:t>
            </a:r>
          </a:p>
        </p:txBody>
      </p:sp>
      <p:sp>
        <p:nvSpPr>
          <p:cNvPr id="4" name="CuadroTexto 3">
            <a:extLst>
              <a:ext uri="{FF2B5EF4-FFF2-40B4-BE49-F238E27FC236}">
                <a16:creationId xmlns:a16="http://schemas.microsoft.com/office/drawing/2014/main" id="{1165B9B0-B4B2-AB3C-2C41-9035A3B55451}"/>
              </a:ext>
            </a:extLst>
          </p:cNvPr>
          <p:cNvSpPr txBox="1"/>
          <p:nvPr/>
        </p:nvSpPr>
        <p:spPr>
          <a:xfrm>
            <a:off x="867566" y="1811641"/>
            <a:ext cx="9775596" cy="4401205"/>
          </a:xfrm>
          <a:prstGeom prst="rect">
            <a:avLst/>
          </a:prstGeom>
          <a:noFill/>
        </p:spPr>
        <p:txBody>
          <a:bodyPr wrap="square">
            <a:spAutoFit/>
          </a:bodyPr>
          <a:lstStyle/>
          <a:p>
            <a:pPr algn="just"/>
            <a:r>
              <a:rPr lang="es-ES" sz="2000" dirty="0"/>
              <a:t>La Municipalidad Distrital de San Isidro busca fortalecer la gestión de las licencias de funcionamiento y la fiscalización municipal mediante la incorporación de un modelo predictivo basado en técnicas de machine </a:t>
            </a:r>
            <a:r>
              <a:rPr lang="es-ES" sz="2000" dirty="0" err="1"/>
              <a:t>learning</a:t>
            </a:r>
            <a:r>
              <a:rPr lang="es-ES" sz="2000" dirty="0"/>
              <a:t>, orientado a la identificación temprana de situaciones de alto riesgo regulatorio en los establecimientos comerciales del distrito. Este enfoque permite integrar y analizar de manera conjunta variables administrativas, técnicas y operativas, transformando la información disponible en inteligencia preventiva para la toma de decisiones. En la situación actual, los procesos de fiscalización se desarrollan de manera predominantemente reactiva y con limitada focalización, careciendo de herramientas analíticas que permitan identificar patrones de riesgo. Esta limitación se traduce en un uso subóptimo de los recursos municipales, una menor efectividad del control y una mayor exposición a riesgos asociados a la seguridad, la legalidad y el orden urbano. Frente a este escenario, la aplicación de modelos predictivos basados en machine </a:t>
            </a:r>
            <a:r>
              <a:rPr lang="es-ES" sz="2000" dirty="0" err="1"/>
              <a:t>learning</a:t>
            </a:r>
            <a:r>
              <a:rPr lang="es-ES" sz="2000" dirty="0"/>
              <a:t> se plantea como una solución estratégica para apoyar la fiscalización municipal basada en riesgo.</a:t>
            </a:r>
          </a:p>
        </p:txBody>
      </p:sp>
    </p:spTree>
    <p:extLst>
      <p:ext uri="{BB962C8B-B14F-4D97-AF65-F5344CB8AC3E}">
        <p14:creationId xmlns:p14="http://schemas.microsoft.com/office/powerpoint/2010/main" val="28123899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10751-C39F-EA7E-6CF9-2066D7D5CE99}"/>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D2AD3023-A99E-AEAB-80FC-B45135B6B7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7C310ACC-161E-43A3-393E-F59E9EE4A71F}"/>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4" name="CuadroTexto 3">
            <a:extLst>
              <a:ext uri="{FF2B5EF4-FFF2-40B4-BE49-F238E27FC236}">
                <a16:creationId xmlns:a16="http://schemas.microsoft.com/office/drawing/2014/main" id="{013FA0B6-B8C3-60F1-BAF3-54E250C11528}"/>
              </a:ext>
            </a:extLst>
          </p:cNvPr>
          <p:cNvSpPr txBox="1"/>
          <p:nvPr/>
        </p:nvSpPr>
        <p:spPr>
          <a:xfrm>
            <a:off x="221530" y="1329229"/>
            <a:ext cx="6570482" cy="369332"/>
          </a:xfrm>
          <a:prstGeom prst="rect">
            <a:avLst/>
          </a:prstGeom>
          <a:noFill/>
        </p:spPr>
        <p:txBody>
          <a:bodyPr wrap="square">
            <a:spAutoFit/>
          </a:bodyPr>
          <a:lstStyle/>
          <a:p>
            <a:r>
              <a:rPr lang="es-PE" sz="1800" b="0" i="0" u="none" strike="noStrike" baseline="0" dirty="0">
                <a:solidFill>
                  <a:srgbClr val="000000"/>
                </a:solidFill>
                <a:latin typeface="ADLaM Display" panose="02010000000000000000" pitchFamily="2" charset="0"/>
              </a:rPr>
              <a:t>ALGORITMO: </a:t>
            </a:r>
            <a:r>
              <a:rPr lang="es-PE" sz="1800" b="0" i="0" u="none" strike="noStrike" baseline="0" dirty="0" err="1">
                <a:solidFill>
                  <a:srgbClr val="000000"/>
                </a:solidFill>
                <a:latin typeface="ADLaM Display" panose="02010000000000000000" pitchFamily="2" charset="0"/>
              </a:rPr>
              <a:t>NaiveBayes</a:t>
            </a:r>
            <a:r>
              <a:rPr lang="es-PE" sz="1800" b="0" i="0" u="none" strike="noStrike" baseline="0" dirty="0">
                <a:solidFill>
                  <a:srgbClr val="000000"/>
                </a:solidFill>
                <a:latin typeface="ADLaM Display" panose="02010000000000000000" pitchFamily="2" charset="0"/>
              </a:rPr>
              <a:t> (División porcentual) </a:t>
            </a:r>
            <a:endParaRPr lang="es-PE" dirty="0"/>
          </a:p>
        </p:txBody>
      </p:sp>
      <p:pic>
        <p:nvPicPr>
          <p:cNvPr id="6" name="Imagen 5" descr="Interfaz de usuario gráfica, Texto, Aplicación&#10;&#10;El contenido generado por IA puede ser incorrecto.">
            <a:extLst>
              <a:ext uri="{FF2B5EF4-FFF2-40B4-BE49-F238E27FC236}">
                <a16:creationId xmlns:a16="http://schemas.microsoft.com/office/drawing/2014/main" id="{809E9C8D-C326-31EF-3408-9328E63AF749}"/>
              </a:ext>
            </a:extLst>
          </p:cNvPr>
          <p:cNvPicPr>
            <a:picLocks noChangeAspect="1"/>
          </p:cNvPicPr>
          <p:nvPr/>
        </p:nvPicPr>
        <p:blipFill>
          <a:blip r:embed="rId3"/>
          <a:stretch>
            <a:fillRect/>
          </a:stretch>
        </p:blipFill>
        <p:spPr>
          <a:xfrm>
            <a:off x="2507564" y="1758416"/>
            <a:ext cx="5542927" cy="5019730"/>
          </a:xfrm>
          <a:prstGeom prst="rect">
            <a:avLst/>
          </a:prstGeom>
        </p:spPr>
      </p:pic>
    </p:spTree>
    <p:extLst>
      <p:ext uri="{BB962C8B-B14F-4D97-AF65-F5344CB8AC3E}">
        <p14:creationId xmlns:p14="http://schemas.microsoft.com/office/powerpoint/2010/main" val="24273929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3F2AD6-A615-A145-EDC3-20BA4C929AC5}"/>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FAB9651F-4221-B661-3409-8D50CBA425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2A9F90BD-4A81-1080-EC47-D8D6CB534D18}"/>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B8EB7D48-058B-7594-B513-156F61F143FE}"/>
              </a:ext>
            </a:extLst>
          </p:cNvPr>
          <p:cNvSpPr txBox="1"/>
          <p:nvPr/>
        </p:nvSpPr>
        <p:spPr>
          <a:xfrm>
            <a:off x="190893" y="1068488"/>
            <a:ext cx="3410146" cy="560090"/>
          </a:xfrm>
          <a:prstGeom prst="rect">
            <a:avLst/>
          </a:prstGeom>
          <a:noFill/>
        </p:spPr>
        <p:txBody>
          <a:bodyPr wrap="square">
            <a:spAutoFit/>
          </a:bodyPr>
          <a:lstStyle/>
          <a:p>
            <a:pPr algn="ctr">
              <a:lnSpc>
                <a:spcPct val="200000"/>
              </a:lnSpc>
            </a:pPr>
            <a:r>
              <a:rPr lang="es-ES" sz="1800" dirty="0">
                <a:latin typeface="Segoe UI Black" panose="020B0A02040204020203" pitchFamily="34" charset="0"/>
                <a:ea typeface="Segoe UI Black" panose="020B0A02040204020203" pitchFamily="34" charset="0"/>
              </a:rPr>
              <a:t>ANÁLISIS DE RESULTADOS</a:t>
            </a:r>
          </a:p>
        </p:txBody>
      </p:sp>
      <p:graphicFrame>
        <p:nvGraphicFramePr>
          <p:cNvPr id="6" name="Tabla 5">
            <a:extLst>
              <a:ext uri="{FF2B5EF4-FFF2-40B4-BE49-F238E27FC236}">
                <a16:creationId xmlns:a16="http://schemas.microsoft.com/office/drawing/2014/main" id="{13A3BDCC-A6C7-6283-B8DC-046AFDD2AC54}"/>
              </a:ext>
            </a:extLst>
          </p:cNvPr>
          <p:cNvGraphicFramePr>
            <a:graphicFrameLocks noGrp="1"/>
          </p:cNvGraphicFramePr>
          <p:nvPr>
            <p:extLst>
              <p:ext uri="{D42A27DB-BD31-4B8C-83A1-F6EECF244321}">
                <p14:modId xmlns:p14="http://schemas.microsoft.com/office/powerpoint/2010/main" val="2776531272"/>
              </p:ext>
            </p:extLst>
          </p:nvPr>
        </p:nvGraphicFramePr>
        <p:xfrm>
          <a:off x="2085278" y="2327752"/>
          <a:ext cx="7883911" cy="3002531"/>
        </p:xfrm>
        <a:graphic>
          <a:graphicData uri="http://schemas.openxmlformats.org/drawingml/2006/table">
            <a:tbl>
              <a:tblPr firstRow="1" firstCol="1" bandRow="1">
                <a:tableStyleId>{5C22544A-7EE6-4342-B048-85BDC9FD1C3A}</a:tableStyleId>
              </a:tblPr>
              <a:tblGrid>
                <a:gridCol w="1726176">
                  <a:extLst>
                    <a:ext uri="{9D8B030D-6E8A-4147-A177-3AD203B41FA5}">
                      <a16:colId xmlns:a16="http://schemas.microsoft.com/office/drawing/2014/main" val="2533301443"/>
                    </a:ext>
                  </a:extLst>
                </a:gridCol>
                <a:gridCol w="963216">
                  <a:extLst>
                    <a:ext uri="{9D8B030D-6E8A-4147-A177-3AD203B41FA5}">
                      <a16:colId xmlns:a16="http://schemas.microsoft.com/office/drawing/2014/main" val="2053393867"/>
                    </a:ext>
                  </a:extLst>
                </a:gridCol>
                <a:gridCol w="2123646">
                  <a:extLst>
                    <a:ext uri="{9D8B030D-6E8A-4147-A177-3AD203B41FA5}">
                      <a16:colId xmlns:a16="http://schemas.microsoft.com/office/drawing/2014/main" val="1886292348"/>
                    </a:ext>
                  </a:extLst>
                </a:gridCol>
                <a:gridCol w="1286828">
                  <a:extLst>
                    <a:ext uri="{9D8B030D-6E8A-4147-A177-3AD203B41FA5}">
                      <a16:colId xmlns:a16="http://schemas.microsoft.com/office/drawing/2014/main" val="3654493689"/>
                    </a:ext>
                  </a:extLst>
                </a:gridCol>
                <a:gridCol w="760675">
                  <a:extLst>
                    <a:ext uri="{9D8B030D-6E8A-4147-A177-3AD203B41FA5}">
                      <a16:colId xmlns:a16="http://schemas.microsoft.com/office/drawing/2014/main" val="1139843221"/>
                    </a:ext>
                  </a:extLst>
                </a:gridCol>
                <a:gridCol w="1023370">
                  <a:extLst>
                    <a:ext uri="{9D8B030D-6E8A-4147-A177-3AD203B41FA5}">
                      <a16:colId xmlns:a16="http://schemas.microsoft.com/office/drawing/2014/main" val="3688853161"/>
                    </a:ext>
                  </a:extLst>
                </a:gridCol>
              </a:tblGrid>
              <a:tr h="755218">
                <a:tc>
                  <a:txBody>
                    <a:bodyPr/>
                    <a:lstStyle/>
                    <a:p>
                      <a:pPr>
                        <a:lnSpc>
                          <a:spcPct val="115000"/>
                        </a:lnSpc>
                        <a:spcAft>
                          <a:spcPts val="800"/>
                        </a:spcAft>
                        <a:buNone/>
                      </a:pPr>
                      <a:r>
                        <a:rPr lang="es-PE" sz="1600" kern="100">
                          <a:effectLst/>
                        </a:rPr>
                        <a:t>Modelo</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600" kern="100">
                          <a:effectLst/>
                        </a:rPr>
                        <a:t>Recall (1)</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600" kern="100">
                          <a:effectLst/>
                        </a:rPr>
                        <a:t>Falsos Negativos (FN)</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600" kern="100">
                          <a:effectLst/>
                        </a:rPr>
                        <a:t>Precision (1)</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600" kern="100">
                          <a:effectLst/>
                        </a:rPr>
                        <a:t>F1 (1)</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600" kern="100">
                          <a:effectLst/>
                        </a:rPr>
                        <a:t>ROC AUC</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41626740"/>
                  </a:ext>
                </a:extLst>
              </a:tr>
              <a:tr h="376977">
                <a:tc>
                  <a:txBody>
                    <a:bodyPr/>
                    <a:lstStyle/>
                    <a:p>
                      <a:pPr>
                        <a:lnSpc>
                          <a:spcPct val="115000"/>
                        </a:lnSpc>
                        <a:spcAft>
                          <a:spcPts val="800"/>
                        </a:spcAft>
                        <a:buNone/>
                      </a:pPr>
                      <a:r>
                        <a:rPr lang="en-US" sz="1600" kern="100">
                          <a:effectLst/>
                        </a:rPr>
                        <a:t>J48</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0.972</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600" kern="100">
                          <a:effectLst/>
                        </a:rPr>
                        <a:t>5</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0.978</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0.975</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1.000</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77991616"/>
                  </a:ext>
                </a:extLst>
              </a:tr>
              <a:tr h="738141">
                <a:tc>
                  <a:txBody>
                    <a:bodyPr/>
                    <a:lstStyle/>
                    <a:p>
                      <a:pPr>
                        <a:lnSpc>
                          <a:spcPct val="115000"/>
                        </a:lnSpc>
                        <a:spcAft>
                          <a:spcPts val="800"/>
                        </a:spcAft>
                        <a:buNone/>
                      </a:pPr>
                      <a:r>
                        <a:rPr lang="en-US" sz="1600" kern="100">
                          <a:effectLst/>
                        </a:rPr>
                        <a:t>Random Forest</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0.956</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600" kern="100">
                          <a:effectLst/>
                        </a:rPr>
                        <a:t>8</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0.994</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0.975</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1.000</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10265551"/>
                  </a:ext>
                </a:extLst>
              </a:tr>
              <a:tr h="376977">
                <a:tc>
                  <a:txBody>
                    <a:bodyPr/>
                    <a:lstStyle/>
                    <a:p>
                      <a:pPr>
                        <a:lnSpc>
                          <a:spcPct val="115000"/>
                        </a:lnSpc>
                        <a:spcAft>
                          <a:spcPts val="800"/>
                        </a:spcAft>
                        <a:buNone/>
                      </a:pPr>
                      <a:r>
                        <a:rPr lang="en-US" sz="1600" kern="100">
                          <a:effectLst/>
                        </a:rPr>
                        <a:t>Naive Bayes</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0.889</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1600" kern="100">
                          <a:effectLst/>
                        </a:rPr>
                        <a:t>20</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0.800</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0.842</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n-US" sz="1600" kern="100">
                          <a:effectLst/>
                        </a:rPr>
                        <a:t>0.994</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27794947"/>
                  </a:ext>
                </a:extLst>
              </a:tr>
              <a:tr h="755218">
                <a:tc>
                  <a:txBody>
                    <a:bodyPr/>
                    <a:lstStyle/>
                    <a:p>
                      <a:pPr>
                        <a:lnSpc>
                          <a:spcPct val="115000"/>
                        </a:lnSpc>
                        <a:spcAft>
                          <a:spcPts val="800"/>
                        </a:spcAft>
                        <a:buNone/>
                      </a:pPr>
                      <a:r>
                        <a:rPr lang="es-PE" sz="1600" kern="100">
                          <a:effectLst/>
                        </a:rPr>
                        <a:t>Logistic (R = 1e-4)</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600" kern="100">
                          <a:effectLst/>
                        </a:rPr>
                        <a:t>0.989</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s-PE" sz="1600" kern="100">
                          <a:effectLst/>
                        </a:rPr>
                        <a:t>2</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600" kern="100">
                          <a:effectLst/>
                        </a:rPr>
                        <a:t>0.994</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600" kern="100">
                          <a:effectLst/>
                        </a:rPr>
                        <a:t>0.992</a:t>
                      </a:r>
                      <a:endParaRPr lang="es-PE" sz="12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600" kern="100" dirty="0">
                          <a:effectLst/>
                        </a:rPr>
                        <a:t>1.000</a:t>
                      </a:r>
                      <a:endParaRPr lang="es-PE"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26063822"/>
                  </a:ext>
                </a:extLst>
              </a:tr>
            </a:tbl>
          </a:graphicData>
        </a:graphic>
      </p:graphicFrame>
    </p:spTree>
    <p:extLst>
      <p:ext uri="{BB962C8B-B14F-4D97-AF65-F5344CB8AC3E}">
        <p14:creationId xmlns:p14="http://schemas.microsoft.com/office/powerpoint/2010/main" val="1091514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38B9AF-EE05-E7E3-5C1C-298AF70EEBE4}"/>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8AFCC242-B1DD-0AFB-CA2B-A1227DF9C1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FA73B02C-57E2-4CBF-9316-8ED5071943CC}"/>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AEF75001-86DD-F542-CC4B-D026E4690182}"/>
              </a:ext>
            </a:extLst>
          </p:cNvPr>
          <p:cNvSpPr txBox="1"/>
          <p:nvPr/>
        </p:nvSpPr>
        <p:spPr>
          <a:xfrm>
            <a:off x="42013" y="1134648"/>
            <a:ext cx="4626203" cy="560090"/>
          </a:xfrm>
          <a:prstGeom prst="rect">
            <a:avLst/>
          </a:prstGeom>
          <a:noFill/>
        </p:spPr>
        <p:txBody>
          <a:bodyPr wrap="square">
            <a:spAutoFit/>
          </a:bodyPr>
          <a:lstStyle/>
          <a:p>
            <a:pPr algn="ctr">
              <a:lnSpc>
                <a:spcPct val="200000"/>
              </a:lnSpc>
            </a:pPr>
            <a:r>
              <a:rPr lang="es-ES" sz="1800" dirty="0">
                <a:latin typeface="Segoe UI Black" panose="020B0A02040204020203" pitchFamily="34" charset="0"/>
                <a:ea typeface="Segoe UI Black" panose="020B0A02040204020203" pitchFamily="34" charset="0"/>
              </a:rPr>
              <a:t>INTERPRETACIÓN DE RESULTADOS</a:t>
            </a:r>
          </a:p>
        </p:txBody>
      </p:sp>
      <p:sp>
        <p:nvSpPr>
          <p:cNvPr id="4" name="CuadroTexto 3">
            <a:extLst>
              <a:ext uri="{FF2B5EF4-FFF2-40B4-BE49-F238E27FC236}">
                <a16:creationId xmlns:a16="http://schemas.microsoft.com/office/drawing/2014/main" id="{DB11A371-D55B-C24D-EDF8-EF008F675962}"/>
              </a:ext>
            </a:extLst>
          </p:cNvPr>
          <p:cNvSpPr txBox="1"/>
          <p:nvPr/>
        </p:nvSpPr>
        <p:spPr>
          <a:xfrm>
            <a:off x="520832" y="2074797"/>
            <a:ext cx="5220092" cy="1833643"/>
          </a:xfrm>
          <a:prstGeom prst="rect">
            <a:avLst/>
          </a:prstGeom>
          <a:noFill/>
        </p:spPr>
        <p:txBody>
          <a:bodyPr wrap="square">
            <a:spAutoFit/>
          </a:bodyPr>
          <a:lstStyle/>
          <a:p>
            <a:pPr lvl="0"/>
            <a:r>
              <a:rPr lang="es-PE" sz="1400" b="1" kern="100" dirty="0">
                <a:effectLst/>
                <a:ea typeface="Aptos" panose="020B0004020202020204" pitchFamily="34" charset="0"/>
                <a:cs typeface="Times New Roman" panose="02020603050405020304" pitchFamily="18" charset="0"/>
              </a:rPr>
              <a:t>J48 (Árbol de decisión)</a:t>
            </a:r>
          </a:p>
          <a:p>
            <a:pPr lvl="0"/>
            <a:endParaRPr lang="es-PE" sz="1400" b="1" kern="100" dirty="0">
              <a:effectLst/>
              <a:ea typeface="Aptos" panose="020B0004020202020204" pitchFamily="34" charset="0"/>
              <a:cs typeface="Times New Roman" panose="02020603050405020304" pitchFamily="18" charset="0"/>
            </a:endParaRPr>
          </a:p>
          <a:p>
            <a:pPr marL="285750" lvl="0" indent="-285750">
              <a:buFont typeface="Arial" panose="020B0604020202020204" pitchFamily="34" charset="0"/>
              <a:buChar char="•"/>
            </a:pPr>
            <a:r>
              <a:rPr lang="es-PE" sz="1400" dirty="0"/>
              <a:t>Detecta </a:t>
            </a:r>
            <a:r>
              <a:rPr lang="es-PE" sz="1400" b="1" dirty="0"/>
              <a:t>el 97.2%</a:t>
            </a:r>
            <a:r>
              <a:rPr lang="es-PE" sz="1400" dirty="0"/>
              <a:t> de los casos de clausura definitiva.</a:t>
            </a:r>
          </a:p>
          <a:p>
            <a:pPr marL="285750" lvl="0" indent="-285750">
              <a:buFont typeface="Arial" panose="020B0604020202020204" pitchFamily="34" charset="0"/>
              <a:buChar char="•"/>
            </a:pPr>
            <a:r>
              <a:rPr lang="es-PE" sz="1400" dirty="0"/>
              <a:t>Solo deja escapar </a:t>
            </a:r>
            <a:r>
              <a:rPr lang="es-PE" sz="1400" b="1" dirty="0"/>
              <a:t>5 locales de alto riesgo</a:t>
            </a:r>
            <a:r>
              <a:rPr lang="es-PE" sz="1400" dirty="0"/>
              <a:t>.</a:t>
            </a:r>
          </a:p>
          <a:p>
            <a:pPr marL="285750" lvl="0" indent="-285750">
              <a:buFont typeface="Arial" panose="020B0604020202020204" pitchFamily="34" charset="0"/>
              <a:buChar char="•"/>
            </a:pPr>
            <a:r>
              <a:rPr lang="es-PE" sz="1400" dirty="0"/>
              <a:t>Muy buen equilibrio entre precisión y </a:t>
            </a:r>
            <a:r>
              <a:rPr lang="es-PE" sz="1400" dirty="0" err="1"/>
              <a:t>recall</a:t>
            </a:r>
            <a:r>
              <a:rPr lang="es-PE" sz="1400" dirty="0"/>
              <a:t>.</a:t>
            </a:r>
          </a:p>
          <a:p>
            <a:pPr marL="285750" lvl="0" indent="-285750">
              <a:buFont typeface="Arial" panose="020B0604020202020204" pitchFamily="34" charset="0"/>
              <a:buChar char="•"/>
            </a:pPr>
            <a:r>
              <a:rPr lang="es-PE" sz="1400" dirty="0"/>
              <a:t>El ROC AUC perfecto sugiere que </a:t>
            </a:r>
            <a:r>
              <a:rPr lang="es-PE" sz="1400" b="1" dirty="0"/>
              <a:t>las reglas separan muy bien las clases</a:t>
            </a:r>
            <a:r>
              <a:rPr lang="es-PE" sz="1400" dirty="0"/>
              <a:t>.</a:t>
            </a:r>
          </a:p>
          <a:p>
            <a:pPr>
              <a:lnSpc>
                <a:spcPct val="115000"/>
              </a:lnSpc>
              <a:spcAft>
                <a:spcPts val="800"/>
              </a:spcAft>
              <a:buNone/>
            </a:pPr>
            <a:endParaRPr lang="es-PE" sz="1400" b="1" kern="100" dirty="0">
              <a:effectLst/>
              <a:ea typeface="Aptos" panose="020B0004020202020204" pitchFamily="34" charset="0"/>
              <a:cs typeface="Times New Roman" panose="02020603050405020304" pitchFamily="18" charset="0"/>
            </a:endParaRPr>
          </a:p>
        </p:txBody>
      </p:sp>
      <p:sp>
        <p:nvSpPr>
          <p:cNvPr id="6" name="CuadroTexto 5">
            <a:extLst>
              <a:ext uri="{FF2B5EF4-FFF2-40B4-BE49-F238E27FC236}">
                <a16:creationId xmlns:a16="http://schemas.microsoft.com/office/drawing/2014/main" id="{7BD73C1B-76C9-522C-374D-F4AD1190D1A4}"/>
              </a:ext>
            </a:extLst>
          </p:cNvPr>
          <p:cNvSpPr txBox="1"/>
          <p:nvPr/>
        </p:nvSpPr>
        <p:spPr>
          <a:xfrm>
            <a:off x="6097572" y="2020231"/>
            <a:ext cx="6094428" cy="1537665"/>
          </a:xfrm>
          <a:prstGeom prst="rect">
            <a:avLst/>
          </a:prstGeom>
          <a:noFill/>
        </p:spPr>
        <p:txBody>
          <a:bodyPr wrap="square">
            <a:spAutoFit/>
          </a:bodyPr>
          <a:lstStyle/>
          <a:p>
            <a:pPr>
              <a:lnSpc>
                <a:spcPct val="115000"/>
              </a:lnSpc>
              <a:spcAft>
                <a:spcPts val="800"/>
              </a:spcAft>
              <a:buNone/>
            </a:pPr>
            <a:r>
              <a:rPr lang="es-PE" sz="1400" b="1" kern="100" dirty="0" err="1">
                <a:effectLst/>
                <a:ea typeface="Aptos" panose="020B0004020202020204" pitchFamily="34" charset="0"/>
                <a:cs typeface="Times New Roman" panose="02020603050405020304" pitchFamily="18" charset="0"/>
              </a:rPr>
              <a:t>Random</a:t>
            </a:r>
            <a:r>
              <a:rPr lang="es-PE" sz="1400" b="1" kern="100" dirty="0">
                <a:effectLst/>
                <a:ea typeface="Aptos" panose="020B0004020202020204" pitchFamily="34" charset="0"/>
                <a:cs typeface="Times New Roman" panose="02020603050405020304" pitchFamily="18" charset="0"/>
              </a:rPr>
              <a:t> Forest</a:t>
            </a:r>
          </a:p>
          <a:p>
            <a:pPr marL="285750" indent="-285750">
              <a:buFont typeface="Arial" panose="020B0604020202020204" pitchFamily="34" charset="0"/>
              <a:buChar char="•"/>
            </a:pPr>
            <a:r>
              <a:rPr lang="es-PE" sz="1400" dirty="0"/>
              <a:t>Detecta </a:t>
            </a:r>
            <a:r>
              <a:rPr lang="es-PE" sz="1400" b="1" dirty="0"/>
              <a:t>95.6% del riesgo</a:t>
            </a:r>
            <a:r>
              <a:rPr lang="es-PE" sz="1400" dirty="0"/>
              <a:t> (ligeramente inferior a J48).</a:t>
            </a:r>
          </a:p>
          <a:p>
            <a:pPr marL="285750" indent="-285750">
              <a:buFont typeface="Arial" panose="020B0604020202020204" pitchFamily="34" charset="0"/>
              <a:buChar char="•"/>
            </a:pPr>
            <a:r>
              <a:rPr lang="es-PE" sz="1400" dirty="0"/>
              <a:t>Pierde </a:t>
            </a:r>
            <a:r>
              <a:rPr lang="es-PE" sz="1400" b="1" dirty="0"/>
              <a:t>8 casos críticos</a:t>
            </a:r>
            <a:r>
              <a:rPr lang="es-PE" sz="1400" dirty="0"/>
              <a:t> (más que J48).</a:t>
            </a:r>
          </a:p>
          <a:p>
            <a:pPr marL="285750" indent="-285750">
              <a:buFont typeface="Arial" panose="020B0604020202020204" pitchFamily="34" charset="0"/>
              <a:buChar char="•"/>
            </a:pPr>
            <a:r>
              <a:rPr lang="es-PE" sz="1400" dirty="0"/>
              <a:t>Muy alta precisión: casi nunca alerta falsamente.</a:t>
            </a:r>
          </a:p>
          <a:p>
            <a:pPr marL="285750" indent="-285750">
              <a:buFont typeface="Arial" panose="020B0604020202020204" pitchFamily="34" charset="0"/>
              <a:buChar char="•"/>
            </a:pPr>
            <a:r>
              <a:rPr lang="es-PE" sz="1400" dirty="0"/>
              <a:t>AUC perfecto: </a:t>
            </a:r>
            <a:r>
              <a:rPr lang="es-PE" sz="1400" b="1" dirty="0"/>
              <a:t>modelo robusto y estable</a:t>
            </a:r>
            <a:r>
              <a:rPr lang="es-PE" sz="1400" dirty="0"/>
              <a:t>.</a:t>
            </a:r>
          </a:p>
          <a:p>
            <a:pPr>
              <a:lnSpc>
                <a:spcPct val="115000"/>
              </a:lnSpc>
              <a:spcAft>
                <a:spcPts val="800"/>
              </a:spcAft>
              <a:buNone/>
            </a:pPr>
            <a:endParaRPr lang="es-PE" sz="1400" kern="100" dirty="0">
              <a:effectLst/>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9F40BE1F-ADBC-D8E8-9C3C-4C573D60B9DB}"/>
              </a:ext>
            </a:extLst>
          </p:cNvPr>
          <p:cNvSpPr txBox="1"/>
          <p:nvPr/>
        </p:nvSpPr>
        <p:spPr>
          <a:xfrm>
            <a:off x="332296" y="4487774"/>
            <a:ext cx="5408628" cy="1322221"/>
          </a:xfrm>
          <a:prstGeom prst="rect">
            <a:avLst/>
          </a:prstGeom>
          <a:noFill/>
        </p:spPr>
        <p:txBody>
          <a:bodyPr wrap="square">
            <a:spAutoFit/>
          </a:bodyPr>
          <a:lstStyle/>
          <a:p>
            <a:pPr>
              <a:lnSpc>
                <a:spcPct val="115000"/>
              </a:lnSpc>
              <a:spcAft>
                <a:spcPts val="800"/>
              </a:spcAft>
              <a:buNone/>
            </a:pPr>
            <a:r>
              <a:rPr lang="es-PE" sz="1400" b="1" kern="100" dirty="0" err="1">
                <a:effectLst/>
                <a:ea typeface="Aptos" panose="020B0004020202020204" pitchFamily="34" charset="0"/>
                <a:cs typeface="Times New Roman" panose="02020603050405020304" pitchFamily="18" charset="0"/>
              </a:rPr>
              <a:t>Naive</a:t>
            </a:r>
            <a:r>
              <a:rPr lang="es-PE" sz="1400" b="1" kern="100" dirty="0">
                <a:effectLst/>
                <a:ea typeface="Aptos" panose="020B0004020202020204" pitchFamily="34" charset="0"/>
                <a:cs typeface="Times New Roman" panose="02020603050405020304" pitchFamily="18" charset="0"/>
              </a:rPr>
              <a:t> Bayes</a:t>
            </a:r>
          </a:p>
          <a:p>
            <a:pPr marL="285750" indent="-285750">
              <a:buFont typeface="Arial" panose="020B0604020202020204" pitchFamily="34" charset="0"/>
              <a:buChar char="•"/>
            </a:pPr>
            <a:r>
              <a:rPr lang="es-PE" sz="1400" dirty="0"/>
              <a:t>Detecta solo </a:t>
            </a:r>
            <a:r>
              <a:rPr lang="es-PE" sz="1400" b="1" dirty="0"/>
              <a:t>88.9% de riesgos</a:t>
            </a:r>
            <a:r>
              <a:rPr lang="es-PE" sz="1400" dirty="0"/>
              <a:t>.</a:t>
            </a:r>
          </a:p>
          <a:p>
            <a:pPr marL="285750" indent="-285750">
              <a:buFont typeface="Arial" panose="020B0604020202020204" pitchFamily="34" charset="0"/>
              <a:buChar char="•"/>
            </a:pPr>
            <a:r>
              <a:rPr lang="es-PE" sz="1400" dirty="0"/>
              <a:t>Deja escapar </a:t>
            </a:r>
            <a:r>
              <a:rPr lang="es-PE" sz="1400" b="1" dirty="0"/>
              <a:t>20 locales peligrosos</a:t>
            </a:r>
            <a:r>
              <a:rPr lang="es-PE" sz="1400" dirty="0"/>
              <a:t>.</a:t>
            </a:r>
          </a:p>
          <a:p>
            <a:pPr marL="285750" indent="-285750">
              <a:buFont typeface="Arial" panose="020B0604020202020204" pitchFamily="34" charset="0"/>
              <a:buChar char="•"/>
            </a:pPr>
            <a:r>
              <a:rPr lang="es-PE" sz="1400" dirty="0"/>
              <a:t>Además, se equivoca más al señalar riesgo.</a:t>
            </a:r>
          </a:p>
          <a:p>
            <a:pPr>
              <a:lnSpc>
                <a:spcPct val="115000"/>
              </a:lnSpc>
              <a:spcAft>
                <a:spcPts val="800"/>
              </a:spcAft>
              <a:buNone/>
            </a:pPr>
            <a:endParaRPr lang="es-PE" sz="1400" kern="100" dirty="0">
              <a:effectLst/>
              <a:ea typeface="Aptos" panose="020B0004020202020204" pitchFamily="34" charset="0"/>
              <a:cs typeface="Times New Roman" panose="02020603050405020304" pitchFamily="18" charset="0"/>
            </a:endParaRPr>
          </a:p>
        </p:txBody>
      </p:sp>
      <p:sp>
        <p:nvSpPr>
          <p:cNvPr id="10" name="CuadroTexto 9">
            <a:extLst>
              <a:ext uri="{FF2B5EF4-FFF2-40B4-BE49-F238E27FC236}">
                <a16:creationId xmlns:a16="http://schemas.microsoft.com/office/drawing/2014/main" id="{472AD216-8A27-BA18-4ED9-D71C384A126B}"/>
              </a:ext>
            </a:extLst>
          </p:cNvPr>
          <p:cNvSpPr txBox="1"/>
          <p:nvPr/>
        </p:nvSpPr>
        <p:spPr>
          <a:xfrm>
            <a:off x="6097572" y="4487774"/>
            <a:ext cx="6094428" cy="1537665"/>
          </a:xfrm>
          <a:prstGeom prst="rect">
            <a:avLst/>
          </a:prstGeom>
          <a:noFill/>
        </p:spPr>
        <p:txBody>
          <a:bodyPr wrap="square">
            <a:spAutoFit/>
          </a:bodyPr>
          <a:lstStyle/>
          <a:p>
            <a:pPr>
              <a:lnSpc>
                <a:spcPct val="115000"/>
              </a:lnSpc>
              <a:spcAft>
                <a:spcPts val="800"/>
              </a:spcAft>
              <a:buNone/>
            </a:pPr>
            <a:r>
              <a:rPr lang="es-PE" sz="1400" b="1" kern="100" dirty="0">
                <a:effectLst/>
                <a:ea typeface="Aptos" panose="020B0004020202020204" pitchFamily="34" charset="0"/>
                <a:cs typeface="Times New Roman" panose="02020603050405020304" pitchFamily="18" charset="0"/>
              </a:rPr>
              <a:t>Regresión Logística</a:t>
            </a:r>
          </a:p>
          <a:p>
            <a:pPr marL="285750" lvl="0" indent="-285750">
              <a:buFont typeface="Arial" panose="020B0604020202020204" pitchFamily="34" charset="0"/>
              <a:buChar char="•"/>
            </a:pPr>
            <a:r>
              <a:rPr lang="es-PE" sz="1400" dirty="0"/>
              <a:t>Detecta </a:t>
            </a:r>
            <a:r>
              <a:rPr lang="es-PE" sz="1400" b="1" dirty="0"/>
              <a:t>el 98.9% del riesgo</a:t>
            </a:r>
            <a:r>
              <a:rPr lang="es-PE" sz="1400" dirty="0"/>
              <a:t>.</a:t>
            </a:r>
          </a:p>
          <a:p>
            <a:pPr marL="285750" lvl="0" indent="-285750">
              <a:buFont typeface="Arial" panose="020B0604020202020204" pitchFamily="34" charset="0"/>
              <a:buChar char="•"/>
            </a:pPr>
            <a:r>
              <a:rPr lang="es-PE" sz="1400" b="1" dirty="0"/>
              <a:t>Solo pierde 2 casos</a:t>
            </a:r>
            <a:r>
              <a:rPr lang="es-PE" sz="1400" dirty="0"/>
              <a:t> (mejor desempeño en FN).</a:t>
            </a:r>
          </a:p>
          <a:p>
            <a:pPr marL="285750" lvl="0" indent="-285750">
              <a:buFont typeface="Arial" panose="020B0604020202020204" pitchFamily="34" charset="0"/>
              <a:buChar char="•"/>
            </a:pPr>
            <a:r>
              <a:rPr lang="es-PE" sz="1400" dirty="0"/>
              <a:t>No genera casi ningún falso positivo.</a:t>
            </a:r>
          </a:p>
          <a:p>
            <a:pPr marL="285750" lvl="0" indent="-285750">
              <a:buFont typeface="Arial" panose="020B0604020202020204" pitchFamily="34" charset="0"/>
              <a:buChar char="•"/>
            </a:pPr>
            <a:r>
              <a:rPr lang="es-PE" sz="1400" dirty="0"/>
              <a:t>Excelente equilibrio técnico.</a:t>
            </a:r>
          </a:p>
          <a:p>
            <a:pPr>
              <a:lnSpc>
                <a:spcPct val="115000"/>
              </a:lnSpc>
              <a:spcAft>
                <a:spcPts val="800"/>
              </a:spcAft>
              <a:buNone/>
            </a:pPr>
            <a:endParaRPr lang="es-PE" sz="1400" kern="100" dirty="0">
              <a:effectLs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0219389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7ED4B-88E8-C6F6-A464-158974794A32}"/>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3244268E-FD02-31C6-B914-0545EB2A9F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5F42AFC3-D740-4F22-ED58-236B5097E59F}"/>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3FAED429-A6F1-9EEF-1BD4-8EF0D501103E}"/>
              </a:ext>
            </a:extLst>
          </p:cNvPr>
          <p:cNvSpPr txBox="1"/>
          <p:nvPr/>
        </p:nvSpPr>
        <p:spPr>
          <a:xfrm>
            <a:off x="407707" y="1052783"/>
            <a:ext cx="1977271" cy="560090"/>
          </a:xfrm>
          <a:prstGeom prst="rect">
            <a:avLst/>
          </a:prstGeom>
          <a:noFill/>
        </p:spPr>
        <p:txBody>
          <a:bodyPr wrap="square">
            <a:spAutoFit/>
          </a:bodyPr>
          <a:lstStyle/>
          <a:p>
            <a:pPr algn="ctr">
              <a:lnSpc>
                <a:spcPct val="200000"/>
              </a:lnSpc>
            </a:pPr>
            <a:r>
              <a:rPr lang="es-ES" dirty="0">
                <a:latin typeface="Segoe UI Black" panose="020B0A02040204020203" pitchFamily="34" charset="0"/>
                <a:ea typeface="Segoe UI Black" panose="020B0A02040204020203" pitchFamily="34" charset="0"/>
              </a:rPr>
              <a:t>CONCLUSIONES</a:t>
            </a:r>
            <a:endParaRPr lang="es-ES" sz="1800" dirty="0">
              <a:latin typeface="Segoe UI Black" panose="020B0A02040204020203" pitchFamily="34" charset="0"/>
              <a:ea typeface="Segoe UI Black" panose="020B0A02040204020203" pitchFamily="34" charset="0"/>
            </a:endParaRPr>
          </a:p>
        </p:txBody>
      </p:sp>
      <p:sp>
        <p:nvSpPr>
          <p:cNvPr id="6" name="CuadroTexto 5">
            <a:extLst>
              <a:ext uri="{FF2B5EF4-FFF2-40B4-BE49-F238E27FC236}">
                <a16:creationId xmlns:a16="http://schemas.microsoft.com/office/drawing/2014/main" id="{E43FF449-E784-DFEC-9902-D97CA9554697}"/>
              </a:ext>
            </a:extLst>
          </p:cNvPr>
          <p:cNvSpPr txBox="1"/>
          <p:nvPr/>
        </p:nvSpPr>
        <p:spPr>
          <a:xfrm>
            <a:off x="451904" y="1924082"/>
            <a:ext cx="10310566" cy="2246769"/>
          </a:xfrm>
          <a:prstGeom prst="rect">
            <a:avLst/>
          </a:prstGeom>
          <a:noFill/>
        </p:spPr>
        <p:txBody>
          <a:bodyPr wrap="square">
            <a:spAutoFit/>
          </a:bodyPr>
          <a:lstStyle/>
          <a:p>
            <a:pPr algn="just"/>
            <a:r>
              <a:rPr lang="es-ES" sz="2000" dirty="0"/>
              <a:t>El algoritmo J48 se consolida como el modelo más adecuado para apoyar el Modelo Predictivo de Riesgo Regulatorio aplicado a la gestión inteligente de las licencias de funcionamiento, al ofrecer un equilibrio óptimo entre desempeño predictivo, robustez estadística y un alto nivel de </a:t>
            </a:r>
            <a:r>
              <a:rPr lang="es-ES" sz="2000" dirty="0" err="1"/>
              <a:t>explicabilidad</a:t>
            </a:r>
            <a:r>
              <a:rPr lang="es-ES" sz="2000" dirty="0"/>
              <a:t> operativa. Su capacidad para traducir los patrones de riesgo identificados en reglas claras y auditables lo convierte en una herramienta especialmente pertinente para el contexto de la fiscalización municipal, donde la transparencia, la trazabilidad y la toma de decisiones fundamentadas resultan esenciales.</a:t>
            </a:r>
            <a:endParaRPr lang="es-PE" sz="2000" dirty="0">
              <a:latin typeface="Arial" panose="020B0604020202020204" pitchFamily="34" charset="0"/>
              <a:cs typeface="Arial" panose="020B0604020202020204" pitchFamily="34" charset="0"/>
            </a:endParaRPr>
          </a:p>
        </p:txBody>
      </p:sp>
      <p:sp>
        <p:nvSpPr>
          <p:cNvPr id="8" name="CuadroTexto 7">
            <a:extLst>
              <a:ext uri="{FF2B5EF4-FFF2-40B4-BE49-F238E27FC236}">
                <a16:creationId xmlns:a16="http://schemas.microsoft.com/office/drawing/2014/main" id="{3F2AAAA5-65D1-6103-042E-BFC52215A0A4}"/>
              </a:ext>
            </a:extLst>
          </p:cNvPr>
          <p:cNvSpPr txBox="1"/>
          <p:nvPr/>
        </p:nvSpPr>
        <p:spPr>
          <a:xfrm>
            <a:off x="407707" y="4482060"/>
            <a:ext cx="10310566" cy="1831976"/>
          </a:xfrm>
          <a:prstGeom prst="rect">
            <a:avLst/>
          </a:prstGeom>
          <a:noFill/>
        </p:spPr>
        <p:txBody>
          <a:bodyPr wrap="square">
            <a:spAutoFit/>
          </a:bodyPr>
          <a:lstStyle/>
          <a:p>
            <a:pPr algn="just">
              <a:lnSpc>
                <a:spcPct val="115000"/>
              </a:lnSpc>
              <a:spcAft>
                <a:spcPts val="800"/>
              </a:spcAft>
              <a:buNone/>
            </a:pPr>
            <a:r>
              <a:rPr lang="es-PE" sz="2000" kern="100" dirty="0">
                <a:effectLst/>
                <a:latin typeface="Arial" panose="020B0604020202020204" pitchFamily="34" charset="0"/>
                <a:ea typeface="Aptos" panose="020B0004020202020204" pitchFamily="34" charset="0"/>
                <a:cs typeface="Arial" panose="020B0604020202020204" pitchFamily="34" charset="0"/>
              </a:rPr>
              <a:t>Los resultados obtenidos evidencian que el modelo </a:t>
            </a:r>
            <a:r>
              <a:rPr lang="es-PE" sz="2000" kern="100" dirty="0" err="1">
                <a:effectLst/>
                <a:latin typeface="Arial" panose="020B0604020202020204" pitchFamily="34" charset="0"/>
                <a:ea typeface="Aptos" panose="020B0004020202020204" pitchFamily="34" charset="0"/>
                <a:cs typeface="Arial" panose="020B0604020202020204" pitchFamily="34" charset="0"/>
              </a:rPr>
              <a:t>J48</a:t>
            </a:r>
            <a:r>
              <a:rPr lang="es-PE" sz="2000" kern="100" dirty="0">
                <a:effectLst/>
                <a:latin typeface="Arial" panose="020B0604020202020204" pitchFamily="34" charset="0"/>
                <a:ea typeface="Aptos" panose="020B0004020202020204" pitchFamily="34" charset="0"/>
                <a:cs typeface="Arial" panose="020B0604020202020204" pitchFamily="34" charset="0"/>
              </a:rPr>
              <a:t> alcanzó una precisión global (</a:t>
            </a:r>
            <a:r>
              <a:rPr lang="es-PE" sz="2000" kern="100" dirty="0" err="1">
                <a:effectLst/>
                <a:latin typeface="Arial" panose="020B0604020202020204" pitchFamily="34" charset="0"/>
                <a:ea typeface="Aptos" panose="020B0004020202020204" pitchFamily="34" charset="0"/>
                <a:cs typeface="Arial" panose="020B0604020202020204" pitchFamily="34" charset="0"/>
              </a:rPr>
              <a:t>Accuracy</a:t>
            </a:r>
            <a:r>
              <a:rPr lang="es-PE" sz="2000" kern="100" dirty="0">
                <a:effectLst/>
                <a:latin typeface="Arial" panose="020B0604020202020204" pitchFamily="34" charset="0"/>
                <a:ea typeface="Aptos" panose="020B0004020202020204" pitchFamily="34" charset="0"/>
                <a:cs typeface="Arial" panose="020B0604020202020204" pitchFamily="34" charset="0"/>
              </a:rPr>
              <a:t>) del 97.32%, superando a </a:t>
            </a:r>
            <a:r>
              <a:rPr lang="es-PE" sz="2000" kern="100" dirty="0" err="1">
                <a:effectLst/>
                <a:latin typeface="Arial" panose="020B0604020202020204" pitchFamily="34" charset="0"/>
                <a:ea typeface="Aptos" panose="020B0004020202020204" pitchFamily="34" charset="0"/>
                <a:cs typeface="Arial" panose="020B0604020202020204" pitchFamily="34" charset="0"/>
              </a:rPr>
              <a:t>Random</a:t>
            </a:r>
            <a:r>
              <a:rPr lang="es-PE" sz="2000" kern="100" dirty="0">
                <a:effectLst/>
                <a:latin typeface="Arial" panose="020B0604020202020204" pitchFamily="34" charset="0"/>
                <a:ea typeface="Aptos" panose="020B0004020202020204" pitchFamily="34" charset="0"/>
                <a:cs typeface="Arial" panose="020B0604020202020204" pitchFamily="34" charset="0"/>
              </a:rPr>
              <a:t> Forest (94.64%), </a:t>
            </a:r>
            <a:r>
              <a:rPr lang="es-PE" sz="2000" kern="100" dirty="0" err="1">
                <a:effectLst/>
                <a:latin typeface="Arial" panose="020B0604020202020204" pitchFamily="34" charset="0"/>
                <a:ea typeface="Aptos" panose="020B0004020202020204" pitchFamily="34" charset="0"/>
                <a:cs typeface="Arial" panose="020B0604020202020204" pitchFamily="34" charset="0"/>
              </a:rPr>
              <a:t>Naive</a:t>
            </a:r>
            <a:r>
              <a:rPr lang="es-PE" sz="2000" kern="100" dirty="0">
                <a:effectLst/>
                <a:latin typeface="Arial" panose="020B0604020202020204" pitchFamily="34" charset="0"/>
                <a:ea typeface="Aptos" panose="020B0004020202020204" pitchFamily="34" charset="0"/>
                <a:cs typeface="Arial" panose="020B0604020202020204" pitchFamily="34" charset="0"/>
              </a:rPr>
              <a:t> Bayes (92.86%) y </a:t>
            </a:r>
            <a:r>
              <a:rPr lang="es-PE" sz="2000" kern="100" dirty="0" err="1">
                <a:effectLst/>
                <a:latin typeface="Arial" panose="020B0604020202020204" pitchFamily="34" charset="0"/>
                <a:ea typeface="Aptos" panose="020B0004020202020204" pitchFamily="34" charset="0"/>
                <a:cs typeface="Arial" panose="020B0604020202020204" pitchFamily="34" charset="0"/>
              </a:rPr>
              <a:t>Logistic</a:t>
            </a:r>
            <a:r>
              <a:rPr lang="es-PE" sz="2000" kern="100" dirty="0">
                <a:effectLst/>
                <a:latin typeface="Arial" panose="020B0604020202020204" pitchFamily="34" charset="0"/>
                <a:ea typeface="Aptos" panose="020B0004020202020204" pitchFamily="34" charset="0"/>
                <a:cs typeface="Arial" panose="020B0604020202020204" pitchFamily="34" charset="0"/>
              </a:rPr>
              <a:t> </a:t>
            </a:r>
            <a:r>
              <a:rPr lang="es-PE" sz="2000" kern="100" dirty="0" err="1">
                <a:effectLst/>
                <a:latin typeface="Arial" panose="020B0604020202020204" pitchFamily="34" charset="0"/>
                <a:ea typeface="Aptos" panose="020B0004020202020204" pitchFamily="34" charset="0"/>
                <a:cs typeface="Arial" panose="020B0604020202020204" pitchFamily="34" charset="0"/>
              </a:rPr>
              <a:t>Regression</a:t>
            </a:r>
            <a:r>
              <a:rPr lang="es-PE" sz="2000" kern="100" dirty="0">
                <a:effectLst/>
                <a:latin typeface="Arial" panose="020B0604020202020204" pitchFamily="34" charset="0"/>
                <a:ea typeface="Aptos" panose="020B0004020202020204" pitchFamily="34" charset="0"/>
                <a:cs typeface="Arial" panose="020B0604020202020204" pitchFamily="34" charset="0"/>
              </a:rPr>
              <a:t> (87.50%). Asimismo, el coeficiente Kappa de 0.8737 indica un alto nivel de concordancia entre las predicciones del modelo y la clasificación real, lo que demuestra su robustez frente al desbalance moderado de clases presente en el </a:t>
            </a:r>
            <a:r>
              <a:rPr lang="es-PE" sz="2000" kern="100" dirty="0" err="1">
                <a:effectLst/>
                <a:latin typeface="Arial" panose="020B0604020202020204" pitchFamily="34" charset="0"/>
                <a:ea typeface="Aptos" panose="020B0004020202020204" pitchFamily="34" charset="0"/>
                <a:cs typeface="Arial" panose="020B0604020202020204" pitchFamily="34" charset="0"/>
              </a:rPr>
              <a:t>dataset</a:t>
            </a:r>
            <a:r>
              <a:rPr lang="es-PE" sz="2000" kern="100" dirty="0">
                <a:effectLst/>
                <a:latin typeface="Arial" panose="020B0604020202020204" pitchFamily="34" charset="0"/>
                <a:ea typeface="Aptos" panose="020B0004020202020204" pitchFamily="34" charset="0"/>
                <a:cs typeface="Arial" panose="020B0604020202020204" pitchFamily="34" charset="0"/>
              </a:rPr>
              <a:t>.</a:t>
            </a:r>
          </a:p>
        </p:txBody>
      </p:sp>
    </p:spTree>
    <p:extLst>
      <p:ext uri="{BB962C8B-B14F-4D97-AF65-F5344CB8AC3E}">
        <p14:creationId xmlns:p14="http://schemas.microsoft.com/office/powerpoint/2010/main" val="3613195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570CF-9983-F75B-267B-D0CAC2C9DE9C}"/>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7CEC9A12-6C39-3D20-617B-BB0CEE496D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D8DDAB98-C587-9000-41B2-3338E624CE6E}"/>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ED9F71C5-36FC-41C7-6359-38F5A5A07372}"/>
              </a:ext>
            </a:extLst>
          </p:cNvPr>
          <p:cNvSpPr txBox="1"/>
          <p:nvPr/>
        </p:nvSpPr>
        <p:spPr>
          <a:xfrm>
            <a:off x="407707" y="1052783"/>
            <a:ext cx="1977271" cy="560090"/>
          </a:xfrm>
          <a:prstGeom prst="rect">
            <a:avLst/>
          </a:prstGeom>
          <a:noFill/>
        </p:spPr>
        <p:txBody>
          <a:bodyPr wrap="square">
            <a:spAutoFit/>
          </a:bodyPr>
          <a:lstStyle/>
          <a:p>
            <a:pPr algn="ctr">
              <a:lnSpc>
                <a:spcPct val="200000"/>
              </a:lnSpc>
            </a:pPr>
            <a:r>
              <a:rPr lang="es-ES" dirty="0">
                <a:latin typeface="Segoe UI Black" panose="020B0A02040204020203" pitchFamily="34" charset="0"/>
                <a:ea typeface="Segoe UI Black" panose="020B0A02040204020203" pitchFamily="34" charset="0"/>
              </a:rPr>
              <a:t>CONCLUSIONES</a:t>
            </a:r>
            <a:endParaRPr lang="es-ES" sz="1800" dirty="0">
              <a:latin typeface="Segoe UI Black" panose="020B0A02040204020203" pitchFamily="34" charset="0"/>
              <a:ea typeface="Segoe UI Black" panose="020B0A02040204020203" pitchFamily="34" charset="0"/>
            </a:endParaRPr>
          </a:p>
        </p:txBody>
      </p:sp>
      <p:sp>
        <p:nvSpPr>
          <p:cNvPr id="10" name="CuadroTexto 9">
            <a:extLst>
              <a:ext uri="{FF2B5EF4-FFF2-40B4-BE49-F238E27FC236}">
                <a16:creationId xmlns:a16="http://schemas.microsoft.com/office/drawing/2014/main" id="{EE073AF1-BB2C-57AF-ECFF-205AC12EFCB0}"/>
              </a:ext>
            </a:extLst>
          </p:cNvPr>
          <p:cNvSpPr txBox="1"/>
          <p:nvPr/>
        </p:nvSpPr>
        <p:spPr>
          <a:xfrm>
            <a:off x="416873" y="1918444"/>
            <a:ext cx="10310565" cy="1323439"/>
          </a:xfrm>
          <a:prstGeom prst="rect">
            <a:avLst/>
          </a:prstGeom>
          <a:noFill/>
        </p:spPr>
        <p:txBody>
          <a:bodyPr wrap="square">
            <a:spAutoFit/>
          </a:bodyPr>
          <a:lstStyle/>
          <a:p>
            <a:pPr algn="just"/>
            <a:r>
              <a:rPr lang="es-ES" sz="2000" dirty="0">
                <a:latin typeface="Arial" panose="020B0604020202020204" pitchFamily="34" charset="0"/>
                <a:cs typeface="Arial" panose="020B0604020202020204" pitchFamily="34" charset="0"/>
              </a:rPr>
              <a:t>El modelo logró un </a:t>
            </a:r>
            <a:r>
              <a:rPr lang="es-ES" sz="2000" dirty="0" err="1">
                <a:latin typeface="Arial" panose="020B0604020202020204" pitchFamily="34" charset="0"/>
                <a:cs typeface="Arial" panose="020B0604020202020204" pitchFamily="34" charset="0"/>
              </a:rPr>
              <a:t>Recall</a:t>
            </a:r>
            <a:r>
              <a:rPr lang="es-ES" sz="2000" dirty="0">
                <a:latin typeface="Arial" panose="020B0604020202020204" pitchFamily="34" charset="0"/>
                <a:cs typeface="Arial" panose="020B0604020202020204" pitchFamily="34" charset="0"/>
              </a:rPr>
              <a:t> del 85.7% en la detección de locales de alto riesgo, junto con una tasa de falsos positivos muy baja (FP </a:t>
            </a:r>
            <a:r>
              <a:rPr lang="es-ES" sz="2000" dirty="0" err="1">
                <a:latin typeface="Arial" panose="020B0604020202020204" pitchFamily="34" charset="0"/>
                <a:cs typeface="Arial" panose="020B0604020202020204" pitchFamily="34" charset="0"/>
              </a:rPr>
              <a:t>Rate</a:t>
            </a:r>
            <a:r>
              <a:rPr lang="es-ES" sz="2000" dirty="0">
                <a:latin typeface="Arial" panose="020B0604020202020204" pitchFamily="34" charset="0"/>
                <a:cs typeface="Arial" panose="020B0604020202020204" pitchFamily="34" charset="0"/>
              </a:rPr>
              <a:t> = 0.010), lo que permite evitar fiscalizaciones innecesarias y optimizar recursos municipales. El ROC </a:t>
            </a:r>
            <a:r>
              <a:rPr lang="es-ES" sz="2000" dirty="0" err="1">
                <a:latin typeface="Arial" panose="020B0604020202020204" pitchFamily="34" charset="0"/>
                <a:cs typeface="Arial" panose="020B0604020202020204" pitchFamily="34" charset="0"/>
              </a:rPr>
              <a:t>AUC</a:t>
            </a:r>
            <a:r>
              <a:rPr lang="es-ES" sz="2000" dirty="0">
                <a:latin typeface="Arial" panose="020B0604020202020204" pitchFamily="34" charset="0"/>
                <a:cs typeface="Arial" panose="020B0604020202020204" pitchFamily="34" charset="0"/>
              </a:rPr>
              <a:t> de 0.987 confirma su excelente capacidad discriminativa.</a:t>
            </a:r>
            <a:endParaRPr lang="es-PE" sz="2000" dirty="0">
              <a:latin typeface="Arial" panose="020B0604020202020204" pitchFamily="34" charset="0"/>
              <a:cs typeface="Arial" panose="020B0604020202020204" pitchFamily="34" charset="0"/>
            </a:endParaRPr>
          </a:p>
        </p:txBody>
      </p:sp>
      <p:sp>
        <p:nvSpPr>
          <p:cNvPr id="13" name="CuadroTexto 12">
            <a:extLst>
              <a:ext uri="{FF2B5EF4-FFF2-40B4-BE49-F238E27FC236}">
                <a16:creationId xmlns:a16="http://schemas.microsoft.com/office/drawing/2014/main" id="{07FC0726-A2E7-8C5D-5E94-5ED9D43CAD33}"/>
              </a:ext>
            </a:extLst>
          </p:cNvPr>
          <p:cNvSpPr txBox="1"/>
          <p:nvPr/>
        </p:nvSpPr>
        <p:spPr>
          <a:xfrm>
            <a:off x="416873" y="3505247"/>
            <a:ext cx="10310565" cy="1323439"/>
          </a:xfrm>
          <a:prstGeom prst="rect">
            <a:avLst/>
          </a:prstGeom>
          <a:noFill/>
        </p:spPr>
        <p:txBody>
          <a:bodyPr wrap="square">
            <a:spAutoFit/>
          </a:bodyPr>
          <a:lstStyle/>
          <a:p>
            <a:pPr algn="just"/>
            <a:r>
              <a:rPr lang="es-ES" sz="2000" dirty="0">
                <a:latin typeface="Arial" panose="020B0604020202020204" pitchFamily="34" charset="0"/>
                <a:cs typeface="Arial" panose="020B0604020202020204" pitchFamily="34" charset="0"/>
              </a:rPr>
              <a:t>El algoritmo </a:t>
            </a:r>
            <a:r>
              <a:rPr lang="es-ES" sz="2000" dirty="0" err="1">
                <a:latin typeface="Arial" panose="020B0604020202020204" pitchFamily="34" charset="0"/>
                <a:cs typeface="Arial" panose="020B0604020202020204" pitchFamily="34" charset="0"/>
              </a:rPr>
              <a:t>J48</a:t>
            </a:r>
            <a:r>
              <a:rPr lang="es-ES" sz="2000" dirty="0">
                <a:latin typeface="Arial" panose="020B0604020202020204" pitchFamily="34" charset="0"/>
                <a:cs typeface="Arial" panose="020B0604020202020204" pitchFamily="34" charset="0"/>
              </a:rPr>
              <a:t> se consolida como la mejor alternativa al combinar alta precisión, bajo error, robustez estadística y </a:t>
            </a:r>
            <a:r>
              <a:rPr lang="es-ES" sz="2000" dirty="0" err="1">
                <a:latin typeface="Arial" panose="020B0604020202020204" pitchFamily="34" charset="0"/>
                <a:cs typeface="Arial" panose="020B0604020202020204" pitchFamily="34" charset="0"/>
              </a:rPr>
              <a:t>explicabilidad</a:t>
            </a:r>
            <a:r>
              <a:rPr lang="es-ES" sz="2000" dirty="0">
                <a:latin typeface="Arial" panose="020B0604020202020204" pitchFamily="34" charset="0"/>
                <a:cs typeface="Arial" panose="020B0604020202020204" pitchFamily="34" charset="0"/>
              </a:rPr>
              <a:t>, justificando plenamente su selección como modelo principal para el sistema de asistencia a la fiscalización de licencias de funcionamiento.</a:t>
            </a:r>
            <a:endParaRPr lang="es-PE" sz="2000" dirty="0">
              <a:latin typeface="Arial" panose="020B0604020202020204" pitchFamily="34" charset="0"/>
              <a:cs typeface="Arial" panose="020B0604020202020204" pitchFamily="34" charset="0"/>
            </a:endParaRPr>
          </a:p>
        </p:txBody>
      </p:sp>
      <p:sp>
        <p:nvSpPr>
          <p:cNvPr id="15" name="CuadroTexto 14">
            <a:extLst>
              <a:ext uri="{FF2B5EF4-FFF2-40B4-BE49-F238E27FC236}">
                <a16:creationId xmlns:a16="http://schemas.microsoft.com/office/drawing/2014/main" id="{1CB52C71-2E64-485F-0B44-31549962FDA3}"/>
              </a:ext>
            </a:extLst>
          </p:cNvPr>
          <p:cNvSpPr txBox="1"/>
          <p:nvPr/>
        </p:nvSpPr>
        <p:spPr>
          <a:xfrm>
            <a:off x="416873" y="5092051"/>
            <a:ext cx="10310565" cy="707886"/>
          </a:xfrm>
          <a:prstGeom prst="rect">
            <a:avLst/>
          </a:prstGeom>
          <a:noFill/>
        </p:spPr>
        <p:txBody>
          <a:bodyPr wrap="square">
            <a:spAutoFit/>
          </a:bodyPr>
          <a:lstStyle/>
          <a:p>
            <a:r>
              <a:rPr lang="es-PE" sz="2000" dirty="0">
                <a:effectLst/>
                <a:latin typeface="Arial" panose="020B0604020202020204" pitchFamily="34" charset="0"/>
                <a:ea typeface="Aptos" panose="020B0004020202020204" pitchFamily="34" charset="0"/>
                <a:cs typeface="Arial" panose="020B0604020202020204" pitchFamily="34" charset="0"/>
              </a:rPr>
              <a:t>El modelo cumple con principios de transparencia, trazabilidad y revisión humana, operando como apoyo a la decisión y no como mecanismo automático de sanción.</a:t>
            </a:r>
            <a:endParaRPr lang="es-PE"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37427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05310-1076-AAD7-DE14-6AB3F769FF6F}"/>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5D0B8D21-B071-9F97-3946-859415D8C8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CE12BEFE-70E7-57CF-8C4B-3B24E2F3586A}"/>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C89F9599-4C10-00C2-C009-C11E1FCD5EAD}"/>
              </a:ext>
            </a:extLst>
          </p:cNvPr>
          <p:cNvSpPr txBox="1"/>
          <p:nvPr/>
        </p:nvSpPr>
        <p:spPr>
          <a:xfrm>
            <a:off x="417136" y="968623"/>
            <a:ext cx="6775515" cy="560090"/>
          </a:xfrm>
          <a:prstGeom prst="rect">
            <a:avLst/>
          </a:prstGeom>
          <a:noFill/>
        </p:spPr>
        <p:txBody>
          <a:bodyPr wrap="square">
            <a:spAutoFit/>
          </a:bodyPr>
          <a:lstStyle/>
          <a:p>
            <a:pPr>
              <a:lnSpc>
                <a:spcPct val="200000"/>
              </a:lnSpc>
            </a:pPr>
            <a:r>
              <a:rPr lang="es-ES" sz="1800" dirty="0">
                <a:latin typeface="Segoe UI Black" panose="020B0A02040204020203" pitchFamily="34" charset="0"/>
                <a:ea typeface="Segoe UI Black" panose="020B0A02040204020203" pitchFamily="34" charset="0"/>
              </a:rPr>
              <a:t>RECOMENDACIONES</a:t>
            </a:r>
          </a:p>
        </p:txBody>
      </p:sp>
      <p:sp>
        <p:nvSpPr>
          <p:cNvPr id="22" name="CuadroTexto 21">
            <a:extLst>
              <a:ext uri="{FF2B5EF4-FFF2-40B4-BE49-F238E27FC236}">
                <a16:creationId xmlns:a16="http://schemas.microsoft.com/office/drawing/2014/main" id="{35846260-50FA-AAD3-D75F-57595FB51ABE}"/>
              </a:ext>
            </a:extLst>
          </p:cNvPr>
          <p:cNvSpPr txBox="1"/>
          <p:nvPr/>
        </p:nvSpPr>
        <p:spPr>
          <a:xfrm>
            <a:off x="417135" y="1528713"/>
            <a:ext cx="11431153" cy="5078313"/>
          </a:xfrm>
          <a:prstGeom prst="rect">
            <a:avLst/>
          </a:prstGeom>
          <a:noFill/>
        </p:spPr>
        <p:txBody>
          <a:bodyPr wrap="square">
            <a:spAutoFit/>
          </a:bodyPr>
          <a:lstStyle/>
          <a:p>
            <a:pPr marL="285750" indent="-285750">
              <a:buFont typeface="Arial" panose="020B0604020202020204" pitchFamily="34" charset="0"/>
              <a:buChar char="•"/>
            </a:pPr>
            <a:r>
              <a:rPr lang="es-ES" dirty="0"/>
              <a:t>Implementar el modelo como herramienta de priorización oficial de la fiscalización: Se recomienda institucionalizar el uso del Modelo Predictivo de Riesgo Regulatorio como mecanismo formal para la priorización de las inspecciones municipales, incorporándolo en los procesos operativos de fiscalización. El modelo debe utilizarse para clasificar y ordenar los establecimientos según su nivel de riesgo, permitiendo orientar el recurso inspector hacia aquellos casos con mayor probabilidad de incumplimientos graves, sin sustituir el criterio técnico del personal fiscalizador.</a:t>
            </a:r>
          </a:p>
          <a:p>
            <a:pPr marL="285750" indent="-285750">
              <a:buFont typeface="Arial" panose="020B0604020202020204" pitchFamily="34" charset="0"/>
              <a:buChar char="•"/>
            </a:pPr>
            <a:endParaRPr lang="es-ES" dirty="0"/>
          </a:p>
          <a:p>
            <a:pPr marL="285750" indent="-285750">
              <a:buFont typeface="Arial" panose="020B0604020202020204" pitchFamily="34" charset="0"/>
              <a:buChar char="•"/>
            </a:pPr>
            <a:r>
              <a:rPr lang="es-ES" dirty="0"/>
              <a:t>Adoptar el algoritmo J48 como modelo operativo principal, con respaldo de modelos complementarios: Se recomienda utilizar el algoritmo J48 como modelo principal debido a su alto desempeño predictivo y su elevada </a:t>
            </a:r>
            <a:r>
              <a:rPr lang="es-ES" dirty="0" err="1"/>
              <a:t>explicabilidad</a:t>
            </a:r>
            <a:r>
              <a:rPr lang="es-ES" dirty="0"/>
              <a:t>, características clave para el entorno regulatorio municipal. De manera complementaria, se sugiere mantener modelos adicionales (como </a:t>
            </a:r>
            <a:r>
              <a:rPr lang="es-ES" dirty="0" err="1"/>
              <a:t>Random</a:t>
            </a:r>
            <a:r>
              <a:rPr lang="es-ES" dirty="0"/>
              <a:t> Forest o </a:t>
            </a:r>
            <a:r>
              <a:rPr lang="es-ES" dirty="0" err="1"/>
              <a:t>Naive</a:t>
            </a:r>
            <a:r>
              <a:rPr lang="es-ES" dirty="0"/>
              <a:t> Bayes) como mecanismos de contraste y validación periódica, fortaleciendo la robustez del sistema y reduciendo riesgos asociados a cambios en los patrones de comportamiento.</a:t>
            </a:r>
          </a:p>
          <a:p>
            <a:pPr marL="285750" indent="-285750">
              <a:buFont typeface="Arial" panose="020B0604020202020204" pitchFamily="34" charset="0"/>
              <a:buChar char="•"/>
            </a:pPr>
            <a:endParaRPr lang="es-ES" dirty="0"/>
          </a:p>
          <a:p>
            <a:pPr marL="285750" indent="-285750">
              <a:buFont typeface="Arial" panose="020B0604020202020204" pitchFamily="34" charset="0"/>
              <a:buChar char="•"/>
            </a:pPr>
            <a:r>
              <a:rPr lang="es-ES" dirty="0"/>
              <a:t>Establecer un esquema de monitoreo, actualización y mejora continua del modelo: Se recomienda definir un proceso regular de reentrenamiento y evaluación del modelo (trimestral o semestral), incorporando nueva información de inspecciones, infracciones y cambios normativos. Este esquema permitirá asegurar la vigencia del modelo, detectar posibles sesgos o degradaciones en su desempeño y garantizar que la fiscalización basada en riesgo se mantenga alineada con la realidad operativa del distrito.</a:t>
            </a:r>
          </a:p>
        </p:txBody>
      </p:sp>
    </p:spTree>
    <p:extLst>
      <p:ext uri="{BB962C8B-B14F-4D97-AF65-F5344CB8AC3E}">
        <p14:creationId xmlns:p14="http://schemas.microsoft.com/office/powerpoint/2010/main" val="5716770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21372F-2F2C-74D6-AAE8-1540957AF890}"/>
              </a:ext>
            </a:extLst>
          </p:cNvPr>
          <p:cNvSpPr>
            <a:spLocks noGrp="1"/>
          </p:cNvSpPr>
          <p:nvPr>
            <p:ph type="title"/>
          </p:nvPr>
        </p:nvSpPr>
        <p:spPr/>
        <p:txBody>
          <a:bodyPr/>
          <a:lstStyle/>
          <a:p>
            <a:r>
              <a:rPr lang="es-PE" altLang="es-PE" b="1" dirty="0">
                <a:latin typeface="Aptos" panose="020B0004020202020204" pitchFamily="34" charset="0"/>
                <a:ea typeface="Aptos" panose="020B0004020202020204" pitchFamily="34" charset="0"/>
                <a:cs typeface="Times New Roman" panose="02020603050405020304" pitchFamily="18" charset="0"/>
              </a:rPr>
              <a:t>¿Qué mide exactamente el AUC?</a:t>
            </a:r>
            <a:endParaRPr lang="es-PE" dirty="0"/>
          </a:p>
        </p:txBody>
      </p:sp>
      <p:graphicFrame>
        <p:nvGraphicFramePr>
          <p:cNvPr id="8" name="Tabla 7">
            <a:extLst>
              <a:ext uri="{FF2B5EF4-FFF2-40B4-BE49-F238E27FC236}">
                <a16:creationId xmlns:a16="http://schemas.microsoft.com/office/drawing/2014/main" id="{6BCD9642-D914-56F4-95FF-C2F5E462AF64}"/>
              </a:ext>
            </a:extLst>
          </p:cNvPr>
          <p:cNvGraphicFramePr>
            <a:graphicFrameLocks noGrp="1"/>
          </p:cNvGraphicFramePr>
          <p:nvPr>
            <p:extLst>
              <p:ext uri="{D42A27DB-BD31-4B8C-83A1-F6EECF244321}">
                <p14:modId xmlns:p14="http://schemas.microsoft.com/office/powerpoint/2010/main" val="1786524597"/>
              </p:ext>
            </p:extLst>
          </p:nvPr>
        </p:nvGraphicFramePr>
        <p:xfrm>
          <a:off x="3030193" y="3107986"/>
          <a:ext cx="4100181" cy="2378411"/>
        </p:xfrm>
        <a:graphic>
          <a:graphicData uri="http://schemas.openxmlformats.org/drawingml/2006/table">
            <a:tbl>
              <a:tblPr firstRow="1" firstCol="1" bandRow="1">
                <a:tableStyleId>{5C22544A-7EE6-4342-B048-85BDC9FD1C3A}</a:tableStyleId>
              </a:tblPr>
              <a:tblGrid>
                <a:gridCol w="1607586">
                  <a:extLst>
                    <a:ext uri="{9D8B030D-6E8A-4147-A177-3AD203B41FA5}">
                      <a16:colId xmlns:a16="http://schemas.microsoft.com/office/drawing/2014/main" val="1210262035"/>
                    </a:ext>
                  </a:extLst>
                </a:gridCol>
                <a:gridCol w="2492595">
                  <a:extLst>
                    <a:ext uri="{9D8B030D-6E8A-4147-A177-3AD203B41FA5}">
                      <a16:colId xmlns:a16="http://schemas.microsoft.com/office/drawing/2014/main" val="2374273375"/>
                    </a:ext>
                  </a:extLst>
                </a:gridCol>
              </a:tblGrid>
              <a:tr h="339773">
                <a:tc>
                  <a:txBody>
                    <a:bodyPr/>
                    <a:lstStyle/>
                    <a:p>
                      <a:pPr>
                        <a:lnSpc>
                          <a:spcPct val="115000"/>
                        </a:lnSpc>
                        <a:spcAft>
                          <a:spcPts val="800"/>
                        </a:spcAft>
                        <a:buNone/>
                      </a:pPr>
                      <a:r>
                        <a:rPr lang="es-PE" sz="1800" kern="100">
                          <a:effectLst/>
                        </a:rPr>
                        <a:t>AUC</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800" kern="100">
                          <a:effectLst/>
                        </a:rPr>
                        <a:t>Interpretación</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4297152"/>
                  </a:ext>
                </a:extLst>
              </a:tr>
              <a:tr h="339773">
                <a:tc>
                  <a:txBody>
                    <a:bodyPr/>
                    <a:lstStyle/>
                    <a:p>
                      <a:pPr>
                        <a:lnSpc>
                          <a:spcPct val="115000"/>
                        </a:lnSpc>
                        <a:spcAft>
                          <a:spcPts val="800"/>
                        </a:spcAft>
                        <a:buNone/>
                      </a:pPr>
                      <a:r>
                        <a:rPr lang="es-PE" sz="1800" kern="100">
                          <a:effectLst/>
                        </a:rPr>
                        <a:t>0.5</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800" kern="100">
                          <a:effectLst/>
                        </a:rPr>
                        <a:t>Modelo aleatorio</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36036258"/>
                  </a:ext>
                </a:extLst>
              </a:tr>
              <a:tr h="339773">
                <a:tc>
                  <a:txBody>
                    <a:bodyPr/>
                    <a:lstStyle/>
                    <a:p>
                      <a:pPr>
                        <a:lnSpc>
                          <a:spcPct val="115000"/>
                        </a:lnSpc>
                        <a:spcAft>
                          <a:spcPts val="800"/>
                        </a:spcAft>
                        <a:buNone/>
                      </a:pPr>
                      <a:r>
                        <a:rPr lang="es-PE" sz="1800" kern="100">
                          <a:effectLst/>
                        </a:rPr>
                        <a:t>0.6 – 0.7</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800" kern="100">
                          <a:effectLst/>
                        </a:rPr>
                        <a:t>Modelo pobre</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67202361"/>
                  </a:ext>
                </a:extLst>
              </a:tr>
              <a:tr h="339773">
                <a:tc>
                  <a:txBody>
                    <a:bodyPr/>
                    <a:lstStyle/>
                    <a:p>
                      <a:pPr>
                        <a:lnSpc>
                          <a:spcPct val="115000"/>
                        </a:lnSpc>
                        <a:spcAft>
                          <a:spcPts val="800"/>
                        </a:spcAft>
                        <a:buNone/>
                      </a:pPr>
                      <a:r>
                        <a:rPr lang="es-PE" sz="1800" kern="100">
                          <a:effectLst/>
                        </a:rPr>
                        <a:t>0.7 – 0.8</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800" kern="100">
                          <a:effectLst/>
                        </a:rPr>
                        <a:t>Aceptable</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99975725"/>
                  </a:ext>
                </a:extLst>
              </a:tr>
              <a:tr h="339773">
                <a:tc>
                  <a:txBody>
                    <a:bodyPr/>
                    <a:lstStyle/>
                    <a:p>
                      <a:pPr>
                        <a:lnSpc>
                          <a:spcPct val="115000"/>
                        </a:lnSpc>
                        <a:spcAft>
                          <a:spcPts val="800"/>
                        </a:spcAft>
                        <a:buNone/>
                      </a:pPr>
                      <a:r>
                        <a:rPr lang="es-PE" sz="1800" kern="100">
                          <a:effectLst/>
                        </a:rPr>
                        <a:t>0.8 – 0.9</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800" kern="100">
                          <a:effectLst/>
                        </a:rPr>
                        <a:t>Bueno</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84827641"/>
                  </a:ext>
                </a:extLst>
              </a:tr>
              <a:tr h="339773">
                <a:tc>
                  <a:txBody>
                    <a:bodyPr/>
                    <a:lstStyle/>
                    <a:p>
                      <a:pPr>
                        <a:lnSpc>
                          <a:spcPct val="115000"/>
                        </a:lnSpc>
                        <a:spcAft>
                          <a:spcPts val="800"/>
                        </a:spcAft>
                        <a:buNone/>
                      </a:pPr>
                      <a:r>
                        <a:rPr lang="es-PE" sz="1800" kern="100">
                          <a:effectLst/>
                        </a:rPr>
                        <a:t>&gt; 0.9</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800" kern="100">
                          <a:effectLst/>
                        </a:rPr>
                        <a:t>Excelente</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13780263"/>
                  </a:ext>
                </a:extLst>
              </a:tr>
              <a:tr h="339773">
                <a:tc>
                  <a:txBody>
                    <a:bodyPr/>
                    <a:lstStyle/>
                    <a:p>
                      <a:pPr>
                        <a:lnSpc>
                          <a:spcPct val="115000"/>
                        </a:lnSpc>
                        <a:spcAft>
                          <a:spcPts val="800"/>
                        </a:spcAft>
                        <a:buNone/>
                      </a:pPr>
                      <a:r>
                        <a:rPr lang="es-PE" sz="1800" kern="100">
                          <a:effectLst/>
                        </a:rPr>
                        <a:t>1.0</a:t>
                      </a:r>
                      <a:endParaRPr lang="es-PE" sz="18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15000"/>
                        </a:lnSpc>
                        <a:spcAft>
                          <a:spcPts val="800"/>
                        </a:spcAft>
                        <a:buNone/>
                      </a:pPr>
                      <a:r>
                        <a:rPr lang="es-PE" sz="1800" kern="100" dirty="0">
                          <a:effectLst/>
                        </a:rPr>
                        <a:t>Clasificación perfecta</a:t>
                      </a:r>
                      <a:endParaRPr lang="es-PE" sz="18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65762438"/>
                  </a:ext>
                </a:extLst>
              </a:tr>
            </a:tbl>
          </a:graphicData>
        </a:graphic>
      </p:graphicFrame>
      <p:sp>
        <p:nvSpPr>
          <p:cNvPr id="9" name="Rectangle 4">
            <a:extLst>
              <a:ext uri="{FF2B5EF4-FFF2-40B4-BE49-F238E27FC236}">
                <a16:creationId xmlns:a16="http://schemas.microsoft.com/office/drawing/2014/main" id="{F3ACEED7-4DC3-7FED-DD6C-8C702AF96241}"/>
              </a:ext>
            </a:extLst>
          </p:cNvPr>
          <p:cNvSpPr>
            <a:spLocks noChangeArrowheads="1"/>
          </p:cNvSpPr>
          <p:nvPr/>
        </p:nvSpPr>
        <p:spPr bwMode="auto">
          <a:xfrm>
            <a:off x="838200" y="1942700"/>
            <a:ext cx="9247788"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PE" altLang="es-PE" sz="140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El AUC mide la probabilidad de que el modelo asigne un puntaje más alto a un positivo real que a un negativo real</a:t>
            </a:r>
            <a:endParaRPr kumimoji="0" lang="es-PE" altLang="es-PE" sz="140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PE" altLang="es-PE" sz="1400" i="0" u="none" strike="noStrike" cap="none" normalizeH="0" baseline="0" dirty="0">
                <a:ln>
                  <a:noFill/>
                </a:ln>
                <a:solidFill>
                  <a:schemeClr val="tx1"/>
                </a:solidFill>
                <a:effectLst/>
                <a:latin typeface="Arial" panose="020B0604020202020204" pitchFamily="34" charset="0"/>
                <a:ea typeface="Aptos" panose="020B0004020202020204" pitchFamily="34" charset="0"/>
                <a:cs typeface="Arial" panose="020B0604020202020204" pitchFamily="34" charset="0"/>
              </a:rPr>
              <a:t>Valores típicos de ROC AUC</a:t>
            </a:r>
            <a:endParaRPr kumimoji="0" lang="es-PE" altLang="es-PE" sz="140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PE" altLang="es-PE" sz="140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12699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Logotipo, nombre de la empresa&#10;&#10;El contenido generado por IA puede ser incorrecto.">
            <a:extLst>
              <a:ext uri="{FF2B5EF4-FFF2-40B4-BE49-F238E27FC236}">
                <a16:creationId xmlns:a16="http://schemas.microsoft.com/office/drawing/2014/main" id="{210AF104-EB47-455E-04C4-7E12554802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36" y="3534640"/>
            <a:ext cx="3134591" cy="3134591"/>
          </a:xfrm>
          <a:prstGeom prst="rect">
            <a:avLst/>
          </a:prstGeom>
        </p:spPr>
      </p:pic>
      <p:sp>
        <p:nvSpPr>
          <p:cNvPr id="6" name="Title 1">
            <a:extLst>
              <a:ext uri="{FF2B5EF4-FFF2-40B4-BE49-F238E27FC236}">
                <a16:creationId xmlns:a16="http://schemas.microsoft.com/office/drawing/2014/main" id="{48401BB1-8EE4-896F-9C9A-3D1A31204DFE}"/>
              </a:ext>
            </a:extLst>
          </p:cNvPr>
          <p:cNvSpPr>
            <a:spLocks noGrp="1"/>
          </p:cNvSpPr>
          <p:nvPr>
            <p:ph type="title"/>
          </p:nvPr>
        </p:nvSpPr>
        <p:spPr>
          <a:xfrm>
            <a:off x="838200" y="513984"/>
            <a:ext cx="10515600" cy="1027845"/>
          </a:xfrm>
          <a:solidFill>
            <a:srgbClr val="8E1910"/>
          </a:solidFill>
        </p:spPr>
        <p:txBody>
          <a:bodyPr wrap="square" rtlCol="0">
            <a:spAutoFit/>
          </a:bodyPr>
          <a:lstStyle/>
          <a:p>
            <a:pPr algn="ctr">
              <a:lnSpc>
                <a:spcPct val="200000"/>
              </a:lnSpc>
            </a:pPr>
            <a:r>
              <a:rPr lang="es-PE" sz="3600" noProof="0" dirty="0">
                <a:solidFill>
                  <a:schemeClr val="bg1"/>
                </a:solidFill>
                <a:latin typeface="Segoe UI Black" panose="020B0A02040204020203" pitchFamily="34" charset="0"/>
                <a:ea typeface="Segoe UI Black" panose="020B0A02040204020203" pitchFamily="34" charset="0"/>
                <a:cs typeface="+mn-cs"/>
              </a:rPr>
              <a:t>Preguntas…</a:t>
            </a:r>
          </a:p>
        </p:txBody>
      </p:sp>
    </p:spTree>
    <p:extLst>
      <p:ext uri="{BB962C8B-B14F-4D97-AF65-F5344CB8AC3E}">
        <p14:creationId xmlns:p14="http://schemas.microsoft.com/office/powerpoint/2010/main" val="2455965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DB188-8DFA-21D7-B677-FACEEE4445D1}"/>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17E5D7FC-8E4B-1181-4B01-0E03D7588E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75ADAF80-123F-A519-23CC-B084EAEDE9B2}"/>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29F3F21C-2A03-220A-1077-1CB115E00755}"/>
              </a:ext>
            </a:extLst>
          </p:cNvPr>
          <p:cNvSpPr txBox="1"/>
          <p:nvPr/>
        </p:nvSpPr>
        <p:spPr>
          <a:xfrm>
            <a:off x="407710" y="1251551"/>
            <a:ext cx="1977271" cy="560090"/>
          </a:xfrm>
          <a:prstGeom prst="rect">
            <a:avLst/>
          </a:prstGeom>
          <a:noFill/>
        </p:spPr>
        <p:txBody>
          <a:bodyPr wrap="square">
            <a:spAutoFit/>
          </a:bodyPr>
          <a:lstStyle/>
          <a:p>
            <a:pPr algn="ctr">
              <a:lnSpc>
                <a:spcPct val="200000"/>
              </a:lnSpc>
            </a:pPr>
            <a:r>
              <a:rPr lang="es-ES" sz="1800" dirty="0">
                <a:latin typeface="Segoe UI Black" panose="020B0A02040204020203" pitchFamily="34" charset="0"/>
                <a:ea typeface="Segoe UI Black" panose="020B0A02040204020203" pitchFamily="34" charset="0"/>
              </a:rPr>
              <a:t>RESUMEN</a:t>
            </a:r>
          </a:p>
        </p:txBody>
      </p:sp>
      <p:sp>
        <p:nvSpPr>
          <p:cNvPr id="4" name="CuadroTexto 3">
            <a:extLst>
              <a:ext uri="{FF2B5EF4-FFF2-40B4-BE49-F238E27FC236}">
                <a16:creationId xmlns:a16="http://schemas.microsoft.com/office/drawing/2014/main" id="{3C774019-7BCE-681D-2109-32597B2FB99E}"/>
              </a:ext>
            </a:extLst>
          </p:cNvPr>
          <p:cNvSpPr txBox="1"/>
          <p:nvPr/>
        </p:nvSpPr>
        <p:spPr>
          <a:xfrm>
            <a:off x="857839" y="1983064"/>
            <a:ext cx="9775596" cy="2246769"/>
          </a:xfrm>
          <a:prstGeom prst="rect">
            <a:avLst/>
          </a:prstGeom>
          <a:noFill/>
        </p:spPr>
        <p:txBody>
          <a:bodyPr wrap="square">
            <a:spAutoFit/>
          </a:bodyPr>
          <a:lstStyle/>
          <a:p>
            <a:pPr algn="just"/>
            <a:r>
              <a:rPr lang="es-ES" sz="2000" dirty="0"/>
              <a:t>El presente estudio busca desarrollar un </a:t>
            </a:r>
            <a:r>
              <a:rPr lang="es-ES" sz="2000" b="1" dirty="0"/>
              <a:t>modelo de clasificación binaria</a:t>
            </a:r>
            <a:r>
              <a:rPr lang="es-ES" sz="2000" dirty="0"/>
              <a:t> que prediga la variable objetivo </a:t>
            </a:r>
            <a:r>
              <a:rPr lang="es-ES" b="1" i="1" dirty="0" err="1"/>
              <a:t>riesgo_alto</a:t>
            </a:r>
            <a:r>
              <a:rPr lang="es-ES" sz="2000" dirty="0"/>
              <a:t>, utilizando información histórica y estructurada del </a:t>
            </a:r>
            <a:r>
              <a:rPr lang="es-ES" sz="2000" b="1" dirty="0"/>
              <a:t>establecimiento (características físicas y operativas)</a:t>
            </a:r>
            <a:r>
              <a:rPr lang="es-ES" sz="2000" dirty="0"/>
              <a:t>, su </a:t>
            </a:r>
            <a:r>
              <a:rPr lang="es-ES" sz="2000" b="1" dirty="0"/>
              <a:t>giro económico</a:t>
            </a:r>
            <a:r>
              <a:rPr lang="es-ES" sz="2000" dirty="0"/>
              <a:t>, el </a:t>
            </a:r>
            <a:r>
              <a:rPr lang="es-ES" sz="2000" b="1" dirty="0"/>
              <a:t>historial de inspecciones, ITSE (</a:t>
            </a:r>
            <a:r>
              <a:rPr lang="es-ES" sz="2000" dirty="0"/>
              <a:t>Inspección Técnica de Seguridad en Edificaciones</a:t>
            </a:r>
            <a:r>
              <a:rPr lang="es-ES" sz="2000" b="1" dirty="0"/>
              <a:t>) e infracciones</a:t>
            </a:r>
            <a:r>
              <a:rPr lang="es-ES" sz="2000" dirty="0"/>
              <a:t>, y variables del </a:t>
            </a:r>
            <a:r>
              <a:rPr lang="es-ES" sz="2000" b="1" dirty="0"/>
              <a:t>entorno territorial y urbano</a:t>
            </a:r>
            <a:r>
              <a:rPr lang="es-ES" sz="2000" dirty="0"/>
              <a:t>. El modelo se empleará </a:t>
            </a:r>
            <a:r>
              <a:rPr lang="es-ES" sz="2000" b="1" dirty="0"/>
              <a:t>exclusivamente como herramienta de soporte a la decisión</a:t>
            </a:r>
            <a:r>
              <a:rPr lang="es-ES" sz="2000" dirty="0"/>
              <a:t>, sin reemplazar el procedimiento administrativo ni la motivación legal exigida por la normativa vigente.</a:t>
            </a:r>
          </a:p>
        </p:txBody>
      </p:sp>
    </p:spTree>
    <p:extLst>
      <p:ext uri="{BB962C8B-B14F-4D97-AF65-F5344CB8AC3E}">
        <p14:creationId xmlns:p14="http://schemas.microsoft.com/office/powerpoint/2010/main" val="1753829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67520-F029-E47A-6F44-A87CCC057C38}"/>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B0597D20-390D-E617-B931-F4AAAE2E6B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C56677F8-F1B6-5987-B5A0-A1ED950FFE11}"/>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20F13122-E5D1-5FD2-3395-88DD577E0131}"/>
              </a:ext>
            </a:extLst>
          </p:cNvPr>
          <p:cNvSpPr txBox="1"/>
          <p:nvPr/>
        </p:nvSpPr>
        <p:spPr>
          <a:xfrm>
            <a:off x="407710" y="1251551"/>
            <a:ext cx="1977271" cy="560090"/>
          </a:xfrm>
          <a:prstGeom prst="rect">
            <a:avLst/>
          </a:prstGeom>
          <a:noFill/>
        </p:spPr>
        <p:txBody>
          <a:bodyPr wrap="square">
            <a:spAutoFit/>
          </a:bodyPr>
          <a:lstStyle/>
          <a:p>
            <a:pPr algn="ctr">
              <a:lnSpc>
                <a:spcPct val="200000"/>
              </a:lnSpc>
            </a:pPr>
            <a:r>
              <a:rPr lang="es-ES" sz="1800" dirty="0">
                <a:latin typeface="Segoe UI Black" panose="020B0A02040204020203" pitchFamily="34" charset="0"/>
                <a:ea typeface="Segoe UI Black" panose="020B0A02040204020203" pitchFamily="34" charset="0"/>
              </a:rPr>
              <a:t>RESUMEN</a:t>
            </a:r>
          </a:p>
        </p:txBody>
      </p:sp>
      <p:sp>
        <p:nvSpPr>
          <p:cNvPr id="5" name="CuadroTexto 4">
            <a:extLst>
              <a:ext uri="{FF2B5EF4-FFF2-40B4-BE49-F238E27FC236}">
                <a16:creationId xmlns:a16="http://schemas.microsoft.com/office/drawing/2014/main" id="{5EF3E50E-7363-FF4A-919B-17072EB63DD3}"/>
              </a:ext>
            </a:extLst>
          </p:cNvPr>
          <p:cNvSpPr txBox="1"/>
          <p:nvPr/>
        </p:nvSpPr>
        <p:spPr>
          <a:xfrm>
            <a:off x="669303" y="1861696"/>
            <a:ext cx="8472340" cy="1754326"/>
          </a:xfrm>
          <a:prstGeom prst="rect">
            <a:avLst/>
          </a:prstGeom>
          <a:noFill/>
        </p:spPr>
        <p:txBody>
          <a:bodyPr wrap="square">
            <a:spAutoFit/>
          </a:bodyPr>
          <a:lstStyle/>
          <a:p>
            <a:pPr>
              <a:buNone/>
            </a:pPr>
            <a:r>
              <a:rPr lang="es-ES" dirty="0"/>
              <a:t>El desempeño del modelo será evaluado mediante indicadores robustos y acordes al desbalance de la clase positiva, tales como:</a:t>
            </a:r>
          </a:p>
          <a:p>
            <a:pPr>
              <a:buNone/>
            </a:pPr>
            <a:endParaRPr lang="es-ES" dirty="0"/>
          </a:p>
          <a:p>
            <a:pPr marL="285750" indent="-285750">
              <a:buFont typeface="Arial" panose="020B0604020202020204" pitchFamily="34" charset="0"/>
              <a:buChar char="•"/>
            </a:pPr>
            <a:r>
              <a:rPr lang="es-ES" dirty="0"/>
              <a:t> </a:t>
            </a:r>
            <a:r>
              <a:rPr lang="es-ES" dirty="0" err="1"/>
              <a:t>AUC</a:t>
            </a:r>
            <a:r>
              <a:rPr lang="es-ES" dirty="0"/>
              <a:t> ≥ 0.80, para asegurar buena capacidad discriminatoria.</a:t>
            </a:r>
          </a:p>
          <a:p>
            <a:pPr marL="285750" indent="-285750">
              <a:buFont typeface="Arial" panose="020B0604020202020204" pitchFamily="34" charset="0"/>
              <a:buChar char="•"/>
            </a:pPr>
            <a:r>
              <a:rPr lang="es-ES" dirty="0"/>
              <a:t> </a:t>
            </a:r>
            <a:r>
              <a:rPr lang="es-ES" dirty="0" err="1"/>
              <a:t>Recall</a:t>
            </a:r>
            <a:r>
              <a:rPr lang="es-ES" dirty="0"/>
              <a:t> ≥ 0.60, priorizando la detección de locales de alto riesgo.</a:t>
            </a:r>
          </a:p>
          <a:p>
            <a:pPr marL="285750" indent="-285750">
              <a:buFont typeface="Arial" panose="020B0604020202020204" pitchFamily="34" charset="0"/>
              <a:buChar char="•"/>
            </a:pPr>
            <a:r>
              <a:rPr lang="es-ES" dirty="0"/>
              <a:t> </a:t>
            </a:r>
            <a:r>
              <a:rPr lang="es-ES" dirty="0" err="1"/>
              <a:t>Precision</a:t>
            </a:r>
            <a:r>
              <a:rPr lang="es-ES" dirty="0"/>
              <a:t> ≥ 0.30, aceptable en contextos de eventos poco frecuentes.</a:t>
            </a:r>
          </a:p>
        </p:txBody>
      </p:sp>
      <p:sp>
        <p:nvSpPr>
          <p:cNvPr id="3" name="CuadroTexto 2">
            <a:extLst>
              <a:ext uri="{FF2B5EF4-FFF2-40B4-BE49-F238E27FC236}">
                <a16:creationId xmlns:a16="http://schemas.microsoft.com/office/drawing/2014/main" id="{712E7B0C-0F5D-4DD2-1F01-3E811E70E1E1}"/>
              </a:ext>
            </a:extLst>
          </p:cNvPr>
          <p:cNvSpPr txBox="1"/>
          <p:nvPr/>
        </p:nvSpPr>
        <p:spPr>
          <a:xfrm>
            <a:off x="553561" y="4307696"/>
            <a:ext cx="10037190" cy="1477328"/>
          </a:xfrm>
          <a:prstGeom prst="rect">
            <a:avLst/>
          </a:prstGeom>
          <a:noFill/>
        </p:spPr>
        <p:txBody>
          <a:bodyPr wrap="square">
            <a:spAutoFit/>
          </a:bodyPr>
          <a:lstStyle/>
          <a:p>
            <a:pPr>
              <a:buNone/>
            </a:pPr>
            <a:r>
              <a:rPr lang="es-ES" dirty="0"/>
              <a:t>Los resultados de este modelo permitirán:</a:t>
            </a:r>
          </a:p>
          <a:p>
            <a:pPr marL="285750" indent="-285750">
              <a:buFont typeface="Arial" panose="020B0604020202020204" pitchFamily="34" charset="0"/>
              <a:buChar char="•"/>
            </a:pPr>
            <a:r>
              <a:rPr lang="es-ES" dirty="0"/>
              <a:t>Generar rankings de riesgo para priorizar fiscalización.</a:t>
            </a:r>
          </a:p>
          <a:p>
            <a:pPr marL="285750" indent="-285750">
              <a:buFont typeface="Arial" panose="020B0604020202020204" pitchFamily="34" charset="0"/>
              <a:buChar char="•"/>
            </a:pPr>
            <a:r>
              <a:rPr lang="es-ES" dirty="0"/>
              <a:t> Alertas tempranas sobre establecimientos críticos.</a:t>
            </a:r>
          </a:p>
          <a:p>
            <a:pPr marL="285750" indent="-285750">
              <a:buFont typeface="Arial" panose="020B0604020202020204" pitchFamily="34" charset="0"/>
              <a:buChar char="•"/>
            </a:pPr>
            <a:r>
              <a:rPr lang="es-ES" dirty="0"/>
              <a:t> Campañas preventivas y correctivas sectorizadas, orientadas a reducir incidentes graves, costos de fiscalización e informalidad.</a:t>
            </a:r>
          </a:p>
        </p:txBody>
      </p:sp>
    </p:spTree>
    <p:extLst>
      <p:ext uri="{BB962C8B-B14F-4D97-AF65-F5344CB8AC3E}">
        <p14:creationId xmlns:p14="http://schemas.microsoft.com/office/powerpoint/2010/main" val="914154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1DE19-A3D4-A39C-B451-A4344A70EC62}"/>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92545A3F-9262-4DF6-313A-10B1BA9230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E0963379-3CDA-44B4-D8AF-D9E2B2DD91FB}"/>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3" name="CuadroTexto 2">
            <a:extLst>
              <a:ext uri="{FF2B5EF4-FFF2-40B4-BE49-F238E27FC236}">
                <a16:creationId xmlns:a16="http://schemas.microsoft.com/office/drawing/2014/main" id="{4C4ECE88-30B1-0C79-07BF-2466E660B210}"/>
              </a:ext>
            </a:extLst>
          </p:cNvPr>
          <p:cNvSpPr txBox="1"/>
          <p:nvPr/>
        </p:nvSpPr>
        <p:spPr>
          <a:xfrm>
            <a:off x="718795" y="1408464"/>
            <a:ext cx="6094428" cy="369332"/>
          </a:xfrm>
          <a:prstGeom prst="rect">
            <a:avLst/>
          </a:prstGeom>
          <a:noFill/>
        </p:spPr>
        <p:txBody>
          <a:bodyPr wrap="square">
            <a:spAutoFit/>
          </a:bodyPr>
          <a:lstStyle/>
          <a:p>
            <a:r>
              <a:rPr lang="es-ES" sz="1800" dirty="0">
                <a:latin typeface="Segoe UI Black" panose="020B0A02040204020203" pitchFamily="34" charset="0"/>
                <a:ea typeface="Segoe UI Black" panose="020B0A02040204020203" pitchFamily="34" charset="0"/>
              </a:rPr>
              <a:t>INTRODUCCIÓN</a:t>
            </a:r>
            <a:endParaRPr lang="es-PE" dirty="0"/>
          </a:p>
        </p:txBody>
      </p:sp>
      <p:sp>
        <p:nvSpPr>
          <p:cNvPr id="4" name="CuadroTexto 3">
            <a:extLst>
              <a:ext uri="{FF2B5EF4-FFF2-40B4-BE49-F238E27FC236}">
                <a16:creationId xmlns:a16="http://schemas.microsoft.com/office/drawing/2014/main" id="{F024335F-8A80-A4E0-0F96-D7A706F89969}"/>
              </a:ext>
            </a:extLst>
          </p:cNvPr>
          <p:cNvSpPr txBox="1"/>
          <p:nvPr/>
        </p:nvSpPr>
        <p:spPr>
          <a:xfrm>
            <a:off x="718795" y="1964210"/>
            <a:ext cx="9775596" cy="4122154"/>
          </a:xfrm>
          <a:prstGeom prst="rect">
            <a:avLst/>
          </a:prstGeom>
          <a:noFill/>
        </p:spPr>
        <p:txBody>
          <a:bodyPr wrap="square">
            <a:spAutoFit/>
          </a:bodyPr>
          <a:lstStyle/>
          <a:p>
            <a:r>
              <a:rPr lang="es-ES" sz="2000" dirty="0"/>
              <a:t>La Municipalidad Distrital de San Isidro administra uno de los ecosistemas económicos más dinámicos y complejos del país, caracterizado por una alta concentración de actividades comerciales, de servicios, salud, gastronomía, hospedaje y entretenimiento, muchas de ellas con afluencia masiva de personas y niveles de riesgo diferenciados. Esta condición convierte al distrito en un territorio de alta exigencia para la gestión de licencias de funcionamiento y fiscalización municipal.</a:t>
            </a:r>
          </a:p>
          <a:p>
            <a:endParaRPr lang="es-ES" sz="2000" dirty="0"/>
          </a:p>
          <a:p>
            <a:r>
              <a:rPr lang="es-ES" sz="2000" dirty="0"/>
              <a:t>En este contexto, la municipalidad enfrenta el desafío permanente de garantizar el desarrollo económico formal, sin comprometer la seguridad de las personas, el cumplimiento normativo ni el orden urbano, conforme a la Ley N.º 28976 – Ley Marco de Licencias de Funcionamiento, la Ley del Procedimiento Administrativo General (</a:t>
            </a:r>
            <a:r>
              <a:rPr lang="es-ES" sz="2000" dirty="0" err="1"/>
              <a:t>LPAG</a:t>
            </a:r>
            <a:r>
              <a:rPr lang="es-ES" sz="2000" dirty="0"/>
              <a:t>) y las normas de Inspección Técnica de Seguridad en Edificaciones (</a:t>
            </a:r>
            <a:r>
              <a:rPr lang="es-ES" sz="2000" dirty="0" err="1"/>
              <a:t>ITSE</a:t>
            </a:r>
            <a:r>
              <a:rPr lang="es-ES" sz="2000" dirty="0"/>
              <a:t>).</a:t>
            </a:r>
          </a:p>
          <a:p>
            <a:pPr>
              <a:lnSpc>
                <a:spcPct val="115000"/>
              </a:lnSpc>
              <a:spcAft>
                <a:spcPts val="800"/>
              </a:spcAft>
              <a:buNone/>
            </a:pPr>
            <a:endParaRPr lang="es-PE" sz="2000" kern="100" dirty="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530272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B32D5-0E9E-ABC4-F7A0-2D18B4FB9737}"/>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33359FD4-088C-532C-4FFE-1DBF1DC6BB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FDBD5412-9425-81E7-C33F-2E35F6F76AFF}"/>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3" name="CuadroTexto 2">
            <a:extLst>
              <a:ext uri="{FF2B5EF4-FFF2-40B4-BE49-F238E27FC236}">
                <a16:creationId xmlns:a16="http://schemas.microsoft.com/office/drawing/2014/main" id="{BE60BD3D-0A15-0402-40EE-DDA8C8B92B59}"/>
              </a:ext>
            </a:extLst>
          </p:cNvPr>
          <p:cNvSpPr txBox="1"/>
          <p:nvPr/>
        </p:nvSpPr>
        <p:spPr>
          <a:xfrm>
            <a:off x="718795" y="1408464"/>
            <a:ext cx="6094428" cy="369332"/>
          </a:xfrm>
          <a:prstGeom prst="rect">
            <a:avLst/>
          </a:prstGeom>
          <a:noFill/>
        </p:spPr>
        <p:txBody>
          <a:bodyPr wrap="square">
            <a:spAutoFit/>
          </a:bodyPr>
          <a:lstStyle/>
          <a:p>
            <a:r>
              <a:rPr lang="es-ES" sz="1800" dirty="0">
                <a:latin typeface="Segoe UI Black" panose="020B0A02040204020203" pitchFamily="34" charset="0"/>
                <a:ea typeface="Segoe UI Black" panose="020B0A02040204020203" pitchFamily="34" charset="0"/>
              </a:rPr>
              <a:t>INTRODUCCIÓN</a:t>
            </a:r>
            <a:endParaRPr lang="es-PE" dirty="0"/>
          </a:p>
        </p:txBody>
      </p:sp>
      <p:sp>
        <p:nvSpPr>
          <p:cNvPr id="5" name="CuadroTexto 4">
            <a:extLst>
              <a:ext uri="{FF2B5EF4-FFF2-40B4-BE49-F238E27FC236}">
                <a16:creationId xmlns:a16="http://schemas.microsoft.com/office/drawing/2014/main" id="{93047498-FEEA-5DBA-5486-78B748C60EBF}"/>
              </a:ext>
            </a:extLst>
          </p:cNvPr>
          <p:cNvSpPr txBox="1"/>
          <p:nvPr/>
        </p:nvSpPr>
        <p:spPr>
          <a:xfrm>
            <a:off x="507038" y="1797505"/>
            <a:ext cx="10425517" cy="1200329"/>
          </a:xfrm>
          <a:prstGeom prst="rect">
            <a:avLst/>
          </a:prstGeom>
          <a:noFill/>
        </p:spPr>
        <p:txBody>
          <a:bodyPr wrap="square">
            <a:spAutoFit/>
          </a:bodyPr>
          <a:lstStyle/>
          <a:p>
            <a:r>
              <a:rPr lang="es-ES" dirty="0"/>
              <a:t>Sin embargo, el crecimiento y la diversidad del parque comercial del distrito han generado limitaciones estructurales en el modelo tradicional de fiscalización, el cual se ha basado principalmente en inspecciones reactivas, atención de denuncias, operativos generalizados o controles periódicos homogéneos, sin una priorización diferenciada por nivel de riesgo real. Esta forma de gestión presenta varios problemas críticos:</a:t>
            </a:r>
            <a:endParaRPr lang="es-PE" dirty="0"/>
          </a:p>
        </p:txBody>
      </p:sp>
      <p:sp>
        <p:nvSpPr>
          <p:cNvPr id="8" name="CuadroTexto 7">
            <a:extLst>
              <a:ext uri="{FF2B5EF4-FFF2-40B4-BE49-F238E27FC236}">
                <a16:creationId xmlns:a16="http://schemas.microsoft.com/office/drawing/2014/main" id="{3382BF5E-0ADD-2CC5-9CD8-4E6161D71911}"/>
              </a:ext>
            </a:extLst>
          </p:cNvPr>
          <p:cNvSpPr txBox="1"/>
          <p:nvPr/>
        </p:nvSpPr>
        <p:spPr>
          <a:xfrm>
            <a:off x="569076" y="3165050"/>
            <a:ext cx="10301439" cy="2862322"/>
          </a:xfrm>
          <a:prstGeom prst="rect">
            <a:avLst/>
          </a:prstGeom>
          <a:noFill/>
        </p:spPr>
        <p:txBody>
          <a:bodyPr wrap="square">
            <a:spAutoFit/>
          </a:bodyPr>
          <a:lstStyle/>
          <a:p>
            <a:pPr marL="285750" lvl="0" indent="-285750" eaLnBrk="0" fontAlgn="base" hangingPunct="0">
              <a:spcBef>
                <a:spcPct val="0"/>
              </a:spcBef>
              <a:spcAft>
                <a:spcPct val="0"/>
              </a:spcAft>
              <a:buFont typeface="Arial" panose="020B0604020202020204" pitchFamily="34" charset="0"/>
              <a:buChar char="•"/>
            </a:pPr>
            <a:r>
              <a:rPr lang="es-PE" altLang="es-PE" dirty="0">
                <a:latin typeface="Arial" panose="020B0604020202020204" pitchFamily="34" charset="0"/>
              </a:rPr>
              <a:t>Uso ineficiente de los recursos municipales, al inspeccionar con igual intensidad locales de bajo y alto riesgo.</a:t>
            </a:r>
          </a:p>
          <a:p>
            <a:pPr marL="285750" lvl="0" indent="-285750" eaLnBrk="0" fontAlgn="base" hangingPunct="0">
              <a:spcBef>
                <a:spcPct val="0"/>
              </a:spcBef>
              <a:spcAft>
                <a:spcPct val="0"/>
              </a:spcAft>
              <a:buFont typeface="Arial" panose="020B0604020202020204" pitchFamily="34" charset="0"/>
              <a:buChar char="•"/>
            </a:pPr>
            <a:r>
              <a:rPr lang="es-PE" altLang="es-PE" dirty="0">
                <a:latin typeface="Arial" panose="020B0604020202020204" pitchFamily="34" charset="0"/>
              </a:rPr>
              <a:t>Dificultad para anticipar incumplimientos graves, que pueden derivar en sanciones extremas como la clausura definitiva.</a:t>
            </a:r>
          </a:p>
          <a:p>
            <a:pPr marL="285750" lvl="0" indent="-285750" eaLnBrk="0" fontAlgn="base" hangingPunct="0">
              <a:spcBef>
                <a:spcPct val="0"/>
              </a:spcBef>
              <a:spcAft>
                <a:spcPct val="0"/>
              </a:spcAft>
              <a:buFont typeface="Arial" panose="020B0604020202020204" pitchFamily="34" charset="0"/>
              <a:buChar char="•"/>
            </a:pPr>
            <a:r>
              <a:rPr lang="es-PE" altLang="es-PE" dirty="0">
                <a:latin typeface="Arial" panose="020B0604020202020204" pitchFamily="34" charset="0"/>
              </a:rPr>
              <a:t>Limitada capacidad para identificar patrones de riesgo, reincidencia o combinaciones de factores que preceden eventos críticos.</a:t>
            </a:r>
          </a:p>
          <a:p>
            <a:pPr marL="285750" lvl="0" indent="-285750" eaLnBrk="0" fontAlgn="base" hangingPunct="0">
              <a:spcBef>
                <a:spcPct val="0"/>
              </a:spcBef>
              <a:spcAft>
                <a:spcPct val="0"/>
              </a:spcAft>
              <a:buFont typeface="Arial" panose="020B0604020202020204" pitchFamily="34" charset="0"/>
              <a:buChar char="•"/>
            </a:pPr>
            <a:r>
              <a:rPr lang="es-PE" altLang="es-PE" dirty="0">
                <a:latin typeface="Arial" panose="020B0604020202020204" pitchFamily="34" charset="0"/>
              </a:rPr>
              <a:t>Sobrecostos operativos y presión sobre el personal de fiscalización, sin mejoras proporcionales en seguridad.</a:t>
            </a:r>
          </a:p>
          <a:p>
            <a:pPr marL="285750" lvl="0" indent="-285750" eaLnBrk="0" fontAlgn="base" hangingPunct="0">
              <a:spcBef>
                <a:spcPct val="0"/>
              </a:spcBef>
              <a:spcAft>
                <a:spcPct val="0"/>
              </a:spcAft>
              <a:buFont typeface="Arial" panose="020B0604020202020204" pitchFamily="34" charset="0"/>
              <a:buChar char="•"/>
            </a:pPr>
            <a:r>
              <a:rPr lang="es-PE" altLang="es-PE" dirty="0">
                <a:latin typeface="Arial" panose="020B0604020202020204" pitchFamily="34" charset="0"/>
              </a:rPr>
              <a:t>Exposición a riesgos urbanos, sanitarios y de seguridad, con potencial impacto social, reputacional y legal para la municipalidad</a:t>
            </a:r>
            <a:endParaRPr lang="es-PE" dirty="0"/>
          </a:p>
        </p:txBody>
      </p:sp>
    </p:spTree>
    <p:extLst>
      <p:ext uri="{BB962C8B-B14F-4D97-AF65-F5344CB8AC3E}">
        <p14:creationId xmlns:p14="http://schemas.microsoft.com/office/powerpoint/2010/main" val="695303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6D13B-59EC-51B4-FC40-9C69DB002346}"/>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79A40BCD-930A-8C76-B386-4F9C61A61C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0C15AFF9-961F-9711-2B8F-C8C40E8770EF}"/>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F887A18B-79CE-6C14-E664-3AB0BBB13174}"/>
              </a:ext>
            </a:extLst>
          </p:cNvPr>
          <p:cNvSpPr txBox="1"/>
          <p:nvPr/>
        </p:nvSpPr>
        <p:spPr>
          <a:xfrm>
            <a:off x="516455" y="1251552"/>
            <a:ext cx="3233054" cy="560090"/>
          </a:xfrm>
          <a:prstGeom prst="rect">
            <a:avLst/>
          </a:prstGeom>
          <a:noFill/>
        </p:spPr>
        <p:txBody>
          <a:bodyPr wrap="square">
            <a:spAutoFit/>
          </a:bodyPr>
          <a:lstStyle/>
          <a:p>
            <a:pPr>
              <a:lnSpc>
                <a:spcPct val="200000"/>
              </a:lnSpc>
            </a:pPr>
            <a:r>
              <a:rPr lang="es-ES" sz="1800" dirty="0">
                <a:latin typeface="Segoe UI Black" panose="020B0A02040204020203" pitchFamily="34" charset="0"/>
                <a:ea typeface="Segoe UI Black" panose="020B0A02040204020203" pitchFamily="34" charset="0"/>
              </a:rPr>
              <a:t>Problemática</a:t>
            </a:r>
          </a:p>
        </p:txBody>
      </p:sp>
      <p:sp>
        <p:nvSpPr>
          <p:cNvPr id="3" name="CuadroTexto 2">
            <a:extLst>
              <a:ext uri="{FF2B5EF4-FFF2-40B4-BE49-F238E27FC236}">
                <a16:creationId xmlns:a16="http://schemas.microsoft.com/office/drawing/2014/main" id="{06F78400-3CB8-96BD-E541-C2A58651F98B}"/>
              </a:ext>
            </a:extLst>
          </p:cNvPr>
          <p:cNvSpPr txBox="1"/>
          <p:nvPr/>
        </p:nvSpPr>
        <p:spPr>
          <a:xfrm>
            <a:off x="516455" y="1983066"/>
            <a:ext cx="10111401" cy="4154984"/>
          </a:xfrm>
          <a:prstGeom prst="rect">
            <a:avLst/>
          </a:prstGeom>
          <a:noFill/>
        </p:spPr>
        <p:txBody>
          <a:bodyPr wrap="square">
            <a:spAutoFit/>
          </a:bodyPr>
          <a:lstStyle/>
          <a:p>
            <a:pPr algn="just"/>
            <a:r>
              <a:rPr lang="es-ES" sz="2400" dirty="0"/>
              <a:t>La municipalidad no dispone actualmente de herramientas analíticas predictivas que permitan integrar y analizar de manera conjunta la información administrativa, técnica y operativa asociada a las licencias de funcionamiento, lo que limita su capacidad para anticipar oportunamente situaciones de riesgo. Esta carencia reduce la eficacia de los procesos de fiscalización y conduce a un uso subóptimo de los recursos públicos. </a:t>
            </a:r>
          </a:p>
          <a:p>
            <a:pPr algn="just"/>
            <a:endParaRPr lang="es-ES" sz="2400" dirty="0"/>
          </a:p>
          <a:p>
            <a:pPr algn="just"/>
            <a:r>
              <a:rPr lang="es-ES" sz="2400" dirty="0"/>
              <a:t>En este contexto, la aplicación de modelos de machine </a:t>
            </a:r>
            <a:r>
              <a:rPr lang="es-ES" sz="2400" dirty="0" err="1"/>
              <a:t>learning</a:t>
            </a:r>
            <a:r>
              <a:rPr lang="es-ES" sz="2400" dirty="0"/>
              <a:t> se plantea como una solución estratégica para transformar los datos administrativos disponibles en inteligencia preventiva, orientada a la priorización de inspecciones, la gestión basada en riesgo y la optimización de la función fiscalizadora municipal.</a:t>
            </a:r>
            <a:endParaRPr lang="es-PE" sz="2400" dirty="0"/>
          </a:p>
        </p:txBody>
      </p:sp>
    </p:spTree>
    <p:extLst>
      <p:ext uri="{BB962C8B-B14F-4D97-AF65-F5344CB8AC3E}">
        <p14:creationId xmlns:p14="http://schemas.microsoft.com/office/powerpoint/2010/main" val="2167229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EE396-7D23-1A5D-A2F9-F77AE5A4BDAD}"/>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C64D8D8E-CA54-604C-A3AF-D94A8EF46B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C9D6E963-B6C7-E437-65E9-FF20A1B98920}"/>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BC1303B0-9758-8272-DA09-354117D1D3D3}"/>
              </a:ext>
            </a:extLst>
          </p:cNvPr>
          <p:cNvSpPr txBox="1"/>
          <p:nvPr/>
        </p:nvSpPr>
        <p:spPr>
          <a:xfrm>
            <a:off x="407710" y="1251551"/>
            <a:ext cx="1977271" cy="560090"/>
          </a:xfrm>
          <a:prstGeom prst="rect">
            <a:avLst/>
          </a:prstGeom>
          <a:noFill/>
        </p:spPr>
        <p:txBody>
          <a:bodyPr wrap="square">
            <a:spAutoFit/>
          </a:bodyPr>
          <a:lstStyle/>
          <a:p>
            <a:pPr algn="ctr">
              <a:lnSpc>
                <a:spcPct val="200000"/>
              </a:lnSpc>
            </a:pPr>
            <a:r>
              <a:rPr lang="es-ES" dirty="0">
                <a:latin typeface="Segoe UI Black" panose="020B0A02040204020203" pitchFamily="34" charset="0"/>
                <a:ea typeface="Segoe UI Black" panose="020B0A02040204020203" pitchFamily="34" charset="0"/>
              </a:rPr>
              <a:t>OBJETIVO</a:t>
            </a:r>
            <a:endParaRPr lang="es-ES" sz="1800" dirty="0">
              <a:latin typeface="Segoe UI Black" panose="020B0A02040204020203" pitchFamily="34" charset="0"/>
              <a:ea typeface="Segoe UI Black" panose="020B0A02040204020203" pitchFamily="34" charset="0"/>
            </a:endParaRPr>
          </a:p>
        </p:txBody>
      </p:sp>
      <p:sp>
        <p:nvSpPr>
          <p:cNvPr id="3" name="CuadroTexto 2">
            <a:extLst>
              <a:ext uri="{FF2B5EF4-FFF2-40B4-BE49-F238E27FC236}">
                <a16:creationId xmlns:a16="http://schemas.microsoft.com/office/drawing/2014/main" id="{A652AF86-036D-4FD6-48DF-EC358108E996}"/>
              </a:ext>
            </a:extLst>
          </p:cNvPr>
          <p:cNvSpPr txBox="1"/>
          <p:nvPr/>
        </p:nvSpPr>
        <p:spPr>
          <a:xfrm>
            <a:off x="736188" y="2135302"/>
            <a:ext cx="10408123" cy="2308324"/>
          </a:xfrm>
          <a:prstGeom prst="rect">
            <a:avLst/>
          </a:prstGeom>
          <a:noFill/>
        </p:spPr>
        <p:txBody>
          <a:bodyPr wrap="square">
            <a:spAutoFit/>
          </a:bodyPr>
          <a:lstStyle/>
          <a:p>
            <a:pPr algn="just"/>
            <a:r>
              <a:rPr lang="es-ES" sz="2400" dirty="0"/>
              <a:t>Desarrollar y aplicar un modelo predictivo basado en técnicas de machine </a:t>
            </a:r>
            <a:r>
              <a:rPr lang="es-ES" sz="2400" dirty="0" err="1"/>
              <a:t>learning</a:t>
            </a:r>
            <a:r>
              <a:rPr lang="es-ES" sz="2400" dirty="0"/>
              <a:t> que permita estimar la probabilidad de ocurrencia de situaciones de alto riesgo regulatorio en los establecimientos comerciales del distrito de San Isidro, a partir de la integración de variables administrativas, técnicas y operativas, con el propósito de anticipar riesgos críticos, priorizar de manera eficiente las acciones de fiscalización municipal y optimizar el uso de los recursos públicos.</a:t>
            </a:r>
            <a:endParaRPr lang="es-PE" sz="2400" dirty="0"/>
          </a:p>
        </p:txBody>
      </p:sp>
    </p:spTree>
    <p:extLst>
      <p:ext uri="{BB962C8B-B14F-4D97-AF65-F5344CB8AC3E}">
        <p14:creationId xmlns:p14="http://schemas.microsoft.com/office/powerpoint/2010/main" val="4006646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828D2-9E32-983B-5340-ECE971D7C643}"/>
            </a:ext>
          </a:extLst>
        </p:cNvPr>
        <p:cNvGrpSpPr/>
        <p:nvPr/>
      </p:nvGrpSpPr>
      <p:grpSpPr>
        <a:xfrm>
          <a:off x="0" y="0"/>
          <a:ext cx="0" cy="0"/>
          <a:chOff x="0" y="0"/>
          <a:chExt cx="0" cy="0"/>
        </a:xfrm>
      </p:grpSpPr>
      <p:pic>
        <p:nvPicPr>
          <p:cNvPr id="11" name="Imagen 10">
            <a:extLst>
              <a:ext uri="{FF2B5EF4-FFF2-40B4-BE49-F238E27FC236}">
                <a16:creationId xmlns:a16="http://schemas.microsoft.com/office/drawing/2014/main" id="{9833E8E3-29D4-C0E3-BC39-CAF3F72264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44312" y="25334"/>
            <a:ext cx="1005675" cy="1226218"/>
          </a:xfrm>
          <a:prstGeom prst="rect">
            <a:avLst/>
          </a:prstGeom>
        </p:spPr>
      </p:pic>
      <p:sp>
        <p:nvSpPr>
          <p:cNvPr id="17" name="CuadroTexto 16">
            <a:extLst>
              <a:ext uri="{FF2B5EF4-FFF2-40B4-BE49-F238E27FC236}">
                <a16:creationId xmlns:a16="http://schemas.microsoft.com/office/drawing/2014/main" id="{C4A5760D-0D1B-33D1-5C01-E2619AB457CC}"/>
              </a:ext>
            </a:extLst>
          </p:cNvPr>
          <p:cNvSpPr txBox="1"/>
          <p:nvPr/>
        </p:nvSpPr>
        <p:spPr>
          <a:xfrm>
            <a:off x="0" y="79854"/>
            <a:ext cx="11144312" cy="1000274"/>
          </a:xfrm>
          <a:prstGeom prst="rect">
            <a:avLst/>
          </a:prstGeom>
          <a:solidFill>
            <a:srgbClr val="8E1910"/>
          </a:solidFill>
        </p:spPr>
        <p:txBody>
          <a:bodyPr wrap="square" rtlCol="0">
            <a:spAutoFit/>
          </a:bodyPr>
          <a:lstStyle/>
          <a:p>
            <a:pPr algn="ctr">
              <a:lnSpc>
                <a:spcPct val="200000"/>
              </a:lnSpc>
            </a:pPr>
            <a:r>
              <a:rPr lang="es-ES" sz="2400" dirty="0">
                <a:solidFill>
                  <a:schemeClr val="bg1"/>
                </a:solidFill>
                <a:latin typeface="Segoe UI Black" panose="020B0A02040204020203" pitchFamily="34" charset="0"/>
                <a:ea typeface="Segoe UI Black" panose="020B0A02040204020203" pitchFamily="34" charset="0"/>
              </a:rPr>
              <a:t>Valor de las Tecnologías de la Información</a:t>
            </a:r>
          </a:p>
          <a:p>
            <a:pPr algn="ctr"/>
            <a:endParaRPr lang="es-PE" sz="1100" dirty="0">
              <a:latin typeface="Segoe UI Black" panose="020B0A02040204020203" pitchFamily="34" charset="0"/>
              <a:ea typeface="Segoe UI Black" panose="020B0A02040204020203" pitchFamily="34" charset="0"/>
            </a:endParaRPr>
          </a:p>
        </p:txBody>
      </p:sp>
      <p:sp>
        <p:nvSpPr>
          <p:cNvPr id="2" name="CuadroTexto 1">
            <a:extLst>
              <a:ext uri="{FF2B5EF4-FFF2-40B4-BE49-F238E27FC236}">
                <a16:creationId xmlns:a16="http://schemas.microsoft.com/office/drawing/2014/main" id="{48D1AC89-6D5F-543B-385E-1546DAB04EF8}"/>
              </a:ext>
            </a:extLst>
          </p:cNvPr>
          <p:cNvSpPr txBox="1"/>
          <p:nvPr/>
        </p:nvSpPr>
        <p:spPr>
          <a:xfrm>
            <a:off x="-2067465" y="1134614"/>
            <a:ext cx="6803795" cy="560090"/>
          </a:xfrm>
          <a:prstGeom prst="rect">
            <a:avLst/>
          </a:prstGeom>
          <a:noFill/>
        </p:spPr>
        <p:txBody>
          <a:bodyPr wrap="square">
            <a:spAutoFit/>
          </a:bodyPr>
          <a:lstStyle/>
          <a:p>
            <a:pPr algn="ctr">
              <a:lnSpc>
                <a:spcPct val="200000"/>
              </a:lnSpc>
            </a:pPr>
            <a:r>
              <a:rPr lang="es-ES" sz="1800" dirty="0">
                <a:latin typeface="Segoe UI Black" panose="020B0A02040204020203" pitchFamily="34" charset="0"/>
                <a:ea typeface="Segoe UI Black" panose="020B0A02040204020203" pitchFamily="34" charset="0"/>
              </a:rPr>
              <a:t>METODOLOGÍA</a:t>
            </a:r>
          </a:p>
        </p:txBody>
      </p:sp>
      <p:sp>
        <p:nvSpPr>
          <p:cNvPr id="10" name="CuadroTexto 9">
            <a:extLst>
              <a:ext uri="{FF2B5EF4-FFF2-40B4-BE49-F238E27FC236}">
                <a16:creationId xmlns:a16="http://schemas.microsoft.com/office/drawing/2014/main" id="{F41363D3-475B-4213-BDE9-9D0D8E4A9C71}"/>
              </a:ext>
            </a:extLst>
          </p:cNvPr>
          <p:cNvSpPr txBox="1"/>
          <p:nvPr/>
        </p:nvSpPr>
        <p:spPr>
          <a:xfrm>
            <a:off x="306781" y="2927257"/>
            <a:ext cx="3624283" cy="1200329"/>
          </a:xfrm>
          <a:prstGeom prst="rect">
            <a:avLst/>
          </a:prstGeom>
          <a:noFill/>
        </p:spPr>
        <p:txBody>
          <a:bodyPr wrap="square">
            <a:spAutoFit/>
          </a:bodyPr>
          <a:lstStyle/>
          <a:p>
            <a:r>
              <a:rPr lang="es-PE" b="1" dirty="0"/>
              <a:t>CRISP-DM</a:t>
            </a:r>
            <a:r>
              <a:rPr lang="es-PE" dirty="0"/>
              <a:t> (Cross-</a:t>
            </a:r>
            <a:r>
              <a:rPr lang="es-PE" dirty="0" err="1"/>
              <a:t>Industry</a:t>
            </a:r>
            <a:r>
              <a:rPr lang="es-PE" dirty="0"/>
              <a:t> Standard </a:t>
            </a:r>
            <a:r>
              <a:rPr lang="es-PE" dirty="0" err="1"/>
              <a:t>Process</a:t>
            </a:r>
            <a:r>
              <a:rPr lang="es-PE" dirty="0"/>
              <a:t> </a:t>
            </a:r>
            <a:r>
              <a:rPr lang="es-PE" dirty="0" err="1"/>
              <a:t>for</a:t>
            </a:r>
            <a:r>
              <a:rPr lang="es-PE" dirty="0"/>
              <a:t> Data </a:t>
            </a:r>
            <a:r>
              <a:rPr lang="es-PE" dirty="0" err="1"/>
              <a:t>Mining</a:t>
            </a:r>
            <a:r>
              <a:rPr lang="es-PE" dirty="0"/>
              <a:t>) es una metodología estandarizada utilizada en minería de datos</a:t>
            </a:r>
          </a:p>
        </p:txBody>
      </p:sp>
      <p:pic>
        <p:nvPicPr>
          <p:cNvPr id="9" name="Imagen 8">
            <a:extLst>
              <a:ext uri="{FF2B5EF4-FFF2-40B4-BE49-F238E27FC236}">
                <a16:creationId xmlns:a16="http://schemas.microsoft.com/office/drawing/2014/main" id="{C6B57211-129B-4AE6-8C56-6A125AA242BA}"/>
              </a:ext>
            </a:extLst>
          </p:cNvPr>
          <p:cNvPicPr>
            <a:picLocks noChangeAspect="1"/>
          </p:cNvPicPr>
          <p:nvPr/>
        </p:nvPicPr>
        <p:blipFill>
          <a:blip r:embed="rId3"/>
          <a:stretch>
            <a:fillRect/>
          </a:stretch>
        </p:blipFill>
        <p:spPr>
          <a:xfrm>
            <a:off x="4148233" y="1134614"/>
            <a:ext cx="5739251" cy="5659540"/>
          </a:xfrm>
          <a:prstGeom prst="rect">
            <a:avLst/>
          </a:prstGeom>
        </p:spPr>
      </p:pic>
    </p:spTree>
    <p:extLst>
      <p:ext uri="{BB962C8B-B14F-4D97-AF65-F5344CB8AC3E}">
        <p14:creationId xmlns:p14="http://schemas.microsoft.com/office/powerpoint/2010/main" val="310181979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8975</TotalTime>
  <Words>2344</Words>
  <Application>Microsoft Office PowerPoint</Application>
  <PresentationFormat>Panorámica</PresentationFormat>
  <Paragraphs>196</Paragraphs>
  <Slides>27</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27</vt:i4>
      </vt:variant>
    </vt:vector>
  </HeadingPairs>
  <TitlesOfParts>
    <vt:vector size="35" baseType="lpstr">
      <vt:lpstr>ADLaM Display</vt:lpstr>
      <vt:lpstr>Aptos</vt:lpstr>
      <vt:lpstr>Arial</vt:lpstr>
      <vt:lpstr>Calibri</vt:lpstr>
      <vt:lpstr>Calibri Light</vt:lpstr>
      <vt:lpstr>Segoe UI Black</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¿Qué mide exactamente el AUC?</vt:lpstr>
      <vt:lpstr>Preguntas…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Andres Collantes</dc:creator>
  <cp:lastModifiedBy>Joe Gaspar</cp:lastModifiedBy>
  <cp:revision>35</cp:revision>
  <dcterms:created xsi:type="dcterms:W3CDTF">2025-06-03T15:26:17Z</dcterms:created>
  <dcterms:modified xsi:type="dcterms:W3CDTF">2025-12-31T03:33:43Z</dcterms:modified>
</cp:coreProperties>
</file>