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61" d="100"/>
          <a:sy n="161" d="100"/>
        </p:scale>
        <p:origin x="25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195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194560" y="502920"/>
            <a:ext cx="94183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1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914400" y="2331720"/>
            <a:ext cx="10360152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i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2800" dirty="0"/>
          </a:p>
        </p:txBody>
      </p:sp>
      <p:sp>
        <p:nvSpPr>
          <p:cNvPr id="5" name="Text 2"/>
          <p:cNvSpPr/>
          <p:nvPr/>
        </p:nvSpPr>
        <p:spPr>
          <a:xfrm>
            <a:off x="914400" y="3520440"/>
            <a:ext cx="1036015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Presentación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822960" y="4114800"/>
            <a:ext cx="82296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Curso: </a:t>
            </a: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Machine Learning
</a:t>
            </a:r>
            <a:r>
              <a:rPr lang="en-US" sz="16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Autores:
</a:t>
            </a: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Muñoz Cañabe, Luis</a:t>
            </a:r>
            <a:endParaRPr lang="en-US" sz="16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Contreras Avendaño, Juan Sebastian Francesco</a:t>
            </a:r>
            <a:endParaRPr lang="en-US" sz="16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Oha Quispe, Derly</a:t>
            </a:r>
            <a:endParaRPr lang="en-US" sz="16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Pedraza Palomino, Lourdes Valeria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914400" y="6126480"/>
            <a:ext cx="1036015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Agosto - 2026</a:t>
            </a:r>
            <a:endParaRPr lang="en-US" sz="22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370DB56-B598-B234-8B9F-1920649B6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20" y="525780"/>
            <a:ext cx="1163282" cy="14630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Agenda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Shape 5"/>
          <p:cNvSpPr/>
          <p:nvPr/>
        </p:nvSpPr>
        <p:spPr>
          <a:xfrm>
            <a:off x="2011680" y="1435608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9" name="Text 6"/>
          <p:cNvSpPr/>
          <p:nvPr/>
        </p:nvSpPr>
        <p:spPr>
          <a:xfrm>
            <a:off x="2011680" y="143560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2560320" y="1399032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Introducción</a:t>
            </a:r>
            <a:endParaRPr lang="en-US" sz="2000" dirty="0"/>
          </a:p>
        </p:txBody>
      </p:sp>
      <p:sp>
        <p:nvSpPr>
          <p:cNvPr id="11" name="Shape 8"/>
          <p:cNvSpPr/>
          <p:nvPr/>
        </p:nvSpPr>
        <p:spPr>
          <a:xfrm>
            <a:off x="2011680" y="2002536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2" name="Text 9"/>
          <p:cNvSpPr/>
          <p:nvPr/>
        </p:nvSpPr>
        <p:spPr>
          <a:xfrm>
            <a:off x="2011680" y="200253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2560320" y="196596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Problemática</a:t>
            </a:r>
            <a:endParaRPr lang="en-US" sz="2000" dirty="0"/>
          </a:p>
        </p:txBody>
      </p:sp>
      <p:sp>
        <p:nvSpPr>
          <p:cNvPr id="14" name="Shape 11"/>
          <p:cNvSpPr/>
          <p:nvPr/>
        </p:nvSpPr>
        <p:spPr>
          <a:xfrm>
            <a:off x="2011680" y="2569464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5" name="Text 12"/>
          <p:cNvSpPr/>
          <p:nvPr/>
        </p:nvSpPr>
        <p:spPr>
          <a:xfrm>
            <a:off x="2011680" y="256946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2560320" y="2532888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Antecedentes</a:t>
            </a:r>
            <a:endParaRPr lang="en-US" sz="2000" dirty="0"/>
          </a:p>
        </p:txBody>
      </p:sp>
      <p:sp>
        <p:nvSpPr>
          <p:cNvPr id="17" name="Shape 14"/>
          <p:cNvSpPr/>
          <p:nvPr/>
        </p:nvSpPr>
        <p:spPr>
          <a:xfrm>
            <a:off x="2011680" y="3136392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8" name="Text 15"/>
          <p:cNvSpPr/>
          <p:nvPr/>
        </p:nvSpPr>
        <p:spPr>
          <a:xfrm>
            <a:off x="2011680" y="313639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2560320" y="3099816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Descripción de los Datos</a:t>
            </a:r>
            <a:endParaRPr lang="en-US" sz="2000" dirty="0"/>
          </a:p>
        </p:txBody>
      </p:sp>
      <p:sp>
        <p:nvSpPr>
          <p:cNvPr id="20" name="Shape 17"/>
          <p:cNvSpPr/>
          <p:nvPr/>
        </p:nvSpPr>
        <p:spPr>
          <a:xfrm>
            <a:off x="2011680" y="3703320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21" name="Text 18"/>
          <p:cNvSpPr/>
          <p:nvPr/>
        </p:nvSpPr>
        <p:spPr>
          <a:xfrm>
            <a:off x="2011680" y="3703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2560320" y="3666744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Preprocesamiento de los Datos</a:t>
            </a:r>
            <a:endParaRPr lang="en-US" sz="2000" dirty="0"/>
          </a:p>
        </p:txBody>
      </p:sp>
      <p:sp>
        <p:nvSpPr>
          <p:cNvPr id="23" name="Shape 20"/>
          <p:cNvSpPr/>
          <p:nvPr/>
        </p:nvSpPr>
        <p:spPr>
          <a:xfrm>
            <a:off x="2011680" y="4270248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24" name="Text 21"/>
          <p:cNvSpPr/>
          <p:nvPr/>
        </p:nvSpPr>
        <p:spPr>
          <a:xfrm>
            <a:off x="2011680" y="427024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600" dirty="0"/>
          </a:p>
        </p:txBody>
      </p:sp>
      <p:sp>
        <p:nvSpPr>
          <p:cNvPr id="25" name="Text 22"/>
          <p:cNvSpPr/>
          <p:nvPr/>
        </p:nvSpPr>
        <p:spPr>
          <a:xfrm>
            <a:off x="2560320" y="4233672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Modelamiento y Evaluación</a:t>
            </a:r>
            <a:endParaRPr lang="en-US" sz="2000" dirty="0"/>
          </a:p>
        </p:txBody>
      </p:sp>
      <p:sp>
        <p:nvSpPr>
          <p:cNvPr id="26" name="Shape 23"/>
          <p:cNvSpPr/>
          <p:nvPr/>
        </p:nvSpPr>
        <p:spPr>
          <a:xfrm>
            <a:off x="2011680" y="4837176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27" name="Text 24"/>
          <p:cNvSpPr/>
          <p:nvPr/>
        </p:nvSpPr>
        <p:spPr>
          <a:xfrm>
            <a:off x="2011680" y="48371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600" dirty="0"/>
          </a:p>
        </p:txBody>
      </p:sp>
      <p:sp>
        <p:nvSpPr>
          <p:cNvPr id="28" name="Text 25"/>
          <p:cNvSpPr/>
          <p:nvPr/>
        </p:nvSpPr>
        <p:spPr>
          <a:xfrm>
            <a:off x="2560320" y="480060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Resultados</a:t>
            </a:r>
            <a:endParaRPr lang="en-US" sz="2000" dirty="0"/>
          </a:p>
        </p:txBody>
      </p:sp>
      <p:sp>
        <p:nvSpPr>
          <p:cNvPr id="29" name="Shape 26"/>
          <p:cNvSpPr/>
          <p:nvPr/>
        </p:nvSpPr>
        <p:spPr>
          <a:xfrm>
            <a:off x="2011680" y="5404104"/>
            <a:ext cx="384048" cy="384048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30" name="Text 27"/>
          <p:cNvSpPr/>
          <p:nvPr/>
        </p:nvSpPr>
        <p:spPr>
          <a:xfrm>
            <a:off x="2011680" y="540410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600" dirty="0"/>
          </a:p>
        </p:txBody>
      </p:sp>
      <p:sp>
        <p:nvSpPr>
          <p:cNvPr id="31" name="Text 28"/>
          <p:cNvSpPr/>
          <p:nvPr/>
        </p:nvSpPr>
        <p:spPr>
          <a:xfrm>
            <a:off x="2560320" y="5367528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Conclusiones</a:t>
            </a:r>
            <a:endParaRPr lang="en-US" sz="2000" dirty="0"/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DF1CE33-DD10-0C69-19A3-38282F37C3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61" y="38515"/>
            <a:ext cx="707002" cy="88918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Introducción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640080" y="1417320"/>
            <a:ext cx="6766560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turismo es un pilar económico del Perú, y la región Cusco concentra la mayor afluencia del país gracias a su patrimonio histórico, con Machu Picchu como destino icónico global.
El corredor Cusco – Valle Sagrado – Machu Picchu recibe más de 3 millones de visitantes al año en condiciones normales, generando divisas, empleo y encadenamientos con alojamiento, gastronomía y transporte.
Este trabajo predice los arribos mensuales de turistas a la región mediante modelos de aprendizaje supervisado, como herramienta de apoyo a la planificación de la oferta turística regional.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7772400" y="1600200"/>
            <a:ext cx="3931920" cy="1463040"/>
          </a:xfrm>
          <a:prstGeom prst="roundRect">
            <a:avLst>
              <a:gd name="adj" fmla="val 5000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863840" y="1691640"/>
            <a:ext cx="3749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+3 M
</a:t>
            </a:r>
            <a:r>
              <a:rPr lang="en-US" sz="15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visitantes al año</a:t>
            </a:r>
            <a:endParaRPr lang="en-US" sz="4000" dirty="0"/>
          </a:p>
        </p:txBody>
      </p:sp>
      <p:sp>
        <p:nvSpPr>
          <p:cNvPr id="11" name="Shape 8"/>
          <p:cNvSpPr/>
          <p:nvPr/>
        </p:nvSpPr>
        <p:spPr>
          <a:xfrm>
            <a:off x="7772400" y="3291840"/>
            <a:ext cx="3931920" cy="1371600"/>
          </a:xfrm>
          <a:prstGeom prst="roundRect">
            <a:avLst>
              <a:gd name="adj" fmla="val 5333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955280" y="3401568"/>
            <a:ext cx="35661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Objetivo
</a:t>
            </a: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Anticipar la demanda mensual para planificar aforo, personal y servicios.</a:t>
            </a:r>
            <a:endParaRPr lang="en-US" sz="1500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1E033BAA-3CD4-B4B8-67E2-8C4CE0331A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Problemática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640080" y="1371600"/>
            <a:ext cx="10881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gestión turística en Cusco opera de forma reactiva, sin pronósticos formales que integren los factores que impulsan la llegada de turistas.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640080" y="2331720"/>
            <a:ext cx="3429000" cy="3108960"/>
          </a:xfrm>
          <a:prstGeom prst="roundRect">
            <a:avLst>
              <a:gd name="adj" fmla="val 2353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868680" y="2560320"/>
            <a:ext cx="502920" cy="50292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1" name="Text 8"/>
          <p:cNvSpPr/>
          <p:nvPr/>
        </p:nvSpPr>
        <p:spPr>
          <a:xfrm>
            <a:off x="86868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841248" y="3200400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Estacionalidad y choques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841248" y="3749040"/>
            <a:ext cx="30632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Doble estacionalidad (anual y semestral) y shocks abruptos: aluvión 2010, pandemia 2020–21, paros sociales 2022–23.</a:t>
            </a:r>
            <a:endParaRPr lang="en-US" sz="1350" dirty="0"/>
          </a:p>
        </p:txBody>
      </p:sp>
      <p:sp>
        <p:nvSpPr>
          <p:cNvPr id="14" name="Shape 11"/>
          <p:cNvSpPr/>
          <p:nvPr/>
        </p:nvSpPr>
        <p:spPr>
          <a:xfrm>
            <a:off x="4343400" y="2331720"/>
            <a:ext cx="3429000" cy="3108960"/>
          </a:xfrm>
          <a:prstGeom prst="roundRect">
            <a:avLst>
              <a:gd name="adj" fmla="val 2353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4572000" y="2560320"/>
            <a:ext cx="502920" cy="50292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6" name="Text 13"/>
          <p:cNvSpPr/>
          <p:nvPr/>
        </p:nvSpPr>
        <p:spPr>
          <a:xfrm>
            <a:off x="457200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000" dirty="0"/>
          </a:p>
        </p:txBody>
      </p:sp>
      <p:sp>
        <p:nvSpPr>
          <p:cNvPr id="17" name="Text 14"/>
          <p:cNvSpPr/>
          <p:nvPr/>
        </p:nvSpPr>
        <p:spPr>
          <a:xfrm>
            <a:off x="4544568" y="3200400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Dato oficial rezagado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4544568" y="3749040"/>
            <a:ext cx="30632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arribos verificados de MINCETUR llegan solo hasta junio de 2023; los meses recientes quedan incompletos.</a:t>
            </a:r>
            <a:endParaRPr lang="en-US" sz="1350" dirty="0"/>
          </a:p>
        </p:txBody>
      </p:sp>
      <p:sp>
        <p:nvSpPr>
          <p:cNvPr id="19" name="Shape 16"/>
          <p:cNvSpPr/>
          <p:nvPr/>
        </p:nvSpPr>
        <p:spPr>
          <a:xfrm>
            <a:off x="8046720" y="2331720"/>
            <a:ext cx="3429000" cy="3108960"/>
          </a:xfrm>
          <a:prstGeom prst="roundRect">
            <a:avLst>
              <a:gd name="adj" fmla="val 2353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8275320" y="2560320"/>
            <a:ext cx="502920" cy="50292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21" name="Text 18"/>
          <p:cNvSpPr/>
          <p:nvPr/>
        </p:nvSpPr>
        <p:spPr>
          <a:xfrm>
            <a:off x="827532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000" dirty="0"/>
          </a:p>
        </p:txBody>
      </p:sp>
      <p:sp>
        <p:nvSpPr>
          <p:cNvPr id="22" name="Text 19"/>
          <p:cNvSpPr/>
          <p:nvPr/>
        </p:nvSpPr>
        <p:spPr>
          <a:xfrm>
            <a:off x="8247888" y="3200400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Planificación reactiva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8247888" y="3749040"/>
            <a:ext cx="30632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Sobredimensionar en temporada baja eleva costos; subestimar en temporada alta satura servicios y sitios patrimoniales.</a:t>
            </a:r>
            <a:endParaRPr lang="en-US" sz="1350" dirty="0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0385541F-596A-D26E-1F7E-87F5CED1A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Antecedentes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828800" y="1033272"/>
            <a:ext cx="85313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A151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Estudios recientes de pronóstico de demanda turística</a:t>
            </a:r>
            <a:endParaRPr lang="en-US" sz="16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00200"/>
          <a:ext cx="10881360" cy="3200400"/>
        </p:xfrm>
        <a:graphic>
          <a:graphicData uri="http://schemas.openxmlformats.org/drawingml/2006/table">
            <a:tbl>
              <a:tblPr/>
              <a:tblGrid>
                <a:gridCol w="3383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Estudio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Método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Resultado clave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Pinedo et al. (Perú, 5 destinos)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SN, SARIMA(X), RF, XGBoost, LightGBM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MAPE 12–18 % · R² 0.92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Chipana et al. (Piura, UNI)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SARIMAX + ensembles (CRISP-DM)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MAPE 5.26 % · R² 0.71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Bravo et al. (Ruta Moche, Perú)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Reg. Lineal, KNN, RF + Google Trends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Regresión Lineal, la más precisa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Literatura internacional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Híbridos SARIMA–LSTM + Google Trends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MAPE 5–7 % (series reales completas)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640080" y="4892040"/>
            <a:ext cx="10881360" cy="868680"/>
          </a:xfrm>
          <a:prstGeom prst="roundRect">
            <a:avLst>
              <a:gd name="adj" fmla="val 8421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868680" y="4983480"/>
            <a:ext cx="10424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Nuestra ventaja:  </a:t>
            </a: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conjunto exógeno más rico (conectividad aérea y macroeconomía) y una metodología transparente que no imputa el objetivo.</a:t>
            </a:r>
            <a:endParaRPr lang="en-US" sz="14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659CBA1-7012-1BE5-9C24-37DE045A8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Descripción de los Datos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Shape 5"/>
          <p:cNvSpPr/>
          <p:nvPr/>
        </p:nvSpPr>
        <p:spPr>
          <a:xfrm>
            <a:off x="640080" y="1463040"/>
            <a:ext cx="5257800" cy="1874520"/>
          </a:xfrm>
          <a:prstGeom prst="roundRect">
            <a:avLst>
              <a:gd name="adj" fmla="val 3902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14400" y="169164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162 meses reales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914400" y="237744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Serie mensual con dato oficial verificado: enero 2010 – junio 2023.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6172200" y="1463040"/>
            <a:ext cx="5257800" cy="1874520"/>
          </a:xfrm>
          <a:prstGeom prst="roundRect">
            <a:avLst>
              <a:gd name="adj" fmla="val 3902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46520" y="169164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Objetivo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6446520" y="237744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Nacional y extranjero; el total se deriva de su suma (no se modela aparte).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640080" y="3611880"/>
            <a:ext cx="5257800" cy="1874520"/>
          </a:xfrm>
          <a:prstGeom prst="roundRect">
            <a:avLst>
              <a:gd name="adj" fmla="val 3902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914400" y="384048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 Variables exógenas</a:t>
            </a:r>
            <a:endParaRPr lang="en-US" sz="2200" dirty="0"/>
          </a:p>
        </p:txBody>
      </p:sp>
      <p:sp>
        <p:nvSpPr>
          <p:cNvPr id="16" name="Text 13"/>
          <p:cNvSpPr/>
          <p:nvPr/>
        </p:nvSpPr>
        <p:spPr>
          <a:xfrm>
            <a:off x="914400" y="452628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Calendario, choques, macroeconomía, conectividad aérea y demanda digital.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6172200" y="3611880"/>
            <a:ext cx="5257800" cy="1874520"/>
          </a:xfrm>
          <a:prstGeom prst="roundRect">
            <a:avLst>
              <a:gd name="adj" fmla="val 3902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446520" y="384048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fuentes oficiales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6446520" y="452628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MINCETUR, BCRP, FRED, Google Trends, estadísticas aeroportuarias.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640080" y="5806440"/>
            <a:ext cx="10881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Nota: el objetivo posterior a junio 2023 no está publicado y NO se imputa (evaluación honesta).</a:t>
            </a:r>
            <a:endParaRPr lang="en-US" sz="1200" dirty="0"/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A2D481E3-8903-1D18-4C7B-745E48CB1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Descripción de los Datos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828800" y="1033272"/>
            <a:ext cx="85313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A151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Serie mensual de arribos a Cusco (2010 – 2023)</a:t>
            </a:r>
            <a:endParaRPr lang="en-US" sz="1600" dirty="0"/>
          </a:p>
        </p:txBody>
      </p:sp>
      <p:pic>
        <p:nvPicPr>
          <p:cNvPr id="9" name="Image 1" descr="assets/series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280160" y="1554480"/>
            <a:ext cx="9601200" cy="393192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80160" y="5623560"/>
            <a:ext cx="9601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Estacionalidad anual marcada y desplome de 2020–2021 por la pandemia; la serie termina en jun-2023 (último dato oficial).</a:t>
            </a:r>
            <a:endParaRPr lang="en-US" sz="125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E87F6895-8F9D-5C27-4B1A-C3E015FFC1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Preprocesamiento de los Datos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Shape 5"/>
          <p:cNvSpPr/>
          <p:nvPr/>
        </p:nvSpPr>
        <p:spPr>
          <a:xfrm>
            <a:off x="548640" y="1417320"/>
            <a:ext cx="3520440" cy="2057400"/>
          </a:xfrm>
          <a:prstGeom prst="roundRect">
            <a:avLst>
              <a:gd name="adj" fmla="val 3556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31520" y="1554480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731520" y="2075688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Consolidación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731520" y="2587752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Integración de 8 fuentes en un panel mensual homogéneo.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4297680" y="1417320"/>
            <a:ext cx="3520440" cy="2057400"/>
          </a:xfrm>
          <a:prstGeom prst="roundRect">
            <a:avLst>
              <a:gd name="adj" fmla="val 3556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480560" y="1554480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4480560" y="2075688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Ingeniería de variables</a:t>
            </a:r>
            <a:endParaRPr lang="en-US" sz="1450" dirty="0"/>
          </a:p>
        </p:txBody>
      </p:sp>
      <p:sp>
        <p:nvSpPr>
          <p:cNvPr id="15" name="Text 12"/>
          <p:cNvSpPr/>
          <p:nvPr/>
        </p:nvSpPr>
        <p:spPr>
          <a:xfrm>
            <a:off x="4480560" y="2587752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Rezagos (1,2,3,12), medias móviles, seno/coseno y dummies de choque.</a:t>
            </a:r>
            <a:endParaRPr lang="en-US" sz="1250" dirty="0"/>
          </a:p>
        </p:txBody>
      </p:sp>
      <p:sp>
        <p:nvSpPr>
          <p:cNvPr id="16" name="Shape 13"/>
          <p:cNvSpPr/>
          <p:nvPr/>
        </p:nvSpPr>
        <p:spPr>
          <a:xfrm>
            <a:off x="8046720" y="1417320"/>
            <a:ext cx="3520440" cy="2057400"/>
          </a:xfrm>
          <a:prstGeom prst="roundRect">
            <a:avLst>
              <a:gd name="adj" fmla="val 3556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229600" y="1554480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8229600" y="2075688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 imputación</a:t>
            </a:r>
            <a:endParaRPr lang="en-US" sz="1450" dirty="0"/>
          </a:p>
        </p:txBody>
      </p:sp>
      <p:sp>
        <p:nvSpPr>
          <p:cNvPr id="19" name="Text 16"/>
          <p:cNvSpPr/>
          <p:nvPr/>
        </p:nvSpPr>
        <p:spPr>
          <a:xfrm>
            <a:off x="8229600" y="2587752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objetivo se restringe al dato real; no se estiman los meses no publicados.</a:t>
            </a:r>
            <a:endParaRPr lang="en-US" sz="1250" dirty="0"/>
          </a:p>
        </p:txBody>
      </p:sp>
      <p:sp>
        <p:nvSpPr>
          <p:cNvPr id="20" name="Shape 17"/>
          <p:cNvSpPr/>
          <p:nvPr/>
        </p:nvSpPr>
        <p:spPr>
          <a:xfrm>
            <a:off x="548640" y="3703320"/>
            <a:ext cx="3520440" cy="2057400"/>
          </a:xfrm>
          <a:prstGeom prst="roundRect">
            <a:avLst>
              <a:gd name="adj" fmla="val 3556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731520" y="3840480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2200" dirty="0"/>
          </a:p>
        </p:txBody>
      </p:sp>
      <p:sp>
        <p:nvSpPr>
          <p:cNvPr id="22" name="Text 19"/>
          <p:cNvSpPr/>
          <p:nvPr/>
        </p:nvSpPr>
        <p:spPr>
          <a:xfrm>
            <a:off x="731520" y="4361688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Selección por correlación</a:t>
            </a:r>
            <a:endParaRPr lang="en-US" sz="1450" dirty="0"/>
          </a:p>
        </p:txBody>
      </p:sp>
      <p:sp>
        <p:nvSpPr>
          <p:cNvPr id="23" name="Text 20"/>
          <p:cNvSpPr/>
          <p:nvPr/>
        </p:nvSpPr>
        <p:spPr>
          <a:xfrm>
            <a:off x="731520" y="4873752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40 exógenas se retienen 13 con |r| ≥ 0.35 con los objetivos.</a:t>
            </a:r>
            <a:endParaRPr lang="en-US" sz="1250" dirty="0"/>
          </a:p>
        </p:txBody>
      </p:sp>
      <p:sp>
        <p:nvSpPr>
          <p:cNvPr id="24" name="Shape 21"/>
          <p:cNvSpPr/>
          <p:nvPr/>
        </p:nvSpPr>
        <p:spPr>
          <a:xfrm>
            <a:off x="4297680" y="3703320"/>
            <a:ext cx="3520440" cy="2057400"/>
          </a:xfrm>
          <a:prstGeom prst="roundRect">
            <a:avLst>
              <a:gd name="adj" fmla="val 3556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4480560" y="3840480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2200" dirty="0"/>
          </a:p>
        </p:txBody>
      </p:sp>
      <p:sp>
        <p:nvSpPr>
          <p:cNvPr id="26" name="Text 23"/>
          <p:cNvSpPr/>
          <p:nvPr/>
        </p:nvSpPr>
        <p:spPr>
          <a:xfrm>
            <a:off x="4480560" y="4361688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Partición temporal</a:t>
            </a:r>
            <a:endParaRPr lang="en-US" sz="1450" dirty="0"/>
          </a:p>
        </p:txBody>
      </p:sp>
      <p:sp>
        <p:nvSpPr>
          <p:cNvPr id="27" name="Text 24"/>
          <p:cNvSpPr/>
          <p:nvPr/>
        </p:nvSpPr>
        <p:spPr>
          <a:xfrm>
            <a:off x="4480560" y="4873752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Holdout de los últimos 24 meses; TimeSeriesSplit, sin fuga de datos.</a:t>
            </a:r>
            <a:endParaRPr lang="en-US" sz="1250" dirty="0"/>
          </a:p>
        </p:txBody>
      </p:sp>
      <p:sp>
        <p:nvSpPr>
          <p:cNvPr id="28" name="Shape 25"/>
          <p:cNvSpPr/>
          <p:nvPr/>
        </p:nvSpPr>
        <p:spPr>
          <a:xfrm>
            <a:off x="8046720" y="3703320"/>
            <a:ext cx="3520440" cy="2057400"/>
          </a:xfrm>
          <a:prstGeom prst="roundRect">
            <a:avLst>
              <a:gd name="adj" fmla="val 3556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8229600" y="3840480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2200" dirty="0"/>
          </a:p>
        </p:txBody>
      </p:sp>
      <p:sp>
        <p:nvSpPr>
          <p:cNvPr id="30" name="Text 27"/>
          <p:cNvSpPr/>
          <p:nvPr/>
        </p:nvSpPr>
        <p:spPr>
          <a:xfrm>
            <a:off x="8229600" y="4361688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Escalado</a:t>
            </a:r>
            <a:endParaRPr lang="en-US" sz="1450" dirty="0"/>
          </a:p>
        </p:txBody>
      </p:sp>
      <p:sp>
        <p:nvSpPr>
          <p:cNvPr id="31" name="Text 28"/>
          <p:cNvSpPr/>
          <p:nvPr/>
        </p:nvSpPr>
        <p:spPr>
          <a:xfrm>
            <a:off x="8229600" y="4873752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Imputación de la mediana + estandarización, ajustada solo en entrenamiento.</a:t>
            </a:r>
            <a:endParaRPr lang="en-US" sz="1250" dirty="0"/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16731430-0F98-8391-80AA-1C2C4783F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Preprocesamiento de los Datos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828800" y="1033272"/>
            <a:ext cx="85313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A151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Selección de variables por correlación</a:t>
            </a:r>
            <a:endParaRPr lang="en-US" sz="1600" dirty="0"/>
          </a:p>
        </p:txBody>
      </p:sp>
      <p:pic>
        <p:nvPicPr>
          <p:cNvPr id="9" name="Image 1" descr="assets/corr_altas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02920" y="1600200"/>
            <a:ext cx="5120640" cy="42976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035040" y="1691640"/>
            <a:ext cx="5669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variables </a:t>
            </a:r>
            <a:r>
              <a:rPr lang="en-US" sz="4000" b="1" dirty="0" err="1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selecionadas</a:t>
            </a:r>
            <a:endParaRPr lang="en-US" sz="4000" dirty="0"/>
          </a:p>
        </p:txBody>
      </p:sp>
      <p:sp>
        <p:nvSpPr>
          <p:cNvPr id="11" name="Text 7"/>
          <p:cNvSpPr/>
          <p:nvPr/>
        </p:nvSpPr>
        <p:spPr>
          <a:xfrm>
            <a:off x="6053328" y="2468880"/>
            <a:ext cx="5669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variables exógenas candidatas → seleccionadas (|r| ≥ 0.35)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6035040" y="2926080"/>
            <a:ext cx="5669280" cy="960120"/>
          </a:xfrm>
          <a:prstGeom prst="roundRect">
            <a:avLst>
              <a:gd name="adj" fmla="val 7619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217920" y="2999232"/>
            <a:ext cx="5394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depuración mejora el desempeño
</a:t>
            </a:r>
            <a:r>
              <a:rPr lang="en-US" sz="13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 nacional 0.15 → 0.44    ·    R² total 0.62 → 0.81</a:t>
            </a:r>
            <a:endParaRPr lang="en-US" sz="1300" dirty="0"/>
          </a:p>
        </p:txBody>
      </p:sp>
      <p:sp>
        <p:nvSpPr>
          <p:cNvPr id="14" name="Shape 10"/>
          <p:cNvSpPr/>
          <p:nvPr/>
        </p:nvSpPr>
        <p:spPr>
          <a:xfrm>
            <a:off x="6035040" y="4069080"/>
            <a:ext cx="5669280" cy="1783080"/>
          </a:xfrm>
          <a:prstGeom prst="roundRect">
            <a:avLst>
              <a:gd name="adj" fmla="val 4103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217920" y="4160520"/>
            <a:ext cx="5394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Variables más correlacionadas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6217920" y="4480560"/>
            <a:ext cx="539496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mp_visit_total</a:t>
            </a: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r = 0.96 (extranjero)
</a:t>
            </a:r>
            <a:r>
              <a:rPr lang="en-US" sz="12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pax_aeropuerto_cusco</a:t>
            </a: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r ≈ 0.88
</a:t>
            </a:r>
            <a:r>
              <a:rPr lang="en-US" sz="12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arribos_intl_peru</a:t>
            </a: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r = 0.83
</a:t>
            </a:r>
            <a:r>
              <a:rPr lang="en-US" sz="12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gtrends_machu_picchu</a:t>
            </a: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pasajeros aéreos · Google Trends</a:t>
            </a:r>
            <a:endParaRPr lang="en-US" sz="1200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29DD7D76-41C4-A308-71E3-1B29931737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Modelamiento y Evaluación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Shape 5"/>
          <p:cNvSpPr/>
          <p:nvPr/>
        </p:nvSpPr>
        <p:spPr>
          <a:xfrm>
            <a:off x="640080" y="1417320"/>
            <a:ext cx="5486400" cy="4480560"/>
          </a:xfrm>
          <a:prstGeom prst="roundRect">
            <a:avLst>
              <a:gd name="adj" fmla="val 1633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8680" y="1554480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Nueve modelos comparados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868680" y="2057400"/>
            <a:ext cx="5074920" cy="320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5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Lineales / vecinos:  </a:t>
            </a:r>
            <a:r>
              <a:rPr lang="en-US" sz="15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Ridge, KNN, SVR
</a:t>
            </a:r>
            <a:r>
              <a:rPr lang="en-US" sz="15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Ensambles de árboles:  </a:t>
            </a:r>
            <a:r>
              <a:rPr lang="en-US" sz="15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Forest, Extra Trees, Gradient Boosting, AdaBoost, XGBoost
</a:t>
            </a:r>
            <a:r>
              <a:rPr lang="en-US" sz="15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Línea base:  </a:t>
            </a:r>
            <a:r>
              <a:rPr lang="en-US" sz="15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Seasonal Naïve (mismo mes del año anterior)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6400800" y="1417320"/>
            <a:ext cx="5120640" cy="2148840"/>
          </a:xfrm>
          <a:prstGeom prst="roundRect">
            <a:avLst>
              <a:gd name="adj" fmla="val 3404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629400" y="1536192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Métricas de evaluación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6629400" y="2011680"/>
            <a:ext cx="46634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MAE</a:t>
            </a: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error absoluto medio     </a:t>
            </a:r>
            <a:r>
              <a:rPr lang="en-US" sz="14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RMSE</a:t>
            </a: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penaliza errores grandes
</a:t>
            </a:r>
            <a:r>
              <a:rPr lang="en-US" sz="14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MAPE</a:t>
            </a: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error porcentual (principal)     </a:t>
            </a:r>
            <a:r>
              <a:rPr lang="en-US" sz="14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</a:t>
            </a: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varianza explicada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6400800" y="3749040"/>
            <a:ext cx="5120640" cy="2148840"/>
          </a:xfrm>
          <a:prstGeom prst="roundRect">
            <a:avLst>
              <a:gd name="adj" fmla="val 3404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629400" y="3867912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Validación temporal</a:t>
            </a:r>
            <a:endParaRPr lang="en-US" sz="1700" dirty="0"/>
          </a:p>
        </p:txBody>
      </p:sp>
      <p:sp>
        <p:nvSpPr>
          <p:cNvPr id="16" name="Text 13"/>
          <p:cNvSpPr/>
          <p:nvPr/>
        </p:nvSpPr>
        <p:spPr>
          <a:xfrm>
            <a:off x="6629400" y="4297680"/>
            <a:ext cx="46634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Holdout de los últimos 24 meses reales (jul-2021 – jun-2023)
• Ajuste de hiperparámetros con GridSearchCV
• TimeSeriesSplit: solo entrena con el pasado
• El total se reconstruye como nacional + extranjero</a:t>
            </a:r>
            <a:endParaRPr lang="en-US" sz="1350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65CD00F6-9945-5389-794F-1837D6BF1F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Modelamiento y Evaluación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828800" y="1033272"/>
            <a:ext cx="85313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A151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Predicción vs. valor real — Ridge (holdout 24 meses)</a:t>
            </a:r>
            <a:endParaRPr lang="en-US" sz="1600" dirty="0"/>
          </a:p>
        </p:txBody>
      </p:sp>
      <p:pic>
        <p:nvPicPr>
          <p:cNvPr id="9" name="Image 1" descr="assets/pred_ne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377440" y="1554480"/>
            <a:ext cx="7406640" cy="41148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80160" y="571500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Ridge sigue bien el rebote post-COVID en el conjunto de prueba, con R² = 0.44 (nacional) y 0.78 (extranjero).</a:t>
            </a:r>
            <a:endParaRPr lang="en-US" sz="125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D646DCA5-E49B-1863-B398-8A47208C0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828800" y="1033272"/>
            <a:ext cx="85313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A151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Resultados de modelado · dato real, holdout de 24 meses</a:t>
            </a:r>
            <a:endParaRPr lang="en-US" sz="16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600200"/>
          <a:ext cx="6766560" cy="3456432"/>
        </p:xfrm>
        <a:graphic>
          <a:graphicData uri="http://schemas.openxmlformats.org/drawingml/2006/table">
            <a:tbl>
              <a:tblPr/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RMSE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MAPE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R²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151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2E7D3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Ridge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2E7D3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24,667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2E7D3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27,595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2E7D3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2E7D3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0.807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XGBoost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25,277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30,280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0.767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Gradient Boosting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31,492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37,150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20.0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0.650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AdaBoost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32,266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37,776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21.5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0.638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SVR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33,249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41,449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23.3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0.564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Extra Trees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39,330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43,483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24.9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0.520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Random Forest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38,268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43,798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22.9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0.513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KNN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48,958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58,784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36.1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0.123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" name="Text 6"/>
          <p:cNvSpPr/>
          <p:nvPr/>
        </p:nvSpPr>
        <p:spPr>
          <a:xfrm>
            <a:off x="502920" y="5074920"/>
            <a:ext cx="6766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de arribos (derivado = nacional + extranjero)</a:t>
            </a:r>
            <a:endParaRPr lang="en-US" sz="1100" dirty="0"/>
          </a:p>
        </p:txBody>
      </p:sp>
      <p:sp>
        <p:nvSpPr>
          <p:cNvPr id="11" name="Text 7"/>
          <p:cNvSpPr/>
          <p:nvPr/>
        </p:nvSpPr>
        <p:spPr>
          <a:xfrm>
            <a:off x="7589520" y="155448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Mejor modelo:  </a:t>
            </a:r>
            <a:r>
              <a:rPr lang="en-US" sz="18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Ridge</a:t>
            </a:r>
            <a:endParaRPr lang="en-US" sz="1500" dirty="0"/>
          </a:p>
        </p:txBody>
      </p:sp>
      <p:sp>
        <p:nvSpPr>
          <p:cNvPr id="12" name="Shape 8"/>
          <p:cNvSpPr/>
          <p:nvPr/>
        </p:nvSpPr>
        <p:spPr>
          <a:xfrm>
            <a:off x="7589520" y="2057400"/>
            <a:ext cx="4160520" cy="914400"/>
          </a:xfrm>
          <a:prstGeom prst="roundRect">
            <a:avLst>
              <a:gd name="adj" fmla="val 8000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9" name="Text 9"/>
          <p:cNvSpPr/>
          <p:nvPr/>
        </p:nvSpPr>
        <p:spPr>
          <a:xfrm>
            <a:off x="7772400" y="2130552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Nacional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7772400" y="246888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 = 0.44     </a:t>
            </a:r>
            <a:r>
              <a:rPr lang="en-US" sz="13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MAPE 11 %</a:t>
            </a:r>
            <a:endParaRPr lang="en-US" sz="1500" dirty="0"/>
          </a:p>
        </p:txBody>
      </p:sp>
      <p:sp>
        <p:nvSpPr>
          <p:cNvPr id="15" name="Shape 11"/>
          <p:cNvSpPr/>
          <p:nvPr/>
        </p:nvSpPr>
        <p:spPr>
          <a:xfrm>
            <a:off x="7589520" y="3108960"/>
            <a:ext cx="4160520" cy="914400"/>
          </a:xfrm>
          <a:prstGeom prst="roundRect">
            <a:avLst>
              <a:gd name="adj" fmla="val 8000"/>
            </a:avLst>
          </a:prstGeom>
          <a:solidFill>
            <a:srgbClr val="F3F4F6"/>
          </a:solidFill>
          <a:ln w="12700">
            <a:solidFill>
              <a:srgbClr val="D9D9D9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7772400" y="3182112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Extranjero</a:t>
            </a:r>
            <a:endParaRPr lang="en-US" sz="1400" dirty="0"/>
          </a:p>
        </p:txBody>
      </p:sp>
      <p:sp>
        <p:nvSpPr>
          <p:cNvPr id="17" name="Text 13"/>
          <p:cNvSpPr/>
          <p:nvPr/>
        </p:nvSpPr>
        <p:spPr>
          <a:xfrm>
            <a:off x="7772400" y="352044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 = 0.78     </a:t>
            </a:r>
            <a:r>
              <a:rPr lang="en-US" sz="13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MAPE 24 %</a:t>
            </a:r>
            <a:endParaRPr lang="en-US" sz="1500" dirty="0"/>
          </a:p>
        </p:txBody>
      </p:sp>
      <p:sp>
        <p:nvSpPr>
          <p:cNvPr id="18" name="Shape 14"/>
          <p:cNvSpPr/>
          <p:nvPr/>
        </p:nvSpPr>
        <p:spPr>
          <a:xfrm>
            <a:off x="7589520" y="4160520"/>
            <a:ext cx="4160520" cy="914400"/>
          </a:xfrm>
          <a:prstGeom prst="roundRect">
            <a:avLst>
              <a:gd name="adj" fmla="val 8000"/>
            </a:avLst>
          </a:prstGeom>
          <a:solidFill>
            <a:srgbClr val="E2EFDA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7772400" y="4233672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(derivado)</a:t>
            </a:r>
            <a:endParaRPr lang="en-US" sz="1400" dirty="0"/>
          </a:p>
        </p:txBody>
      </p:sp>
      <p:sp>
        <p:nvSpPr>
          <p:cNvPr id="20" name="Text 16"/>
          <p:cNvSpPr/>
          <p:nvPr/>
        </p:nvSpPr>
        <p:spPr>
          <a:xfrm>
            <a:off x="7772400" y="457200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 = 0.81     </a:t>
            </a:r>
            <a:r>
              <a:rPr lang="en-US" sz="13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MAPE 14 %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7589520" y="5303520"/>
            <a:ext cx="4160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Selección de variables por correlación: R² del total 0.62 → 0.81.</a:t>
            </a:r>
            <a:endParaRPr lang="en-US" sz="1100" dirty="0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CE975D21-7561-EE77-ED8B-368E1C21A5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32688" y="164592"/>
            <a:ext cx="3108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UNIVERSIDAD NACIONAL DE INGENIERÍA
</a:t>
            </a:r>
            <a:r>
              <a:rPr lang="en-US" sz="800" dirty="0">
                <a:solidFill>
                  <a:srgbClr val="7A151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FACULTAD DE INGENIERÍA DE SISTEMAS E INDUSTRIAL</a:t>
            </a:r>
            <a:endParaRPr lang="en-US" sz="1050" dirty="0"/>
          </a:p>
        </p:txBody>
      </p:sp>
      <p:sp>
        <p:nvSpPr>
          <p:cNvPr id="4" name="Text 1"/>
          <p:cNvSpPr/>
          <p:nvPr/>
        </p:nvSpPr>
        <p:spPr>
          <a:xfrm>
            <a:off x="3291840" y="164592"/>
            <a:ext cx="85953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Conclusiones</a:t>
            </a:r>
            <a:endParaRPr lang="en-US" sz="2700" dirty="0"/>
          </a:p>
        </p:txBody>
      </p:sp>
      <p:sp>
        <p:nvSpPr>
          <p:cNvPr id="5" name="Shape 2"/>
          <p:cNvSpPr/>
          <p:nvPr/>
        </p:nvSpPr>
        <p:spPr>
          <a:xfrm>
            <a:off x="320040" y="941832"/>
            <a:ext cx="11548872" cy="0"/>
          </a:xfrm>
          <a:prstGeom prst="line">
            <a:avLst/>
          </a:prstGeom>
          <a:noFill/>
          <a:ln w="28575">
            <a:solidFill>
              <a:srgbClr val="7A151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20040" y="6345936"/>
            <a:ext cx="11548872" cy="0"/>
          </a:xfrm>
          <a:prstGeom prst="line">
            <a:avLst/>
          </a:prstGeom>
          <a:noFill/>
          <a:ln w="15875">
            <a:solidFill>
              <a:srgbClr val="7A151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20040" y="6391656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Predicción de demanda turística mensual en la región Cusco mediante modelos de aprendizaje supervisado</a:t>
            </a:r>
            <a:endParaRPr lang="en-US" sz="850" dirty="0"/>
          </a:p>
        </p:txBody>
      </p:sp>
      <p:sp>
        <p:nvSpPr>
          <p:cNvPr id="8" name="Shape 5"/>
          <p:cNvSpPr/>
          <p:nvPr/>
        </p:nvSpPr>
        <p:spPr>
          <a:xfrm>
            <a:off x="548640" y="1252728"/>
            <a:ext cx="457200" cy="45720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9" name="Text 6"/>
          <p:cNvSpPr/>
          <p:nvPr/>
        </p:nvSpPr>
        <p:spPr>
          <a:xfrm>
            <a:off x="548640" y="12527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1188720" y="1188720"/>
            <a:ext cx="105156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6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pronóstico preciso y verificable
</a:t>
            </a: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regresión Ridge con variables seleccionadas por correlación alcanza R²=0.81 y MAPE 14 % en el total, sobre dato real. La selección elevó el R² de 0.62 a 0.81: un modelo simple y honesto supera a las alternativas complejas.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2" name="Text 9"/>
          <p:cNvSpPr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1188720" y="2432304"/>
            <a:ext cx="105156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6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Valor concreto para la toma de decisiones
</a:t>
            </a: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 un mes de anticipación y 14 % de error, hoteles y operadores ajustan aforo, personal e inventario. Tres impulsores accionables: conectividad aérea, visitantes a Machu Picchu e interés de búsqueda en línea.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548640" y="3739896"/>
            <a:ext cx="457200" cy="45720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5" name="Text 12"/>
          <p:cNvSpPr/>
          <p:nvPr/>
        </p:nvSpPr>
        <p:spPr>
          <a:xfrm>
            <a:off x="548640" y="373989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000" dirty="0"/>
          </a:p>
        </p:txBody>
      </p:sp>
      <p:sp>
        <p:nvSpPr>
          <p:cNvPr id="16" name="Text 13"/>
          <p:cNvSpPr/>
          <p:nvPr/>
        </p:nvSpPr>
        <p:spPr>
          <a:xfrm>
            <a:off x="1188720" y="3675888"/>
            <a:ext cx="105156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6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Honestidad metodológica
</a:t>
            </a: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modela solo con dato oficial real (2010–jun 2023); no se imputa el objetivo 2024–2026. El error es consistente con la literatura peruana reciente, sin métricas infladas.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548640" y="4983480"/>
            <a:ext cx="457200" cy="457200"/>
          </a:xfrm>
          <a:prstGeom prst="ellipse">
            <a:avLst/>
          </a:prstGeom>
          <a:solidFill>
            <a:srgbClr val="7A1518"/>
          </a:solidFill>
          <a:ln/>
        </p:spPr>
      </p:sp>
      <p:sp>
        <p:nvSpPr>
          <p:cNvPr id="18" name="Text 15"/>
          <p:cNvSpPr/>
          <p:nvPr/>
        </p:nvSpPr>
        <p:spPr>
          <a:xfrm>
            <a:off x="548640" y="49834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1188720" y="4919472"/>
            <a:ext cx="105156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600" b="1" dirty="0">
                <a:solidFill>
                  <a:srgbClr val="1F3B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Solución de bajo costo y escalable
</a:t>
            </a: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datos públicos y una regresión ligera: se reproduce en un cuaderno, se reentrena en minutos y se despliega como tablero mensual de gestión.</a:t>
            </a:r>
            <a:endParaRPr lang="en-US" sz="1600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700D6F9A-F71F-A758-BEF1-03319E37E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82881"/>
            <a:ext cx="567100" cy="7132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1501</Words>
  <Application>Microsoft Office PowerPoint</Application>
  <PresentationFormat>Panorámica</PresentationFormat>
  <Paragraphs>209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Wall-E</cp:lastModifiedBy>
  <cp:revision>4</cp:revision>
  <dcterms:created xsi:type="dcterms:W3CDTF">2026-08-07T03:02:54Z</dcterms:created>
  <dcterms:modified xsi:type="dcterms:W3CDTF">2026-08-07T04:40:08Z</dcterms:modified>
</cp:coreProperties>
</file>