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3"/>
  </p:notesMasterIdLst>
  <p:sldIdLst>
    <p:sldId id="287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4630400" cy="8229600"/>
  <p:notesSz cx="8229600" cy="14630400"/>
  <p:embeddedFontLst>
    <p:embeddedFont>
      <p:font typeface="Arial Black" panose="020B0A04020102020204" pitchFamily="34" charset="0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Georgia" panose="02040502050405020303" pitchFamily="18" charset="0"/>
      <p:regular r:id="rId19"/>
      <p:bold r:id="rId20"/>
      <p:italic r:id="rId21"/>
      <p:boldItalic r:id="rId22"/>
    </p:embeddedFont>
    <p:embeddedFont>
      <p:font typeface="Poppins Light" panose="00000400000000000000" pitchFamily="2" charset="0"/>
      <p:regular r:id="rId23"/>
    </p:embeddedFont>
    <p:embeddedFont>
      <p:font typeface="Red Hat Display Medium" panose="020B0604020202020204" charset="0"/>
      <p:regular r:id="rId24"/>
      <p:bold r:id="rId25"/>
      <p:italic r:id="rId26"/>
      <p:boldItalic r:id="rId27"/>
    </p:embeddedFont>
    <p:embeddedFont>
      <p:font typeface="Roboto Light" panose="02000000000000000000" pitchFamily="2" charset="0"/>
      <p:regular r:id="rId28"/>
    </p:embeddedFont>
  </p:embeddedFontLst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48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2382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9191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5050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9191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5050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9191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5050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9191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5050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9191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5050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9191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5050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9191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5050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9191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5050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9191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5050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 descr="100+ Imágenes de Transformación Digital | Descargar imágenes gratis en  Unsplash">
            <a:extLst>
              <a:ext uri="{FF2B5EF4-FFF2-40B4-BE49-F238E27FC236}">
                <a16:creationId xmlns:a16="http://schemas.microsoft.com/office/drawing/2014/main" id="{0FE38263-E08E-E1F6-7603-1529B8A6B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02623" y="-417"/>
            <a:ext cx="9887364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omexPerú - Sociedad de Comercio Exterior del Perú">
            <a:extLst>
              <a:ext uri="{FF2B5EF4-FFF2-40B4-BE49-F238E27FC236}">
                <a16:creationId xmlns:a16="http://schemas.microsoft.com/office/drawing/2014/main" id="{08A8B652-4C1D-FF6B-F001-B7105696E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31" y="-4208"/>
            <a:ext cx="13744420" cy="8246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Qué es la transformación digital y cómo está cambiando el mundo empresarial">
            <a:extLst>
              <a:ext uri="{FF2B5EF4-FFF2-40B4-BE49-F238E27FC236}">
                <a16:creationId xmlns:a16="http://schemas.microsoft.com/office/drawing/2014/main" id="{FD83DE05-B6C9-36EE-31A7-CBB8242F23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80"/>
          <a:stretch/>
        </p:blipFill>
        <p:spPr bwMode="auto">
          <a:xfrm>
            <a:off x="5748202" y="417"/>
            <a:ext cx="8951449" cy="8251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oogle Shape;94;g36083cfde34_0_148">
            <a:extLst>
              <a:ext uri="{FF2B5EF4-FFF2-40B4-BE49-F238E27FC236}">
                <a16:creationId xmlns:a16="http://schemas.microsoft.com/office/drawing/2014/main" id="{57DA39CA-DFB1-5982-517C-535D8AB6D60C}"/>
              </a:ext>
            </a:extLst>
          </p:cNvPr>
          <p:cNvGrpSpPr/>
          <p:nvPr/>
        </p:nvGrpSpPr>
        <p:grpSpPr>
          <a:xfrm>
            <a:off x="35416" y="417"/>
            <a:ext cx="14654571" cy="8251938"/>
            <a:chOff x="9250" y="-10340"/>
            <a:chExt cx="12212142" cy="6876615"/>
          </a:xfrm>
        </p:grpSpPr>
        <p:grpSp>
          <p:nvGrpSpPr>
            <p:cNvPr id="5" name="Google Shape;95;g36083cfde34_0_148">
              <a:extLst>
                <a:ext uri="{FF2B5EF4-FFF2-40B4-BE49-F238E27FC236}">
                  <a16:creationId xmlns:a16="http://schemas.microsoft.com/office/drawing/2014/main" id="{49456823-9717-81B2-4A4E-12EAF6EBA04B}"/>
                </a:ext>
              </a:extLst>
            </p:cNvPr>
            <p:cNvGrpSpPr/>
            <p:nvPr/>
          </p:nvGrpSpPr>
          <p:grpSpPr>
            <a:xfrm>
              <a:off x="9250" y="-10340"/>
              <a:ext cx="12212142" cy="6876615"/>
              <a:chOff x="0" y="104408"/>
              <a:chExt cx="12192634" cy="6870432"/>
            </a:xfrm>
          </p:grpSpPr>
          <p:grpSp>
            <p:nvGrpSpPr>
              <p:cNvPr id="11" name="Google Shape;96;g36083cfde34_0_148">
                <a:extLst>
                  <a:ext uri="{FF2B5EF4-FFF2-40B4-BE49-F238E27FC236}">
                    <a16:creationId xmlns:a16="http://schemas.microsoft.com/office/drawing/2014/main" id="{81E0B0F2-E073-2A7B-6D8B-23B4B59A54EC}"/>
                  </a:ext>
                </a:extLst>
              </p:cNvPr>
              <p:cNvGrpSpPr/>
              <p:nvPr/>
            </p:nvGrpSpPr>
            <p:grpSpPr>
              <a:xfrm>
                <a:off x="0" y="104408"/>
                <a:ext cx="12192634" cy="6870432"/>
                <a:chOff x="0" y="105038"/>
                <a:chExt cx="12192634" cy="6904957"/>
              </a:xfrm>
            </p:grpSpPr>
            <p:sp>
              <p:nvSpPr>
                <p:cNvPr id="13" name="Google Shape;97;g36083cfde34_0_148">
                  <a:extLst>
                    <a:ext uri="{FF2B5EF4-FFF2-40B4-BE49-F238E27FC236}">
                      <a16:creationId xmlns:a16="http://schemas.microsoft.com/office/drawing/2014/main" id="{E2DF5765-7C68-6447-AC1A-5E064060C3AF}"/>
                    </a:ext>
                  </a:extLst>
                </p:cNvPr>
                <p:cNvSpPr/>
                <p:nvPr/>
              </p:nvSpPr>
              <p:spPr>
                <a:xfrm>
                  <a:off x="5913119" y="6711695"/>
                  <a:ext cx="6279515" cy="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79515" h="120000" extrusionOk="0">
                      <a:moveTo>
                        <a:pt x="0" y="0"/>
                      </a:moveTo>
                      <a:lnTo>
                        <a:pt x="6279514" y="0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200"/>
                    <a:buFont typeface="Arial"/>
                    <a:buNone/>
                    <a:tabLst/>
                    <a:defRPr/>
                  </a:pPr>
                  <a:endParaRPr kumimoji="0" sz="22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" name="Google Shape;98;g36083cfde34_0_148">
                  <a:extLst>
                    <a:ext uri="{FF2B5EF4-FFF2-40B4-BE49-F238E27FC236}">
                      <a16:creationId xmlns:a16="http://schemas.microsoft.com/office/drawing/2014/main" id="{3AF60725-B65A-25CC-4D98-99227B563ED0}"/>
                    </a:ext>
                  </a:extLst>
                </p:cNvPr>
                <p:cNvSpPr/>
                <p:nvPr/>
              </p:nvSpPr>
              <p:spPr>
                <a:xfrm>
                  <a:off x="0" y="105038"/>
                  <a:ext cx="12192000" cy="69049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92000" h="6853555" extrusionOk="0">
                      <a:moveTo>
                        <a:pt x="12192000" y="0"/>
                      </a:moveTo>
                      <a:lnTo>
                        <a:pt x="6877812" y="0"/>
                      </a:lnTo>
                      <a:lnTo>
                        <a:pt x="0" y="0"/>
                      </a:lnTo>
                      <a:lnTo>
                        <a:pt x="0" y="64008"/>
                      </a:lnTo>
                      <a:lnTo>
                        <a:pt x="0" y="6844233"/>
                      </a:lnTo>
                      <a:lnTo>
                        <a:pt x="5112385" y="6853428"/>
                      </a:lnTo>
                      <a:lnTo>
                        <a:pt x="6861315" y="64008"/>
                      </a:lnTo>
                      <a:lnTo>
                        <a:pt x="12192000" y="64008"/>
                      </a:lnTo>
                      <a:lnTo>
                        <a:pt x="12192000" y="0"/>
                      </a:lnTo>
                      <a:close/>
                    </a:path>
                  </a:pathLst>
                </a:custGeom>
                <a:solidFill>
                  <a:srgbClr val="711514"/>
                </a:solidFill>
                <a:ln>
                  <a:noFill/>
                </a:ln>
              </p:spPr>
              <p:txBody>
                <a:bodyPr spcFirstLastPara="1" wrap="square" lIns="0" tIns="0" rIns="0" bIns="0" anchor="t" anchorCtr="0"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200"/>
                    <a:buFont typeface="Arial"/>
                    <a:buNone/>
                    <a:tabLst/>
                    <a:defRPr/>
                  </a:pPr>
                  <a:endParaRPr kumimoji="0" sz="2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2" name="Google Shape;99;g36083cfde34_0_148">
                <a:extLst>
                  <a:ext uri="{FF2B5EF4-FFF2-40B4-BE49-F238E27FC236}">
                    <a16:creationId xmlns:a16="http://schemas.microsoft.com/office/drawing/2014/main" id="{3962A75D-80A4-F205-D326-6B7AE18E687B}"/>
                  </a:ext>
                </a:extLst>
              </p:cNvPr>
              <p:cNvSpPr/>
              <p:nvPr/>
            </p:nvSpPr>
            <p:spPr>
              <a:xfrm>
                <a:off x="4892" y="1304398"/>
                <a:ext cx="6614398" cy="4472692"/>
              </a:xfrm>
              <a:custGeom>
                <a:avLst/>
                <a:gdLst/>
                <a:ahLst/>
                <a:cxnLst/>
                <a:rect l="l" t="t" r="r" b="b"/>
                <a:pathLst>
                  <a:path w="6254750" h="2505710" extrusionOk="0">
                    <a:moveTo>
                      <a:pt x="6254496" y="0"/>
                    </a:moveTo>
                    <a:lnTo>
                      <a:pt x="0" y="0"/>
                    </a:lnTo>
                    <a:lnTo>
                      <a:pt x="1354" y="2505455"/>
                    </a:lnTo>
                    <a:lnTo>
                      <a:pt x="5614797" y="2494788"/>
                    </a:lnTo>
                    <a:lnTo>
                      <a:pt x="6254496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200"/>
                  <a:buFont typeface="Arial"/>
                  <a:buNone/>
                  <a:tabLst/>
                  <a:defRPr/>
                </a:pPr>
                <a:endParaRPr kumimoji="0" sz="2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6" name="Google Shape;100;g36083cfde34_0_148">
              <a:extLst>
                <a:ext uri="{FF2B5EF4-FFF2-40B4-BE49-F238E27FC236}">
                  <a16:creationId xmlns:a16="http://schemas.microsoft.com/office/drawing/2014/main" id="{6CB66D9A-2E77-8FFD-39EB-B2748233849C}"/>
                </a:ext>
              </a:extLst>
            </p:cNvPr>
            <p:cNvGrpSpPr/>
            <p:nvPr/>
          </p:nvGrpSpPr>
          <p:grpSpPr>
            <a:xfrm>
              <a:off x="7712868" y="6561916"/>
              <a:ext cx="4478507" cy="296100"/>
              <a:chOff x="7712868" y="6561916"/>
              <a:chExt cx="4478507" cy="296100"/>
            </a:xfrm>
          </p:grpSpPr>
          <p:sp>
            <p:nvSpPr>
              <p:cNvPr id="9" name="Google Shape;101;g36083cfde34_0_148">
                <a:extLst>
                  <a:ext uri="{FF2B5EF4-FFF2-40B4-BE49-F238E27FC236}">
                    <a16:creationId xmlns:a16="http://schemas.microsoft.com/office/drawing/2014/main" id="{9A31C216-57B0-9426-2E4A-80B1EFDD5B12}"/>
                  </a:ext>
                </a:extLst>
              </p:cNvPr>
              <p:cNvSpPr/>
              <p:nvPr/>
            </p:nvSpPr>
            <p:spPr>
              <a:xfrm>
                <a:off x="7932875" y="6561916"/>
                <a:ext cx="4258500" cy="296100"/>
              </a:xfrm>
              <a:prstGeom prst="rect">
                <a:avLst/>
              </a:prstGeom>
              <a:solidFill>
                <a:srgbClr val="711514"/>
              </a:solidFill>
              <a:ln>
                <a:noFill/>
              </a:ln>
            </p:spPr>
            <p:txBody>
              <a:bodyPr spcFirstLastPara="1" wrap="square" lIns="109700" tIns="54850" rIns="109700" bIns="5485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200"/>
                  <a:buFont typeface="Arial"/>
                  <a:buNone/>
                  <a:tabLst/>
                  <a:defRPr/>
                </a:pPr>
                <a:endParaRPr kumimoji="0" sz="2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" name="Google Shape;102;g36083cfde34_0_148">
                <a:extLst>
                  <a:ext uri="{FF2B5EF4-FFF2-40B4-BE49-F238E27FC236}">
                    <a16:creationId xmlns:a16="http://schemas.microsoft.com/office/drawing/2014/main" id="{0392966E-FB6B-034C-3C34-E3EB7B649A78}"/>
                  </a:ext>
                </a:extLst>
              </p:cNvPr>
              <p:cNvSpPr/>
              <p:nvPr/>
            </p:nvSpPr>
            <p:spPr>
              <a:xfrm>
                <a:off x="7712868" y="6561916"/>
                <a:ext cx="428700" cy="296100"/>
              </a:xfrm>
              <a:prstGeom prst="triangle">
                <a:avLst>
                  <a:gd name="adj" fmla="val 50684"/>
                </a:avLst>
              </a:prstGeom>
              <a:solidFill>
                <a:srgbClr val="711514"/>
              </a:solidFill>
              <a:ln>
                <a:noFill/>
              </a:ln>
            </p:spPr>
            <p:txBody>
              <a:bodyPr spcFirstLastPara="1" wrap="square" lIns="109700" tIns="54850" rIns="109700" bIns="54850" anchor="ctr" anchorCtr="0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200"/>
                  <a:buFont typeface="Arial"/>
                  <a:buNone/>
                  <a:tabLst/>
                  <a:defRPr/>
                </a:pPr>
                <a:endParaRPr kumimoji="0" sz="2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" name="Google Shape;103;g36083cfde34_0_148">
              <a:extLst>
                <a:ext uri="{FF2B5EF4-FFF2-40B4-BE49-F238E27FC236}">
                  <a16:creationId xmlns:a16="http://schemas.microsoft.com/office/drawing/2014/main" id="{2F6D495C-94A9-D51F-AF76-44FB8FB684F8}"/>
                </a:ext>
              </a:extLst>
            </p:cNvPr>
            <p:cNvSpPr/>
            <p:nvPr/>
          </p:nvSpPr>
          <p:spPr>
            <a:xfrm>
              <a:off x="191412" y="98425"/>
              <a:ext cx="70200" cy="980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09700" tIns="54850" rIns="109700" bIns="5485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200"/>
                <a:buFont typeface="Arial"/>
                <a:buNone/>
                <a:tabLst/>
                <a:defRPr/>
              </a:pPr>
              <a:endParaRPr kumimoji="0" sz="2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" name="Google Shape;104;g36083cfde34_0_148">
              <a:extLst>
                <a:ext uri="{FF2B5EF4-FFF2-40B4-BE49-F238E27FC236}">
                  <a16:creationId xmlns:a16="http://schemas.microsoft.com/office/drawing/2014/main" id="{61AD31F9-F020-1DB1-534B-BB1526B86DF7}"/>
                </a:ext>
              </a:extLst>
            </p:cNvPr>
            <p:cNvSpPr txBox="1"/>
            <p:nvPr/>
          </p:nvSpPr>
          <p:spPr>
            <a:xfrm>
              <a:off x="261715" y="227911"/>
              <a:ext cx="2184900" cy="96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9700" tIns="54850" rIns="109700" bIns="5485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  <a:tabLst/>
                <a:defRPr/>
              </a:pPr>
              <a:r>
                <a: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Calibri"/>
                  <a:cs typeface="Calibri"/>
                  <a:sym typeface="Calibri"/>
                </a:rPr>
                <a:t>MAESTRÍA EN</a:t>
              </a: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 Black"/>
                  <a:ea typeface="Arial Black"/>
                  <a:cs typeface="Arial Black"/>
                  <a:sym typeface="Arial Black"/>
                </a:rPr>
                <a:t>TRANSFORMACIÓN</a:t>
              </a: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 Black"/>
                  <a:ea typeface="Arial Black"/>
                  <a:cs typeface="Arial Black"/>
                  <a:sym typeface="Arial Black"/>
                </a:rPr>
                <a:t>DIGITAL</a:t>
              </a:r>
              <a:endParaRPr kumimoji="0" sz="17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  <a:tabLst/>
                <a:defRPr/>
              </a:pPr>
              <a:endParaRPr kumimoji="0" sz="17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</p:grpSp>
      <p:pic>
        <p:nvPicPr>
          <p:cNvPr id="2" name="Google Shape;2404;g2f71030b4dc_2_387">
            <a:extLst>
              <a:ext uri="{FF2B5EF4-FFF2-40B4-BE49-F238E27FC236}">
                <a16:creationId xmlns:a16="http://schemas.microsoft.com/office/drawing/2014/main" id="{7865ADDF-48BC-F809-B615-56F3319E125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0693" y="1861472"/>
            <a:ext cx="739072" cy="978791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10;g36083cfde34_0_148">
            <a:extLst>
              <a:ext uri="{FF2B5EF4-FFF2-40B4-BE49-F238E27FC236}">
                <a16:creationId xmlns:a16="http://schemas.microsoft.com/office/drawing/2014/main" id="{29FDCB59-9FD6-5B0B-344D-96A92F63B3CB}"/>
              </a:ext>
            </a:extLst>
          </p:cNvPr>
          <p:cNvSpPr txBox="1"/>
          <p:nvPr/>
        </p:nvSpPr>
        <p:spPr>
          <a:xfrm>
            <a:off x="663624" y="1978426"/>
            <a:ext cx="6928500" cy="2265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00" tIns="54850" rIns="109700" bIns="5485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  <a:tabLst/>
              <a:defRPr/>
            </a:pPr>
            <a:r>
              <a:rPr kumimoji="0" lang="es-ES" sz="3500" b="1" i="0" u="none" strike="noStrike" kern="0" cap="none" spc="0" normalizeH="0" baseline="0" noProof="0" dirty="0">
                <a:ln>
                  <a:noFill/>
                </a:ln>
                <a:solidFill>
                  <a:srgbClr val="71151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Aplicación de machine </a:t>
            </a:r>
            <a:r>
              <a:rPr kumimoji="0" lang="es-ES" sz="3500" b="1" i="0" u="none" strike="noStrike" kern="0" cap="none" spc="0" normalizeH="0" baseline="0" noProof="0" dirty="0" err="1">
                <a:ln>
                  <a:noFill/>
                </a:ln>
                <a:solidFill>
                  <a:srgbClr val="71151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learning</a:t>
            </a:r>
            <a:r>
              <a:rPr kumimoji="0" lang="es-ES" sz="3500" b="1" i="0" u="none" strike="noStrike" kern="0" cap="none" spc="0" normalizeH="0" baseline="0" noProof="0" dirty="0">
                <a:ln>
                  <a:noFill/>
                </a:ln>
                <a:solidFill>
                  <a:srgbClr val="71151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 para el apoyo al diagnóstico de depresión en pacientes de un Instituto de Salud Mental</a:t>
            </a:r>
          </a:p>
        </p:txBody>
      </p:sp>
      <p:sp>
        <p:nvSpPr>
          <p:cNvPr id="18" name="Google Shape;2400;g2f71030b4dc_2_387">
            <a:extLst>
              <a:ext uri="{FF2B5EF4-FFF2-40B4-BE49-F238E27FC236}">
                <a16:creationId xmlns:a16="http://schemas.microsoft.com/office/drawing/2014/main" id="{7EAA24BF-D226-79AF-6B9B-ABE3346DAEB7}"/>
              </a:ext>
            </a:extLst>
          </p:cNvPr>
          <p:cNvSpPr txBox="1"/>
          <p:nvPr/>
        </p:nvSpPr>
        <p:spPr>
          <a:xfrm>
            <a:off x="300985" y="4202902"/>
            <a:ext cx="7114424" cy="1957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10" tIns="54840" rIns="109710" bIns="5484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Maestría:</a:t>
            </a:r>
            <a:r>
              <a:rPr kumimoji="0" lang="es-ES" sz="132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 </a:t>
            </a:r>
            <a:endParaRPr kumimoji="0" lang="es-E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Transformación Digital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endParaRPr kumimoji="0" lang="es-E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Curso: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Valor de las Tecnologías de Investigación</a:t>
            </a:r>
            <a:endParaRPr kumimoji="0" lang="es-ES" sz="132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" name="Google Shape;2401;g2f71030b4dc_2_387">
            <a:extLst>
              <a:ext uri="{FF2B5EF4-FFF2-40B4-BE49-F238E27FC236}">
                <a16:creationId xmlns:a16="http://schemas.microsoft.com/office/drawing/2014/main" id="{A2B5A2DE-E771-3779-09CA-A7E798FEAC37}"/>
              </a:ext>
            </a:extLst>
          </p:cNvPr>
          <p:cNvSpPr txBox="1"/>
          <p:nvPr/>
        </p:nvSpPr>
        <p:spPr>
          <a:xfrm>
            <a:off x="300984" y="7187110"/>
            <a:ext cx="4643306" cy="849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10" tIns="54840" rIns="109710" bIns="5484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Profesor: 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Mag. </a:t>
            </a:r>
            <a:r>
              <a:rPr lang="en-GB" sz="2400" b="1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Wester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Zela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/>
                <a:ea typeface="Georgia"/>
                <a:cs typeface="Georgia"/>
                <a:sym typeface="Georgia"/>
              </a:rPr>
              <a:t>Moraya</a:t>
            </a:r>
            <a:endParaRPr kumimoji="0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/>
              <a:ea typeface="Georgia"/>
              <a:cs typeface="Georgia"/>
              <a:sym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1558369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16;g36083cfde34_0_170" descr="A robot hand touching a screen&#10;&#10;Description automatically generated">
            <a:extLst>
              <a:ext uri="{FF2B5EF4-FFF2-40B4-BE49-F238E27FC236}">
                <a16:creationId xmlns:a16="http://schemas.microsoft.com/office/drawing/2014/main" id="{9BCBB89B-196A-0F1D-421D-311C2274878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915563" y="-4232"/>
            <a:ext cx="4702630" cy="82296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125;g36083cfde34_0_170" descr="A close-up of a logo&#10;&#10;Description automatically generated">
            <a:extLst>
              <a:ext uri="{FF2B5EF4-FFF2-40B4-BE49-F238E27FC236}">
                <a16:creationId xmlns:a16="http://schemas.microsoft.com/office/drawing/2014/main" id="{42AD12ED-60B5-1D94-0D82-E9D92ED1D17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7350" r="65852"/>
          <a:stretch/>
        </p:blipFill>
        <p:spPr>
          <a:xfrm>
            <a:off x="13206004" y="-156760"/>
            <a:ext cx="1393047" cy="191395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19;g36083cfde34_0_170">
            <a:extLst>
              <a:ext uri="{FF2B5EF4-FFF2-40B4-BE49-F238E27FC236}">
                <a16:creationId xmlns:a16="http://schemas.microsoft.com/office/drawing/2014/main" id="{1CD28E90-5AF7-C302-2F00-A4CDFDD67584}"/>
              </a:ext>
            </a:extLst>
          </p:cNvPr>
          <p:cNvSpPr txBox="1"/>
          <p:nvPr/>
        </p:nvSpPr>
        <p:spPr>
          <a:xfrm>
            <a:off x="366163" y="430888"/>
            <a:ext cx="4890300" cy="7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00" tIns="54850" rIns="109700" bIns="54850" anchor="t" anchorCtr="0">
            <a:spAutoFit/>
          </a:bodyPr>
          <a:lstStyle/>
          <a:p>
            <a:pPr>
              <a:buClr>
                <a:srgbClr val="000000"/>
              </a:buClr>
              <a:buSzPts val="4100"/>
              <a:buFont typeface="Arial"/>
              <a:buNone/>
            </a:pPr>
            <a:r>
              <a:rPr lang="en-US" sz="4100" b="1" kern="0" dirty="0" err="1">
                <a:solidFill>
                  <a:srgbClr val="711514"/>
                </a:solidFill>
                <a:latin typeface="Red Hat Display Medium"/>
                <a:ea typeface="Red Hat Display Medium"/>
                <a:cs typeface="Red Hat Display Medium"/>
                <a:sym typeface="Red Hat Display Medium"/>
              </a:rPr>
              <a:t>Integrantes</a:t>
            </a:r>
            <a:endParaRPr sz="1700" kern="0" dirty="0">
              <a:solidFill>
                <a:srgbClr val="71151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120;g36083cfde34_0_170">
            <a:extLst>
              <a:ext uri="{FF2B5EF4-FFF2-40B4-BE49-F238E27FC236}">
                <a16:creationId xmlns:a16="http://schemas.microsoft.com/office/drawing/2014/main" id="{BC91D582-24CD-C3EF-AD4E-910E955DD4AA}"/>
              </a:ext>
            </a:extLst>
          </p:cNvPr>
          <p:cNvSpPr txBox="1"/>
          <p:nvPr/>
        </p:nvSpPr>
        <p:spPr>
          <a:xfrm>
            <a:off x="4395595" y="7538165"/>
            <a:ext cx="17556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00" tIns="54850" rIns="109700" bIns="54850" anchor="t" anchorCtr="0">
            <a:spAutoFit/>
          </a:bodyPr>
          <a:lstStyle/>
          <a:p>
            <a:pPr algn="ctr">
              <a:buClr>
                <a:srgbClr val="000000"/>
              </a:buClr>
              <a:buSzPts val="2900"/>
              <a:buFont typeface="Arial"/>
              <a:buNone/>
            </a:pPr>
            <a:r>
              <a:rPr lang="en-US" sz="2900" b="1" kern="0" dirty="0">
                <a:solidFill>
                  <a:srgbClr val="711514"/>
                </a:solidFill>
                <a:ea typeface="Calibri"/>
                <a:cs typeface="Calibri"/>
                <a:sym typeface="Calibri"/>
              </a:rPr>
              <a:t>TRIBU 3</a:t>
            </a:r>
            <a:endParaRPr sz="2900" b="1" kern="0" dirty="0">
              <a:solidFill>
                <a:srgbClr val="711514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g36083cfde34_0_170">
            <a:extLst>
              <a:ext uri="{FF2B5EF4-FFF2-40B4-BE49-F238E27FC236}">
                <a16:creationId xmlns:a16="http://schemas.microsoft.com/office/drawing/2014/main" id="{CD8825EB-9270-D79C-8BD4-135E025D92AC}"/>
              </a:ext>
            </a:extLst>
          </p:cNvPr>
          <p:cNvSpPr/>
          <p:nvPr/>
        </p:nvSpPr>
        <p:spPr>
          <a:xfrm>
            <a:off x="2476780" y="1866724"/>
            <a:ext cx="4558800" cy="9471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9700" tIns="54850" rIns="109700" bIns="5485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>
                <a:ln>
                  <a:noFill/>
                </a:ln>
                <a:solidFill>
                  <a:srgbClr val="4A4A45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OSCAR MENDOZA</a:t>
            </a:r>
            <a:endParaRPr kumimoji="0" sz="2200" b="1" i="0" u="none" strike="noStrike" kern="0" cap="none" spc="0" normalizeH="0" baseline="0" noProof="0">
              <a:ln>
                <a:noFill/>
              </a:ln>
              <a:solidFill>
                <a:srgbClr val="4A4A45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22;g36083cfde34_0_170">
            <a:extLst>
              <a:ext uri="{FF2B5EF4-FFF2-40B4-BE49-F238E27FC236}">
                <a16:creationId xmlns:a16="http://schemas.microsoft.com/office/drawing/2014/main" id="{75CA0C4A-2164-4770-8006-4D98B4E03EA8}"/>
              </a:ext>
            </a:extLst>
          </p:cNvPr>
          <p:cNvSpPr/>
          <p:nvPr/>
        </p:nvSpPr>
        <p:spPr>
          <a:xfrm>
            <a:off x="2493709" y="2912081"/>
            <a:ext cx="4558800" cy="906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9700" tIns="54850" rIns="109700" bIns="5485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>
                <a:ln>
                  <a:noFill/>
                </a:ln>
                <a:solidFill>
                  <a:srgbClr val="4A4A45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ANTHONY MENDEZ</a:t>
            </a:r>
            <a:endParaRPr kumimoji="0" sz="2200" b="1" i="0" u="none" strike="noStrike" kern="0" cap="none" spc="0" normalizeH="0" baseline="0" noProof="0">
              <a:ln>
                <a:noFill/>
              </a:ln>
              <a:solidFill>
                <a:srgbClr val="4A4A45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23;g36083cfde34_0_170">
            <a:extLst>
              <a:ext uri="{FF2B5EF4-FFF2-40B4-BE49-F238E27FC236}">
                <a16:creationId xmlns:a16="http://schemas.microsoft.com/office/drawing/2014/main" id="{C0B1B568-0739-8F00-1887-38DF006E5420}"/>
              </a:ext>
            </a:extLst>
          </p:cNvPr>
          <p:cNvSpPr/>
          <p:nvPr/>
        </p:nvSpPr>
        <p:spPr>
          <a:xfrm>
            <a:off x="2527001" y="3916404"/>
            <a:ext cx="4558800" cy="9678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9700" tIns="54850" rIns="109700" bIns="5485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4A4A45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INGRID BULL</a:t>
            </a:r>
            <a:endParaRPr kumimoji="0" sz="2200" b="1" i="0" u="none" strike="noStrike" kern="0" cap="none" spc="0" normalizeH="0" baseline="0" noProof="0" dirty="0">
              <a:ln>
                <a:noFill/>
              </a:ln>
              <a:solidFill>
                <a:srgbClr val="4A4A45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24;g36083cfde34_0_170">
            <a:extLst>
              <a:ext uri="{FF2B5EF4-FFF2-40B4-BE49-F238E27FC236}">
                <a16:creationId xmlns:a16="http://schemas.microsoft.com/office/drawing/2014/main" id="{BB3084B4-0121-C48B-17C1-5BE42FCD4347}"/>
              </a:ext>
            </a:extLst>
          </p:cNvPr>
          <p:cNvSpPr/>
          <p:nvPr/>
        </p:nvSpPr>
        <p:spPr>
          <a:xfrm>
            <a:off x="2493710" y="6035970"/>
            <a:ext cx="4558800" cy="9381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9700" tIns="54850" rIns="109700" bIns="5485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>
                <a:ln>
                  <a:noFill/>
                </a:ln>
                <a:solidFill>
                  <a:srgbClr val="4A4A45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NIXON SALDAÑA</a:t>
            </a:r>
            <a:endParaRPr kumimoji="0" sz="1700" b="1" i="0" u="none" strike="noStrike" kern="0" cap="none" spc="0" normalizeH="0" baseline="0" noProof="0">
              <a:ln>
                <a:noFill/>
              </a:ln>
              <a:solidFill>
                <a:srgbClr val="4A4A45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26;g36083cfde34_0_170">
            <a:extLst>
              <a:ext uri="{FF2B5EF4-FFF2-40B4-BE49-F238E27FC236}">
                <a16:creationId xmlns:a16="http://schemas.microsoft.com/office/drawing/2014/main" id="{86DE947E-8C0F-B46F-F633-442525A5327A}"/>
              </a:ext>
            </a:extLst>
          </p:cNvPr>
          <p:cNvSpPr/>
          <p:nvPr/>
        </p:nvSpPr>
        <p:spPr>
          <a:xfrm>
            <a:off x="2527001" y="4952012"/>
            <a:ext cx="4558800" cy="9678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9700" tIns="54850" rIns="109700" bIns="5485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  <a:tabLst/>
              <a:defRPr/>
            </a:pPr>
            <a:r>
              <a:rPr kumimoji="0" lang="en-US" sz="2200" b="1" i="0" u="none" strike="noStrike" kern="0" cap="none" spc="0" normalizeH="0" baseline="0" noProof="0">
                <a:ln>
                  <a:noFill/>
                </a:ln>
                <a:solidFill>
                  <a:srgbClr val="4A4A45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ALEXIS CÓNDOR</a:t>
            </a:r>
            <a:endParaRPr kumimoji="0" sz="2200" b="1" i="0" u="none" strike="noStrike" kern="0" cap="none" spc="0" normalizeH="0" baseline="0" noProof="0">
              <a:ln>
                <a:noFill/>
              </a:ln>
              <a:solidFill>
                <a:srgbClr val="4A4A45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581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400776"/>
            <a:ext cx="7556421" cy="1860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Aplicación de Machine Learning para el Diagnóstico de Depresión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4558665"/>
            <a:ext cx="7556421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Este estudio propone la aplicación de algoritmos de aprendizaje supervisado para mejorar el diagnóstico temprano y preciso de la depresión en pacientes de un Instituto de Salud Mental en Perú. Se busca reducir la subjetividad diagnóstica y fortalecer la toma de decisiones clínicas en entornos con recursos limitados.</a:t>
            </a:r>
            <a:endParaRPr lang="en-US" sz="155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02B429A-CD6E-42A1-85DE-2AEF17C4150D}"/>
              </a:ext>
            </a:extLst>
          </p:cNvPr>
          <p:cNvSpPr/>
          <p:nvPr/>
        </p:nvSpPr>
        <p:spPr>
          <a:xfrm>
            <a:off x="11107935" y="7699414"/>
            <a:ext cx="3473053" cy="457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93275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Introducción al Desafío Diagnóstico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3931087"/>
            <a:ext cx="7556421" cy="19052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El diagnóstico de trastornos depresivos es complejo debido a su naturaleza multifactorial y heterogeneidad sintomatológica. A pesar de criterios estandarizados como el CIE-10, el proceso depende del juicio clínico, llevando a errores o demoras. La inteligencia artificial y el aprendizaje automático ofrecen herramientas prometedoras para analizar grandes volúmenes de datos clínicos, mejorando la precisión diagnóstica en entornos con recursos limitados.</a:t>
            </a:r>
            <a:endParaRPr lang="en-US" sz="155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9A35434-5518-4BD7-AE77-79206E88056A}"/>
              </a:ext>
            </a:extLst>
          </p:cNvPr>
          <p:cNvSpPr/>
          <p:nvPr/>
        </p:nvSpPr>
        <p:spPr>
          <a:xfrm>
            <a:off x="11107935" y="7699414"/>
            <a:ext cx="3473053" cy="457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773906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Estado del Arte en Diagnóstico Asistido por IA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793790" y="2311718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438632" y="2379940"/>
            <a:ext cx="428684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Detección con Señales Fisiológicas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1438632" y="2809161"/>
            <a:ext cx="6911578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Naregalkar et al. (2025) proponen un método automatizado para detectar estrés, ansiedad y depresión usando señales fisiológicas y ML. Lograron hasta 91.87% de precisión en clasificación binaria con Árboles de Decisión.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793790" y="4158615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438632" y="4226838"/>
            <a:ext cx="395978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Sistema Automatizado de Estrés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1438632" y="4656058"/>
            <a:ext cx="6911578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El estudio de Naregalkar, Shinde y Patil (2025) implementó un sistema automatizado para la detección del estrés basado en el análisis de señales fisiológicas, logrando una puntuación F1 del 91%.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793790" y="6005513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438632" y="6073735"/>
            <a:ext cx="335089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Modelo Híbrido DA-TabSVM</a:t>
            </a:r>
            <a:endParaRPr lang="en-US" sz="1950" dirty="0"/>
          </a:p>
        </p:txBody>
      </p:sp>
      <p:sp>
        <p:nvSpPr>
          <p:cNvPr id="12" name="Text 9"/>
          <p:cNvSpPr/>
          <p:nvPr/>
        </p:nvSpPr>
        <p:spPr>
          <a:xfrm>
            <a:off x="1438632" y="6502956"/>
            <a:ext cx="6911578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Propusieron un modelo híbrido novedoso, DA-TabSVM, para la clasificación multicategoría de depresión y ansiedad, que combina TabNet y Support Vector Machines (SVM), alcanzando precisiones del 97-99%.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35684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917746"/>
            <a:ext cx="10090666" cy="589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7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Metodología del Estudio: Enfoque CRISP-DM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793790" y="4072414"/>
            <a:ext cx="6450687" cy="188476"/>
          </a:xfrm>
          <a:prstGeom prst="roundRect">
            <a:avLst>
              <a:gd name="adj" fmla="val 42017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82266" y="4449366"/>
            <a:ext cx="3205996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Comprensión del Problema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82266" y="4857155"/>
            <a:ext cx="6073735" cy="6034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Apoyar el diagnóstico y clasificación de trastornos depresivos en pacientes adultos de un Instituto Nacional de Salud Mental.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7385804" y="3789640"/>
            <a:ext cx="6450806" cy="188476"/>
          </a:xfrm>
          <a:prstGeom prst="roundRect">
            <a:avLst>
              <a:gd name="adj" fmla="val 42017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574280" y="4166592"/>
            <a:ext cx="3093839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Comprensión de los Datos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7574280" y="4574381"/>
            <a:ext cx="6073854" cy="6034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Recopilación de datos de atenciones externas (2024-2025), incluyendo información estructurada y narrativa de historias clínicas.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793790" y="6073140"/>
            <a:ext cx="6450687" cy="188476"/>
          </a:xfrm>
          <a:prstGeom prst="roundRect">
            <a:avLst>
              <a:gd name="adj" fmla="val 42017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82266" y="6450092"/>
            <a:ext cx="2931438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Preparación de los Datos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982266" y="6857881"/>
            <a:ext cx="6073735" cy="6034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Limpieza, categorización y transformación de 8,437 registros con 34 variables, codificando la depresión según CIE-10.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7385804" y="5790367"/>
            <a:ext cx="6450806" cy="188476"/>
          </a:xfrm>
          <a:prstGeom prst="roundRect">
            <a:avLst>
              <a:gd name="adj" fmla="val 42017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574280" y="6167318"/>
            <a:ext cx="2703671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Modelado y Evaluación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7574280" y="6575108"/>
            <a:ext cx="6073854" cy="905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Aplicación de algoritmos de aprendizaje supervisado y análisis de métricas como Accuracy, Recall, Precisión, Matriz de Confusión, y Área bajo la curva ROC.</a:t>
            </a:r>
            <a:endParaRPr lang="en-US" sz="1450" dirty="0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CF5991EF-8534-4E1A-B1B8-93361AD97C0D}"/>
              </a:ext>
            </a:extLst>
          </p:cNvPr>
          <p:cNvSpPr/>
          <p:nvPr/>
        </p:nvSpPr>
        <p:spPr>
          <a:xfrm>
            <a:off x="11107935" y="7699414"/>
            <a:ext cx="3473053" cy="457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87279"/>
            <a:ext cx="770846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Datos Utilizados para el Análisis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104192"/>
            <a:ext cx="130428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Se obtuvieron 7,476 registros balanceados de atenciones en consultorio externo de un Instituto de Salud Mental (enero 2024 - mayo 2025). Los datos incluyen triaje (signos vitales) y el detalle narrativo del acto médico, sumando 34 atributos y 5 variables objetivo.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793790" y="3160871"/>
            <a:ext cx="323576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Variables Objetivo (CIE-10)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793790" y="3669387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Seis diagnósticos a predecir: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4165521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F33: Trastorno depresivo recurrente (1767 instancias)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4661654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F32: Episodio depresivo (1111 instancias)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5157788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F41: Otros trastornos de ansiedad (1350 instancias)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93790" y="5653921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F31: Trastorno afectivo bipolar (1384 instancias)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93790" y="6150054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F25: Trastornos esquizoafectivos (1864 instancias)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93790" y="6646188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Total: 7476 instancias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7564874" y="316087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Ejemplo de Atributo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7564874" y="3669387"/>
            <a:ext cx="62793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La variable "Problema con Consumo de Sustancias" (código 007) se convirtió a tipo continuo con rangos de valores como: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7564874" y="4483060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Consumo moderado de alcohol (1)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7564874" y="4870013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Consumo de Marihuana (2)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7564874" y="5256967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Consumo de drogas (3)</a:t>
            </a:r>
            <a:endParaRPr lang="en-US" sz="1550" dirty="0"/>
          </a:p>
        </p:txBody>
      </p:sp>
      <p:sp>
        <p:nvSpPr>
          <p:cNvPr id="17" name="Text 15"/>
          <p:cNvSpPr/>
          <p:nvPr/>
        </p:nvSpPr>
        <p:spPr>
          <a:xfrm>
            <a:off x="7564874" y="5643920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Otras sustancias (5)</a:t>
            </a:r>
            <a:endParaRPr lang="en-US" sz="1550" dirty="0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91040032-E24A-4AE6-A832-D2B8D76176CE}"/>
              </a:ext>
            </a:extLst>
          </p:cNvPr>
          <p:cNvSpPr/>
          <p:nvPr/>
        </p:nvSpPr>
        <p:spPr>
          <a:xfrm>
            <a:off x="11107935" y="7699414"/>
            <a:ext cx="3473053" cy="457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84546"/>
            <a:ext cx="1236178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Ejecución de Algoritmos: Árboles de Decisión (J48)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3101459"/>
            <a:ext cx="130428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Se utilizó el algoritmo J48 en WEKA, con 70% de datos para entrenamiento y 30% para validación. La variable más relevante fue "tipo de ocupación" (v_032). El árbol generado tiene 778 hojas y 1555 nodos.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793790" y="4158139"/>
            <a:ext cx="276903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Resultados del Modelo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793790" y="4666655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72.35% de instancias clasificadas correctamente.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5053608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27.64% de instancias clasificadas incorrectamente.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5440561"/>
            <a:ext cx="62793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Efectividad del 70% es considerada razonable en contextos similares.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564874" y="4158139"/>
            <a:ext cx="274998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Desempeño por Clase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564874" y="4666655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F31: 80% de verdaderos positivos, 0.2% de falsos positivos.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564874" y="5053608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F25 y F33: También mostraron alta eficacia.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564874" y="5440561"/>
            <a:ext cx="62793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F31 (en otro contexto): 50% de efectividad, indicando ambigüedad diagnóstica.</a:t>
            </a:r>
            <a:endParaRPr lang="en-US" sz="1550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D00581E-25CC-428B-B7BE-501661083E69}"/>
              </a:ext>
            </a:extLst>
          </p:cNvPr>
          <p:cNvSpPr/>
          <p:nvPr/>
        </p:nvSpPr>
        <p:spPr>
          <a:xfrm>
            <a:off x="11107935" y="7699414"/>
            <a:ext cx="3473053" cy="457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56303"/>
            <a:ext cx="984242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Ejecución de Algoritmos: Random Forest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873216"/>
            <a:ext cx="130428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Random Forest combina múltiples árboles de decisión para un modelo robusto. Se construyen 100 árboles a partir de muestras aleatorias, y la clasificación final se obtiene por mayoría de votos.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793790" y="3929896"/>
            <a:ext cx="324600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Proceso de Entrenamiento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793790" y="4438412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7,476 registros con 34 atributos clínicos y sociodemográficos.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4825365"/>
            <a:ext cx="62793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Técnicas de procesamiento: eliminación de outliers, valores faltantes y balanceo de clases (SMOTE).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5529858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División de datos: 70% entrenamiento / 30% prueba.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5916811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Configuración: 100 árboles de decisión con bagging.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564874" y="3929896"/>
            <a:ext cx="315325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Resultados Prometedores</a:t>
            </a:r>
            <a:endParaRPr lang="en-US" sz="1950" dirty="0"/>
          </a:p>
        </p:txBody>
      </p:sp>
      <p:sp>
        <p:nvSpPr>
          <p:cNvPr id="10" name="Text 8"/>
          <p:cNvSpPr/>
          <p:nvPr/>
        </p:nvSpPr>
        <p:spPr>
          <a:xfrm>
            <a:off x="7564874" y="4438412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81.99% de instancias clasificadas correctamente.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564874" y="4825365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Estadístico Kappa: 0.7708 (concordancia sustancial).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7564874" y="5212318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Área bajo la curva ROC: 0.958 (alta capacidad discriminativa).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7564874" y="5599271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F31, F25 y F41: muy alta precisión y sensibilidad (recall &gt; 93%).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7564874" y="5986224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F32: recall de solo 25.6%, confundido con F33.</a:t>
            </a:r>
            <a:endParaRPr lang="en-US" sz="1550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D6697D67-0352-4A9A-A416-80F519054B16}"/>
              </a:ext>
            </a:extLst>
          </p:cNvPr>
          <p:cNvSpPr/>
          <p:nvPr/>
        </p:nvSpPr>
        <p:spPr>
          <a:xfrm>
            <a:off x="11107935" y="7699414"/>
            <a:ext cx="3473053" cy="457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42242"/>
            <a:ext cx="130428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Ejecución de Algoritmos: Redes Neuronales y Bayesianas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3478411"/>
            <a:ext cx="332041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Multilayer Perceptron (MLP)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793790" y="3986927"/>
            <a:ext cx="62793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Arquitectura: 33 neuronas de entrada, 1 capa oculta, 6 neuronas de salida.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4691420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Parámetros: 500 épocas, tasa de aprendizaje 0.3, momentum 0.2.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5078373"/>
            <a:ext cx="62793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Resultados: 56.4% de aciertos globales, Kappa de 0.23 (acuerdo bajo-moderado).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5782866"/>
            <a:ext cx="62793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Discrimina clases mayoritarias (F33, F32), pero no detecta categorías menos frecuentes.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564874" y="347841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Redes Bayesianas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564874" y="3986927"/>
            <a:ext cx="6279356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Representan conocimiento incierto con un grafo acíclico dirigido y distribuciones de probabilidad.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564874" y="4691420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Resultados: 71.33% de instancias clasificadas correctamente.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564874" y="5078373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Estadístico Kappa: 0.6374 (concordancia sustancial).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7564874" y="5465326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F31: mayor recall (0.853) y precisión sólida (0.789).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7564874" y="5852279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F25: alta precisión (0.853) y ROC Area (0.919).</a:t>
            </a:r>
            <a:endParaRPr lang="en-US" sz="1550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B34C486-2631-4A93-AEB7-775F1BA68C5D}"/>
              </a:ext>
            </a:extLst>
          </p:cNvPr>
          <p:cNvSpPr/>
          <p:nvPr/>
        </p:nvSpPr>
        <p:spPr>
          <a:xfrm>
            <a:off x="11107935" y="7699414"/>
            <a:ext cx="3473053" cy="457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753308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2F2F3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Comparación de Resultados y Conclusiones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2291120"/>
            <a:ext cx="75564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Se compararon J48, BayesNet, Random Forest y Multilayer Perceptron en el conjunto de datos de depresión multicategoría.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280190" y="3149441"/>
            <a:ext cx="3679031" cy="1793796"/>
          </a:xfrm>
          <a:prstGeom prst="roundRect">
            <a:avLst>
              <a:gd name="adj" fmla="val 4647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486168" y="335541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Random Forest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6486168" y="3784640"/>
            <a:ext cx="3267075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Mayor accuracy (81.99%) y Kappa (0.7708), indicando fuerte capacidad de separación entre clases.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10157579" y="3149441"/>
            <a:ext cx="3679031" cy="1793796"/>
          </a:xfrm>
          <a:prstGeom prst="roundRect">
            <a:avLst>
              <a:gd name="adj" fmla="val 4647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0363557" y="335541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J48 y BayesNet</a:t>
            </a:r>
            <a:endParaRPr lang="en-US" sz="1950" dirty="0"/>
          </a:p>
        </p:txBody>
      </p:sp>
      <p:sp>
        <p:nvSpPr>
          <p:cNvPr id="10" name="Text 7"/>
          <p:cNvSpPr/>
          <p:nvPr/>
        </p:nvSpPr>
        <p:spPr>
          <a:xfrm>
            <a:off x="10363557" y="3784640"/>
            <a:ext cx="3267075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Rondan 71-73% de aciertos con Kappa ≈ 0.65, mostrando un desempeño intermedio.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6280190" y="5141595"/>
            <a:ext cx="7556421" cy="1158716"/>
          </a:xfrm>
          <a:prstGeom prst="roundRect">
            <a:avLst>
              <a:gd name="adj" fmla="val 7194"/>
            </a:avLst>
          </a:prstGeom>
          <a:solidFill>
            <a:srgbClr val="3D3D42"/>
          </a:solidFill>
          <a:ln w="7620">
            <a:solidFill>
              <a:srgbClr val="56565B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86168" y="5347573"/>
            <a:ext cx="332041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E5E0DF"/>
                </a:solidFill>
                <a:latin typeface="Poppins Light" pitchFamily="34" charset="0"/>
                <a:ea typeface="Poppins Light" pitchFamily="34" charset="-122"/>
                <a:cs typeface="Poppins Light" pitchFamily="34" charset="-120"/>
              </a:rPr>
              <a:t>Multilayer Perceptron (MLP)</a:t>
            </a:r>
            <a:endParaRPr lang="en-US" sz="1950" dirty="0"/>
          </a:p>
        </p:txBody>
      </p:sp>
      <p:sp>
        <p:nvSpPr>
          <p:cNvPr id="13" name="Text 10"/>
          <p:cNvSpPr/>
          <p:nvPr/>
        </p:nvSpPr>
        <p:spPr>
          <a:xfrm>
            <a:off x="6486168" y="5776793"/>
            <a:ext cx="7144464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Queda rezagado (56.8% accuracy, Kappa 0.45), sugiriendo insuficiente ajuste.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6280190" y="6523553"/>
            <a:ext cx="7556421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E5E0DF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Los diagnósticos F25 (trastorno esquizoafectivo) y F31 (bipolar), que son los más graves, tuvieron un TP rate y precisión mayores al 80%. Los resultados demuestran el potencial de estos modelos como herramientas de apoyo diagnóstico.</a:t>
            </a:r>
            <a:endParaRPr lang="en-US" sz="1550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630944A9-7911-4B4A-B3B8-8C683825FC50}"/>
              </a:ext>
            </a:extLst>
          </p:cNvPr>
          <p:cNvSpPr/>
          <p:nvPr/>
        </p:nvSpPr>
        <p:spPr>
          <a:xfrm>
            <a:off x="11107935" y="7699414"/>
            <a:ext cx="3473053" cy="457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1105</Words>
  <Application>Microsoft Office PowerPoint</Application>
  <PresentationFormat>Personalizado</PresentationFormat>
  <Paragraphs>107</Paragraphs>
  <Slides>11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Red Hat Display Medium</vt:lpstr>
      <vt:lpstr>Arial</vt:lpstr>
      <vt:lpstr>Poppins Light</vt:lpstr>
      <vt:lpstr>Arial Black</vt:lpstr>
      <vt:lpstr>Roboto Light</vt:lpstr>
      <vt:lpstr>Calibri</vt:lpstr>
      <vt:lpstr>Georgia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/>
  <cp:lastModifiedBy>Intel</cp:lastModifiedBy>
  <cp:revision>3</cp:revision>
  <dcterms:created xsi:type="dcterms:W3CDTF">2025-06-25T12:59:03Z</dcterms:created>
  <dcterms:modified xsi:type="dcterms:W3CDTF">2025-06-25T20:39:25Z</dcterms:modified>
</cp:coreProperties>
</file>