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y="13716000" cx="24377650"/>
  <p:notesSz cx="6858000" cy="9144000"/>
  <p:embeddedFontLst>
    <p:embeddedFont>
      <p:font typeface="Poppins"/>
      <p:regular r:id="rId22"/>
      <p:bold r:id="rId23"/>
      <p:italic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6" roundtripDataSignature="AMtx7mh4QSsOSAub+AvlaTTYozTncNC2n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font" Target="fonts/Poppins-regular.fntdata"/><Relationship Id="rId21" Type="http://schemas.openxmlformats.org/officeDocument/2006/relationships/slide" Target="slides/slide17.xml"/><Relationship Id="rId24" Type="http://schemas.openxmlformats.org/officeDocument/2006/relationships/font" Target="fonts/Poppins-italic.fntdata"/><Relationship Id="rId23" Type="http://schemas.openxmlformats.org/officeDocument/2006/relationships/font" Target="fonts/Poppins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customschemas.google.com/relationships/presentationmetadata" Target="metadata"/><Relationship Id="rId25" Type="http://schemas.openxmlformats.org/officeDocument/2006/relationships/font" Target="fonts/Poppins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" name="Google Shape;15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" name="Google Shape;25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" name="Google Shape;57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741aace4e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2" name="Google Shape;82;g3741aace4e7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2" name="Google Shape;92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741bb7c5c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3" name="Google Shape;113;g3741bb7c5c5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0" name="Google Shape;140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741bb7c5c5_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0" name="Google Shape;150;g3741bb7c5c5_2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6" name="Google Shape;166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9" name="Google Shape;189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37411d4ae5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2" name="Google Shape;212;g37411d4ae50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5" name="Google Shape;235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37411d4ae50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1" name="Google Shape;251;g37411d4ae50_0_2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37411d4ae50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7" name="Google Shape;267;g37411d4ae50_0_4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3" name="Google Shape;283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3" name="Google Shape;323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 Slide">
  <p:cSld name="Default Slid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/>
          <p:nvPr>
            <p:ph type="title"/>
          </p:nvPr>
        </p:nvSpPr>
        <p:spPr>
          <a:xfrm>
            <a:off x="1675964" y="730259"/>
            <a:ext cx="21025723" cy="265112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182825" spcFirstLastPara="1" rIns="182825" wrap="square" tIns="914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0"/>
              <a:buFont typeface="Poppins"/>
              <a:buNone/>
              <a:defRPr b="0" i="0" sz="80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26"/>
          <p:cNvSpPr txBox="1"/>
          <p:nvPr>
            <p:ph idx="1" type="body"/>
          </p:nvPr>
        </p:nvSpPr>
        <p:spPr>
          <a:xfrm>
            <a:off x="1675964" y="3651250"/>
            <a:ext cx="21025723" cy="8702676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182825" spcFirstLastPara="1" rIns="182825" wrap="square" tIns="91400">
            <a:normAutofit/>
          </a:bodyPr>
          <a:lstStyle>
            <a:lvl1pPr indent="-508000" lvl="0" marL="457200" marR="0" rtl="0" algn="l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Char char="•"/>
              <a:defRPr b="0" i="0" sz="44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indent="-457200" lvl="1" marL="9144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b="0" i="0" sz="36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indent="-431800" lvl="2" marL="1371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indent="-406400" lvl="3" marL="18288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indent="-406400" lvl="4" marL="22860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indent="-457200" lvl="5" marL="2743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57200" lvl="6" marL="32004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57200" lvl="7" marL="3657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57200" lvl="8" marL="41148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b="0" i="0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2.png"/><Relationship Id="rId6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image" Target="../media/image6.png"/><Relationship Id="rId5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png"/><Relationship Id="rId4" Type="http://schemas.openxmlformats.org/officeDocument/2006/relationships/image" Target="../media/image2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Relationship Id="rId4" Type="http://schemas.openxmlformats.org/officeDocument/2006/relationships/image" Target="../media/image15.png"/><Relationship Id="rId5" Type="http://schemas.openxmlformats.org/officeDocument/2006/relationships/image" Target="../media/image1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png"/><Relationship Id="rId4" Type="http://schemas.openxmlformats.org/officeDocument/2006/relationships/image" Target="../media/image18.png"/><Relationship Id="rId5" Type="http://schemas.openxmlformats.org/officeDocument/2006/relationships/image" Target="../media/image1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2.png"/><Relationship Id="rId4" Type="http://schemas.openxmlformats.org/officeDocument/2006/relationships/image" Target="../media/image21.png"/><Relationship Id="rId5" Type="http://schemas.openxmlformats.org/officeDocument/2006/relationships/image" Target="../media/image2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s://bed4-34-87-162-180.ngrok-free.app" TargetMode="External"/><Relationship Id="rId4" Type="http://schemas.openxmlformats.org/officeDocument/2006/relationships/image" Target="../media/image25.png"/><Relationship Id="rId5" Type="http://schemas.openxmlformats.org/officeDocument/2006/relationships/image" Target="../media/image1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1.png"/><Relationship Id="rId4" Type="http://schemas.openxmlformats.org/officeDocument/2006/relationships/image" Target="../media/image27.png"/><Relationship Id="rId5" Type="http://schemas.openxmlformats.org/officeDocument/2006/relationships/image" Target="../media/image30.png"/><Relationship Id="rId6" Type="http://schemas.openxmlformats.org/officeDocument/2006/relationships/image" Target="../media/image2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4.png"/><Relationship Id="rId4" Type="http://schemas.openxmlformats.org/officeDocument/2006/relationships/image" Target="../media/image29.png"/><Relationship Id="rId5" Type="http://schemas.openxmlformats.org/officeDocument/2006/relationships/image" Target="../media/image2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"/>
          <p:cNvSpPr txBox="1"/>
          <p:nvPr/>
        </p:nvSpPr>
        <p:spPr>
          <a:xfrm>
            <a:off x="1081074" y="4945896"/>
            <a:ext cx="213360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Uso de NLP para la inclusión social de poblaciones quechua hablantes.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18;p1"/>
          <p:cNvSpPr txBox="1"/>
          <p:nvPr/>
        </p:nvSpPr>
        <p:spPr>
          <a:xfrm>
            <a:off x="2808308" y="8754972"/>
            <a:ext cx="213360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23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Grupo4</a:t>
            </a:r>
            <a:r>
              <a:rPr b="1" lang="en-US" sz="40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0" y="9846540"/>
            <a:ext cx="24377650" cy="129562"/>
          </a:xfrm>
          <a:custGeom>
            <a:rect b="b" l="l" r="r" t="t"/>
            <a:pathLst>
              <a:path extrusionOk="0" h="105" w="19569">
                <a:moveTo>
                  <a:pt x="19569" y="105"/>
                </a:moveTo>
                <a:lnTo>
                  <a:pt x="0" y="105"/>
                </a:lnTo>
                <a:lnTo>
                  <a:pt x="0" y="0"/>
                </a:lnTo>
                <a:lnTo>
                  <a:pt x="1956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" name="Google Shape;2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017419" y="300278"/>
            <a:ext cx="3216351" cy="404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01079" y="495474"/>
            <a:ext cx="5231850" cy="3485849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1"/>
          <p:cNvSpPr txBox="1"/>
          <p:nvPr/>
        </p:nvSpPr>
        <p:spPr>
          <a:xfrm>
            <a:off x="2565754" y="10164292"/>
            <a:ext cx="7677300" cy="255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Ricardo Solis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Ayrton Fuertes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Dennis Vilcahuamán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lang="en-US" sz="40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b="1" i="0" lang="en-US" sz="40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Ruddy Acevedo</a:t>
            </a:r>
            <a:endParaRPr b="1" i="0" sz="4000" u="none" cap="none" strike="noStrike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"/>
          <p:cNvSpPr/>
          <p:nvPr/>
        </p:nvSpPr>
        <p:spPr>
          <a:xfrm>
            <a:off x="10189190" y="3309058"/>
            <a:ext cx="2198820" cy="2198820"/>
          </a:xfrm>
          <a:custGeom>
            <a:rect b="b" l="l" r="r" t="t"/>
            <a:pathLst>
              <a:path extrusionOk="0" h="1766" w="1766">
                <a:moveTo>
                  <a:pt x="1766" y="883"/>
                </a:moveTo>
                <a:cubicBezTo>
                  <a:pt x="1766" y="1371"/>
                  <a:pt x="1371" y="1766"/>
                  <a:pt x="883" y="1766"/>
                </a:cubicBezTo>
                <a:cubicBezTo>
                  <a:pt x="395" y="1766"/>
                  <a:pt x="0" y="1371"/>
                  <a:pt x="0" y="883"/>
                </a:cubicBezTo>
                <a:cubicBezTo>
                  <a:pt x="0" y="395"/>
                  <a:pt x="395" y="0"/>
                  <a:pt x="883" y="0"/>
                </a:cubicBezTo>
                <a:cubicBezTo>
                  <a:pt x="1371" y="0"/>
                  <a:pt x="1766" y="395"/>
                  <a:pt x="1766" y="88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28;p2"/>
          <p:cNvSpPr/>
          <p:nvPr/>
        </p:nvSpPr>
        <p:spPr>
          <a:xfrm>
            <a:off x="11289224" y="3082324"/>
            <a:ext cx="1326768" cy="2652292"/>
          </a:xfrm>
          <a:custGeom>
            <a:rect b="b" l="l" r="r" t="t"/>
            <a:pathLst>
              <a:path extrusionOk="0" h="2130" w="1066">
                <a:moveTo>
                  <a:pt x="0" y="2130"/>
                </a:moveTo>
                <a:lnTo>
                  <a:pt x="0" y="2080"/>
                </a:lnTo>
                <a:cubicBezTo>
                  <a:pt x="559" y="2080"/>
                  <a:pt x="1014" y="1624"/>
                  <a:pt x="1014" y="1065"/>
                </a:cubicBezTo>
                <a:cubicBezTo>
                  <a:pt x="1014" y="505"/>
                  <a:pt x="559" y="50"/>
                  <a:pt x="0" y="50"/>
                </a:cubicBezTo>
                <a:lnTo>
                  <a:pt x="0" y="0"/>
                </a:lnTo>
                <a:cubicBezTo>
                  <a:pt x="587" y="0"/>
                  <a:pt x="1066" y="477"/>
                  <a:pt x="1066" y="1065"/>
                </a:cubicBezTo>
                <a:cubicBezTo>
                  <a:pt x="1066" y="1653"/>
                  <a:pt x="587" y="2130"/>
                  <a:pt x="0" y="213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29;p2"/>
          <p:cNvSpPr/>
          <p:nvPr/>
        </p:nvSpPr>
        <p:spPr>
          <a:xfrm>
            <a:off x="10189190" y="6452190"/>
            <a:ext cx="2198820" cy="2198820"/>
          </a:xfrm>
          <a:custGeom>
            <a:rect b="b" l="l" r="r" t="t"/>
            <a:pathLst>
              <a:path extrusionOk="0" h="1766" w="1766">
                <a:moveTo>
                  <a:pt x="1766" y="883"/>
                </a:moveTo>
                <a:cubicBezTo>
                  <a:pt x="1766" y="1371"/>
                  <a:pt x="1371" y="1766"/>
                  <a:pt x="883" y="1766"/>
                </a:cubicBezTo>
                <a:cubicBezTo>
                  <a:pt x="395" y="1766"/>
                  <a:pt x="0" y="1371"/>
                  <a:pt x="0" y="883"/>
                </a:cubicBezTo>
                <a:cubicBezTo>
                  <a:pt x="0" y="395"/>
                  <a:pt x="395" y="0"/>
                  <a:pt x="883" y="0"/>
                </a:cubicBezTo>
                <a:cubicBezTo>
                  <a:pt x="1371" y="0"/>
                  <a:pt x="1766" y="395"/>
                  <a:pt x="1766" y="88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2"/>
          <p:cNvSpPr/>
          <p:nvPr/>
        </p:nvSpPr>
        <p:spPr>
          <a:xfrm>
            <a:off x="11289224" y="6226702"/>
            <a:ext cx="1326768" cy="2653537"/>
          </a:xfrm>
          <a:custGeom>
            <a:rect b="b" l="l" r="r" t="t"/>
            <a:pathLst>
              <a:path extrusionOk="0" h="2131" w="1066">
                <a:moveTo>
                  <a:pt x="0" y="2131"/>
                </a:moveTo>
                <a:lnTo>
                  <a:pt x="0" y="2080"/>
                </a:lnTo>
                <a:cubicBezTo>
                  <a:pt x="559" y="2080"/>
                  <a:pt x="1014" y="1625"/>
                  <a:pt x="1014" y="1065"/>
                </a:cubicBezTo>
                <a:cubicBezTo>
                  <a:pt x="1014" y="506"/>
                  <a:pt x="559" y="51"/>
                  <a:pt x="0" y="51"/>
                </a:cubicBezTo>
                <a:lnTo>
                  <a:pt x="0" y="0"/>
                </a:lnTo>
                <a:cubicBezTo>
                  <a:pt x="587" y="0"/>
                  <a:pt x="1066" y="478"/>
                  <a:pt x="1066" y="1065"/>
                </a:cubicBezTo>
                <a:cubicBezTo>
                  <a:pt x="1066" y="1653"/>
                  <a:pt x="587" y="2131"/>
                  <a:pt x="0" y="213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2"/>
          <p:cNvSpPr/>
          <p:nvPr/>
        </p:nvSpPr>
        <p:spPr>
          <a:xfrm>
            <a:off x="10189190" y="9596568"/>
            <a:ext cx="2198820" cy="2198820"/>
          </a:xfrm>
          <a:custGeom>
            <a:rect b="b" l="l" r="r" t="t"/>
            <a:pathLst>
              <a:path extrusionOk="0" h="1766" w="1766">
                <a:moveTo>
                  <a:pt x="1766" y="883"/>
                </a:moveTo>
                <a:cubicBezTo>
                  <a:pt x="1766" y="1371"/>
                  <a:pt x="1371" y="1766"/>
                  <a:pt x="883" y="1766"/>
                </a:cubicBezTo>
                <a:cubicBezTo>
                  <a:pt x="395" y="1766"/>
                  <a:pt x="0" y="1371"/>
                  <a:pt x="0" y="883"/>
                </a:cubicBezTo>
                <a:cubicBezTo>
                  <a:pt x="0" y="395"/>
                  <a:pt x="395" y="0"/>
                  <a:pt x="883" y="0"/>
                </a:cubicBezTo>
                <a:cubicBezTo>
                  <a:pt x="1371" y="0"/>
                  <a:pt x="1766" y="395"/>
                  <a:pt x="1766" y="88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32;p2"/>
          <p:cNvSpPr/>
          <p:nvPr/>
        </p:nvSpPr>
        <p:spPr>
          <a:xfrm>
            <a:off x="11289224" y="9369831"/>
            <a:ext cx="1326768" cy="2653537"/>
          </a:xfrm>
          <a:custGeom>
            <a:rect b="b" l="l" r="r" t="t"/>
            <a:pathLst>
              <a:path extrusionOk="0" h="2131" w="1066">
                <a:moveTo>
                  <a:pt x="0" y="2131"/>
                </a:moveTo>
                <a:lnTo>
                  <a:pt x="0" y="2080"/>
                </a:lnTo>
                <a:cubicBezTo>
                  <a:pt x="559" y="2080"/>
                  <a:pt x="1014" y="1625"/>
                  <a:pt x="1014" y="1065"/>
                </a:cubicBezTo>
                <a:cubicBezTo>
                  <a:pt x="1014" y="506"/>
                  <a:pt x="559" y="51"/>
                  <a:pt x="0" y="51"/>
                </a:cubicBezTo>
                <a:lnTo>
                  <a:pt x="0" y="0"/>
                </a:lnTo>
                <a:cubicBezTo>
                  <a:pt x="587" y="0"/>
                  <a:pt x="1066" y="478"/>
                  <a:pt x="1066" y="1065"/>
                </a:cubicBezTo>
                <a:cubicBezTo>
                  <a:pt x="1066" y="1653"/>
                  <a:pt x="587" y="2131"/>
                  <a:pt x="0" y="213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33;p2"/>
          <p:cNvSpPr/>
          <p:nvPr/>
        </p:nvSpPr>
        <p:spPr>
          <a:xfrm>
            <a:off x="14493397" y="4881247"/>
            <a:ext cx="2198820" cy="2198820"/>
          </a:xfrm>
          <a:custGeom>
            <a:rect b="b" l="l" r="r" t="t"/>
            <a:pathLst>
              <a:path extrusionOk="0" h="1766" w="1766">
                <a:moveTo>
                  <a:pt x="0" y="883"/>
                </a:moveTo>
                <a:cubicBezTo>
                  <a:pt x="0" y="1371"/>
                  <a:pt x="395" y="1766"/>
                  <a:pt x="883" y="1766"/>
                </a:cubicBezTo>
                <a:cubicBezTo>
                  <a:pt x="1371" y="1766"/>
                  <a:pt x="1766" y="1371"/>
                  <a:pt x="1766" y="883"/>
                </a:cubicBezTo>
                <a:cubicBezTo>
                  <a:pt x="1766" y="395"/>
                  <a:pt x="1371" y="0"/>
                  <a:pt x="883" y="0"/>
                </a:cubicBezTo>
                <a:cubicBezTo>
                  <a:pt x="395" y="0"/>
                  <a:pt x="0" y="395"/>
                  <a:pt x="0" y="88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2"/>
          <p:cNvSpPr/>
          <p:nvPr/>
        </p:nvSpPr>
        <p:spPr>
          <a:xfrm>
            <a:off x="14265417" y="4654513"/>
            <a:ext cx="1326768" cy="2653537"/>
          </a:xfrm>
          <a:custGeom>
            <a:rect b="b" l="l" r="r" t="t"/>
            <a:pathLst>
              <a:path extrusionOk="0" h="2131" w="1066">
                <a:moveTo>
                  <a:pt x="1066" y="2131"/>
                </a:moveTo>
                <a:cubicBezTo>
                  <a:pt x="479" y="2131"/>
                  <a:pt x="0" y="1652"/>
                  <a:pt x="0" y="1065"/>
                </a:cubicBezTo>
                <a:cubicBezTo>
                  <a:pt x="0" y="477"/>
                  <a:pt x="479" y="0"/>
                  <a:pt x="1066" y="0"/>
                </a:cubicBezTo>
                <a:lnTo>
                  <a:pt x="1066" y="51"/>
                </a:lnTo>
                <a:cubicBezTo>
                  <a:pt x="507" y="51"/>
                  <a:pt x="52" y="505"/>
                  <a:pt x="52" y="1065"/>
                </a:cubicBezTo>
                <a:cubicBezTo>
                  <a:pt x="52" y="1625"/>
                  <a:pt x="507" y="2080"/>
                  <a:pt x="1066" y="20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2"/>
          <p:cNvSpPr/>
          <p:nvPr/>
        </p:nvSpPr>
        <p:spPr>
          <a:xfrm>
            <a:off x="14493397" y="8024379"/>
            <a:ext cx="2198820" cy="2198820"/>
          </a:xfrm>
          <a:custGeom>
            <a:rect b="b" l="l" r="r" t="t"/>
            <a:pathLst>
              <a:path extrusionOk="0" h="1766" w="1766">
                <a:moveTo>
                  <a:pt x="0" y="883"/>
                </a:moveTo>
                <a:cubicBezTo>
                  <a:pt x="0" y="1371"/>
                  <a:pt x="395" y="1766"/>
                  <a:pt x="883" y="1766"/>
                </a:cubicBezTo>
                <a:cubicBezTo>
                  <a:pt x="1371" y="1766"/>
                  <a:pt x="1766" y="1371"/>
                  <a:pt x="1766" y="883"/>
                </a:cubicBezTo>
                <a:cubicBezTo>
                  <a:pt x="1766" y="396"/>
                  <a:pt x="1371" y="0"/>
                  <a:pt x="883" y="0"/>
                </a:cubicBezTo>
                <a:cubicBezTo>
                  <a:pt x="395" y="0"/>
                  <a:pt x="0" y="396"/>
                  <a:pt x="0" y="88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2"/>
          <p:cNvSpPr/>
          <p:nvPr/>
        </p:nvSpPr>
        <p:spPr>
          <a:xfrm>
            <a:off x="14265417" y="7797645"/>
            <a:ext cx="1326768" cy="2652292"/>
          </a:xfrm>
          <a:custGeom>
            <a:rect b="b" l="l" r="r" t="t"/>
            <a:pathLst>
              <a:path extrusionOk="0" h="2130" w="1066">
                <a:moveTo>
                  <a:pt x="1066" y="2130"/>
                </a:moveTo>
                <a:cubicBezTo>
                  <a:pt x="479" y="2130"/>
                  <a:pt x="0" y="1653"/>
                  <a:pt x="0" y="1065"/>
                </a:cubicBezTo>
                <a:cubicBezTo>
                  <a:pt x="0" y="478"/>
                  <a:pt x="479" y="0"/>
                  <a:pt x="1066" y="0"/>
                </a:cubicBezTo>
                <a:lnTo>
                  <a:pt x="1066" y="50"/>
                </a:lnTo>
                <a:cubicBezTo>
                  <a:pt x="507" y="50"/>
                  <a:pt x="52" y="506"/>
                  <a:pt x="52" y="1065"/>
                </a:cubicBezTo>
                <a:cubicBezTo>
                  <a:pt x="52" y="1625"/>
                  <a:pt x="507" y="2080"/>
                  <a:pt x="1066" y="208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2"/>
          <p:cNvSpPr/>
          <p:nvPr/>
        </p:nvSpPr>
        <p:spPr>
          <a:xfrm>
            <a:off x="12592975" y="4406900"/>
            <a:ext cx="1684020" cy="1447800"/>
          </a:xfrm>
          <a:custGeom>
            <a:rect b="b" l="l" r="r" t="t"/>
            <a:pathLst>
              <a:path extrusionOk="0" h="1447800" w="1684020">
                <a:moveTo>
                  <a:pt x="0" y="0"/>
                </a:moveTo>
                <a:cubicBezTo>
                  <a:pt x="284692" y="4657"/>
                  <a:pt x="565573" y="1693"/>
                  <a:pt x="848360" y="2540"/>
                </a:cubicBezTo>
                <a:cubicBezTo>
                  <a:pt x="849630" y="725170"/>
                  <a:pt x="846878" y="1173480"/>
                  <a:pt x="850900" y="1447800"/>
                </a:cubicBezTo>
                <a:lnTo>
                  <a:pt x="1684020" y="1442720"/>
                </a:lnTo>
              </a:path>
            </a:pathLst>
          </a:custGeom>
          <a:noFill/>
          <a:ln cap="flat" cmpd="sng" w="254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t/>
            </a:r>
            <a:endParaRPr b="0" i="0" sz="3600" u="none" cap="none" strike="noStrik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" name="Google Shape;38;p2"/>
          <p:cNvSpPr/>
          <p:nvPr/>
        </p:nvSpPr>
        <p:spPr>
          <a:xfrm flipH="1">
            <a:off x="12592975" y="6103620"/>
            <a:ext cx="1684020" cy="1317498"/>
          </a:xfrm>
          <a:custGeom>
            <a:rect b="b" l="l" r="r" t="t"/>
            <a:pathLst>
              <a:path extrusionOk="0" h="1447800" w="1684020">
                <a:moveTo>
                  <a:pt x="0" y="0"/>
                </a:moveTo>
                <a:cubicBezTo>
                  <a:pt x="284692" y="4657"/>
                  <a:pt x="565573" y="1693"/>
                  <a:pt x="848360" y="2540"/>
                </a:cubicBezTo>
                <a:cubicBezTo>
                  <a:pt x="849630" y="725170"/>
                  <a:pt x="846878" y="1173480"/>
                  <a:pt x="850900" y="1447800"/>
                </a:cubicBezTo>
                <a:lnTo>
                  <a:pt x="1684020" y="1442720"/>
                </a:lnTo>
              </a:path>
            </a:pathLst>
          </a:custGeom>
          <a:noFill/>
          <a:ln cap="flat" cmpd="sng" w="25400">
            <a:solidFill>
              <a:schemeClr val="accent2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t/>
            </a:r>
            <a:endParaRPr b="0" i="0" sz="3600" u="none" cap="none" strike="noStrik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12592975" y="7678420"/>
            <a:ext cx="1684020" cy="1317498"/>
          </a:xfrm>
          <a:custGeom>
            <a:rect b="b" l="l" r="r" t="t"/>
            <a:pathLst>
              <a:path extrusionOk="0" h="1447800" w="1684020">
                <a:moveTo>
                  <a:pt x="0" y="0"/>
                </a:moveTo>
                <a:cubicBezTo>
                  <a:pt x="284692" y="4657"/>
                  <a:pt x="565573" y="1693"/>
                  <a:pt x="848360" y="2540"/>
                </a:cubicBezTo>
                <a:cubicBezTo>
                  <a:pt x="849630" y="725170"/>
                  <a:pt x="846878" y="1173480"/>
                  <a:pt x="850900" y="1447800"/>
                </a:cubicBezTo>
                <a:lnTo>
                  <a:pt x="1684020" y="1442720"/>
                </a:lnTo>
              </a:path>
            </a:pathLst>
          </a:custGeom>
          <a:noFill/>
          <a:ln cap="flat" cmpd="sng" w="25400">
            <a:solidFill>
              <a:schemeClr val="accent3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t/>
            </a:r>
            <a:endParaRPr b="0" i="0" sz="3600" u="none" cap="none" strike="noStrik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0" name="Google Shape;40;p2"/>
          <p:cNvSpPr/>
          <p:nvPr/>
        </p:nvSpPr>
        <p:spPr>
          <a:xfrm flipH="1">
            <a:off x="12592975" y="9248140"/>
            <a:ext cx="1684020" cy="1451420"/>
          </a:xfrm>
          <a:custGeom>
            <a:rect b="b" l="l" r="r" t="t"/>
            <a:pathLst>
              <a:path extrusionOk="0" h="1447800" w="1684020">
                <a:moveTo>
                  <a:pt x="0" y="0"/>
                </a:moveTo>
                <a:cubicBezTo>
                  <a:pt x="284692" y="4657"/>
                  <a:pt x="565573" y="1693"/>
                  <a:pt x="848360" y="2540"/>
                </a:cubicBezTo>
                <a:cubicBezTo>
                  <a:pt x="849630" y="725170"/>
                  <a:pt x="846878" y="1173480"/>
                  <a:pt x="850900" y="1447800"/>
                </a:cubicBezTo>
                <a:lnTo>
                  <a:pt x="1684020" y="1442720"/>
                </a:lnTo>
              </a:path>
            </a:pathLst>
          </a:custGeom>
          <a:noFill/>
          <a:ln cap="flat" cmpd="sng" w="25400">
            <a:solidFill>
              <a:schemeClr val="accent4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t/>
            </a:r>
            <a:endParaRPr b="0" i="0" sz="3600" u="none" cap="none" strike="noStrik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1" name="Google Shape;41;p2"/>
          <p:cNvSpPr txBox="1"/>
          <p:nvPr/>
        </p:nvSpPr>
        <p:spPr>
          <a:xfrm>
            <a:off x="-304800" y="0"/>
            <a:ext cx="24682500" cy="2014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rial"/>
              <a:buNone/>
            </a:pPr>
            <a:r>
              <a:rPr b="1" i="0" lang="en-US" sz="55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Uso de NLP para la inclusión social de poblaciones quechua hablantes.</a:t>
            </a:r>
            <a:endParaRPr b="1" i="0" sz="5200" u="none" cap="none" strike="noStrike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2" name="Google Shape;42;p2"/>
          <p:cNvSpPr txBox="1"/>
          <p:nvPr/>
        </p:nvSpPr>
        <p:spPr>
          <a:xfrm>
            <a:off x="2614123" y="3502075"/>
            <a:ext cx="70302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 </a:t>
            </a:r>
            <a:r>
              <a:rPr b="1" lang="en-US" sz="3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PROBLEMÁTICA, </a:t>
            </a:r>
            <a:r>
              <a:rPr b="1" lang="en-US" sz="3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OBJETIVOS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" name="Google Shape;43;p2"/>
          <p:cNvSpPr txBox="1"/>
          <p:nvPr/>
        </p:nvSpPr>
        <p:spPr>
          <a:xfrm>
            <a:off x="1520816" y="4164275"/>
            <a:ext cx="8123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4" name="Google Shape;44;p2"/>
          <p:cNvSpPr txBox="1"/>
          <p:nvPr/>
        </p:nvSpPr>
        <p:spPr>
          <a:xfrm>
            <a:off x="1891542" y="9624298"/>
            <a:ext cx="7998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V RECOMENDACIONES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45;p2"/>
          <p:cNvSpPr txBox="1"/>
          <p:nvPr/>
        </p:nvSpPr>
        <p:spPr>
          <a:xfrm>
            <a:off x="1766035" y="10286499"/>
            <a:ext cx="8123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6" name="Google Shape;46;p2"/>
          <p:cNvSpPr txBox="1"/>
          <p:nvPr/>
        </p:nvSpPr>
        <p:spPr>
          <a:xfrm>
            <a:off x="2614124" y="6817338"/>
            <a:ext cx="7370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III TRANSFORMER, METRICAS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Google Shape;47;p2"/>
          <p:cNvSpPr txBox="1"/>
          <p:nvPr/>
        </p:nvSpPr>
        <p:spPr>
          <a:xfrm>
            <a:off x="1561072" y="7465457"/>
            <a:ext cx="8198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48;p2"/>
          <p:cNvSpPr txBox="1"/>
          <p:nvPr/>
        </p:nvSpPr>
        <p:spPr>
          <a:xfrm>
            <a:off x="17236876" y="5072032"/>
            <a:ext cx="5980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II DATASETS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2"/>
          <p:cNvSpPr txBox="1"/>
          <p:nvPr/>
        </p:nvSpPr>
        <p:spPr>
          <a:xfrm>
            <a:off x="17236876" y="8215569"/>
            <a:ext cx="5980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IV CONCLUSIONES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2"/>
          <p:cNvSpPr txBox="1"/>
          <p:nvPr/>
        </p:nvSpPr>
        <p:spPr>
          <a:xfrm>
            <a:off x="10662576" y="3830209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2"/>
          <p:cNvSpPr txBox="1"/>
          <p:nvPr/>
        </p:nvSpPr>
        <p:spPr>
          <a:xfrm>
            <a:off x="10662576" y="6974476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C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2"/>
          <p:cNvSpPr txBox="1"/>
          <p:nvPr/>
        </p:nvSpPr>
        <p:spPr>
          <a:xfrm>
            <a:off x="10662576" y="10118743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2"/>
          <p:cNvSpPr txBox="1"/>
          <p:nvPr/>
        </p:nvSpPr>
        <p:spPr>
          <a:xfrm>
            <a:off x="14964066" y="5403254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2"/>
          <p:cNvSpPr txBox="1"/>
          <p:nvPr/>
        </p:nvSpPr>
        <p:spPr>
          <a:xfrm>
            <a:off x="14965971" y="8548309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/>
          <p:nvPr/>
        </p:nvSpPr>
        <p:spPr>
          <a:xfrm>
            <a:off x="2040608" y="8932243"/>
            <a:ext cx="1864950" cy="822222"/>
          </a:xfrm>
          <a:custGeom>
            <a:rect b="b" l="l" r="r" t="t"/>
            <a:pathLst>
              <a:path extrusionOk="0" h="661" w="1498">
                <a:moveTo>
                  <a:pt x="331" y="0"/>
                </a:moveTo>
                <a:lnTo>
                  <a:pt x="1167" y="0"/>
                </a:lnTo>
                <a:cubicBezTo>
                  <a:pt x="1350" y="0"/>
                  <a:pt x="1498" y="148"/>
                  <a:pt x="1498" y="331"/>
                </a:cubicBezTo>
                <a:cubicBezTo>
                  <a:pt x="1498" y="513"/>
                  <a:pt x="1350" y="661"/>
                  <a:pt x="1167" y="661"/>
                </a:cubicBezTo>
                <a:lnTo>
                  <a:pt x="331" y="661"/>
                </a:lnTo>
                <a:cubicBezTo>
                  <a:pt x="149" y="661"/>
                  <a:pt x="0" y="513"/>
                  <a:pt x="0" y="331"/>
                </a:cubicBezTo>
                <a:cubicBezTo>
                  <a:pt x="0" y="148"/>
                  <a:pt x="149" y="0"/>
                  <a:pt x="3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0"/>
          <p:cNvSpPr/>
          <p:nvPr/>
        </p:nvSpPr>
        <p:spPr>
          <a:xfrm>
            <a:off x="2040608" y="8932243"/>
            <a:ext cx="1864950" cy="822222"/>
          </a:xfrm>
          <a:custGeom>
            <a:rect b="b" l="l" r="r" t="t"/>
            <a:pathLst>
              <a:path extrusionOk="0" h="661" w="1498">
                <a:moveTo>
                  <a:pt x="331" y="0"/>
                </a:moveTo>
                <a:lnTo>
                  <a:pt x="1167" y="0"/>
                </a:lnTo>
                <a:cubicBezTo>
                  <a:pt x="1350" y="0"/>
                  <a:pt x="1498" y="148"/>
                  <a:pt x="1498" y="331"/>
                </a:cubicBezTo>
                <a:cubicBezTo>
                  <a:pt x="1498" y="513"/>
                  <a:pt x="1350" y="661"/>
                  <a:pt x="1167" y="661"/>
                </a:cubicBezTo>
                <a:lnTo>
                  <a:pt x="331" y="661"/>
                </a:lnTo>
                <a:cubicBezTo>
                  <a:pt x="149" y="661"/>
                  <a:pt x="0" y="513"/>
                  <a:pt x="0" y="331"/>
                </a:cubicBezTo>
                <a:cubicBezTo>
                  <a:pt x="0" y="148"/>
                  <a:pt x="149" y="0"/>
                  <a:pt x="331" y="0"/>
                </a:cubicBezTo>
                <a:close/>
              </a:path>
            </a:pathLst>
          </a:custGeom>
          <a:solidFill>
            <a:srgbClr val="121143">
              <a:alpha val="29411"/>
            </a:srgbClr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0"/>
          <p:cNvSpPr/>
          <p:nvPr/>
        </p:nvSpPr>
        <p:spPr>
          <a:xfrm>
            <a:off x="2816740" y="4160861"/>
            <a:ext cx="4983167" cy="7905793"/>
          </a:xfrm>
          <a:custGeom>
            <a:rect b="b" l="l" r="r" t="t"/>
            <a:pathLst>
              <a:path extrusionOk="0" h="6347" w="4001">
                <a:moveTo>
                  <a:pt x="4001" y="6347"/>
                </a:moveTo>
                <a:lnTo>
                  <a:pt x="0" y="6347"/>
                </a:lnTo>
                <a:lnTo>
                  <a:pt x="0" y="0"/>
                </a:lnTo>
                <a:lnTo>
                  <a:pt x="4001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10"/>
          <p:cNvSpPr/>
          <p:nvPr/>
        </p:nvSpPr>
        <p:spPr>
          <a:xfrm>
            <a:off x="2040608" y="4887158"/>
            <a:ext cx="5427911" cy="4457442"/>
          </a:xfrm>
          <a:custGeom>
            <a:rect b="b" l="l" r="r" t="t"/>
            <a:pathLst>
              <a:path extrusionOk="0" h="3579" w="4358">
                <a:moveTo>
                  <a:pt x="4358" y="1625"/>
                </a:moveTo>
                <a:cubicBezTo>
                  <a:pt x="4358" y="2521"/>
                  <a:pt x="3631" y="3248"/>
                  <a:pt x="2734" y="3248"/>
                </a:cubicBezTo>
                <a:lnTo>
                  <a:pt x="331" y="3248"/>
                </a:lnTo>
                <a:cubicBezTo>
                  <a:pt x="149" y="3248"/>
                  <a:pt x="0" y="3396"/>
                  <a:pt x="0" y="3579"/>
                </a:cubicBezTo>
                <a:lnTo>
                  <a:pt x="0" y="331"/>
                </a:lnTo>
                <a:cubicBezTo>
                  <a:pt x="0" y="240"/>
                  <a:pt x="37" y="157"/>
                  <a:pt x="97" y="98"/>
                </a:cubicBezTo>
                <a:cubicBezTo>
                  <a:pt x="157" y="38"/>
                  <a:pt x="240" y="0"/>
                  <a:pt x="331" y="0"/>
                </a:cubicBezTo>
                <a:lnTo>
                  <a:pt x="2734" y="0"/>
                </a:lnTo>
                <a:cubicBezTo>
                  <a:pt x="3182" y="0"/>
                  <a:pt x="3589" y="183"/>
                  <a:pt x="3882" y="476"/>
                </a:cubicBezTo>
                <a:cubicBezTo>
                  <a:pt x="4176" y="770"/>
                  <a:pt x="4358" y="1176"/>
                  <a:pt x="4358" y="16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0"/>
          <p:cNvSpPr/>
          <p:nvPr/>
        </p:nvSpPr>
        <p:spPr>
          <a:xfrm>
            <a:off x="9309806" y="8932243"/>
            <a:ext cx="1863704" cy="822222"/>
          </a:xfrm>
          <a:custGeom>
            <a:rect b="b" l="l" r="r" t="t"/>
            <a:pathLst>
              <a:path extrusionOk="0" h="661" w="1497">
                <a:moveTo>
                  <a:pt x="331" y="0"/>
                </a:moveTo>
                <a:lnTo>
                  <a:pt x="1167" y="0"/>
                </a:lnTo>
                <a:cubicBezTo>
                  <a:pt x="1349" y="0"/>
                  <a:pt x="1497" y="148"/>
                  <a:pt x="1497" y="331"/>
                </a:cubicBezTo>
                <a:cubicBezTo>
                  <a:pt x="1497" y="513"/>
                  <a:pt x="1349" y="661"/>
                  <a:pt x="1167" y="661"/>
                </a:cubicBezTo>
                <a:lnTo>
                  <a:pt x="331" y="661"/>
                </a:lnTo>
                <a:cubicBezTo>
                  <a:pt x="148" y="661"/>
                  <a:pt x="0" y="513"/>
                  <a:pt x="0" y="331"/>
                </a:cubicBezTo>
                <a:cubicBezTo>
                  <a:pt x="0" y="148"/>
                  <a:pt x="148" y="0"/>
                  <a:pt x="33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10"/>
          <p:cNvSpPr/>
          <p:nvPr/>
        </p:nvSpPr>
        <p:spPr>
          <a:xfrm>
            <a:off x="9309806" y="8932243"/>
            <a:ext cx="1863704" cy="822222"/>
          </a:xfrm>
          <a:custGeom>
            <a:rect b="b" l="l" r="r" t="t"/>
            <a:pathLst>
              <a:path extrusionOk="0" h="661" w="1497">
                <a:moveTo>
                  <a:pt x="331" y="0"/>
                </a:moveTo>
                <a:lnTo>
                  <a:pt x="1167" y="0"/>
                </a:lnTo>
                <a:cubicBezTo>
                  <a:pt x="1349" y="0"/>
                  <a:pt x="1497" y="148"/>
                  <a:pt x="1497" y="331"/>
                </a:cubicBezTo>
                <a:cubicBezTo>
                  <a:pt x="1497" y="513"/>
                  <a:pt x="1349" y="661"/>
                  <a:pt x="1167" y="661"/>
                </a:cubicBezTo>
                <a:lnTo>
                  <a:pt x="331" y="661"/>
                </a:lnTo>
                <a:cubicBezTo>
                  <a:pt x="148" y="661"/>
                  <a:pt x="0" y="513"/>
                  <a:pt x="0" y="331"/>
                </a:cubicBezTo>
                <a:cubicBezTo>
                  <a:pt x="0" y="148"/>
                  <a:pt x="148" y="0"/>
                  <a:pt x="331" y="0"/>
                </a:cubicBezTo>
                <a:close/>
              </a:path>
            </a:pathLst>
          </a:custGeom>
          <a:solidFill>
            <a:srgbClr val="121143">
              <a:alpha val="29411"/>
            </a:srgbClr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10"/>
          <p:cNvSpPr/>
          <p:nvPr/>
        </p:nvSpPr>
        <p:spPr>
          <a:xfrm>
            <a:off x="10085935" y="4160861"/>
            <a:ext cx="4984413" cy="7905793"/>
          </a:xfrm>
          <a:custGeom>
            <a:rect b="b" l="l" r="r" t="t"/>
            <a:pathLst>
              <a:path extrusionOk="0" h="6347" w="4002">
                <a:moveTo>
                  <a:pt x="4002" y="6347"/>
                </a:moveTo>
                <a:lnTo>
                  <a:pt x="0" y="6347"/>
                </a:lnTo>
                <a:lnTo>
                  <a:pt x="0" y="0"/>
                </a:lnTo>
                <a:lnTo>
                  <a:pt x="4002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10"/>
          <p:cNvSpPr/>
          <p:nvPr/>
        </p:nvSpPr>
        <p:spPr>
          <a:xfrm>
            <a:off x="9309806" y="4887158"/>
            <a:ext cx="5427911" cy="4457442"/>
          </a:xfrm>
          <a:custGeom>
            <a:rect b="b" l="l" r="r" t="t"/>
            <a:pathLst>
              <a:path extrusionOk="0" h="3579" w="4358">
                <a:moveTo>
                  <a:pt x="4358" y="1625"/>
                </a:moveTo>
                <a:cubicBezTo>
                  <a:pt x="4358" y="2521"/>
                  <a:pt x="3631" y="3248"/>
                  <a:pt x="2733" y="3248"/>
                </a:cubicBezTo>
                <a:lnTo>
                  <a:pt x="331" y="3248"/>
                </a:lnTo>
                <a:cubicBezTo>
                  <a:pt x="148" y="3248"/>
                  <a:pt x="0" y="3396"/>
                  <a:pt x="0" y="3579"/>
                </a:cubicBezTo>
                <a:lnTo>
                  <a:pt x="0" y="331"/>
                </a:lnTo>
                <a:cubicBezTo>
                  <a:pt x="0" y="240"/>
                  <a:pt x="37" y="157"/>
                  <a:pt x="97" y="98"/>
                </a:cubicBezTo>
                <a:cubicBezTo>
                  <a:pt x="157" y="38"/>
                  <a:pt x="240" y="0"/>
                  <a:pt x="331" y="0"/>
                </a:cubicBezTo>
                <a:lnTo>
                  <a:pt x="2733" y="0"/>
                </a:lnTo>
                <a:cubicBezTo>
                  <a:pt x="3182" y="0"/>
                  <a:pt x="3588" y="183"/>
                  <a:pt x="3882" y="476"/>
                </a:cubicBezTo>
                <a:cubicBezTo>
                  <a:pt x="4176" y="770"/>
                  <a:pt x="4358" y="1176"/>
                  <a:pt x="4358" y="16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10"/>
          <p:cNvSpPr/>
          <p:nvPr/>
        </p:nvSpPr>
        <p:spPr>
          <a:xfrm>
            <a:off x="16577756" y="8932243"/>
            <a:ext cx="1863704" cy="822222"/>
          </a:xfrm>
          <a:custGeom>
            <a:rect b="b" l="l" r="r" t="t"/>
            <a:pathLst>
              <a:path extrusionOk="0" h="661" w="1497">
                <a:moveTo>
                  <a:pt x="330" y="0"/>
                </a:moveTo>
                <a:lnTo>
                  <a:pt x="1167" y="0"/>
                </a:lnTo>
                <a:cubicBezTo>
                  <a:pt x="1350" y="0"/>
                  <a:pt x="1497" y="148"/>
                  <a:pt x="1497" y="331"/>
                </a:cubicBezTo>
                <a:cubicBezTo>
                  <a:pt x="1497" y="513"/>
                  <a:pt x="1350" y="661"/>
                  <a:pt x="1167" y="661"/>
                </a:cubicBezTo>
                <a:lnTo>
                  <a:pt x="330" y="661"/>
                </a:lnTo>
                <a:cubicBezTo>
                  <a:pt x="148" y="661"/>
                  <a:pt x="0" y="513"/>
                  <a:pt x="0" y="331"/>
                </a:cubicBezTo>
                <a:cubicBezTo>
                  <a:pt x="0" y="148"/>
                  <a:pt x="148" y="0"/>
                  <a:pt x="33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0"/>
          <p:cNvSpPr/>
          <p:nvPr/>
        </p:nvSpPr>
        <p:spPr>
          <a:xfrm>
            <a:off x="16577756" y="8932243"/>
            <a:ext cx="1863704" cy="822222"/>
          </a:xfrm>
          <a:custGeom>
            <a:rect b="b" l="l" r="r" t="t"/>
            <a:pathLst>
              <a:path extrusionOk="0" h="661" w="1497">
                <a:moveTo>
                  <a:pt x="330" y="0"/>
                </a:moveTo>
                <a:lnTo>
                  <a:pt x="1167" y="0"/>
                </a:lnTo>
                <a:cubicBezTo>
                  <a:pt x="1350" y="0"/>
                  <a:pt x="1497" y="148"/>
                  <a:pt x="1497" y="331"/>
                </a:cubicBezTo>
                <a:cubicBezTo>
                  <a:pt x="1497" y="513"/>
                  <a:pt x="1350" y="661"/>
                  <a:pt x="1167" y="661"/>
                </a:cubicBezTo>
                <a:lnTo>
                  <a:pt x="330" y="661"/>
                </a:lnTo>
                <a:cubicBezTo>
                  <a:pt x="148" y="661"/>
                  <a:pt x="0" y="513"/>
                  <a:pt x="0" y="331"/>
                </a:cubicBezTo>
                <a:cubicBezTo>
                  <a:pt x="0" y="148"/>
                  <a:pt x="148" y="0"/>
                  <a:pt x="330" y="0"/>
                </a:cubicBezTo>
                <a:close/>
              </a:path>
            </a:pathLst>
          </a:custGeom>
          <a:solidFill>
            <a:srgbClr val="121143">
              <a:alpha val="29411"/>
            </a:srgbClr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0"/>
          <p:cNvSpPr/>
          <p:nvPr/>
        </p:nvSpPr>
        <p:spPr>
          <a:xfrm>
            <a:off x="17353884" y="4160861"/>
            <a:ext cx="4983167" cy="7905793"/>
          </a:xfrm>
          <a:custGeom>
            <a:rect b="b" l="l" r="r" t="t"/>
            <a:pathLst>
              <a:path extrusionOk="0" h="6347" w="4001">
                <a:moveTo>
                  <a:pt x="4001" y="6347"/>
                </a:moveTo>
                <a:lnTo>
                  <a:pt x="0" y="6347"/>
                </a:lnTo>
                <a:lnTo>
                  <a:pt x="0" y="0"/>
                </a:lnTo>
                <a:lnTo>
                  <a:pt x="4001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10"/>
          <p:cNvSpPr/>
          <p:nvPr/>
        </p:nvSpPr>
        <p:spPr>
          <a:xfrm>
            <a:off x="16577756" y="4887158"/>
            <a:ext cx="5426669" cy="4457442"/>
          </a:xfrm>
          <a:custGeom>
            <a:rect b="b" l="l" r="r" t="t"/>
            <a:pathLst>
              <a:path extrusionOk="0" h="3579" w="4357">
                <a:moveTo>
                  <a:pt x="4357" y="1625"/>
                </a:moveTo>
                <a:cubicBezTo>
                  <a:pt x="4357" y="2521"/>
                  <a:pt x="3631" y="3248"/>
                  <a:pt x="2734" y="3248"/>
                </a:cubicBezTo>
                <a:lnTo>
                  <a:pt x="330" y="3248"/>
                </a:lnTo>
                <a:cubicBezTo>
                  <a:pt x="148" y="3248"/>
                  <a:pt x="0" y="3396"/>
                  <a:pt x="0" y="3579"/>
                </a:cubicBezTo>
                <a:lnTo>
                  <a:pt x="0" y="331"/>
                </a:lnTo>
                <a:cubicBezTo>
                  <a:pt x="0" y="240"/>
                  <a:pt x="37" y="157"/>
                  <a:pt x="96" y="98"/>
                </a:cubicBezTo>
                <a:cubicBezTo>
                  <a:pt x="156" y="38"/>
                  <a:pt x="239" y="0"/>
                  <a:pt x="330" y="0"/>
                </a:cubicBezTo>
                <a:lnTo>
                  <a:pt x="2734" y="0"/>
                </a:lnTo>
                <a:cubicBezTo>
                  <a:pt x="3182" y="0"/>
                  <a:pt x="3588" y="183"/>
                  <a:pt x="3882" y="476"/>
                </a:cubicBezTo>
                <a:cubicBezTo>
                  <a:pt x="4176" y="770"/>
                  <a:pt x="4357" y="1176"/>
                  <a:pt x="4357" y="162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0"/>
          <p:cNvSpPr txBox="1"/>
          <p:nvPr/>
        </p:nvSpPr>
        <p:spPr>
          <a:xfrm>
            <a:off x="10429605" y="5493558"/>
            <a:ext cx="3739420" cy="61555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PROBLEMA 02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10"/>
          <p:cNvSpPr txBox="1"/>
          <p:nvPr/>
        </p:nvSpPr>
        <p:spPr>
          <a:xfrm>
            <a:off x="10429605" y="6155124"/>
            <a:ext cx="3739500" cy="229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0" i="0" lang="en-US" sz="26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El Quechua ha sido restringido en ámbitos oficiales y tecnológicos.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10"/>
          <p:cNvSpPr txBox="1"/>
          <p:nvPr/>
        </p:nvSpPr>
        <p:spPr>
          <a:xfrm>
            <a:off x="17690391" y="5491018"/>
            <a:ext cx="3739420" cy="61555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PROBLEMA03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0"/>
          <p:cNvSpPr txBox="1"/>
          <p:nvPr/>
        </p:nvSpPr>
        <p:spPr>
          <a:xfrm>
            <a:off x="17146825" y="6155125"/>
            <a:ext cx="4650900" cy="229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0" i="0" lang="en-US" sz="26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Hay pocas contribuciones a su preservación y desarrollo que permitan la identidad cultural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10"/>
          <p:cNvSpPr txBox="1"/>
          <p:nvPr/>
        </p:nvSpPr>
        <p:spPr>
          <a:xfrm>
            <a:off x="3161199" y="5493558"/>
            <a:ext cx="3739420" cy="61555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PROBLEMA 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76;p10"/>
          <p:cNvSpPr txBox="1"/>
          <p:nvPr/>
        </p:nvSpPr>
        <p:spPr>
          <a:xfrm>
            <a:off x="3161199" y="6155124"/>
            <a:ext cx="3739500" cy="226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0" i="0" lang="en-US" sz="26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Quechua hablantes con limitado acceso a servicios públicos</a:t>
            </a:r>
            <a:r>
              <a:rPr b="0" i="0" lang="en-US" sz="2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7" name="Google Shape;77;p10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PROBLEMATICA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78;p10"/>
          <p:cNvSpPr txBox="1"/>
          <p:nvPr/>
        </p:nvSpPr>
        <p:spPr>
          <a:xfrm>
            <a:off x="2784601" y="10655850"/>
            <a:ext cx="83889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ALTERNATIVA DE  SOLUCIÓN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10"/>
          <p:cNvSpPr txBox="1"/>
          <p:nvPr/>
        </p:nvSpPr>
        <p:spPr>
          <a:xfrm>
            <a:off x="2880200" y="11271450"/>
            <a:ext cx="19124400" cy="156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0" i="0" lang="en-US" sz="2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Desarrollar un traductor automático basado en la Arquitectura de Transformers que facilite la comunicación entre personas y entidades del estado así como también ayudará a la preservación del idioma de la población quechua hablante.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741aace4e7_0_0"/>
          <p:cNvSpPr/>
          <p:nvPr/>
        </p:nvSpPr>
        <p:spPr>
          <a:xfrm>
            <a:off x="4645561" y="4054969"/>
            <a:ext cx="1595856" cy="1752826"/>
          </a:xfrm>
          <a:custGeom>
            <a:rect b="b" l="l" r="r" t="t"/>
            <a:pathLst>
              <a:path extrusionOk="0" h="1408" w="1282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4" y="1100"/>
                  <a:pt x="117" y="1142"/>
                </a:cubicBezTo>
                <a:lnTo>
                  <a:pt x="524" y="1377"/>
                </a:lnTo>
                <a:cubicBezTo>
                  <a:pt x="597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2" y="1023"/>
                  <a:pt x="1282" y="939"/>
                </a:cubicBezTo>
                <a:lnTo>
                  <a:pt x="1282" y="468"/>
                </a:lnTo>
                <a:cubicBezTo>
                  <a:pt x="1282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7" y="-10"/>
                  <a:pt x="524" y="31"/>
                </a:cubicBezTo>
                <a:lnTo>
                  <a:pt x="117" y="266"/>
                </a:lnTo>
                <a:cubicBezTo>
                  <a:pt x="44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g3741aace4e7_0_0"/>
          <p:cNvSpPr/>
          <p:nvPr/>
        </p:nvSpPr>
        <p:spPr>
          <a:xfrm>
            <a:off x="18136240" y="4054969"/>
            <a:ext cx="1597104" cy="1752826"/>
          </a:xfrm>
          <a:custGeom>
            <a:rect b="b" l="l" r="r" t="t"/>
            <a:pathLst>
              <a:path extrusionOk="0" h="1408" w="1283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5" y="1100"/>
                  <a:pt x="117" y="1142"/>
                </a:cubicBezTo>
                <a:lnTo>
                  <a:pt x="524" y="1377"/>
                </a:lnTo>
                <a:cubicBezTo>
                  <a:pt x="596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3" y="1023"/>
                  <a:pt x="1283" y="939"/>
                </a:cubicBezTo>
                <a:lnTo>
                  <a:pt x="1283" y="468"/>
                </a:lnTo>
                <a:cubicBezTo>
                  <a:pt x="1283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6" y="-10"/>
                  <a:pt x="524" y="31"/>
                </a:cubicBezTo>
                <a:lnTo>
                  <a:pt x="117" y="266"/>
                </a:lnTo>
                <a:cubicBezTo>
                  <a:pt x="45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g3741aace4e7_0_0"/>
          <p:cNvSpPr txBox="1"/>
          <p:nvPr/>
        </p:nvSpPr>
        <p:spPr>
          <a:xfrm>
            <a:off x="1520825" y="655825"/>
            <a:ext cx="72804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lang="en-US" sz="3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BENEFICIOS DE LA SOLUCIÓN</a:t>
            </a:r>
            <a:endParaRPr b="1" i="0" sz="3800" u="none" cap="none" strike="noStrike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7" name="Google Shape;87;g3741aace4e7_0_0"/>
          <p:cNvSpPr txBox="1"/>
          <p:nvPr/>
        </p:nvSpPr>
        <p:spPr>
          <a:xfrm>
            <a:off x="852475" y="1483650"/>
            <a:ext cx="8329200" cy="1026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81000" lvl="1" marL="9144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</a:pPr>
            <a:r>
              <a:rPr b="1"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Mejora la inclusión lingüística</a:t>
            </a:r>
            <a:r>
              <a:rPr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en servicios públicos (salud, educación, justicia), permitiendo que personas quechua hablantes accedan a información y atención en su lengua materna.</a:t>
            </a:r>
            <a:br>
              <a:rPr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endParaRPr sz="24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81000" lvl="1" marL="9144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</a:pPr>
            <a:r>
              <a:rPr b="1"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Preserva y revitaliza el idioma quechua</a:t>
            </a:r>
            <a:r>
              <a:rPr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, promoviendo su uso en entornos digitales y fortaleciendo la identidad cultural de las comunidades andinas.</a:t>
            </a:r>
            <a:br>
              <a:rPr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endParaRPr sz="24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81000" lvl="1" marL="9144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</a:pPr>
            <a:r>
              <a:rPr b="1"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Impulsa el desarrollo tecnológico en lenguas originarias</a:t>
            </a:r>
            <a:r>
              <a:rPr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, generando experiencia en el tratamiento computacional de idiomas con pocos recursos (low-resource languages).</a:t>
            </a:r>
            <a:br>
              <a:rPr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endParaRPr sz="24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81000" lvl="1" marL="9144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</a:pPr>
            <a:r>
              <a:rPr b="1"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Reduce la brecha digital</a:t>
            </a:r>
            <a:r>
              <a:rPr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, al ofrecer herramientas lingüísticas accesibles que democratizan el acceso a la tecnología para poblaciones tradicionalmente excluidas.</a:t>
            </a:r>
            <a:br>
              <a:rPr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endParaRPr sz="24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81000" lvl="1" marL="9144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</a:pPr>
            <a:r>
              <a:rPr b="1"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Fomenta la equidad y la justicia social</a:t>
            </a:r>
            <a:r>
              <a:rPr lang="en-US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, al promover el respeto por la diversidad lingüística y los derechos culturales en un contexto multicultural como el peruano</a:t>
            </a:r>
            <a:endParaRPr sz="24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0" sz="61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8" name="Google Shape;88;g3741aace4e7_0_0"/>
          <p:cNvSpPr txBox="1"/>
          <p:nvPr/>
        </p:nvSpPr>
        <p:spPr>
          <a:xfrm>
            <a:off x="9994000" y="655825"/>
            <a:ext cx="13119600" cy="1018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b="1" lang="en-US" sz="2700">
                <a:latin typeface="Poppins"/>
                <a:ea typeface="Poppins"/>
                <a:cs typeface="Poppins"/>
                <a:sym typeface="Poppins"/>
              </a:rPr>
              <a:t>Objetivo General:</a:t>
            </a:r>
            <a:endParaRPr b="1" sz="2700"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Desarrollar un sistema de traducción automática entre quechua y español basado en modelos de procesamiento de lenguaje natural (NLP), utilizando arquitecturas tipo Transformer, con el fin de mejorar la inclusión social de poblaciones quechua hablantes mediante el acceso equitativo a servicios públicos y el fortalecimiento de su identidad cultural.</a:t>
            </a:r>
            <a:endParaRPr sz="21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just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b="1" lang="en-US" sz="2700">
                <a:latin typeface="Poppins"/>
                <a:ea typeface="Poppins"/>
                <a:cs typeface="Poppins"/>
                <a:sym typeface="Poppins"/>
              </a:rPr>
              <a:t>Objetivos Específicos:</a:t>
            </a:r>
            <a:endParaRPr b="1" sz="2700">
              <a:latin typeface="Poppins"/>
              <a:ea typeface="Poppins"/>
              <a:cs typeface="Poppins"/>
              <a:sym typeface="Poppins"/>
            </a:endParaRPr>
          </a:p>
          <a:p>
            <a:pPr indent="-36195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100"/>
              <a:buAutoNum type="arabicPeriod"/>
            </a:pPr>
            <a:r>
              <a:rPr b="1" lang="en-US" sz="21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Recolectar y preprocesar un conjunto de datos de traducciones español–quechua</a:t>
            </a:r>
            <a:r>
              <a:rPr lang="en-US" sz="21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que permita entrenar modelos de traducción automática, asegurando la calidad lingüística y representatividad regional del idioma.</a:t>
            </a:r>
            <a:br>
              <a:rPr lang="en-US" sz="2100">
                <a:latin typeface="Poppins"/>
                <a:ea typeface="Poppins"/>
                <a:cs typeface="Poppins"/>
                <a:sym typeface="Poppins"/>
              </a:rPr>
            </a:br>
            <a:endParaRPr sz="2100">
              <a:latin typeface="Poppins"/>
              <a:ea typeface="Poppins"/>
              <a:cs typeface="Poppins"/>
              <a:sym typeface="Poppins"/>
            </a:endParaRPr>
          </a:p>
          <a:p>
            <a:pPr indent="-361950" lvl="0" marL="45720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b="1" lang="en-US" sz="21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Implementar un modelo de traducción automática basado en la arquitectura Transformer</a:t>
            </a:r>
            <a:r>
              <a:rPr lang="en-US" sz="21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, optimizado para el par de lenguas español–quechua, mediante técnicas como fine-tuning y ajuste de hiperparámetros.</a:t>
            </a:r>
            <a:br>
              <a:rPr lang="en-US" sz="2100">
                <a:latin typeface="Poppins"/>
                <a:ea typeface="Poppins"/>
                <a:cs typeface="Poppins"/>
                <a:sym typeface="Poppins"/>
              </a:rPr>
            </a:br>
            <a:endParaRPr sz="2100">
              <a:latin typeface="Poppins"/>
              <a:ea typeface="Poppins"/>
              <a:cs typeface="Poppins"/>
              <a:sym typeface="Poppins"/>
            </a:endParaRPr>
          </a:p>
          <a:p>
            <a:pPr indent="-361950" lvl="0" marL="45720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b="1" lang="en-US" sz="21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Evaluar el rendimiento del modelo de traducción</a:t>
            </a:r>
            <a:r>
              <a:rPr lang="en-US" sz="21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utilizando métricas estándar como BLEU, ROUGE y Cross Entropy Loss, para determinar la calidad, fluidez y coherencia de las traducciones generadas.</a:t>
            </a:r>
            <a:br>
              <a:rPr lang="en-US" sz="2100">
                <a:latin typeface="Poppins"/>
                <a:ea typeface="Poppins"/>
                <a:cs typeface="Poppins"/>
                <a:sym typeface="Poppins"/>
              </a:rPr>
            </a:br>
            <a:endParaRPr sz="2100">
              <a:latin typeface="Poppins"/>
              <a:ea typeface="Poppins"/>
              <a:cs typeface="Poppins"/>
              <a:sym typeface="Poppins"/>
            </a:endParaRPr>
          </a:p>
          <a:p>
            <a:pPr indent="-361950" lvl="0" marL="45720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b="1" lang="en-US" sz="21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Desarrollar una interfaz web de prueba funcional</a:t>
            </a:r>
            <a:r>
              <a:rPr lang="en-US" sz="21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que permita traducir oraciones entre quechua y español en tiempo real, y evaluar su utilidad en contextos simulados de interacción con servicios públicos.</a:t>
            </a:r>
            <a:br>
              <a:rPr lang="en-US" sz="2100">
                <a:latin typeface="Poppins"/>
                <a:ea typeface="Poppins"/>
                <a:cs typeface="Poppins"/>
                <a:sym typeface="Poppins"/>
              </a:rPr>
            </a:br>
            <a:endParaRPr sz="2100">
              <a:latin typeface="Poppins"/>
              <a:ea typeface="Poppins"/>
              <a:cs typeface="Poppins"/>
              <a:sym typeface="Poppins"/>
            </a:endParaRPr>
          </a:p>
          <a:p>
            <a:pPr indent="-361950" lvl="0" marL="45720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AutoNum type="arabicPeriod"/>
            </a:pPr>
            <a:r>
              <a:rPr b="1" lang="en-US" sz="21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Analizar el impacto potencial del uso de NLP en la inclusión lingüística y preservación del quechua</a:t>
            </a:r>
            <a:r>
              <a:rPr lang="en-US" sz="21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, proponiendo recomendaciones para futuras implementaciones a mayor escala en el sector público o educativo.</a:t>
            </a:r>
            <a:endParaRPr sz="21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9" name="Google Shape;89;g3741aace4e7_0_0"/>
          <p:cNvSpPr txBox="1"/>
          <p:nvPr/>
        </p:nvSpPr>
        <p:spPr>
          <a:xfrm>
            <a:off x="852475" y="11358479"/>
            <a:ext cx="213360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9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 13.9% de la población del Perú tiene como lengua materna el quechua</a:t>
            </a:r>
            <a:endParaRPr b="0" i="0" sz="39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"/>
          <p:cNvSpPr txBox="1"/>
          <p:nvPr/>
        </p:nvSpPr>
        <p:spPr>
          <a:xfrm>
            <a:off x="10429605" y="5493558"/>
            <a:ext cx="3739420" cy="61555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TITLE 02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4"/>
          <p:cNvSpPr txBox="1"/>
          <p:nvPr/>
        </p:nvSpPr>
        <p:spPr>
          <a:xfrm>
            <a:off x="17690391" y="5491018"/>
            <a:ext cx="3739420" cy="61555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TITLE 03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6" name="Google Shape;96;p4"/>
          <p:cNvGrpSpPr/>
          <p:nvPr/>
        </p:nvGrpSpPr>
        <p:grpSpPr>
          <a:xfrm>
            <a:off x="684433" y="2708579"/>
            <a:ext cx="5759299" cy="7905793"/>
            <a:chOff x="2040608" y="4160861"/>
            <a:chExt cx="5759299" cy="7905793"/>
          </a:xfrm>
        </p:grpSpPr>
        <p:sp>
          <p:nvSpPr>
            <p:cNvPr id="97" name="Google Shape;97;p4"/>
            <p:cNvSpPr/>
            <p:nvPr/>
          </p:nvSpPr>
          <p:spPr>
            <a:xfrm>
              <a:off x="2040608" y="8932243"/>
              <a:ext cx="1864950" cy="822222"/>
            </a:xfrm>
            <a:custGeom>
              <a:rect b="b" l="l" r="r" t="t"/>
              <a:pathLst>
                <a:path extrusionOk="0" h="661" w="1498">
                  <a:moveTo>
                    <a:pt x="331" y="0"/>
                  </a:moveTo>
                  <a:lnTo>
                    <a:pt x="1167" y="0"/>
                  </a:lnTo>
                  <a:cubicBezTo>
                    <a:pt x="1350" y="0"/>
                    <a:pt x="1498" y="148"/>
                    <a:pt x="1498" y="331"/>
                  </a:cubicBezTo>
                  <a:cubicBezTo>
                    <a:pt x="1498" y="513"/>
                    <a:pt x="1350" y="661"/>
                    <a:pt x="1167" y="661"/>
                  </a:cubicBezTo>
                  <a:lnTo>
                    <a:pt x="331" y="661"/>
                  </a:lnTo>
                  <a:cubicBezTo>
                    <a:pt x="149" y="661"/>
                    <a:pt x="0" y="513"/>
                    <a:pt x="0" y="331"/>
                  </a:cubicBezTo>
                  <a:cubicBezTo>
                    <a:pt x="0" y="148"/>
                    <a:pt x="149" y="0"/>
                    <a:pt x="3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1" anchor="ctr" bIns="45000" lIns="90000" spcFirstLastPara="1" rIns="90000" wrap="square" tIns="450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" name="Google Shape;98;p4"/>
            <p:cNvSpPr/>
            <p:nvPr/>
          </p:nvSpPr>
          <p:spPr>
            <a:xfrm>
              <a:off x="2040608" y="8932243"/>
              <a:ext cx="1864950" cy="822222"/>
            </a:xfrm>
            <a:custGeom>
              <a:rect b="b" l="l" r="r" t="t"/>
              <a:pathLst>
                <a:path extrusionOk="0" h="661" w="1498">
                  <a:moveTo>
                    <a:pt x="331" y="0"/>
                  </a:moveTo>
                  <a:lnTo>
                    <a:pt x="1167" y="0"/>
                  </a:lnTo>
                  <a:cubicBezTo>
                    <a:pt x="1350" y="0"/>
                    <a:pt x="1498" y="148"/>
                    <a:pt x="1498" y="331"/>
                  </a:cubicBezTo>
                  <a:cubicBezTo>
                    <a:pt x="1498" y="513"/>
                    <a:pt x="1350" y="661"/>
                    <a:pt x="1167" y="661"/>
                  </a:cubicBezTo>
                  <a:lnTo>
                    <a:pt x="331" y="661"/>
                  </a:lnTo>
                  <a:cubicBezTo>
                    <a:pt x="149" y="661"/>
                    <a:pt x="0" y="513"/>
                    <a:pt x="0" y="331"/>
                  </a:cubicBezTo>
                  <a:cubicBezTo>
                    <a:pt x="0" y="148"/>
                    <a:pt x="149" y="0"/>
                    <a:pt x="331" y="0"/>
                  </a:cubicBezTo>
                  <a:close/>
                </a:path>
              </a:pathLst>
            </a:custGeom>
            <a:solidFill>
              <a:srgbClr val="121143">
                <a:alpha val="29411"/>
              </a:srgbClr>
            </a:solidFill>
            <a:ln>
              <a:noFill/>
            </a:ln>
          </p:spPr>
          <p:txBody>
            <a:bodyPr anchorCtr="1" anchor="ctr" bIns="45000" lIns="90000" spcFirstLastPara="1" rIns="90000" wrap="square" tIns="450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4"/>
            <p:cNvSpPr/>
            <p:nvPr/>
          </p:nvSpPr>
          <p:spPr>
            <a:xfrm>
              <a:off x="2816740" y="4160861"/>
              <a:ext cx="4983167" cy="7905793"/>
            </a:xfrm>
            <a:custGeom>
              <a:rect b="b" l="l" r="r" t="t"/>
              <a:pathLst>
                <a:path extrusionOk="0" h="6347" w="4001">
                  <a:moveTo>
                    <a:pt x="4001" y="6347"/>
                  </a:moveTo>
                  <a:lnTo>
                    <a:pt x="0" y="6347"/>
                  </a:lnTo>
                  <a:lnTo>
                    <a:pt x="0" y="0"/>
                  </a:lnTo>
                  <a:lnTo>
                    <a:pt x="4001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anchorCtr="1" anchor="ctr" bIns="45000" lIns="90000" spcFirstLastPara="1" rIns="90000" wrap="square" tIns="450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4"/>
            <p:cNvSpPr/>
            <p:nvPr/>
          </p:nvSpPr>
          <p:spPr>
            <a:xfrm>
              <a:off x="2040608" y="4887158"/>
              <a:ext cx="5427911" cy="4457442"/>
            </a:xfrm>
            <a:custGeom>
              <a:rect b="b" l="l" r="r" t="t"/>
              <a:pathLst>
                <a:path extrusionOk="0" h="3579" w="4358">
                  <a:moveTo>
                    <a:pt x="4358" y="1625"/>
                  </a:moveTo>
                  <a:cubicBezTo>
                    <a:pt x="4358" y="2521"/>
                    <a:pt x="3631" y="3248"/>
                    <a:pt x="2734" y="3248"/>
                  </a:cubicBezTo>
                  <a:lnTo>
                    <a:pt x="331" y="3248"/>
                  </a:lnTo>
                  <a:cubicBezTo>
                    <a:pt x="149" y="3248"/>
                    <a:pt x="0" y="3396"/>
                    <a:pt x="0" y="3579"/>
                  </a:cubicBezTo>
                  <a:lnTo>
                    <a:pt x="0" y="331"/>
                  </a:lnTo>
                  <a:cubicBezTo>
                    <a:pt x="0" y="240"/>
                    <a:pt x="37" y="157"/>
                    <a:pt x="97" y="98"/>
                  </a:cubicBezTo>
                  <a:cubicBezTo>
                    <a:pt x="157" y="38"/>
                    <a:pt x="240" y="0"/>
                    <a:pt x="331" y="0"/>
                  </a:cubicBezTo>
                  <a:lnTo>
                    <a:pt x="2734" y="0"/>
                  </a:lnTo>
                  <a:cubicBezTo>
                    <a:pt x="3182" y="0"/>
                    <a:pt x="3589" y="183"/>
                    <a:pt x="3882" y="476"/>
                  </a:cubicBezTo>
                  <a:cubicBezTo>
                    <a:pt x="4176" y="770"/>
                    <a:pt x="4358" y="1176"/>
                    <a:pt x="4358" y="16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1" anchor="ctr" bIns="45000" lIns="90000" spcFirstLastPara="1" rIns="90000" wrap="square" tIns="450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4"/>
            <p:cNvSpPr txBox="1"/>
            <p:nvPr/>
          </p:nvSpPr>
          <p:spPr>
            <a:xfrm>
              <a:off x="3161199" y="5493558"/>
              <a:ext cx="3739420" cy="61555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b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400"/>
                <a:buFont typeface="Arial"/>
                <a:buNone/>
              </a:pPr>
              <a:r>
                <a:rPr b="1" i="0" lang="en-US" sz="3400" u="none" cap="none" strike="noStrike">
                  <a:solidFill>
                    <a:schemeClr val="lt1"/>
                  </a:solidFill>
                  <a:latin typeface="Poppins"/>
                  <a:ea typeface="Poppins"/>
                  <a:cs typeface="Poppins"/>
                  <a:sym typeface="Poppins"/>
                </a:rPr>
                <a:t>	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4"/>
            <p:cNvSpPr txBox="1"/>
            <p:nvPr/>
          </p:nvSpPr>
          <p:spPr>
            <a:xfrm>
              <a:off x="3161199" y="6155124"/>
              <a:ext cx="3739500" cy="1569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0" lang="en-US" sz="2400" u="none" cap="none" strike="noStrike">
                  <a:solidFill>
                    <a:schemeClr val="lt1"/>
                  </a:solidFill>
                  <a:latin typeface="Poppins"/>
                  <a:ea typeface="Poppins"/>
                  <a:cs typeface="Poppins"/>
                  <a:sym typeface="Poppins"/>
                </a:rPr>
                <a:t>El preprocesamiento del dataset es muy importante</a:t>
              </a:r>
              <a:endParaRPr b="0" i="0" sz="2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103" name="Google Shape;103;p4"/>
          <p:cNvSpPr txBox="1"/>
          <p:nvPr/>
        </p:nvSpPr>
        <p:spPr>
          <a:xfrm>
            <a:off x="1751750" y="575327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DATASET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4"/>
          <p:cNvSpPr txBox="1"/>
          <p:nvPr/>
        </p:nvSpPr>
        <p:spPr>
          <a:xfrm>
            <a:off x="7052104" y="1961585"/>
            <a:ext cx="159435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 conjunto de datos usado en el entrenamiento es una recopilación de webs y otros conjuntos de datos. El cual contiene 127390 pares de oraciones de traducciones del español al quechua de Ayacucho.</a:t>
            </a:r>
            <a:endParaRPr b="0" i="0" sz="30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05" name="Google Shape;105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4433" y="8973384"/>
            <a:ext cx="7885067" cy="4324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4"/>
          <p:cNvPicPr preferRelativeResize="0"/>
          <p:nvPr/>
        </p:nvPicPr>
        <p:blipFill rotWithShape="1">
          <a:blip r:embed="rId4">
            <a:alphaModFix/>
          </a:blip>
          <a:srcRect b="61820" l="0" r="0" t="0"/>
          <a:stretch/>
        </p:blipFill>
        <p:spPr>
          <a:xfrm>
            <a:off x="8683075" y="9795825"/>
            <a:ext cx="11209525" cy="325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84425" y="1243762"/>
            <a:ext cx="4394440" cy="1464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4"/>
          <p:cNvSpPr txBox="1"/>
          <p:nvPr/>
        </p:nvSpPr>
        <p:spPr>
          <a:xfrm>
            <a:off x="19690025" y="5521750"/>
            <a:ext cx="42741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Contenido del dataset.</a:t>
            </a:r>
            <a:endParaRPr b="0" i="0" sz="30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9" name="Google Shape;109;p4"/>
          <p:cNvSpPr txBox="1"/>
          <p:nvPr/>
        </p:nvSpPr>
        <p:spPr>
          <a:xfrm>
            <a:off x="20006175" y="10717200"/>
            <a:ext cx="42741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Inconsistencias del dataset.</a:t>
            </a:r>
            <a:endParaRPr b="0" i="0" sz="30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10" name="Google Shape;110;p4"/>
          <p:cNvPicPr preferRelativeResize="0"/>
          <p:nvPr/>
        </p:nvPicPr>
        <p:blipFill rotWithShape="1">
          <a:blip r:embed="rId6">
            <a:alphaModFix/>
          </a:blip>
          <a:srcRect b="0" l="0" r="0" t="18039"/>
          <a:stretch/>
        </p:blipFill>
        <p:spPr>
          <a:xfrm>
            <a:off x="8683075" y="4112352"/>
            <a:ext cx="11057324" cy="50290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741bb7c5c5_0_0"/>
          <p:cNvSpPr txBox="1"/>
          <p:nvPr/>
        </p:nvSpPr>
        <p:spPr>
          <a:xfrm>
            <a:off x="10429605" y="5493558"/>
            <a:ext cx="37395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TITLE 02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6" name="Google Shape;116;g3741bb7c5c5_0_0"/>
          <p:cNvGrpSpPr/>
          <p:nvPr/>
        </p:nvGrpSpPr>
        <p:grpSpPr>
          <a:xfrm>
            <a:off x="684433" y="2708579"/>
            <a:ext cx="5759297" cy="7905791"/>
            <a:chOff x="2040608" y="4160861"/>
            <a:chExt cx="5759297" cy="7905791"/>
          </a:xfrm>
        </p:grpSpPr>
        <p:sp>
          <p:nvSpPr>
            <p:cNvPr id="117" name="Google Shape;117;g3741bb7c5c5_0_0"/>
            <p:cNvSpPr/>
            <p:nvPr/>
          </p:nvSpPr>
          <p:spPr>
            <a:xfrm>
              <a:off x="2040608" y="8932243"/>
              <a:ext cx="1864950" cy="822221"/>
            </a:xfrm>
            <a:custGeom>
              <a:rect b="b" l="l" r="r" t="t"/>
              <a:pathLst>
                <a:path extrusionOk="0" h="661" w="1498">
                  <a:moveTo>
                    <a:pt x="331" y="0"/>
                  </a:moveTo>
                  <a:lnTo>
                    <a:pt x="1167" y="0"/>
                  </a:lnTo>
                  <a:cubicBezTo>
                    <a:pt x="1350" y="0"/>
                    <a:pt x="1498" y="148"/>
                    <a:pt x="1498" y="331"/>
                  </a:cubicBezTo>
                  <a:cubicBezTo>
                    <a:pt x="1498" y="513"/>
                    <a:pt x="1350" y="661"/>
                    <a:pt x="1167" y="661"/>
                  </a:cubicBezTo>
                  <a:lnTo>
                    <a:pt x="331" y="661"/>
                  </a:lnTo>
                  <a:cubicBezTo>
                    <a:pt x="149" y="661"/>
                    <a:pt x="0" y="513"/>
                    <a:pt x="0" y="331"/>
                  </a:cubicBezTo>
                  <a:cubicBezTo>
                    <a:pt x="0" y="148"/>
                    <a:pt x="149" y="0"/>
                    <a:pt x="3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1" anchor="ctr" bIns="45000" lIns="90000" spcFirstLastPara="1" rIns="90000" wrap="square" tIns="450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g3741bb7c5c5_0_0"/>
            <p:cNvSpPr/>
            <p:nvPr/>
          </p:nvSpPr>
          <p:spPr>
            <a:xfrm>
              <a:off x="2040608" y="8932243"/>
              <a:ext cx="1864950" cy="822221"/>
            </a:xfrm>
            <a:custGeom>
              <a:rect b="b" l="l" r="r" t="t"/>
              <a:pathLst>
                <a:path extrusionOk="0" h="661" w="1498">
                  <a:moveTo>
                    <a:pt x="331" y="0"/>
                  </a:moveTo>
                  <a:lnTo>
                    <a:pt x="1167" y="0"/>
                  </a:lnTo>
                  <a:cubicBezTo>
                    <a:pt x="1350" y="0"/>
                    <a:pt x="1498" y="148"/>
                    <a:pt x="1498" y="331"/>
                  </a:cubicBezTo>
                  <a:cubicBezTo>
                    <a:pt x="1498" y="513"/>
                    <a:pt x="1350" y="661"/>
                    <a:pt x="1167" y="661"/>
                  </a:cubicBezTo>
                  <a:lnTo>
                    <a:pt x="331" y="661"/>
                  </a:lnTo>
                  <a:cubicBezTo>
                    <a:pt x="149" y="661"/>
                    <a:pt x="0" y="513"/>
                    <a:pt x="0" y="331"/>
                  </a:cubicBezTo>
                  <a:cubicBezTo>
                    <a:pt x="0" y="148"/>
                    <a:pt x="149" y="0"/>
                    <a:pt x="331" y="0"/>
                  </a:cubicBezTo>
                  <a:close/>
                </a:path>
              </a:pathLst>
            </a:custGeom>
            <a:solidFill>
              <a:srgbClr val="121143">
                <a:alpha val="29409"/>
              </a:srgbClr>
            </a:solidFill>
            <a:ln>
              <a:noFill/>
            </a:ln>
          </p:spPr>
          <p:txBody>
            <a:bodyPr anchorCtr="1" anchor="ctr" bIns="45000" lIns="90000" spcFirstLastPara="1" rIns="90000" wrap="square" tIns="450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g3741bb7c5c5_0_0"/>
            <p:cNvSpPr/>
            <p:nvPr/>
          </p:nvSpPr>
          <p:spPr>
            <a:xfrm>
              <a:off x="2816740" y="4160861"/>
              <a:ext cx="4983165" cy="7905791"/>
            </a:xfrm>
            <a:custGeom>
              <a:rect b="b" l="l" r="r" t="t"/>
              <a:pathLst>
                <a:path extrusionOk="0" h="6347" w="4001">
                  <a:moveTo>
                    <a:pt x="4001" y="6347"/>
                  </a:moveTo>
                  <a:lnTo>
                    <a:pt x="0" y="6347"/>
                  </a:lnTo>
                  <a:lnTo>
                    <a:pt x="0" y="0"/>
                  </a:lnTo>
                  <a:lnTo>
                    <a:pt x="4001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anchorCtr="1" anchor="ctr" bIns="45000" lIns="90000" spcFirstLastPara="1" rIns="90000" wrap="square" tIns="450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g3741bb7c5c5_0_0"/>
            <p:cNvSpPr/>
            <p:nvPr/>
          </p:nvSpPr>
          <p:spPr>
            <a:xfrm>
              <a:off x="2040608" y="4887158"/>
              <a:ext cx="5427911" cy="4457439"/>
            </a:xfrm>
            <a:custGeom>
              <a:rect b="b" l="l" r="r" t="t"/>
              <a:pathLst>
                <a:path extrusionOk="0" h="3579" w="4358">
                  <a:moveTo>
                    <a:pt x="4358" y="1625"/>
                  </a:moveTo>
                  <a:cubicBezTo>
                    <a:pt x="4358" y="2521"/>
                    <a:pt x="3631" y="3248"/>
                    <a:pt x="2734" y="3248"/>
                  </a:cubicBezTo>
                  <a:lnTo>
                    <a:pt x="331" y="3248"/>
                  </a:lnTo>
                  <a:cubicBezTo>
                    <a:pt x="149" y="3248"/>
                    <a:pt x="0" y="3396"/>
                    <a:pt x="0" y="3579"/>
                  </a:cubicBezTo>
                  <a:lnTo>
                    <a:pt x="0" y="331"/>
                  </a:lnTo>
                  <a:cubicBezTo>
                    <a:pt x="0" y="240"/>
                    <a:pt x="37" y="157"/>
                    <a:pt x="97" y="98"/>
                  </a:cubicBezTo>
                  <a:cubicBezTo>
                    <a:pt x="157" y="38"/>
                    <a:pt x="240" y="0"/>
                    <a:pt x="331" y="0"/>
                  </a:cubicBezTo>
                  <a:lnTo>
                    <a:pt x="2734" y="0"/>
                  </a:lnTo>
                  <a:cubicBezTo>
                    <a:pt x="3182" y="0"/>
                    <a:pt x="3589" y="183"/>
                    <a:pt x="3882" y="476"/>
                  </a:cubicBezTo>
                  <a:cubicBezTo>
                    <a:pt x="4176" y="770"/>
                    <a:pt x="4358" y="1176"/>
                    <a:pt x="4358" y="16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1" anchor="ctr" bIns="45000" lIns="90000" spcFirstLastPara="1" rIns="90000" wrap="square" tIns="450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g3741bb7c5c5_0_0"/>
            <p:cNvSpPr txBox="1"/>
            <p:nvPr/>
          </p:nvSpPr>
          <p:spPr>
            <a:xfrm>
              <a:off x="3161199" y="5493558"/>
              <a:ext cx="3739500" cy="615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b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400"/>
                <a:buFont typeface="Arial"/>
                <a:buNone/>
              </a:pPr>
              <a:r>
                <a:rPr b="1" i="0" lang="en-US" sz="3400" u="none" cap="none" strike="noStrike">
                  <a:solidFill>
                    <a:schemeClr val="lt1"/>
                  </a:solidFill>
                  <a:latin typeface="Poppins"/>
                  <a:ea typeface="Poppins"/>
                  <a:cs typeface="Poppins"/>
                  <a:sym typeface="Poppins"/>
                </a:rPr>
                <a:t>	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g3741bb7c5c5_0_0"/>
            <p:cNvSpPr txBox="1"/>
            <p:nvPr/>
          </p:nvSpPr>
          <p:spPr>
            <a:xfrm>
              <a:off x="3161199" y="6155124"/>
              <a:ext cx="3739500" cy="2678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en-US" sz="2400">
                  <a:solidFill>
                    <a:schemeClr val="lt1"/>
                  </a:solidFill>
                  <a:latin typeface="Poppins"/>
                  <a:ea typeface="Poppins"/>
                  <a:cs typeface="Poppins"/>
                  <a:sym typeface="Poppins"/>
                </a:rPr>
                <a:t>Conseguir data es fundamental para que el modelo pueda generalizar las traducciones.</a:t>
              </a:r>
              <a:endParaRPr b="0" i="0" sz="2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123" name="Google Shape;123;g3741bb7c5c5_0_0"/>
          <p:cNvSpPr txBox="1"/>
          <p:nvPr/>
        </p:nvSpPr>
        <p:spPr>
          <a:xfrm>
            <a:off x="1751750" y="575327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DATASET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g3741bb7c5c5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606650" y="1579750"/>
            <a:ext cx="8326000" cy="1190812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g3741bb7c5c5_0_0"/>
          <p:cNvSpPr txBox="1"/>
          <p:nvPr/>
        </p:nvSpPr>
        <p:spPr>
          <a:xfrm>
            <a:off x="7166177" y="3187709"/>
            <a:ext cx="7296900" cy="463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950">
                <a:solidFill>
                  <a:srgbClr val="001D35"/>
                </a:solidFill>
                <a:highlight>
                  <a:srgbClr val="FFFFFF"/>
                </a:highlight>
              </a:rPr>
              <a:t>Scraping to PDF: </a:t>
            </a:r>
            <a:endParaRPr sz="3950">
              <a:solidFill>
                <a:srgbClr val="001D35"/>
              </a:solidFill>
              <a:highlight>
                <a:srgbClr val="FFFFFF"/>
              </a:highlight>
            </a:endParaRPr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Como parte del dataset </a:t>
            </a: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también</a:t>
            </a: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se ha considerado las sentencias de oraciones que se encontraban en el Libro de quechua Chanka o Ayacuchano  distribuido por el ministerio de educación.</a:t>
            </a:r>
            <a:endParaRPr b="0" i="0" sz="30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3"/>
          <p:cNvSpPr/>
          <p:nvPr/>
        </p:nvSpPr>
        <p:spPr>
          <a:xfrm>
            <a:off x="4645561" y="4054969"/>
            <a:ext cx="1595856" cy="1752826"/>
          </a:xfrm>
          <a:custGeom>
            <a:rect b="b" l="l" r="r" t="t"/>
            <a:pathLst>
              <a:path extrusionOk="0" h="1408" w="1282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4" y="1100"/>
                  <a:pt x="117" y="1142"/>
                </a:cubicBezTo>
                <a:lnTo>
                  <a:pt x="524" y="1377"/>
                </a:lnTo>
                <a:cubicBezTo>
                  <a:pt x="597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2" y="1023"/>
                  <a:pt x="1282" y="939"/>
                </a:cubicBezTo>
                <a:lnTo>
                  <a:pt x="1282" y="468"/>
                </a:lnTo>
                <a:cubicBezTo>
                  <a:pt x="1282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7" y="-10"/>
                  <a:pt x="524" y="31"/>
                </a:cubicBezTo>
                <a:lnTo>
                  <a:pt x="117" y="266"/>
                </a:lnTo>
                <a:cubicBezTo>
                  <a:pt x="44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3"/>
          <p:cNvSpPr/>
          <p:nvPr/>
        </p:nvSpPr>
        <p:spPr>
          <a:xfrm>
            <a:off x="18136240" y="4054969"/>
            <a:ext cx="1597105" cy="1752826"/>
          </a:xfrm>
          <a:custGeom>
            <a:rect b="b" l="l" r="r" t="t"/>
            <a:pathLst>
              <a:path extrusionOk="0" h="1408" w="1283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5" y="1100"/>
                  <a:pt x="117" y="1142"/>
                </a:cubicBezTo>
                <a:lnTo>
                  <a:pt x="524" y="1377"/>
                </a:lnTo>
                <a:cubicBezTo>
                  <a:pt x="596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3" y="1023"/>
                  <a:pt x="1283" y="939"/>
                </a:cubicBezTo>
                <a:lnTo>
                  <a:pt x="1283" y="468"/>
                </a:lnTo>
                <a:cubicBezTo>
                  <a:pt x="1283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6" y="-10"/>
                  <a:pt x="524" y="31"/>
                </a:cubicBezTo>
                <a:lnTo>
                  <a:pt x="117" y="266"/>
                </a:lnTo>
                <a:cubicBezTo>
                  <a:pt x="45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3"/>
          <p:cNvSpPr txBox="1"/>
          <p:nvPr/>
        </p:nvSpPr>
        <p:spPr>
          <a:xfrm>
            <a:off x="1520825" y="326827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Transformers</a:t>
            </a:r>
            <a:endParaRPr b="1" i="0" sz="7400" u="none" cap="none" strike="noStrike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3" name="Google Shape;133;p3"/>
          <p:cNvSpPr txBox="1"/>
          <p:nvPr/>
        </p:nvSpPr>
        <p:spPr>
          <a:xfrm>
            <a:off x="1520826" y="1837469"/>
            <a:ext cx="21336000" cy="604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Attention is All You Need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3"/>
          <p:cNvSpPr txBox="1"/>
          <p:nvPr/>
        </p:nvSpPr>
        <p:spPr>
          <a:xfrm>
            <a:off x="1520801" y="3128725"/>
            <a:ext cx="14230800" cy="60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Transformers son modelos de aprendizaje profundo con múltiples propósitos, uno de ellos donde se ha destacado gracias a sus mecanismos de atención es en  las  tareas de procesamiento de lenguaje natural (NLP).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45720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457200" lvl="0" marL="45720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Transformers usa una arquitectura innovadora que se basan en el concepto de atención el cual permite que el modelo se enfoque en diferentes partes de la entrada (por ejemplo, palabras o frases)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457200" lvl="0" marL="45720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Algunos de los modelos más conocidos: BERT, GPT, T5, MarianMT.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45720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5" name="Google Shape;135;p3"/>
          <p:cNvPicPr preferRelativeResize="0"/>
          <p:nvPr/>
        </p:nvPicPr>
        <p:blipFill rotWithShape="1">
          <a:blip r:embed="rId3">
            <a:alphaModFix/>
          </a:blip>
          <a:srcRect b="0" l="11770" r="9969" t="0"/>
          <a:stretch/>
        </p:blipFill>
        <p:spPr>
          <a:xfrm>
            <a:off x="16353625" y="969758"/>
            <a:ext cx="8024025" cy="11955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5113" y="9803100"/>
            <a:ext cx="15400975" cy="153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06700" y="9979997"/>
            <a:ext cx="14230800" cy="33386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Entrenamiento y Ejecución del Modelo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7"/>
          <p:cNvSpPr txBox="1"/>
          <p:nvPr/>
        </p:nvSpPr>
        <p:spPr>
          <a:xfrm>
            <a:off x="1520826" y="183746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Traductor automático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7"/>
          <p:cNvSpPr txBox="1"/>
          <p:nvPr/>
        </p:nvSpPr>
        <p:spPr>
          <a:xfrm>
            <a:off x="489550" y="2411013"/>
            <a:ext cx="21046500" cy="323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9250" lvl="0" marL="9144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Times New Roman"/>
              <a:buAutoNum type="arabicPeriod"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d_model = 512 : Nuestros vectores de entrada y salida son de 512 características. 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9250" lvl="0" marL="9144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Times New Roman"/>
              <a:buAutoNum type="arabicPeriod"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batch_size = 30 : Divide el dataset en batch de tamaño 30.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9250" lvl="0" marL="9144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Times New Roman"/>
              <a:buAutoNum type="arabicPeriod"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ffn_hidden = 2048 : Dimensión de las sub capas internas.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9250" lvl="0" marL="9144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Times New Roman"/>
              <a:buAutoNum type="arabicPeriod"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num_heads = 8 : El número de cabezas de atención para atender a varias posiciones o palabras en la frase.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9250" lvl="0" marL="9144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Times New Roman"/>
              <a:buAutoNum type="arabicPeriod"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drop_prob = 0.1 : Eliminan aleatoriamente el 10% de las activaciones. Ayuda contra el desvanecimiento del gradiente 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9250" lvl="0" marL="9144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Times New Roman"/>
              <a:buAutoNum type="arabicPeriod"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num_layers = 3 :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9250" lvl="0" marL="9144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Times New Roman"/>
              <a:buAutoNum type="arabicPeriod"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max_sequence_length = 200 : Longitud máxima para nuestro dataset.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9250" lvl="0" marL="9144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Times New Roman"/>
              <a:buAutoNum type="arabicPeriod"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epochs= 100 : Cantidad de épocas para el entrenamiento del modelo.</a:t>
            </a:r>
            <a:endParaRPr b="0" i="0" sz="19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7361" y="5662957"/>
            <a:ext cx="14067739" cy="7422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274140" y="5662957"/>
            <a:ext cx="10103510" cy="648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7"/>
          <p:cNvSpPr txBox="1"/>
          <p:nvPr/>
        </p:nvSpPr>
        <p:spPr>
          <a:xfrm>
            <a:off x="14897100" y="12142956"/>
            <a:ext cx="8267700" cy="7386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Tiempo de ejecución 100 épocas 20 horas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741bb7c5c5_2_0"/>
          <p:cNvSpPr/>
          <p:nvPr/>
        </p:nvSpPr>
        <p:spPr>
          <a:xfrm>
            <a:off x="6579336" y="6292032"/>
            <a:ext cx="1595856" cy="1752826"/>
          </a:xfrm>
          <a:custGeom>
            <a:rect b="b" l="l" r="r" t="t"/>
            <a:pathLst>
              <a:path extrusionOk="0" h="1408" w="1282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4" y="1100"/>
                  <a:pt x="117" y="1142"/>
                </a:cubicBezTo>
                <a:lnTo>
                  <a:pt x="524" y="1377"/>
                </a:lnTo>
                <a:cubicBezTo>
                  <a:pt x="597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2" y="1023"/>
                  <a:pt x="1282" y="939"/>
                </a:cubicBezTo>
                <a:lnTo>
                  <a:pt x="1282" y="468"/>
                </a:lnTo>
                <a:cubicBezTo>
                  <a:pt x="1282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7" y="-10"/>
                  <a:pt x="524" y="31"/>
                </a:cubicBezTo>
                <a:lnTo>
                  <a:pt x="117" y="266"/>
                </a:lnTo>
                <a:cubicBezTo>
                  <a:pt x="44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g3741bb7c5c5_2_0"/>
          <p:cNvSpPr/>
          <p:nvPr/>
        </p:nvSpPr>
        <p:spPr>
          <a:xfrm>
            <a:off x="6028274" y="5671138"/>
            <a:ext cx="2926878" cy="1449792"/>
          </a:xfrm>
          <a:custGeom>
            <a:rect b="b" l="l" r="r" t="t"/>
            <a:pathLst>
              <a:path extrusionOk="0" h="1817921" w="1660640">
                <a:moveTo>
                  <a:pt x="830319" y="65088"/>
                </a:moveTo>
                <a:cubicBezTo>
                  <a:pt x="785507" y="65088"/>
                  <a:pt x="740695" y="76292"/>
                  <a:pt x="700862" y="99945"/>
                </a:cubicBezTo>
                <a:lnTo>
                  <a:pt x="192993" y="392490"/>
                </a:lnTo>
                <a:cubicBezTo>
                  <a:pt x="113327" y="438551"/>
                  <a:pt x="63536" y="525692"/>
                  <a:pt x="63536" y="616568"/>
                </a:cubicBezTo>
                <a:lnTo>
                  <a:pt x="63536" y="1202904"/>
                </a:lnTo>
                <a:cubicBezTo>
                  <a:pt x="63536" y="1295025"/>
                  <a:pt x="113327" y="1380921"/>
                  <a:pt x="192993" y="1426981"/>
                </a:cubicBezTo>
                <a:lnTo>
                  <a:pt x="700862" y="1720772"/>
                </a:lnTo>
                <a:cubicBezTo>
                  <a:pt x="780528" y="1766832"/>
                  <a:pt x="880110" y="1766832"/>
                  <a:pt x="961021" y="1720772"/>
                </a:cubicBezTo>
                <a:lnTo>
                  <a:pt x="1467645" y="1426981"/>
                </a:lnTo>
                <a:cubicBezTo>
                  <a:pt x="1547311" y="1380921"/>
                  <a:pt x="1597102" y="1295025"/>
                  <a:pt x="1597102" y="1202904"/>
                </a:cubicBezTo>
                <a:lnTo>
                  <a:pt x="1597102" y="616568"/>
                </a:lnTo>
                <a:cubicBezTo>
                  <a:pt x="1597102" y="525692"/>
                  <a:pt x="1547311" y="438551"/>
                  <a:pt x="1467645" y="392490"/>
                </a:cubicBezTo>
                <a:lnTo>
                  <a:pt x="961021" y="99945"/>
                </a:lnTo>
                <a:cubicBezTo>
                  <a:pt x="919943" y="76292"/>
                  <a:pt x="875131" y="65088"/>
                  <a:pt x="830319" y="65088"/>
                </a:cubicBezTo>
                <a:close/>
                <a:moveTo>
                  <a:pt x="830320" y="0"/>
                </a:moveTo>
                <a:cubicBezTo>
                  <a:pt x="886339" y="0"/>
                  <a:pt x="942357" y="14628"/>
                  <a:pt x="992152" y="43884"/>
                </a:cubicBezTo>
                <a:lnTo>
                  <a:pt x="1498809" y="335200"/>
                </a:lnTo>
                <a:cubicBezTo>
                  <a:pt x="1598397" y="393712"/>
                  <a:pt x="1660640" y="500776"/>
                  <a:pt x="1660640" y="615311"/>
                </a:cubicBezTo>
                <a:lnTo>
                  <a:pt x="1660640" y="1201677"/>
                </a:lnTo>
                <a:cubicBezTo>
                  <a:pt x="1660640" y="1316211"/>
                  <a:pt x="1598397" y="1423276"/>
                  <a:pt x="1498809" y="1481788"/>
                </a:cubicBezTo>
                <a:lnTo>
                  <a:pt x="992152" y="1774348"/>
                </a:lnTo>
                <a:cubicBezTo>
                  <a:pt x="942357" y="1802982"/>
                  <a:pt x="886339" y="1817921"/>
                  <a:pt x="830320" y="1817921"/>
                </a:cubicBezTo>
                <a:cubicBezTo>
                  <a:pt x="774302" y="1817921"/>
                  <a:pt x="718283" y="1802982"/>
                  <a:pt x="668489" y="1774348"/>
                </a:cubicBezTo>
                <a:lnTo>
                  <a:pt x="161832" y="1481788"/>
                </a:lnTo>
                <a:cubicBezTo>
                  <a:pt x="62243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2243" y="393712"/>
                  <a:pt x="161832" y="335200"/>
                </a:cubicBezTo>
                <a:lnTo>
                  <a:pt x="668489" y="43884"/>
                </a:lnTo>
                <a:cubicBezTo>
                  <a:pt x="718283" y="14628"/>
                  <a:pt x="774302" y="0"/>
                  <a:pt x="83032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g3741bb7c5c5_2_0"/>
          <p:cNvSpPr/>
          <p:nvPr/>
        </p:nvSpPr>
        <p:spPr>
          <a:xfrm>
            <a:off x="2563565" y="6120919"/>
            <a:ext cx="1597104" cy="1752826"/>
          </a:xfrm>
          <a:custGeom>
            <a:rect b="b" l="l" r="r" t="t"/>
            <a:pathLst>
              <a:path extrusionOk="0" h="1408" w="1283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5" y="1100"/>
                  <a:pt x="117" y="1142"/>
                </a:cubicBezTo>
                <a:lnTo>
                  <a:pt x="524" y="1377"/>
                </a:lnTo>
                <a:cubicBezTo>
                  <a:pt x="596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3" y="1023"/>
                  <a:pt x="1283" y="939"/>
                </a:cubicBezTo>
                <a:lnTo>
                  <a:pt x="1283" y="468"/>
                </a:lnTo>
                <a:cubicBezTo>
                  <a:pt x="1283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6" y="-10"/>
                  <a:pt x="524" y="31"/>
                </a:cubicBezTo>
                <a:lnTo>
                  <a:pt x="117" y="266"/>
                </a:lnTo>
                <a:cubicBezTo>
                  <a:pt x="45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g3741bb7c5c5_2_0"/>
          <p:cNvSpPr/>
          <p:nvPr/>
        </p:nvSpPr>
        <p:spPr>
          <a:xfrm>
            <a:off x="1570875" y="5671151"/>
            <a:ext cx="3885898" cy="1449792"/>
          </a:xfrm>
          <a:custGeom>
            <a:rect b="b" l="l" r="r" t="t"/>
            <a:pathLst>
              <a:path extrusionOk="0" h="1817921" w="1660640">
                <a:moveTo>
                  <a:pt x="830318" y="65088"/>
                </a:moveTo>
                <a:cubicBezTo>
                  <a:pt x="785506" y="65088"/>
                  <a:pt x="740694" y="76292"/>
                  <a:pt x="699616" y="99945"/>
                </a:cubicBezTo>
                <a:lnTo>
                  <a:pt x="194236" y="392490"/>
                </a:lnTo>
                <a:cubicBezTo>
                  <a:pt x="113326" y="438551"/>
                  <a:pt x="63534" y="525692"/>
                  <a:pt x="63534" y="616568"/>
                </a:cubicBezTo>
                <a:lnTo>
                  <a:pt x="63534" y="1202904"/>
                </a:lnTo>
                <a:cubicBezTo>
                  <a:pt x="63534" y="1295025"/>
                  <a:pt x="113326" y="1380921"/>
                  <a:pt x="194236" y="1426981"/>
                </a:cubicBezTo>
                <a:lnTo>
                  <a:pt x="699616" y="1720772"/>
                </a:lnTo>
                <a:cubicBezTo>
                  <a:pt x="780526" y="1766832"/>
                  <a:pt x="880110" y="1766832"/>
                  <a:pt x="959774" y="1720772"/>
                </a:cubicBezTo>
                <a:lnTo>
                  <a:pt x="1467644" y="1426981"/>
                </a:lnTo>
                <a:cubicBezTo>
                  <a:pt x="1547310" y="1380921"/>
                  <a:pt x="1597102" y="1295025"/>
                  <a:pt x="1597102" y="1202904"/>
                </a:cubicBezTo>
                <a:lnTo>
                  <a:pt x="1597102" y="616568"/>
                </a:lnTo>
                <a:cubicBezTo>
                  <a:pt x="1597102" y="525692"/>
                  <a:pt x="1547310" y="438551"/>
                  <a:pt x="1467644" y="392490"/>
                </a:cubicBezTo>
                <a:lnTo>
                  <a:pt x="959774" y="99945"/>
                </a:lnTo>
                <a:cubicBezTo>
                  <a:pt x="919942" y="76292"/>
                  <a:pt x="875130" y="65088"/>
                  <a:pt x="830318" y="65088"/>
                </a:cubicBezTo>
                <a:close/>
                <a:moveTo>
                  <a:pt x="830320" y="0"/>
                </a:moveTo>
                <a:cubicBezTo>
                  <a:pt x="886338" y="0"/>
                  <a:pt x="942356" y="14628"/>
                  <a:pt x="992152" y="43884"/>
                </a:cubicBezTo>
                <a:lnTo>
                  <a:pt x="1498808" y="335200"/>
                </a:lnTo>
                <a:cubicBezTo>
                  <a:pt x="1598398" y="393712"/>
                  <a:pt x="1660640" y="500776"/>
                  <a:pt x="1660640" y="615311"/>
                </a:cubicBezTo>
                <a:lnTo>
                  <a:pt x="1660640" y="1201677"/>
                </a:lnTo>
                <a:cubicBezTo>
                  <a:pt x="1660640" y="1316211"/>
                  <a:pt x="1598398" y="1423276"/>
                  <a:pt x="1498808" y="1481788"/>
                </a:cubicBezTo>
                <a:lnTo>
                  <a:pt x="992152" y="1774348"/>
                </a:lnTo>
                <a:cubicBezTo>
                  <a:pt x="942358" y="1802982"/>
                  <a:pt x="886338" y="1817921"/>
                  <a:pt x="830320" y="1817921"/>
                </a:cubicBezTo>
                <a:cubicBezTo>
                  <a:pt x="774302" y="1817921"/>
                  <a:pt x="718282" y="1802982"/>
                  <a:pt x="668488" y="1774348"/>
                </a:cubicBezTo>
                <a:lnTo>
                  <a:pt x="161832" y="1481788"/>
                </a:lnTo>
                <a:cubicBezTo>
                  <a:pt x="62242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2242" y="393712"/>
                  <a:pt x="161832" y="335200"/>
                </a:cubicBezTo>
                <a:lnTo>
                  <a:pt x="668488" y="43884"/>
                </a:lnTo>
                <a:cubicBezTo>
                  <a:pt x="718284" y="14628"/>
                  <a:pt x="774302" y="0"/>
                  <a:pt x="83032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g3741bb7c5c5_2_0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METRICAS DE TRADUCCION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g3741bb7c5c5_2_0"/>
          <p:cNvSpPr txBox="1"/>
          <p:nvPr/>
        </p:nvSpPr>
        <p:spPr>
          <a:xfrm>
            <a:off x="1520826" y="183746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Rendimiento del modelo de traducción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g3741bb7c5c5_2_0"/>
          <p:cNvSpPr txBox="1"/>
          <p:nvPr/>
        </p:nvSpPr>
        <p:spPr>
          <a:xfrm>
            <a:off x="6300287" y="5987525"/>
            <a:ext cx="2435700" cy="90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b="1" i="0" lang="en-US" sz="5300" u="none" cap="none" strike="noStrike">
                <a:solidFill>
                  <a:schemeClr val="accent1"/>
                </a:solidFill>
                <a:latin typeface="Poppins"/>
                <a:ea typeface="Poppins"/>
                <a:cs typeface="Poppins"/>
                <a:sym typeface="Poppins"/>
              </a:rPr>
              <a:t>BLEU</a:t>
            </a:r>
            <a:endParaRPr b="0" i="0" sz="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g3741bb7c5c5_2_0"/>
          <p:cNvSpPr txBox="1"/>
          <p:nvPr/>
        </p:nvSpPr>
        <p:spPr>
          <a:xfrm>
            <a:off x="2174431" y="5942000"/>
            <a:ext cx="2610000" cy="90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b="1" i="0" lang="en-US" sz="5300" u="none" cap="none" strike="noStrike">
                <a:solidFill>
                  <a:schemeClr val="accent3"/>
                </a:solidFill>
                <a:latin typeface="Poppins"/>
                <a:ea typeface="Poppins"/>
                <a:cs typeface="Poppins"/>
                <a:sym typeface="Poppins"/>
              </a:rPr>
              <a:t>ROUGE</a:t>
            </a:r>
            <a:endParaRPr b="0" i="0" sz="5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0" name="Google Shape;160;g3741bb7c5c5_2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02475" y="3291825"/>
            <a:ext cx="9409351" cy="9003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g3741bb7c5c5_2_0"/>
          <p:cNvSpPr txBox="1"/>
          <p:nvPr/>
        </p:nvSpPr>
        <p:spPr>
          <a:xfrm>
            <a:off x="12161651" y="12798200"/>
            <a:ext cx="9891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https://doi.org/10.1007/s10209-023-00992-1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g3741bb7c5c5_2_0"/>
          <p:cNvSpPr txBox="1"/>
          <p:nvPr/>
        </p:nvSpPr>
        <p:spPr>
          <a:xfrm>
            <a:off x="2022275" y="4436675"/>
            <a:ext cx="64815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00">
                <a:solidFill>
                  <a:srgbClr val="413C36"/>
                </a:solidFill>
              </a:rPr>
              <a:t>BLEU, ROUGE, WER, TER, PER, CIDEr, METEOR, COMET y NIST</a:t>
            </a:r>
            <a:r>
              <a:rPr lang="en-US" sz="3100">
                <a:solidFill>
                  <a:srgbClr val="413C36"/>
                </a:solidFill>
              </a:rPr>
              <a:t> </a:t>
            </a:r>
            <a:endParaRPr sz="3400"/>
          </a:p>
        </p:txBody>
      </p:sp>
      <p:pic>
        <p:nvPicPr>
          <p:cNvPr id="163" name="Google Shape;163;g3741bb7c5c5_2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63575" y="8081750"/>
            <a:ext cx="5611625" cy="40443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9"/>
          <p:cNvSpPr/>
          <p:nvPr/>
        </p:nvSpPr>
        <p:spPr>
          <a:xfrm>
            <a:off x="4333961" y="3774282"/>
            <a:ext cx="1595856" cy="1752826"/>
          </a:xfrm>
          <a:custGeom>
            <a:rect b="b" l="l" r="r" t="t"/>
            <a:pathLst>
              <a:path extrusionOk="0" h="1408" w="1282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4" y="1100"/>
                  <a:pt x="117" y="1142"/>
                </a:cubicBezTo>
                <a:lnTo>
                  <a:pt x="524" y="1377"/>
                </a:lnTo>
                <a:cubicBezTo>
                  <a:pt x="597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2" y="1023"/>
                  <a:pt x="1282" y="939"/>
                </a:cubicBezTo>
                <a:lnTo>
                  <a:pt x="1282" y="468"/>
                </a:lnTo>
                <a:cubicBezTo>
                  <a:pt x="1282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7" y="-10"/>
                  <a:pt x="524" y="31"/>
                </a:cubicBezTo>
                <a:lnTo>
                  <a:pt x="117" y="266"/>
                </a:lnTo>
                <a:cubicBezTo>
                  <a:pt x="44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9"/>
          <p:cNvSpPr/>
          <p:nvPr/>
        </p:nvSpPr>
        <p:spPr>
          <a:xfrm>
            <a:off x="3782899" y="3153388"/>
            <a:ext cx="2926878" cy="1449792"/>
          </a:xfrm>
          <a:custGeom>
            <a:rect b="b" l="l" r="r" t="t"/>
            <a:pathLst>
              <a:path extrusionOk="0" h="1817921" w="1660640">
                <a:moveTo>
                  <a:pt x="830319" y="65088"/>
                </a:moveTo>
                <a:cubicBezTo>
                  <a:pt x="785507" y="65088"/>
                  <a:pt x="740695" y="76292"/>
                  <a:pt x="700862" y="99945"/>
                </a:cubicBezTo>
                <a:lnTo>
                  <a:pt x="192993" y="392490"/>
                </a:lnTo>
                <a:cubicBezTo>
                  <a:pt x="113327" y="438551"/>
                  <a:pt x="63536" y="525692"/>
                  <a:pt x="63536" y="616568"/>
                </a:cubicBezTo>
                <a:lnTo>
                  <a:pt x="63536" y="1202904"/>
                </a:lnTo>
                <a:cubicBezTo>
                  <a:pt x="63536" y="1295025"/>
                  <a:pt x="113327" y="1380921"/>
                  <a:pt x="192993" y="1426981"/>
                </a:cubicBezTo>
                <a:lnTo>
                  <a:pt x="700862" y="1720772"/>
                </a:lnTo>
                <a:cubicBezTo>
                  <a:pt x="780528" y="1766832"/>
                  <a:pt x="880110" y="1766832"/>
                  <a:pt x="961021" y="1720772"/>
                </a:cubicBezTo>
                <a:lnTo>
                  <a:pt x="1467645" y="1426981"/>
                </a:lnTo>
                <a:cubicBezTo>
                  <a:pt x="1547311" y="1380921"/>
                  <a:pt x="1597102" y="1295025"/>
                  <a:pt x="1597102" y="1202904"/>
                </a:cubicBezTo>
                <a:lnTo>
                  <a:pt x="1597102" y="616568"/>
                </a:lnTo>
                <a:cubicBezTo>
                  <a:pt x="1597102" y="525692"/>
                  <a:pt x="1547311" y="438551"/>
                  <a:pt x="1467645" y="392490"/>
                </a:cubicBezTo>
                <a:lnTo>
                  <a:pt x="961021" y="99945"/>
                </a:lnTo>
                <a:cubicBezTo>
                  <a:pt x="919943" y="76292"/>
                  <a:pt x="875131" y="65088"/>
                  <a:pt x="830319" y="65088"/>
                </a:cubicBezTo>
                <a:close/>
                <a:moveTo>
                  <a:pt x="830320" y="0"/>
                </a:moveTo>
                <a:cubicBezTo>
                  <a:pt x="886339" y="0"/>
                  <a:pt x="942357" y="14628"/>
                  <a:pt x="992152" y="43884"/>
                </a:cubicBezTo>
                <a:lnTo>
                  <a:pt x="1498809" y="335200"/>
                </a:lnTo>
                <a:cubicBezTo>
                  <a:pt x="1598397" y="393712"/>
                  <a:pt x="1660640" y="500776"/>
                  <a:pt x="1660640" y="615311"/>
                </a:cubicBezTo>
                <a:lnTo>
                  <a:pt x="1660640" y="1201677"/>
                </a:lnTo>
                <a:cubicBezTo>
                  <a:pt x="1660640" y="1316211"/>
                  <a:pt x="1598397" y="1423276"/>
                  <a:pt x="1498809" y="1481788"/>
                </a:cubicBezTo>
                <a:lnTo>
                  <a:pt x="992152" y="1774348"/>
                </a:lnTo>
                <a:cubicBezTo>
                  <a:pt x="942357" y="1802982"/>
                  <a:pt x="886339" y="1817921"/>
                  <a:pt x="830320" y="1817921"/>
                </a:cubicBezTo>
                <a:cubicBezTo>
                  <a:pt x="774302" y="1817921"/>
                  <a:pt x="718283" y="1802982"/>
                  <a:pt x="668489" y="1774348"/>
                </a:cubicBezTo>
                <a:lnTo>
                  <a:pt x="161832" y="1481788"/>
                </a:lnTo>
                <a:cubicBezTo>
                  <a:pt x="62243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2243" y="393712"/>
                  <a:pt x="161832" y="335200"/>
                </a:cubicBezTo>
                <a:lnTo>
                  <a:pt x="668489" y="43884"/>
                </a:lnTo>
                <a:cubicBezTo>
                  <a:pt x="718283" y="14628"/>
                  <a:pt x="774302" y="0"/>
                  <a:pt x="83032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9"/>
          <p:cNvSpPr/>
          <p:nvPr/>
        </p:nvSpPr>
        <p:spPr>
          <a:xfrm>
            <a:off x="10764025" y="3240526"/>
            <a:ext cx="2928832" cy="1449792"/>
          </a:xfrm>
          <a:custGeom>
            <a:rect b="b" l="l" r="r" t="t"/>
            <a:pathLst>
              <a:path extrusionOk="0" h="1817921" w="1659395">
                <a:moveTo>
                  <a:pt x="829076" y="65088"/>
                </a:moveTo>
                <a:cubicBezTo>
                  <a:pt x="784264" y="65088"/>
                  <a:pt x="739452" y="76292"/>
                  <a:pt x="699619" y="99945"/>
                </a:cubicBezTo>
                <a:lnTo>
                  <a:pt x="192995" y="392490"/>
                </a:lnTo>
                <a:cubicBezTo>
                  <a:pt x="112084" y="438551"/>
                  <a:pt x="62293" y="525692"/>
                  <a:pt x="62293" y="616568"/>
                </a:cubicBezTo>
                <a:lnTo>
                  <a:pt x="62293" y="1202904"/>
                </a:lnTo>
                <a:cubicBezTo>
                  <a:pt x="62293" y="1295025"/>
                  <a:pt x="112084" y="1380921"/>
                  <a:pt x="192995" y="1426981"/>
                </a:cubicBezTo>
                <a:lnTo>
                  <a:pt x="699619" y="1720772"/>
                </a:lnTo>
                <a:cubicBezTo>
                  <a:pt x="779285" y="1766832"/>
                  <a:pt x="878867" y="1766832"/>
                  <a:pt x="959778" y="1720772"/>
                </a:cubicBezTo>
                <a:lnTo>
                  <a:pt x="1465157" y="1426981"/>
                </a:lnTo>
                <a:cubicBezTo>
                  <a:pt x="1546068" y="1380921"/>
                  <a:pt x="1595859" y="1295025"/>
                  <a:pt x="1595859" y="1202904"/>
                </a:cubicBezTo>
                <a:lnTo>
                  <a:pt x="1595859" y="616568"/>
                </a:lnTo>
                <a:cubicBezTo>
                  <a:pt x="1595859" y="525692"/>
                  <a:pt x="1546068" y="438551"/>
                  <a:pt x="1465157" y="392490"/>
                </a:cubicBezTo>
                <a:lnTo>
                  <a:pt x="959778" y="99945"/>
                </a:lnTo>
                <a:cubicBezTo>
                  <a:pt x="918700" y="76292"/>
                  <a:pt x="873888" y="65088"/>
                  <a:pt x="829076" y="65088"/>
                </a:cubicBezTo>
                <a:close/>
                <a:moveTo>
                  <a:pt x="829075" y="0"/>
                </a:moveTo>
                <a:cubicBezTo>
                  <a:pt x="885094" y="0"/>
                  <a:pt x="941112" y="14628"/>
                  <a:pt x="990907" y="43884"/>
                </a:cubicBezTo>
                <a:lnTo>
                  <a:pt x="1497563" y="335200"/>
                </a:lnTo>
                <a:cubicBezTo>
                  <a:pt x="1597152" y="393712"/>
                  <a:pt x="1659395" y="500776"/>
                  <a:pt x="1659395" y="615311"/>
                </a:cubicBezTo>
                <a:lnTo>
                  <a:pt x="1659395" y="1201677"/>
                </a:lnTo>
                <a:cubicBezTo>
                  <a:pt x="1659395" y="1316211"/>
                  <a:pt x="1597152" y="1423276"/>
                  <a:pt x="1497563" y="1481788"/>
                </a:cubicBezTo>
                <a:lnTo>
                  <a:pt x="990907" y="1774348"/>
                </a:lnTo>
                <a:cubicBezTo>
                  <a:pt x="941112" y="1802982"/>
                  <a:pt x="885094" y="1817921"/>
                  <a:pt x="829075" y="1817921"/>
                </a:cubicBezTo>
                <a:cubicBezTo>
                  <a:pt x="773057" y="1817921"/>
                  <a:pt x="717038" y="1802982"/>
                  <a:pt x="667244" y="1774348"/>
                </a:cubicBezTo>
                <a:lnTo>
                  <a:pt x="160587" y="1481788"/>
                </a:lnTo>
                <a:cubicBezTo>
                  <a:pt x="60998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0998" y="393712"/>
                  <a:pt x="160587" y="335200"/>
                </a:cubicBezTo>
                <a:lnTo>
                  <a:pt x="667244" y="43884"/>
                </a:lnTo>
                <a:cubicBezTo>
                  <a:pt x="717038" y="14628"/>
                  <a:pt x="773057" y="0"/>
                  <a:pt x="8290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9"/>
          <p:cNvSpPr/>
          <p:nvPr/>
        </p:nvSpPr>
        <p:spPr>
          <a:xfrm>
            <a:off x="18136240" y="3826369"/>
            <a:ext cx="1597104" cy="1752826"/>
          </a:xfrm>
          <a:custGeom>
            <a:rect b="b" l="l" r="r" t="t"/>
            <a:pathLst>
              <a:path extrusionOk="0" h="1408" w="1283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5" y="1100"/>
                  <a:pt x="117" y="1142"/>
                </a:cubicBezTo>
                <a:lnTo>
                  <a:pt x="524" y="1377"/>
                </a:lnTo>
                <a:cubicBezTo>
                  <a:pt x="596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3" y="1023"/>
                  <a:pt x="1283" y="939"/>
                </a:cubicBezTo>
                <a:lnTo>
                  <a:pt x="1283" y="468"/>
                </a:lnTo>
                <a:cubicBezTo>
                  <a:pt x="1283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6" y="-10"/>
                  <a:pt x="524" y="31"/>
                </a:cubicBezTo>
                <a:lnTo>
                  <a:pt x="117" y="266"/>
                </a:lnTo>
                <a:cubicBezTo>
                  <a:pt x="45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9"/>
          <p:cNvSpPr/>
          <p:nvPr/>
        </p:nvSpPr>
        <p:spPr>
          <a:xfrm>
            <a:off x="17143550" y="3376601"/>
            <a:ext cx="3885898" cy="1449792"/>
          </a:xfrm>
          <a:custGeom>
            <a:rect b="b" l="l" r="r" t="t"/>
            <a:pathLst>
              <a:path extrusionOk="0" h="1817921" w="1660640">
                <a:moveTo>
                  <a:pt x="830318" y="65088"/>
                </a:moveTo>
                <a:cubicBezTo>
                  <a:pt x="785506" y="65088"/>
                  <a:pt x="740694" y="76292"/>
                  <a:pt x="699616" y="99945"/>
                </a:cubicBezTo>
                <a:lnTo>
                  <a:pt x="194236" y="392490"/>
                </a:lnTo>
                <a:cubicBezTo>
                  <a:pt x="113326" y="438551"/>
                  <a:pt x="63534" y="525692"/>
                  <a:pt x="63534" y="616568"/>
                </a:cubicBezTo>
                <a:lnTo>
                  <a:pt x="63534" y="1202904"/>
                </a:lnTo>
                <a:cubicBezTo>
                  <a:pt x="63534" y="1295025"/>
                  <a:pt x="113326" y="1380921"/>
                  <a:pt x="194236" y="1426981"/>
                </a:cubicBezTo>
                <a:lnTo>
                  <a:pt x="699616" y="1720772"/>
                </a:lnTo>
                <a:cubicBezTo>
                  <a:pt x="780526" y="1766832"/>
                  <a:pt x="880110" y="1766832"/>
                  <a:pt x="959774" y="1720772"/>
                </a:cubicBezTo>
                <a:lnTo>
                  <a:pt x="1467644" y="1426981"/>
                </a:lnTo>
                <a:cubicBezTo>
                  <a:pt x="1547310" y="1380921"/>
                  <a:pt x="1597102" y="1295025"/>
                  <a:pt x="1597102" y="1202904"/>
                </a:cubicBezTo>
                <a:lnTo>
                  <a:pt x="1597102" y="616568"/>
                </a:lnTo>
                <a:cubicBezTo>
                  <a:pt x="1597102" y="525692"/>
                  <a:pt x="1547310" y="438551"/>
                  <a:pt x="1467644" y="392490"/>
                </a:cubicBezTo>
                <a:lnTo>
                  <a:pt x="959774" y="99945"/>
                </a:lnTo>
                <a:cubicBezTo>
                  <a:pt x="919942" y="76292"/>
                  <a:pt x="875130" y="65088"/>
                  <a:pt x="830318" y="65088"/>
                </a:cubicBezTo>
                <a:close/>
                <a:moveTo>
                  <a:pt x="830320" y="0"/>
                </a:moveTo>
                <a:cubicBezTo>
                  <a:pt x="886338" y="0"/>
                  <a:pt x="942356" y="14628"/>
                  <a:pt x="992152" y="43884"/>
                </a:cubicBezTo>
                <a:lnTo>
                  <a:pt x="1498808" y="335200"/>
                </a:lnTo>
                <a:cubicBezTo>
                  <a:pt x="1598398" y="393712"/>
                  <a:pt x="1660640" y="500776"/>
                  <a:pt x="1660640" y="615311"/>
                </a:cubicBezTo>
                <a:lnTo>
                  <a:pt x="1660640" y="1201677"/>
                </a:lnTo>
                <a:cubicBezTo>
                  <a:pt x="1660640" y="1316211"/>
                  <a:pt x="1598398" y="1423276"/>
                  <a:pt x="1498808" y="1481788"/>
                </a:cubicBezTo>
                <a:lnTo>
                  <a:pt x="992152" y="1774348"/>
                </a:lnTo>
                <a:cubicBezTo>
                  <a:pt x="942358" y="1802982"/>
                  <a:pt x="886338" y="1817921"/>
                  <a:pt x="830320" y="1817921"/>
                </a:cubicBezTo>
                <a:cubicBezTo>
                  <a:pt x="774302" y="1817921"/>
                  <a:pt x="718282" y="1802982"/>
                  <a:pt x="668488" y="1774348"/>
                </a:cubicBezTo>
                <a:lnTo>
                  <a:pt x="161832" y="1481788"/>
                </a:lnTo>
                <a:cubicBezTo>
                  <a:pt x="62242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2242" y="393712"/>
                  <a:pt x="161832" y="335200"/>
                </a:cubicBezTo>
                <a:lnTo>
                  <a:pt x="668488" y="43884"/>
                </a:lnTo>
                <a:cubicBezTo>
                  <a:pt x="718284" y="14628"/>
                  <a:pt x="774302" y="0"/>
                  <a:pt x="83032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9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METRICAS DE TRADUCCION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9"/>
          <p:cNvSpPr txBox="1"/>
          <p:nvPr/>
        </p:nvSpPr>
        <p:spPr>
          <a:xfrm>
            <a:off x="1520826" y="183746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Rendimiento del modelo de traducción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9"/>
          <p:cNvSpPr txBox="1"/>
          <p:nvPr/>
        </p:nvSpPr>
        <p:spPr>
          <a:xfrm>
            <a:off x="4054912" y="3469775"/>
            <a:ext cx="2435700" cy="90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b="1" i="0" lang="en-US" sz="5300" u="none" cap="none" strike="noStrike">
                <a:solidFill>
                  <a:schemeClr val="accent1"/>
                </a:solidFill>
                <a:latin typeface="Poppins"/>
                <a:ea typeface="Poppins"/>
                <a:cs typeface="Poppins"/>
                <a:sym typeface="Poppins"/>
              </a:rPr>
              <a:t>BLEU</a:t>
            </a:r>
            <a:endParaRPr b="0" i="0" sz="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9"/>
          <p:cNvSpPr txBox="1"/>
          <p:nvPr/>
        </p:nvSpPr>
        <p:spPr>
          <a:xfrm>
            <a:off x="11056800" y="3521875"/>
            <a:ext cx="2435700" cy="90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b="1" i="0" lang="en-US" sz="5300" u="none" cap="none" strike="noStrike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rPr>
              <a:t>LOSS</a:t>
            </a:r>
            <a:endParaRPr b="0" i="0" sz="5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9"/>
          <p:cNvSpPr txBox="1"/>
          <p:nvPr/>
        </p:nvSpPr>
        <p:spPr>
          <a:xfrm>
            <a:off x="17747106" y="3647450"/>
            <a:ext cx="2610000" cy="90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b="1" i="0" lang="en-US" sz="5300" u="none" cap="none" strike="noStrike">
                <a:solidFill>
                  <a:schemeClr val="accent3"/>
                </a:solidFill>
                <a:latin typeface="Poppins"/>
                <a:ea typeface="Poppins"/>
                <a:cs typeface="Poppins"/>
                <a:sym typeface="Poppins"/>
              </a:rPr>
              <a:t>ROUGE</a:t>
            </a:r>
            <a:endParaRPr b="0" i="0" sz="5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9"/>
          <p:cNvSpPr txBox="1"/>
          <p:nvPr/>
        </p:nvSpPr>
        <p:spPr>
          <a:xfrm>
            <a:off x="10566300" y="9009275"/>
            <a:ext cx="3056700" cy="890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Cross Entropy Loss</a:t>
            </a:r>
            <a:endParaRPr b="0" i="0" sz="1050" u="none" cap="none" strike="noStrike">
              <a:solidFill>
                <a:srgbClr val="000000"/>
              </a:solidFill>
              <a:highlight>
                <a:srgbClr val="F7F7F7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9" name="Google Shape;179;p9"/>
          <p:cNvSpPr txBox="1"/>
          <p:nvPr/>
        </p:nvSpPr>
        <p:spPr>
          <a:xfrm>
            <a:off x="9859772" y="9492734"/>
            <a:ext cx="4658100" cy="19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Se calcula comparando la probabilidad de las predicciones del modelo con las etiquetas verdaderas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9"/>
          <p:cNvSpPr txBox="1"/>
          <p:nvPr/>
        </p:nvSpPr>
        <p:spPr>
          <a:xfrm>
            <a:off x="15954625" y="8969525"/>
            <a:ext cx="6597000" cy="939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Recall-Oriented Understudy for Gisting Evaluation N, L, 1 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9"/>
          <p:cNvSpPr txBox="1"/>
          <p:nvPr/>
        </p:nvSpPr>
        <p:spPr>
          <a:xfrm>
            <a:off x="16048825" y="10022625"/>
            <a:ext cx="6408600" cy="19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Es un conjunto de métricas que se utiliza principalmente para evaluar la calidad de traducciones y, en general, para comparar la similitud de dos textos.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9"/>
          <p:cNvSpPr txBox="1"/>
          <p:nvPr/>
        </p:nvSpPr>
        <p:spPr>
          <a:xfrm>
            <a:off x="2652286" y="9061925"/>
            <a:ext cx="5582400" cy="430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Bilingual Evaluation Understudy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9"/>
          <p:cNvSpPr txBox="1"/>
          <p:nvPr/>
        </p:nvSpPr>
        <p:spPr>
          <a:xfrm>
            <a:off x="2414500" y="9699225"/>
            <a:ext cx="6008400" cy="19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Compara la salida del modelo con una o varias traducciones de referencia. El valor de BLEU va de 0 (mala traducción) a 1 (traducción perfecta).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4" name="Google Shape;184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68675" y="6047589"/>
            <a:ext cx="6008464" cy="15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291225" y="5934679"/>
            <a:ext cx="3752050" cy="1569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798525" y="5830865"/>
            <a:ext cx="4909201" cy="21341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5"/>
          <p:cNvSpPr/>
          <p:nvPr/>
        </p:nvSpPr>
        <p:spPr>
          <a:xfrm>
            <a:off x="4333961" y="3545682"/>
            <a:ext cx="1595856" cy="1752826"/>
          </a:xfrm>
          <a:custGeom>
            <a:rect b="b" l="l" r="r" t="t"/>
            <a:pathLst>
              <a:path extrusionOk="0" h="1408" w="1282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4" y="1100"/>
                  <a:pt x="117" y="1142"/>
                </a:cubicBezTo>
                <a:lnTo>
                  <a:pt x="524" y="1377"/>
                </a:lnTo>
                <a:cubicBezTo>
                  <a:pt x="597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2" y="1023"/>
                  <a:pt x="1282" y="939"/>
                </a:cubicBezTo>
                <a:lnTo>
                  <a:pt x="1282" y="468"/>
                </a:lnTo>
                <a:cubicBezTo>
                  <a:pt x="1282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7" y="-10"/>
                  <a:pt x="524" y="31"/>
                </a:cubicBezTo>
                <a:lnTo>
                  <a:pt x="117" y="266"/>
                </a:lnTo>
                <a:cubicBezTo>
                  <a:pt x="44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5"/>
          <p:cNvSpPr/>
          <p:nvPr/>
        </p:nvSpPr>
        <p:spPr>
          <a:xfrm>
            <a:off x="3782899" y="2924788"/>
            <a:ext cx="2926878" cy="1449792"/>
          </a:xfrm>
          <a:custGeom>
            <a:rect b="b" l="l" r="r" t="t"/>
            <a:pathLst>
              <a:path extrusionOk="0" h="1817921" w="1660640">
                <a:moveTo>
                  <a:pt x="830319" y="65088"/>
                </a:moveTo>
                <a:cubicBezTo>
                  <a:pt x="785507" y="65088"/>
                  <a:pt x="740695" y="76292"/>
                  <a:pt x="700862" y="99945"/>
                </a:cubicBezTo>
                <a:lnTo>
                  <a:pt x="192993" y="392490"/>
                </a:lnTo>
                <a:cubicBezTo>
                  <a:pt x="113327" y="438551"/>
                  <a:pt x="63536" y="525692"/>
                  <a:pt x="63536" y="616568"/>
                </a:cubicBezTo>
                <a:lnTo>
                  <a:pt x="63536" y="1202904"/>
                </a:lnTo>
                <a:cubicBezTo>
                  <a:pt x="63536" y="1295025"/>
                  <a:pt x="113327" y="1380921"/>
                  <a:pt x="192993" y="1426981"/>
                </a:cubicBezTo>
                <a:lnTo>
                  <a:pt x="700862" y="1720772"/>
                </a:lnTo>
                <a:cubicBezTo>
                  <a:pt x="780528" y="1766832"/>
                  <a:pt x="880110" y="1766832"/>
                  <a:pt x="961021" y="1720772"/>
                </a:cubicBezTo>
                <a:lnTo>
                  <a:pt x="1467645" y="1426981"/>
                </a:lnTo>
                <a:cubicBezTo>
                  <a:pt x="1547311" y="1380921"/>
                  <a:pt x="1597102" y="1295025"/>
                  <a:pt x="1597102" y="1202904"/>
                </a:cubicBezTo>
                <a:lnTo>
                  <a:pt x="1597102" y="616568"/>
                </a:lnTo>
                <a:cubicBezTo>
                  <a:pt x="1597102" y="525692"/>
                  <a:pt x="1547311" y="438551"/>
                  <a:pt x="1467645" y="392490"/>
                </a:cubicBezTo>
                <a:lnTo>
                  <a:pt x="961021" y="99945"/>
                </a:lnTo>
                <a:cubicBezTo>
                  <a:pt x="919943" y="76292"/>
                  <a:pt x="875131" y="65088"/>
                  <a:pt x="830319" y="65088"/>
                </a:cubicBezTo>
                <a:close/>
                <a:moveTo>
                  <a:pt x="830320" y="0"/>
                </a:moveTo>
                <a:cubicBezTo>
                  <a:pt x="886339" y="0"/>
                  <a:pt x="942357" y="14628"/>
                  <a:pt x="992152" y="43884"/>
                </a:cubicBezTo>
                <a:lnTo>
                  <a:pt x="1498809" y="335200"/>
                </a:lnTo>
                <a:cubicBezTo>
                  <a:pt x="1598397" y="393712"/>
                  <a:pt x="1660640" y="500776"/>
                  <a:pt x="1660640" y="615311"/>
                </a:cubicBezTo>
                <a:lnTo>
                  <a:pt x="1660640" y="1201677"/>
                </a:lnTo>
                <a:cubicBezTo>
                  <a:pt x="1660640" y="1316211"/>
                  <a:pt x="1598397" y="1423276"/>
                  <a:pt x="1498809" y="1481788"/>
                </a:cubicBezTo>
                <a:lnTo>
                  <a:pt x="992152" y="1774348"/>
                </a:lnTo>
                <a:cubicBezTo>
                  <a:pt x="942357" y="1802982"/>
                  <a:pt x="886339" y="1817921"/>
                  <a:pt x="830320" y="1817921"/>
                </a:cubicBezTo>
                <a:cubicBezTo>
                  <a:pt x="774302" y="1817921"/>
                  <a:pt x="718283" y="1802982"/>
                  <a:pt x="668489" y="1774348"/>
                </a:cubicBezTo>
                <a:lnTo>
                  <a:pt x="161832" y="1481788"/>
                </a:lnTo>
                <a:cubicBezTo>
                  <a:pt x="62243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2243" y="393712"/>
                  <a:pt x="161832" y="335200"/>
                </a:cubicBezTo>
                <a:lnTo>
                  <a:pt x="668489" y="43884"/>
                </a:lnTo>
                <a:cubicBezTo>
                  <a:pt x="718283" y="14628"/>
                  <a:pt x="774302" y="0"/>
                  <a:pt x="83032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5"/>
          <p:cNvSpPr/>
          <p:nvPr/>
        </p:nvSpPr>
        <p:spPr>
          <a:xfrm>
            <a:off x="10764025" y="3011926"/>
            <a:ext cx="2928832" cy="1449792"/>
          </a:xfrm>
          <a:custGeom>
            <a:rect b="b" l="l" r="r" t="t"/>
            <a:pathLst>
              <a:path extrusionOk="0" h="1817921" w="1659395">
                <a:moveTo>
                  <a:pt x="829076" y="65088"/>
                </a:moveTo>
                <a:cubicBezTo>
                  <a:pt x="784264" y="65088"/>
                  <a:pt x="739452" y="76292"/>
                  <a:pt x="699619" y="99945"/>
                </a:cubicBezTo>
                <a:lnTo>
                  <a:pt x="192995" y="392490"/>
                </a:lnTo>
                <a:cubicBezTo>
                  <a:pt x="112084" y="438551"/>
                  <a:pt x="62293" y="525692"/>
                  <a:pt x="62293" y="616568"/>
                </a:cubicBezTo>
                <a:lnTo>
                  <a:pt x="62293" y="1202904"/>
                </a:lnTo>
                <a:cubicBezTo>
                  <a:pt x="62293" y="1295025"/>
                  <a:pt x="112084" y="1380921"/>
                  <a:pt x="192995" y="1426981"/>
                </a:cubicBezTo>
                <a:lnTo>
                  <a:pt x="699619" y="1720772"/>
                </a:lnTo>
                <a:cubicBezTo>
                  <a:pt x="779285" y="1766832"/>
                  <a:pt x="878867" y="1766832"/>
                  <a:pt x="959778" y="1720772"/>
                </a:cubicBezTo>
                <a:lnTo>
                  <a:pt x="1465157" y="1426981"/>
                </a:lnTo>
                <a:cubicBezTo>
                  <a:pt x="1546068" y="1380921"/>
                  <a:pt x="1595859" y="1295025"/>
                  <a:pt x="1595859" y="1202904"/>
                </a:cubicBezTo>
                <a:lnTo>
                  <a:pt x="1595859" y="616568"/>
                </a:lnTo>
                <a:cubicBezTo>
                  <a:pt x="1595859" y="525692"/>
                  <a:pt x="1546068" y="438551"/>
                  <a:pt x="1465157" y="392490"/>
                </a:cubicBezTo>
                <a:lnTo>
                  <a:pt x="959778" y="99945"/>
                </a:lnTo>
                <a:cubicBezTo>
                  <a:pt x="918700" y="76292"/>
                  <a:pt x="873888" y="65088"/>
                  <a:pt x="829076" y="65088"/>
                </a:cubicBezTo>
                <a:close/>
                <a:moveTo>
                  <a:pt x="829075" y="0"/>
                </a:moveTo>
                <a:cubicBezTo>
                  <a:pt x="885094" y="0"/>
                  <a:pt x="941112" y="14628"/>
                  <a:pt x="990907" y="43884"/>
                </a:cubicBezTo>
                <a:lnTo>
                  <a:pt x="1497563" y="335200"/>
                </a:lnTo>
                <a:cubicBezTo>
                  <a:pt x="1597152" y="393712"/>
                  <a:pt x="1659395" y="500776"/>
                  <a:pt x="1659395" y="615311"/>
                </a:cubicBezTo>
                <a:lnTo>
                  <a:pt x="1659395" y="1201677"/>
                </a:lnTo>
                <a:cubicBezTo>
                  <a:pt x="1659395" y="1316211"/>
                  <a:pt x="1597152" y="1423276"/>
                  <a:pt x="1497563" y="1481788"/>
                </a:cubicBezTo>
                <a:lnTo>
                  <a:pt x="990907" y="1774348"/>
                </a:lnTo>
                <a:cubicBezTo>
                  <a:pt x="941112" y="1802982"/>
                  <a:pt x="885094" y="1817921"/>
                  <a:pt x="829075" y="1817921"/>
                </a:cubicBezTo>
                <a:cubicBezTo>
                  <a:pt x="773057" y="1817921"/>
                  <a:pt x="717038" y="1802982"/>
                  <a:pt x="667244" y="1774348"/>
                </a:cubicBezTo>
                <a:lnTo>
                  <a:pt x="160587" y="1481788"/>
                </a:lnTo>
                <a:cubicBezTo>
                  <a:pt x="60998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0998" y="393712"/>
                  <a:pt x="160587" y="335200"/>
                </a:cubicBezTo>
                <a:lnTo>
                  <a:pt x="667244" y="43884"/>
                </a:lnTo>
                <a:cubicBezTo>
                  <a:pt x="717038" y="14628"/>
                  <a:pt x="773057" y="0"/>
                  <a:pt x="8290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5"/>
          <p:cNvSpPr/>
          <p:nvPr/>
        </p:nvSpPr>
        <p:spPr>
          <a:xfrm>
            <a:off x="18136240" y="3597769"/>
            <a:ext cx="1597104" cy="1752826"/>
          </a:xfrm>
          <a:custGeom>
            <a:rect b="b" l="l" r="r" t="t"/>
            <a:pathLst>
              <a:path extrusionOk="0" h="1408" w="1283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5" y="1100"/>
                  <a:pt x="117" y="1142"/>
                </a:cubicBezTo>
                <a:lnTo>
                  <a:pt x="524" y="1377"/>
                </a:lnTo>
                <a:cubicBezTo>
                  <a:pt x="596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3" y="1023"/>
                  <a:pt x="1283" y="939"/>
                </a:cubicBezTo>
                <a:lnTo>
                  <a:pt x="1283" y="468"/>
                </a:lnTo>
                <a:cubicBezTo>
                  <a:pt x="1283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6" y="-10"/>
                  <a:pt x="524" y="31"/>
                </a:cubicBezTo>
                <a:lnTo>
                  <a:pt x="117" y="266"/>
                </a:lnTo>
                <a:cubicBezTo>
                  <a:pt x="45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5"/>
          <p:cNvSpPr/>
          <p:nvPr/>
        </p:nvSpPr>
        <p:spPr>
          <a:xfrm>
            <a:off x="17143550" y="3148001"/>
            <a:ext cx="3885898" cy="1449792"/>
          </a:xfrm>
          <a:custGeom>
            <a:rect b="b" l="l" r="r" t="t"/>
            <a:pathLst>
              <a:path extrusionOk="0" h="1817921" w="1660640">
                <a:moveTo>
                  <a:pt x="830318" y="65088"/>
                </a:moveTo>
                <a:cubicBezTo>
                  <a:pt x="785506" y="65088"/>
                  <a:pt x="740694" y="76292"/>
                  <a:pt x="699616" y="99945"/>
                </a:cubicBezTo>
                <a:lnTo>
                  <a:pt x="194236" y="392490"/>
                </a:lnTo>
                <a:cubicBezTo>
                  <a:pt x="113326" y="438551"/>
                  <a:pt x="63534" y="525692"/>
                  <a:pt x="63534" y="616568"/>
                </a:cubicBezTo>
                <a:lnTo>
                  <a:pt x="63534" y="1202904"/>
                </a:lnTo>
                <a:cubicBezTo>
                  <a:pt x="63534" y="1295025"/>
                  <a:pt x="113326" y="1380921"/>
                  <a:pt x="194236" y="1426981"/>
                </a:cubicBezTo>
                <a:lnTo>
                  <a:pt x="699616" y="1720772"/>
                </a:lnTo>
                <a:cubicBezTo>
                  <a:pt x="780526" y="1766832"/>
                  <a:pt x="880110" y="1766832"/>
                  <a:pt x="959774" y="1720772"/>
                </a:cubicBezTo>
                <a:lnTo>
                  <a:pt x="1467644" y="1426981"/>
                </a:lnTo>
                <a:cubicBezTo>
                  <a:pt x="1547310" y="1380921"/>
                  <a:pt x="1597102" y="1295025"/>
                  <a:pt x="1597102" y="1202904"/>
                </a:cubicBezTo>
                <a:lnTo>
                  <a:pt x="1597102" y="616568"/>
                </a:lnTo>
                <a:cubicBezTo>
                  <a:pt x="1597102" y="525692"/>
                  <a:pt x="1547310" y="438551"/>
                  <a:pt x="1467644" y="392490"/>
                </a:cubicBezTo>
                <a:lnTo>
                  <a:pt x="959774" y="99945"/>
                </a:lnTo>
                <a:cubicBezTo>
                  <a:pt x="919942" y="76292"/>
                  <a:pt x="875130" y="65088"/>
                  <a:pt x="830318" y="65088"/>
                </a:cubicBezTo>
                <a:close/>
                <a:moveTo>
                  <a:pt x="830320" y="0"/>
                </a:moveTo>
                <a:cubicBezTo>
                  <a:pt x="886338" y="0"/>
                  <a:pt x="942356" y="14628"/>
                  <a:pt x="992152" y="43884"/>
                </a:cubicBezTo>
                <a:lnTo>
                  <a:pt x="1498808" y="335200"/>
                </a:lnTo>
                <a:cubicBezTo>
                  <a:pt x="1598398" y="393712"/>
                  <a:pt x="1660640" y="500776"/>
                  <a:pt x="1660640" y="615311"/>
                </a:cubicBezTo>
                <a:lnTo>
                  <a:pt x="1660640" y="1201677"/>
                </a:lnTo>
                <a:cubicBezTo>
                  <a:pt x="1660640" y="1316211"/>
                  <a:pt x="1598398" y="1423276"/>
                  <a:pt x="1498808" y="1481788"/>
                </a:cubicBezTo>
                <a:lnTo>
                  <a:pt x="992152" y="1774348"/>
                </a:lnTo>
                <a:cubicBezTo>
                  <a:pt x="942358" y="1802982"/>
                  <a:pt x="886338" y="1817921"/>
                  <a:pt x="830320" y="1817921"/>
                </a:cubicBezTo>
                <a:cubicBezTo>
                  <a:pt x="774302" y="1817921"/>
                  <a:pt x="718282" y="1802982"/>
                  <a:pt x="668488" y="1774348"/>
                </a:cubicBezTo>
                <a:lnTo>
                  <a:pt x="161832" y="1481788"/>
                </a:lnTo>
                <a:cubicBezTo>
                  <a:pt x="62242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2242" y="393712"/>
                  <a:pt x="161832" y="335200"/>
                </a:cubicBezTo>
                <a:lnTo>
                  <a:pt x="668488" y="43884"/>
                </a:lnTo>
                <a:cubicBezTo>
                  <a:pt x="718284" y="14628"/>
                  <a:pt x="774302" y="0"/>
                  <a:pt x="83032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5"/>
          <p:cNvSpPr txBox="1"/>
          <p:nvPr/>
        </p:nvSpPr>
        <p:spPr>
          <a:xfrm>
            <a:off x="1464412" y="-72563"/>
            <a:ext cx="21336000" cy="298475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INTERPRETACIÓN  DE MÉTRICAS OBTENIDAS 100 Épocas Español - Quechua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5"/>
          <p:cNvSpPr txBox="1"/>
          <p:nvPr/>
        </p:nvSpPr>
        <p:spPr>
          <a:xfrm>
            <a:off x="1806575" y="1508997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Rendimiento del modelo de traducción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5"/>
          <p:cNvSpPr txBox="1"/>
          <p:nvPr/>
        </p:nvSpPr>
        <p:spPr>
          <a:xfrm>
            <a:off x="4054912" y="3241175"/>
            <a:ext cx="2435700" cy="90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b="1" i="0" lang="en-US" sz="5300" u="none" cap="none" strike="noStrike">
                <a:solidFill>
                  <a:schemeClr val="accent1"/>
                </a:solidFill>
                <a:latin typeface="Poppins"/>
                <a:ea typeface="Poppins"/>
                <a:cs typeface="Poppins"/>
                <a:sym typeface="Poppins"/>
              </a:rPr>
              <a:t>BLEU</a:t>
            </a:r>
            <a:endParaRPr b="0" i="0" sz="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5"/>
          <p:cNvSpPr txBox="1"/>
          <p:nvPr/>
        </p:nvSpPr>
        <p:spPr>
          <a:xfrm>
            <a:off x="11056800" y="3293275"/>
            <a:ext cx="2435700" cy="90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b="1" i="0" lang="en-US" sz="5300" u="none" cap="none" strike="noStrike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rPr>
              <a:t>LOSS</a:t>
            </a:r>
            <a:endParaRPr b="0" i="0" sz="5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5"/>
          <p:cNvSpPr txBox="1"/>
          <p:nvPr/>
        </p:nvSpPr>
        <p:spPr>
          <a:xfrm>
            <a:off x="17747106" y="3418850"/>
            <a:ext cx="2610000" cy="90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b="1" i="0" lang="en-US" sz="5300" u="none" cap="none" strike="noStrike">
                <a:solidFill>
                  <a:schemeClr val="accent3"/>
                </a:solidFill>
                <a:latin typeface="Poppins"/>
                <a:ea typeface="Poppins"/>
                <a:cs typeface="Poppins"/>
                <a:sym typeface="Poppins"/>
              </a:rPr>
              <a:t>ROUGE</a:t>
            </a:r>
            <a:endParaRPr b="0" i="0" sz="5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5"/>
          <p:cNvSpPr txBox="1"/>
          <p:nvPr/>
        </p:nvSpPr>
        <p:spPr>
          <a:xfrm>
            <a:off x="10566300" y="8780675"/>
            <a:ext cx="3056700" cy="890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Cross Entropy Loss</a:t>
            </a:r>
            <a:endParaRPr b="0" i="0" sz="1050" u="none" cap="none" strike="noStrike">
              <a:solidFill>
                <a:srgbClr val="000000"/>
              </a:solidFill>
              <a:highlight>
                <a:srgbClr val="F7F7F7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2" name="Google Shape;202;p5"/>
          <p:cNvSpPr txBox="1"/>
          <p:nvPr/>
        </p:nvSpPr>
        <p:spPr>
          <a:xfrm>
            <a:off x="8821523" y="9327100"/>
            <a:ext cx="6338100" cy="246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0.2874</a:t>
            </a: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Error promedio por muestra durante </a:t>
            </a:r>
            <a:endParaRPr sz="2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el entrenamiento. Lo que sugiere un entrenamiento con más épocas e incrementar con más pares de oraciones el dataset.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3" name="Google Shape;203;p5"/>
          <p:cNvSpPr txBox="1"/>
          <p:nvPr/>
        </p:nvSpPr>
        <p:spPr>
          <a:xfrm>
            <a:off x="16040638" y="8597512"/>
            <a:ext cx="6597000" cy="939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Recall-Oriented Understudy for Gisting Evaluation N, L, 1 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5"/>
          <p:cNvSpPr txBox="1"/>
          <p:nvPr/>
        </p:nvSpPr>
        <p:spPr>
          <a:xfrm>
            <a:off x="15954613" y="9516632"/>
            <a:ext cx="7187961" cy="41549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ROUGE-1 (</a:t>
            </a: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0.4312</a:t>
            </a: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) y ROUGE-L (</a:t>
            </a: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0.4304</a:t>
            </a: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): Estos indican la coincidencia de palabras y secuencias más largas (Semantica).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ROUGE-2 (</a:t>
            </a: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0.2178</a:t>
            </a: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): Refleja la coincidencia de pares de palabras (bigrams), y el bajo valor indica que el modelo está luchando para generar traducciones con buena estructura y coherencia en frases más largas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5" name="Google Shape;205;p5"/>
          <p:cNvSpPr txBox="1"/>
          <p:nvPr/>
        </p:nvSpPr>
        <p:spPr>
          <a:xfrm>
            <a:off x="2652286" y="8833325"/>
            <a:ext cx="5582400" cy="430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Bilingual Evaluation Understudy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5"/>
          <p:cNvSpPr txBox="1"/>
          <p:nvPr/>
        </p:nvSpPr>
        <p:spPr>
          <a:xfrm>
            <a:off x="1345012" y="9295687"/>
            <a:ext cx="6803650" cy="31392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0.1482</a:t>
            </a: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El puntaje BLEU mide la precisión en la traducción, evaluando qué tan similar es la salida del modelo a las referencias. Tiene puntaje  bajo lo que sugiere que el modelo aún no genera oraciones que se alinean con el texto de referencia en términos de exactitud.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7" name="Google Shape;207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10275" y="4817512"/>
            <a:ext cx="7852816" cy="37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6435" y="4690967"/>
            <a:ext cx="7495052" cy="37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913555" y="4817512"/>
            <a:ext cx="7639578" cy="378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37411d4ae50_0_0"/>
          <p:cNvSpPr/>
          <p:nvPr/>
        </p:nvSpPr>
        <p:spPr>
          <a:xfrm>
            <a:off x="4333961" y="3545682"/>
            <a:ext cx="1595856" cy="1752826"/>
          </a:xfrm>
          <a:custGeom>
            <a:rect b="b" l="l" r="r" t="t"/>
            <a:pathLst>
              <a:path extrusionOk="0" h="1408" w="1282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4" y="1100"/>
                  <a:pt x="117" y="1142"/>
                </a:cubicBezTo>
                <a:lnTo>
                  <a:pt x="524" y="1377"/>
                </a:lnTo>
                <a:cubicBezTo>
                  <a:pt x="597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2" y="1023"/>
                  <a:pt x="1282" y="939"/>
                </a:cubicBezTo>
                <a:lnTo>
                  <a:pt x="1282" y="468"/>
                </a:lnTo>
                <a:cubicBezTo>
                  <a:pt x="1282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7" y="-10"/>
                  <a:pt x="524" y="31"/>
                </a:cubicBezTo>
                <a:lnTo>
                  <a:pt x="117" y="266"/>
                </a:lnTo>
                <a:cubicBezTo>
                  <a:pt x="44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g37411d4ae50_0_0"/>
          <p:cNvSpPr/>
          <p:nvPr/>
        </p:nvSpPr>
        <p:spPr>
          <a:xfrm>
            <a:off x="3782899" y="2924788"/>
            <a:ext cx="2926878" cy="1449792"/>
          </a:xfrm>
          <a:custGeom>
            <a:rect b="b" l="l" r="r" t="t"/>
            <a:pathLst>
              <a:path extrusionOk="0" h="1817921" w="1660640">
                <a:moveTo>
                  <a:pt x="830319" y="65088"/>
                </a:moveTo>
                <a:cubicBezTo>
                  <a:pt x="785507" y="65088"/>
                  <a:pt x="740695" y="76292"/>
                  <a:pt x="700862" y="99945"/>
                </a:cubicBezTo>
                <a:lnTo>
                  <a:pt x="192993" y="392490"/>
                </a:lnTo>
                <a:cubicBezTo>
                  <a:pt x="113327" y="438551"/>
                  <a:pt x="63536" y="525692"/>
                  <a:pt x="63536" y="616568"/>
                </a:cubicBezTo>
                <a:lnTo>
                  <a:pt x="63536" y="1202904"/>
                </a:lnTo>
                <a:cubicBezTo>
                  <a:pt x="63536" y="1295025"/>
                  <a:pt x="113327" y="1380921"/>
                  <a:pt x="192993" y="1426981"/>
                </a:cubicBezTo>
                <a:lnTo>
                  <a:pt x="700862" y="1720772"/>
                </a:lnTo>
                <a:cubicBezTo>
                  <a:pt x="780528" y="1766832"/>
                  <a:pt x="880110" y="1766832"/>
                  <a:pt x="961021" y="1720772"/>
                </a:cubicBezTo>
                <a:lnTo>
                  <a:pt x="1467645" y="1426981"/>
                </a:lnTo>
                <a:cubicBezTo>
                  <a:pt x="1547311" y="1380921"/>
                  <a:pt x="1597102" y="1295025"/>
                  <a:pt x="1597102" y="1202904"/>
                </a:cubicBezTo>
                <a:lnTo>
                  <a:pt x="1597102" y="616568"/>
                </a:lnTo>
                <a:cubicBezTo>
                  <a:pt x="1597102" y="525692"/>
                  <a:pt x="1547311" y="438551"/>
                  <a:pt x="1467645" y="392490"/>
                </a:cubicBezTo>
                <a:lnTo>
                  <a:pt x="961021" y="99945"/>
                </a:lnTo>
                <a:cubicBezTo>
                  <a:pt x="919943" y="76292"/>
                  <a:pt x="875131" y="65088"/>
                  <a:pt x="830319" y="65088"/>
                </a:cubicBezTo>
                <a:close/>
                <a:moveTo>
                  <a:pt x="830320" y="0"/>
                </a:moveTo>
                <a:cubicBezTo>
                  <a:pt x="886339" y="0"/>
                  <a:pt x="942357" y="14628"/>
                  <a:pt x="992152" y="43884"/>
                </a:cubicBezTo>
                <a:lnTo>
                  <a:pt x="1498809" y="335200"/>
                </a:lnTo>
                <a:cubicBezTo>
                  <a:pt x="1598397" y="393712"/>
                  <a:pt x="1660640" y="500776"/>
                  <a:pt x="1660640" y="615311"/>
                </a:cubicBezTo>
                <a:lnTo>
                  <a:pt x="1660640" y="1201677"/>
                </a:lnTo>
                <a:cubicBezTo>
                  <a:pt x="1660640" y="1316211"/>
                  <a:pt x="1598397" y="1423276"/>
                  <a:pt x="1498809" y="1481788"/>
                </a:cubicBezTo>
                <a:lnTo>
                  <a:pt x="992152" y="1774348"/>
                </a:lnTo>
                <a:cubicBezTo>
                  <a:pt x="942357" y="1802982"/>
                  <a:pt x="886339" y="1817921"/>
                  <a:pt x="830320" y="1817921"/>
                </a:cubicBezTo>
                <a:cubicBezTo>
                  <a:pt x="774302" y="1817921"/>
                  <a:pt x="718283" y="1802982"/>
                  <a:pt x="668489" y="1774348"/>
                </a:cubicBezTo>
                <a:lnTo>
                  <a:pt x="161832" y="1481788"/>
                </a:lnTo>
                <a:cubicBezTo>
                  <a:pt x="62243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2243" y="393712"/>
                  <a:pt x="161832" y="335200"/>
                </a:cubicBezTo>
                <a:lnTo>
                  <a:pt x="668489" y="43884"/>
                </a:lnTo>
                <a:cubicBezTo>
                  <a:pt x="718283" y="14628"/>
                  <a:pt x="774302" y="0"/>
                  <a:pt x="83032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g37411d4ae50_0_0"/>
          <p:cNvSpPr/>
          <p:nvPr/>
        </p:nvSpPr>
        <p:spPr>
          <a:xfrm>
            <a:off x="10764025" y="3011926"/>
            <a:ext cx="2928832" cy="1449792"/>
          </a:xfrm>
          <a:custGeom>
            <a:rect b="b" l="l" r="r" t="t"/>
            <a:pathLst>
              <a:path extrusionOk="0" h="1817921" w="1659395">
                <a:moveTo>
                  <a:pt x="829076" y="65088"/>
                </a:moveTo>
                <a:cubicBezTo>
                  <a:pt x="784264" y="65088"/>
                  <a:pt x="739452" y="76292"/>
                  <a:pt x="699619" y="99945"/>
                </a:cubicBezTo>
                <a:lnTo>
                  <a:pt x="192995" y="392490"/>
                </a:lnTo>
                <a:cubicBezTo>
                  <a:pt x="112084" y="438551"/>
                  <a:pt x="62293" y="525692"/>
                  <a:pt x="62293" y="616568"/>
                </a:cubicBezTo>
                <a:lnTo>
                  <a:pt x="62293" y="1202904"/>
                </a:lnTo>
                <a:cubicBezTo>
                  <a:pt x="62293" y="1295025"/>
                  <a:pt x="112084" y="1380921"/>
                  <a:pt x="192995" y="1426981"/>
                </a:cubicBezTo>
                <a:lnTo>
                  <a:pt x="699619" y="1720772"/>
                </a:lnTo>
                <a:cubicBezTo>
                  <a:pt x="779285" y="1766832"/>
                  <a:pt x="878867" y="1766832"/>
                  <a:pt x="959778" y="1720772"/>
                </a:cubicBezTo>
                <a:lnTo>
                  <a:pt x="1465157" y="1426981"/>
                </a:lnTo>
                <a:cubicBezTo>
                  <a:pt x="1546068" y="1380921"/>
                  <a:pt x="1595859" y="1295025"/>
                  <a:pt x="1595859" y="1202904"/>
                </a:cubicBezTo>
                <a:lnTo>
                  <a:pt x="1595859" y="616568"/>
                </a:lnTo>
                <a:cubicBezTo>
                  <a:pt x="1595859" y="525692"/>
                  <a:pt x="1546068" y="438551"/>
                  <a:pt x="1465157" y="392490"/>
                </a:cubicBezTo>
                <a:lnTo>
                  <a:pt x="959778" y="99945"/>
                </a:lnTo>
                <a:cubicBezTo>
                  <a:pt x="918700" y="76292"/>
                  <a:pt x="873888" y="65088"/>
                  <a:pt x="829076" y="65088"/>
                </a:cubicBezTo>
                <a:close/>
                <a:moveTo>
                  <a:pt x="829075" y="0"/>
                </a:moveTo>
                <a:cubicBezTo>
                  <a:pt x="885094" y="0"/>
                  <a:pt x="941112" y="14628"/>
                  <a:pt x="990907" y="43884"/>
                </a:cubicBezTo>
                <a:lnTo>
                  <a:pt x="1497563" y="335200"/>
                </a:lnTo>
                <a:cubicBezTo>
                  <a:pt x="1597152" y="393712"/>
                  <a:pt x="1659395" y="500776"/>
                  <a:pt x="1659395" y="615311"/>
                </a:cubicBezTo>
                <a:lnTo>
                  <a:pt x="1659395" y="1201677"/>
                </a:lnTo>
                <a:cubicBezTo>
                  <a:pt x="1659395" y="1316211"/>
                  <a:pt x="1597152" y="1423276"/>
                  <a:pt x="1497563" y="1481788"/>
                </a:cubicBezTo>
                <a:lnTo>
                  <a:pt x="990907" y="1774348"/>
                </a:lnTo>
                <a:cubicBezTo>
                  <a:pt x="941112" y="1802982"/>
                  <a:pt x="885094" y="1817921"/>
                  <a:pt x="829075" y="1817921"/>
                </a:cubicBezTo>
                <a:cubicBezTo>
                  <a:pt x="773057" y="1817921"/>
                  <a:pt x="717038" y="1802982"/>
                  <a:pt x="667244" y="1774348"/>
                </a:cubicBezTo>
                <a:lnTo>
                  <a:pt x="160587" y="1481788"/>
                </a:lnTo>
                <a:cubicBezTo>
                  <a:pt x="60998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0998" y="393712"/>
                  <a:pt x="160587" y="335200"/>
                </a:cubicBezTo>
                <a:lnTo>
                  <a:pt x="667244" y="43884"/>
                </a:lnTo>
                <a:cubicBezTo>
                  <a:pt x="717038" y="14628"/>
                  <a:pt x="773057" y="0"/>
                  <a:pt x="8290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g37411d4ae50_0_0"/>
          <p:cNvSpPr/>
          <p:nvPr/>
        </p:nvSpPr>
        <p:spPr>
          <a:xfrm>
            <a:off x="18136240" y="3597769"/>
            <a:ext cx="1597104" cy="1752826"/>
          </a:xfrm>
          <a:custGeom>
            <a:rect b="b" l="l" r="r" t="t"/>
            <a:pathLst>
              <a:path extrusionOk="0" h="1408" w="1283">
                <a:moveTo>
                  <a:pt x="0" y="468"/>
                </a:moveTo>
                <a:lnTo>
                  <a:pt x="0" y="939"/>
                </a:lnTo>
                <a:cubicBezTo>
                  <a:pt x="0" y="1023"/>
                  <a:pt x="45" y="1100"/>
                  <a:pt x="117" y="1142"/>
                </a:cubicBezTo>
                <a:lnTo>
                  <a:pt x="524" y="1377"/>
                </a:lnTo>
                <a:cubicBezTo>
                  <a:pt x="596" y="1418"/>
                  <a:pt x="686" y="1418"/>
                  <a:pt x="758" y="1377"/>
                </a:cubicBezTo>
                <a:lnTo>
                  <a:pt x="1165" y="1142"/>
                </a:lnTo>
                <a:cubicBezTo>
                  <a:pt x="1238" y="1100"/>
                  <a:pt x="1283" y="1023"/>
                  <a:pt x="1283" y="939"/>
                </a:cubicBezTo>
                <a:lnTo>
                  <a:pt x="1283" y="468"/>
                </a:lnTo>
                <a:cubicBezTo>
                  <a:pt x="1283" y="385"/>
                  <a:pt x="1238" y="308"/>
                  <a:pt x="1165" y="266"/>
                </a:cubicBezTo>
                <a:lnTo>
                  <a:pt x="758" y="31"/>
                </a:lnTo>
                <a:cubicBezTo>
                  <a:pt x="686" y="-10"/>
                  <a:pt x="596" y="-10"/>
                  <a:pt x="524" y="31"/>
                </a:cubicBezTo>
                <a:lnTo>
                  <a:pt x="117" y="266"/>
                </a:lnTo>
                <a:cubicBezTo>
                  <a:pt x="45" y="308"/>
                  <a:pt x="0" y="385"/>
                  <a:pt x="0" y="4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g37411d4ae50_0_0"/>
          <p:cNvSpPr/>
          <p:nvPr/>
        </p:nvSpPr>
        <p:spPr>
          <a:xfrm>
            <a:off x="17143550" y="3148001"/>
            <a:ext cx="3885898" cy="1449792"/>
          </a:xfrm>
          <a:custGeom>
            <a:rect b="b" l="l" r="r" t="t"/>
            <a:pathLst>
              <a:path extrusionOk="0" h="1817921" w="1660640">
                <a:moveTo>
                  <a:pt x="830318" y="65088"/>
                </a:moveTo>
                <a:cubicBezTo>
                  <a:pt x="785506" y="65088"/>
                  <a:pt x="740694" y="76292"/>
                  <a:pt x="699616" y="99945"/>
                </a:cubicBezTo>
                <a:lnTo>
                  <a:pt x="194236" y="392490"/>
                </a:lnTo>
                <a:cubicBezTo>
                  <a:pt x="113326" y="438551"/>
                  <a:pt x="63534" y="525692"/>
                  <a:pt x="63534" y="616568"/>
                </a:cubicBezTo>
                <a:lnTo>
                  <a:pt x="63534" y="1202904"/>
                </a:lnTo>
                <a:cubicBezTo>
                  <a:pt x="63534" y="1295025"/>
                  <a:pt x="113326" y="1380921"/>
                  <a:pt x="194236" y="1426981"/>
                </a:cubicBezTo>
                <a:lnTo>
                  <a:pt x="699616" y="1720772"/>
                </a:lnTo>
                <a:cubicBezTo>
                  <a:pt x="780526" y="1766832"/>
                  <a:pt x="880110" y="1766832"/>
                  <a:pt x="959774" y="1720772"/>
                </a:cubicBezTo>
                <a:lnTo>
                  <a:pt x="1467644" y="1426981"/>
                </a:lnTo>
                <a:cubicBezTo>
                  <a:pt x="1547310" y="1380921"/>
                  <a:pt x="1597102" y="1295025"/>
                  <a:pt x="1597102" y="1202904"/>
                </a:cubicBezTo>
                <a:lnTo>
                  <a:pt x="1597102" y="616568"/>
                </a:lnTo>
                <a:cubicBezTo>
                  <a:pt x="1597102" y="525692"/>
                  <a:pt x="1547310" y="438551"/>
                  <a:pt x="1467644" y="392490"/>
                </a:cubicBezTo>
                <a:lnTo>
                  <a:pt x="959774" y="99945"/>
                </a:lnTo>
                <a:cubicBezTo>
                  <a:pt x="919942" y="76292"/>
                  <a:pt x="875130" y="65088"/>
                  <a:pt x="830318" y="65088"/>
                </a:cubicBezTo>
                <a:close/>
                <a:moveTo>
                  <a:pt x="830320" y="0"/>
                </a:moveTo>
                <a:cubicBezTo>
                  <a:pt x="886338" y="0"/>
                  <a:pt x="942356" y="14628"/>
                  <a:pt x="992152" y="43884"/>
                </a:cubicBezTo>
                <a:lnTo>
                  <a:pt x="1498808" y="335200"/>
                </a:lnTo>
                <a:cubicBezTo>
                  <a:pt x="1598398" y="393712"/>
                  <a:pt x="1660640" y="500776"/>
                  <a:pt x="1660640" y="615311"/>
                </a:cubicBezTo>
                <a:lnTo>
                  <a:pt x="1660640" y="1201677"/>
                </a:lnTo>
                <a:cubicBezTo>
                  <a:pt x="1660640" y="1316211"/>
                  <a:pt x="1598398" y="1423276"/>
                  <a:pt x="1498808" y="1481788"/>
                </a:cubicBezTo>
                <a:lnTo>
                  <a:pt x="992152" y="1774348"/>
                </a:lnTo>
                <a:cubicBezTo>
                  <a:pt x="942358" y="1802982"/>
                  <a:pt x="886338" y="1817921"/>
                  <a:pt x="830320" y="1817921"/>
                </a:cubicBezTo>
                <a:cubicBezTo>
                  <a:pt x="774302" y="1817921"/>
                  <a:pt x="718282" y="1802982"/>
                  <a:pt x="668488" y="1774348"/>
                </a:cubicBezTo>
                <a:lnTo>
                  <a:pt x="161832" y="1481788"/>
                </a:lnTo>
                <a:cubicBezTo>
                  <a:pt x="62242" y="1423276"/>
                  <a:pt x="0" y="1316211"/>
                  <a:pt x="0" y="1201677"/>
                </a:cubicBezTo>
                <a:lnTo>
                  <a:pt x="0" y="615311"/>
                </a:lnTo>
                <a:cubicBezTo>
                  <a:pt x="0" y="500776"/>
                  <a:pt x="62242" y="393712"/>
                  <a:pt x="161832" y="335200"/>
                </a:cubicBezTo>
                <a:lnTo>
                  <a:pt x="668488" y="43884"/>
                </a:lnTo>
                <a:cubicBezTo>
                  <a:pt x="718284" y="14628"/>
                  <a:pt x="774302" y="0"/>
                  <a:pt x="83032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g37411d4ae50_0_0"/>
          <p:cNvSpPr txBox="1"/>
          <p:nvPr/>
        </p:nvSpPr>
        <p:spPr>
          <a:xfrm>
            <a:off x="1464412" y="-72563"/>
            <a:ext cx="213360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INTERPRETACIÓN  DE MÉTRICAS OBTENIDAS 100 Épocas </a:t>
            </a:r>
            <a:r>
              <a:rPr b="1" lang="en-US" sz="7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Quechua </a:t>
            </a: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- </a:t>
            </a:r>
            <a:r>
              <a:rPr b="1" lang="en-US" sz="7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Español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g37411d4ae50_0_0"/>
          <p:cNvSpPr txBox="1"/>
          <p:nvPr/>
        </p:nvSpPr>
        <p:spPr>
          <a:xfrm>
            <a:off x="1806575" y="1508997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Rendimiento del modelo de traducción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g37411d4ae50_0_0"/>
          <p:cNvSpPr txBox="1"/>
          <p:nvPr/>
        </p:nvSpPr>
        <p:spPr>
          <a:xfrm>
            <a:off x="4054912" y="3241175"/>
            <a:ext cx="2435700" cy="90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b="1" i="0" lang="en-US" sz="5300" u="none" cap="none" strike="noStrike">
                <a:solidFill>
                  <a:schemeClr val="accent1"/>
                </a:solidFill>
                <a:latin typeface="Poppins"/>
                <a:ea typeface="Poppins"/>
                <a:cs typeface="Poppins"/>
                <a:sym typeface="Poppins"/>
              </a:rPr>
              <a:t>BLEU</a:t>
            </a:r>
            <a:endParaRPr b="0" i="0" sz="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g37411d4ae50_0_0"/>
          <p:cNvSpPr txBox="1"/>
          <p:nvPr/>
        </p:nvSpPr>
        <p:spPr>
          <a:xfrm>
            <a:off x="11056800" y="3293275"/>
            <a:ext cx="2435700" cy="90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b="1" i="0" lang="en-US" sz="5300" u="none" cap="none" strike="noStrike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rPr>
              <a:t>LOSS</a:t>
            </a:r>
            <a:endParaRPr b="0" i="0" sz="5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g37411d4ae50_0_0"/>
          <p:cNvSpPr txBox="1"/>
          <p:nvPr/>
        </p:nvSpPr>
        <p:spPr>
          <a:xfrm>
            <a:off x="17747106" y="3418850"/>
            <a:ext cx="2610000" cy="90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b="1" i="0" lang="en-US" sz="5300" u="none" cap="none" strike="noStrike">
                <a:solidFill>
                  <a:schemeClr val="accent3"/>
                </a:solidFill>
                <a:latin typeface="Poppins"/>
                <a:ea typeface="Poppins"/>
                <a:cs typeface="Poppins"/>
                <a:sym typeface="Poppins"/>
              </a:rPr>
              <a:t>ROUGE</a:t>
            </a:r>
            <a:endParaRPr b="0" i="0" sz="5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g37411d4ae50_0_0"/>
          <p:cNvSpPr txBox="1"/>
          <p:nvPr/>
        </p:nvSpPr>
        <p:spPr>
          <a:xfrm>
            <a:off x="10566300" y="8780675"/>
            <a:ext cx="3056700" cy="890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Cross Entropy Loss</a:t>
            </a:r>
            <a:endParaRPr b="0" i="0" sz="1050" u="none" cap="none" strike="noStrike">
              <a:solidFill>
                <a:srgbClr val="000000"/>
              </a:solidFill>
              <a:highlight>
                <a:srgbClr val="F7F7F7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5" name="Google Shape;225;g37411d4ae50_0_0"/>
          <p:cNvSpPr txBox="1"/>
          <p:nvPr/>
        </p:nvSpPr>
        <p:spPr>
          <a:xfrm>
            <a:off x="8821523" y="9327100"/>
            <a:ext cx="6338100" cy="198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0.427401 </a:t>
            </a: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Error promedio por muestra durante el entrenamiento. Lo que sugiere un entrenamiento con más épocas e incrementar con más pares de oraciones el dataset.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6" name="Google Shape;226;g37411d4ae50_0_0"/>
          <p:cNvSpPr txBox="1"/>
          <p:nvPr/>
        </p:nvSpPr>
        <p:spPr>
          <a:xfrm>
            <a:off x="16040638" y="8597512"/>
            <a:ext cx="6597000" cy="939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Recall-Oriented Understudy for Gisting Evaluation N, L, 1 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g37411d4ae50_0_0"/>
          <p:cNvSpPr txBox="1"/>
          <p:nvPr/>
        </p:nvSpPr>
        <p:spPr>
          <a:xfrm>
            <a:off x="15954613" y="9516632"/>
            <a:ext cx="7188000" cy="39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ROUGE-1 (</a:t>
            </a: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</a:t>
            </a:r>
            <a:r>
              <a:rPr b="1" lang="en-US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5157</a:t>
            </a: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) y ROUGE-L (</a:t>
            </a: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</a:t>
            </a:r>
            <a:r>
              <a:rPr b="1" lang="en-US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3151</a:t>
            </a: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): Estos indican la coincidencia de palabras y secuencias más largas (Semantica).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ROUGE-2 (</a:t>
            </a: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</a:t>
            </a:r>
            <a:r>
              <a:rPr b="1" lang="en-US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5151</a:t>
            </a: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): Refleja la coincidencia de pares de palabras (bigrams), y el bajo valor indica que el modelo está luchando para generar traducciones con buena estructura y coherencia en frases más largas</a:t>
            </a:r>
            <a:endParaRPr b="0" i="0" sz="22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8" name="Google Shape;228;g37411d4ae50_0_0"/>
          <p:cNvSpPr txBox="1"/>
          <p:nvPr/>
        </p:nvSpPr>
        <p:spPr>
          <a:xfrm>
            <a:off x="2652286" y="8833325"/>
            <a:ext cx="5582400" cy="430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Bilingual Evaluation Understudy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g37411d4ae50_0_0"/>
          <p:cNvSpPr txBox="1"/>
          <p:nvPr/>
        </p:nvSpPr>
        <p:spPr>
          <a:xfrm>
            <a:off x="1345012" y="9295687"/>
            <a:ext cx="6803700" cy="297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0.</a:t>
            </a:r>
            <a:r>
              <a:rPr b="1" lang="en-US" sz="2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1936</a:t>
            </a:r>
            <a:r>
              <a:rPr b="0" i="0" lang="en-US" sz="22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El puntaje BLEU mide la precisión en la traducción, evaluando qué tan similar es la salida del modelo a las referencias. Tiene puntaje  bajo lo que sugiere que el modelo aún no genera oraciones que se alinean con el texto de referencia en términos de exactitud.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g37411d4ae50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37400" y="4912020"/>
            <a:ext cx="7780726" cy="381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g37411d4ae50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2675" y="4807393"/>
            <a:ext cx="7316023" cy="381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g37411d4ae50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615475" y="5039792"/>
            <a:ext cx="6803700" cy="34786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4"/>
          <p:cNvSpPr/>
          <p:nvPr/>
        </p:nvSpPr>
        <p:spPr>
          <a:xfrm>
            <a:off x="13627717" y="2234869"/>
            <a:ext cx="10749934" cy="11478717"/>
          </a:xfrm>
          <a:custGeom>
            <a:rect b="b" l="l" r="r" t="t"/>
            <a:pathLst>
              <a:path extrusionOk="0" h="9215" w="8630">
                <a:moveTo>
                  <a:pt x="8071" y="1386"/>
                </a:moveTo>
                <a:cubicBezTo>
                  <a:pt x="7636" y="951"/>
                  <a:pt x="7131" y="610"/>
                  <a:pt x="6568" y="372"/>
                </a:cubicBezTo>
                <a:cubicBezTo>
                  <a:pt x="6482" y="336"/>
                  <a:pt x="6394" y="302"/>
                  <a:pt x="6307" y="271"/>
                </a:cubicBezTo>
                <a:cubicBezTo>
                  <a:pt x="5801" y="91"/>
                  <a:pt x="5271" y="0"/>
                  <a:pt x="4728" y="0"/>
                </a:cubicBezTo>
                <a:cubicBezTo>
                  <a:pt x="4090" y="0"/>
                  <a:pt x="3470" y="126"/>
                  <a:pt x="2888" y="372"/>
                </a:cubicBezTo>
                <a:cubicBezTo>
                  <a:pt x="2325" y="610"/>
                  <a:pt x="1819" y="951"/>
                  <a:pt x="1385" y="1386"/>
                </a:cubicBezTo>
                <a:cubicBezTo>
                  <a:pt x="951" y="1820"/>
                  <a:pt x="610" y="2325"/>
                  <a:pt x="372" y="2888"/>
                </a:cubicBezTo>
                <a:cubicBezTo>
                  <a:pt x="125" y="3471"/>
                  <a:pt x="0" y="4090"/>
                  <a:pt x="0" y="4728"/>
                </a:cubicBezTo>
                <a:cubicBezTo>
                  <a:pt x="0" y="5366"/>
                  <a:pt x="125" y="5984"/>
                  <a:pt x="372" y="6567"/>
                </a:cubicBezTo>
                <a:cubicBezTo>
                  <a:pt x="610" y="7130"/>
                  <a:pt x="951" y="7635"/>
                  <a:pt x="1385" y="8070"/>
                </a:cubicBezTo>
                <a:cubicBezTo>
                  <a:pt x="1819" y="8504"/>
                  <a:pt x="2325" y="8845"/>
                  <a:pt x="2888" y="9083"/>
                </a:cubicBezTo>
                <a:cubicBezTo>
                  <a:pt x="3003" y="9132"/>
                  <a:pt x="3120" y="9176"/>
                  <a:pt x="3238" y="9215"/>
                </a:cubicBezTo>
                <a:lnTo>
                  <a:pt x="3271" y="9215"/>
                </a:lnTo>
                <a:cubicBezTo>
                  <a:pt x="3143" y="9173"/>
                  <a:pt x="3017" y="9126"/>
                  <a:pt x="2892" y="9074"/>
                </a:cubicBezTo>
                <a:cubicBezTo>
                  <a:pt x="2330" y="8836"/>
                  <a:pt x="1825" y="8496"/>
                  <a:pt x="1392" y="8063"/>
                </a:cubicBezTo>
                <a:cubicBezTo>
                  <a:pt x="959" y="7629"/>
                  <a:pt x="619" y="7125"/>
                  <a:pt x="381" y="6563"/>
                </a:cubicBezTo>
                <a:cubicBezTo>
                  <a:pt x="136" y="5982"/>
                  <a:pt x="11" y="5365"/>
                  <a:pt x="11" y="4728"/>
                </a:cubicBezTo>
                <a:cubicBezTo>
                  <a:pt x="11" y="4091"/>
                  <a:pt x="136" y="3474"/>
                  <a:pt x="381" y="2892"/>
                </a:cubicBezTo>
                <a:cubicBezTo>
                  <a:pt x="619" y="2331"/>
                  <a:pt x="959" y="1826"/>
                  <a:pt x="1392" y="1393"/>
                </a:cubicBezTo>
                <a:cubicBezTo>
                  <a:pt x="1825" y="959"/>
                  <a:pt x="2330" y="619"/>
                  <a:pt x="2892" y="382"/>
                </a:cubicBezTo>
                <a:cubicBezTo>
                  <a:pt x="3473" y="136"/>
                  <a:pt x="4091" y="11"/>
                  <a:pt x="4728" y="11"/>
                </a:cubicBezTo>
                <a:cubicBezTo>
                  <a:pt x="5260" y="11"/>
                  <a:pt x="5780" y="98"/>
                  <a:pt x="6276" y="271"/>
                </a:cubicBezTo>
                <a:cubicBezTo>
                  <a:pt x="6373" y="304"/>
                  <a:pt x="6469" y="342"/>
                  <a:pt x="6564" y="382"/>
                </a:cubicBezTo>
                <a:cubicBezTo>
                  <a:pt x="7126" y="619"/>
                  <a:pt x="7630" y="959"/>
                  <a:pt x="8063" y="1393"/>
                </a:cubicBezTo>
                <a:cubicBezTo>
                  <a:pt x="8275" y="1604"/>
                  <a:pt x="8464" y="1832"/>
                  <a:pt x="8630" y="2076"/>
                </a:cubicBezTo>
                <a:lnTo>
                  <a:pt x="8630" y="2058"/>
                </a:lnTo>
                <a:cubicBezTo>
                  <a:pt x="8466" y="1819"/>
                  <a:pt x="8279" y="1594"/>
                  <a:pt x="8071" y="1386"/>
                </a:cubicBezTo>
                <a:close/>
                <a:moveTo>
                  <a:pt x="6564" y="9074"/>
                </a:moveTo>
                <a:cubicBezTo>
                  <a:pt x="6440" y="9126"/>
                  <a:pt x="6313" y="9173"/>
                  <a:pt x="6185" y="9215"/>
                </a:cubicBezTo>
                <a:lnTo>
                  <a:pt x="6217" y="9215"/>
                </a:lnTo>
                <a:cubicBezTo>
                  <a:pt x="6336" y="9176"/>
                  <a:pt x="6452" y="9132"/>
                  <a:pt x="6568" y="9083"/>
                </a:cubicBezTo>
                <a:cubicBezTo>
                  <a:pt x="7131" y="8845"/>
                  <a:pt x="7636" y="8504"/>
                  <a:pt x="8071" y="8070"/>
                </a:cubicBezTo>
                <a:cubicBezTo>
                  <a:pt x="8279" y="7862"/>
                  <a:pt x="8466" y="7637"/>
                  <a:pt x="8630" y="7397"/>
                </a:cubicBezTo>
                <a:lnTo>
                  <a:pt x="8630" y="7379"/>
                </a:lnTo>
                <a:cubicBezTo>
                  <a:pt x="8464" y="7623"/>
                  <a:pt x="8275" y="7851"/>
                  <a:pt x="8063" y="8063"/>
                </a:cubicBezTo>
                <a:cubicBezTo>
                  <a:pt x="7630" y="8496"/>
                  <a:pt x="7126" y="8836"/>
                  <a:pt x="6564" y="907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14"/>
          <p:cNvSpPr/>
          <p:nvPr/>
        </p:nvSpPr>
        <p:spPr>
          <a:xfrm>
            <a:off x="12441723" y="1050121"/>
            <a:ext cx="11935928" cy="12663468"/>
          </a:xfrm>
          <a:custGeom>
            <a:rect b="b" l="l" r="r" t="t"/>
            <a:pathLst>
              <a:path extrusionOk="0" h="10166" w="9582">
                <a:moveTo>
                  <a:pt x="9201" y="1222"/>
                </a:moveTo>
                <a:cubicBezTo>
                  <a:pt x="8801" y="906"/>
                  <a:pt x="8363" y="646"/>
                  <a:pt x="7891" y="446"/>
                </a:cubicBezTo>
                <a:cubicBezTo>
                  <a:pt x="7401" y="239"/>
                  <a:pt x="6891" y="103"/>
                  <a:pt x="6366" y="40"/>
                </a:cubicBezTo>
                <a:cubicBezTo>
                  <a:pt x="6140" y="13"/>
                  <a:pt x="5911" y="0"/>
                  <a:pt x="5680" y="0"/>
                </a:cubicBezTo>
                <a:cubicBezTo>
                  <a:pt x="5449" y="0"/>
                  <a:pt x="5220" y="13"/>
                  <a:pt x="4994" y="40"/>
                </a:cubicBezTo>
                <a:cubicBezTo>
                  <a:pt x="4469" y="103"/>
                  <a:pt x="3958" y="239"/>
                  <a:pt x="3469" y="446"/>
                </a:cubicBezTo>
                <a:cubicBezTo>
                  <a:pt x="2793" y="732"/>
                  <a:pt x="2185" y="1142"/>
                  <a:pt x="1664" y="1663"/>
                </a:cubicBezTo>
                <a:cubicBezTo>
                  <a:pt x="1142" y="2184"/>
                  <a:pt x="733" y="2792"/>
                  <a:pt x="447" y="3469"/>
                </a:cubicBezTo>
                <a:cubicBezTo>
                  <a:pt x="151" y="4168"/>
                  <a:pt x="0" y="4913"/>
                  <a:pt x="0" y="5678"/>
                </a:cubicBezTo>
                <a:cubicBezTo>
                  <a:pt x="0" y="6445"/>
                  <a:pt x="151" y="7188"/>
                  <a:pt x="447" y="7889"/>
                </a:cubicBezTo>
                <a:cubicBezTo>
                  <a:pt x="733" y="8565"/>
                  <a:pt x="1142" y="9172"/>
                  <a:pt x="1664" y="9694"/>
                </a:cubicBezTo>
                <a:cubicBezTo>
                  <a:pt x="1833" y="9863"/>
                  <a:pt x="2012" y="10021"/>
                  <a:pt x="2198" y="10166"/>
                </a:cubicBezTo>
                <a:lnTo>
                  <a:pt x="2215" y="10166"/>
                </a:lnTo>
                <a:cubicBezTo>
                  <a:pt x="2024" y="10019"/>
                  <a:pt x="1843" y="9859"/>
                  <a:pt x="1671" y="9687"/>
                </a:cubicBezTo>
                <a:cubicBezTo>
                  <a:pt x="1151" y="9166"/>
                  <a:pt x="741" y="8560"/>
                  <a:pt x="456" y="7885"/>
                </a:cubicBezTo>
                <a:cubicBezTo>
                  <a:pt x="160" y="7186"/>
                  <a:pt x="10" y="6444"/>
                  <a:pt x="10" y="5678"/>
                </a:cubicBezTo>
                <a:cubicBezTo>
                  <a:pt x="10" y="4914"/>
                  <a:pt x="160" y="4171"/>
                  <a:pt x="456" y="3472"/>
                </a:cubicBezTo>
                <a:cubicBezTo>
                  <a:pt x="741" y="2797"/>
                  <a:pt x="1151" y="2191"/>
                  <a:pt x="1671" y="1670"/>
                </a:cubicBezTo>
                <a:cubicBezTo>
                  <a:pt x="2191" y="1150"/>
                  <a:pt x="2798" y="741"/>
                  <a:pt x="3473" y="455"/>
                </a:cubicBezTo>
                <a:cubicBezTo>
                  <a:pt x="3989" y="237"/>
                  <a:pt x="4530" y="98"/>
                  <a:pt x="5086" y="40"/>
                </a:cubicBezTo>
                <a:cubicBezTo>
                  <a:pt x="5282" y="20"/>
                  <a:pt x="5480" y="10"/>
                  <a:pt x="5680" y="10"/>
                </a:cubicBezTo>
                <a:cubicBezTo>
                  <a:pt x="5879" y="10"/>
                  <a:pt x="6077" y="20"/>
                  <a:pt x="6274" y="40"/>
                </a:cubicBezTo>
                <a:cubicBezTo>
                  <a:pt x="6830" y="98"/>
                  <a:pt x="7370" y="237"/>
                  <a:pt x="7886" y="455"/>
                </a:cubicBezTo>
                <a:cubicBezTo>
                  <a:pt x="8354" y="653"/>
                  <a:pt x="8788" y="910"/>
                  <a:pt x="9184" y="1222"/>
                </a:cubicBezTo>
                <a:cubicBezTo>
                  <a:pt x="9322" y="1330"/>
                  <a:pt x="9454" y="1445"/>
                  <a:pt x="9582" y="1567"/>
                </a:cubicBezTo>
                <a:lnTo>
                  <a:pt x="9582" y="1553"/>
                </a:lnTo>
                <a:cubicBezTo>
                  <a:pt x="9459" y="1437"/>
                  <a:pt x="9332" y="1326"/>
                  <a:pt x="9201" y="1222"/>
                </a:cubicBezTo>
                <a:close/>
                <a:moveTo>
                  <a:pt x="9161" y="10166"/>
                </a:moveTo>
                <a:cubicBezTo>
                  <a:pt x="9307" y="10053"/>
                  <a:pt x="9447" y="9933"/>
                  <a:pt x="9582" y="9805"/>
                </a:cubicBezTo>
                <a:lnTo>
                  <a:pt x="9582" y="9791"/>
                </a:lnTo>
                <a:cubicBezTo>
                  <a:pt x="9442" y="9924"/>
                  <a:pt x="9297" y="10049"/>
                  <a:pt x="9145" y="1016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14"/>
          <p:cNvSpPr/>
          <p:nvPr/>
        </p:nvSpPr>
        <p:spPr>
          <a:xfrm>
            <a:off x="12704585" y="3689953"/>
            <a:ext cx="1536057" cy="1534815"/>
          </a:xfrm>
          <a:custGeom>
            <a:rect b="b" l="l" r="r" t="t"/>
            <a:pathLst>
              <a:path extrusionOk="0" h="1233" w="1234">
                <a:moveTo>
                  <a:pt x="1234" y="616"/>
                </a:moveTo>
                <a:cubicBezTo>
                  <a:pt x="1234" y="957"/>
                  <a:pt x="957" y="1233"/>
                  <a:pt x="617" y="1233"/>
                </a:cubicBezTo>
                <a:cubicBezTo>
                  <a:pt x="276" y="1233"/>
                  <a:pt x="0" y="957"/>
                  <a:pt x="0" y="616"/>
                </a:cubicBezTo>
                <a:cubicBezTo>
                  <a:pt x="0" y="276"/>
                  <a:pt x="276" y="0"/>
                  <a:pt x="617" y="0"/>
                </a:cubicBezTo>
                <a:cubicBezTo>
                  <a:pt x="957" y="0"/>
                  <a:pt x="1234" y="276"/>
                  <a:pt x="1234" y="6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14"/>
          <p:cNvSpPr/>
          <p:nvPr/>
        </p:nvSpPr>
        <p:spPr>
          <a:xfrm>
            <a:off x="14231926" y="11124835"/>
            <a:ext cx="1536057" cy="1534815"/>
          </a:xfrm>
          <a:custGeom>
            <a:rect b="b" l="l" r="r" t="t"/>
            <a:pathLst>
              <a:path extrusionOk="0" h="1233" w="1234">
                <a:moveTo>
                  <a:pt x="1234" y="617"/>
                </a:moveTo>
                <a:cubicBezTo>
                  <a:pt x="1234" y="957"/>
                  <a:pt x="958" y="1233"/>
                  <a:pt x="617" y="1233"/>
                </a:cubicBezTo>
                <a:cubicBezTo>
                  <a:pt x="277" y="1233"/>
                  <a:pt x="0" y="957"/>
                  <a:pt x="0" y="617"/>
                </a:cubicBezTo>
                <a:cubicBezTo>
                  <a:pt x="0" y="276"/>
                  <a:pt x="277" y="0"/>
                  <a:pt x="617" y="0"/>
                </a:cubicBezTo>
                <a:cubicBezTo>
                  <a:pt x="958" y="0"/>
                  <a:pt x="1234" y="276"/>
                  <a:pt x="1234" y="6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14"/>
          <p:cNvSpPr/>
          <p:nvPr/>
        </p:nvSpPr>
        <p:spPr>
          <a:xfrm>
            <a:off x="14582749" y="11543139"/>
            <a:ext cx="834934" cy="699171"/>
          </a:xfrm>
          <a:custGeom>
            <a:rect b="b" l="l" r="r" t="t"/>
            <a:pathLst>
              <a:path extrusionOk="0" h="699171" w="834934">
                <a:moveTo>
                  <a:pt x="637697" y="447521"/>
                </a:moveTo>
                <a:cubicBezTo>
                  <a:pt x="652299" y="447521"/>
                  <a:pt x="663250" y="459696"/>
                  <a:pt x="663250" y="474305"/>
                </a:cubicBezTo>
                <a:cubicBezTo>
                  <a:pt x="663250" y="488915"/>
                  <a:pt x="652299" y="501090"/>
                  <a:pt x="637697" y="501090"/>
                </a:cubicBezTo>
                <a:cubicBezTo>
                  <a:pt x="623095" y="501090"/>
                  <a:pt x="610927" y="488915"/>
                  <a:pt x="610927" y="474305"/>
                </a:cubicBezTo>
                <a:cubicBezTo>
                  <a:pt x="610927" y="459696"/>
                  <a:pt x="623095" y="447521"/>
                  <a:pt x="637697" y="447521"/>
                </a:cubicBezTo>
                <a:close/>
                <a:moveTo>
                  <a:pt x="529342" y="447521"/>
                </a:moveTo>
                <a:cubicBezTo>
                  <a:pt x="543944" y="447521"/>
                  <a:pt x="556112" y="459696"/>
                  <a:pt x="556112" y="474305"/>
                </a:cubicBezTo>
                <a:cubicBezTo>
                  <a:pt x="556112" y="488915"/>
                  <a:pt x="543944" y="501090"/>
                  <a:pt x="529342" y="501090"/>
                </a:cubicBezTo>
                <a:cubicBezTo>
                  <a:pt x="515957" y="501090"/>
                  <a:pt x="503789" y="488915"/>
                  <a:pt x="503789" y="474305"/>
                </a:cubicBezTo>
                <a:cubicBezTo>
                  <a:pt x="503789" y="459696"/>
                  <a:pt x="515957" y="447521"/>
                  <a:pt x="529342" y="447521"/>
                </a:cubicBezTo>
                <a:close/>
                <a:moveTo>
                  <a:pt x="422190" y="447521"/>
                </a:moveTo>
                <a:cubicBezTo>
                  <a:pt x="436783" y="447521"/>
                  <a:pt x="447728" y="459696"/>
                  <a:pt x="447728" y="474305"/>
                </a:cubicBezTo>
                <a:cubicBezTo>
                  <a:pt x="447728" y="488915"/>
                  <a:pt x="436783" y="501090"/>
                  <a:pt x="422190" y="501090"/>
                </a:cubicBezTo>
                <a:cubicBezTo>
                  <a:pt x="407596" y="501090"/>
                  <a:pt x="396651" y="488915"/>
                  <a:pt x="396651" y="474305"/>
                </a:cubicBezTo>
                <a:cubicBezTo>
                  <a:pt x="396651" y="459696"/>
                  <a:pt x="407596" y="447521"/>
                  <a:pt x="422190" y="447521"/>
                </a:cubicBezTo>
                <a:close/>
                <a:moveTo>
                  <a:pt x="527917" y="275112"/>
                </a:moveTo>
                <a:cubicBezTo>
                  <a:pt x="522941" y="296253"/>
                  <a:pt x="515478" y="316150"/>
                  <a:pt x="503038" y="336047"/>
                </a:cubicBezTo>
                <a:cubicBezTo>
                  <a:pt x="474428" y="387034"/>
                  <a:pt x="424671" y="424341"/>
                  <a:pt x="367450" y="440507"/>
                </a:cubicBezTo>
                <a:cubicBezTo>
                  <a:pt x="355010" y="444238"/>
                  <a:pt x="341327" y="445482"/>
                  <a:pt x="327644" y="446725"/>
                </a:cubicBezTo>
                <a:cubicBezTo>
                  <a:pt x="321424" y="491494"/>
                  <a:pt x="330132" y="536263"/>
                  <a:pt x="352522" y="574813"/>
                </a:cubicBezTo>
                <a:cubicBezTo>
                  <a:pt x="407256" y="669325"/>
                  <a:pt x="529161" y="701658"/>
                  <a:pt x="624944" y="648184"/>
                </a:cubicBezTo>
                <a:cubicBezTo>
                  <a:pt x="644847" y="635749"/>
                  <a:pt x="662262" y="622069"/>
                  <a:pt x="677189" y="604659"/>
                </a:cubicBezTo>
                <a:lnTo>
                  <a:pt x="678433" y="602172"/>
                </a:lnTo>
                <a:lnTo>
                  <a:pt x="687141" y="594711"/>
                </a:lnTo>
                <a:lnTo>
                  <a:pt x="693360" y="597198"/>
                </a:lnTo>
                <a:cubicBezTo>
                  <a:pt x="721971" y="607147"/>
                  <a:pt x="754313" y="609634"/>
                  <a:pt x="796607" y="603416"/>
                </a:cubicBezTo>
                <a:cubicBezTo>
                  <a:pt x="765509" y="583519"/>
                  <a:pt x="740630" y="562378"/>
                  <a:pt x="723215" y="539993"/>
                </a:cubicBezTo>
                <a:lnTo>
                  <a:pt x="719483" y="536263"/>
                </a:lnTo>
                <a:lnTo>
                  <a:pt x="721971" y="511391"/>
                </a:lnTo>
                <a:cubicBezTo>
                  <a:pt x="730678" y="464135"/>
                  <a:pt x="721971" y="416880"/>
                  <a:pt x="698336" y="375842"/>
                </a:cubicBezTo>
                <a:cubicBezTo>
                  <a:pt x="662262" y="313663"/>
                  <a:pt x="597578" y="276356"/>
                  <a:pt x="527917" y="275112"/>
                </a:cubicBezTo>
                <a:close/>
                <a:moveTo>
                  <a:pt x="413454" y="197117"/>
                </a:moveTo>
                <a:cubicBezTo>
                  <a:pt x="426839" y="197117"/>
                  <a:pt x="439007" y="208068"/>
                  <a:pt x="439007" y="222670"/>
                </a:cubicBezTo>
                <a:cubicBezTo>
                  <a:pt x="439007" y="237272"/>
                  <a:pt x="426839" y="249440"/>
                  <a:pt x="413454" y="249440"/>
                </a:cubicBezTo>
                <a:cubicBezTo>
                  <a:pt x="397635" y="249440"/>
                  <a:pt x="386684" y="237272"/>
                  <a:pt x="386684" y="222670"/>
                </a:cubicBezTo>
                <a:cubicBezTo>
                  <a:pt x="386684" y="208068"/>
                  <a:pt x="397635" y="197117"/>
                  <a:pt x="413454" y="197117"/>
                </a:cubicBezTo>
                <a:close/>
                <a:moveTo>
                  <a:pt x="306316" y="197117"/>
                </a:moveTo>
                <a:cubicBezTo>
                  <a:pt x="319701" y="197117"/>
                  <a:pt x="331869" y="208068"/>
                  <a:pt x="331869" y="222670"/>
                </a:cubicBezTo>
                <a:cubicBezTo>
                  <a:pt x="331869" y="237272"/>
                  <a:pt x="319701" y="249440"/>
                  <a:pt x="306316" y="249440"/>
                </a:cubicBezTo>
                <a:cubicBezTo>
                  <a:pt x="290497" y="249440"/>
                  <a:pt x="279546" y="237272"/>
                  <a:pt x="279546" y="222670"/>
                </a:cubicBezTo>
                <a:cubicBezTo>
                  <a:pt x="279546" y="208068"/>
                  <a:pt x="290497" y="197117"/>
                  <a:pt x="306316" y="197117"/>
                </a:cubicBezTo>
                <a:close/>
                <a:moveTo>
                  <a:pt x="197961" y="197117"/>
                </a:moveTo>
                <a:cubicBezTo>
                  <a:pt x="212563" y="197117"/>
                  <a:pt x="224731" y="208068"/>
                  <a:pt x="224731" y="222670"/>
                </a:cubicBezTo>
                <a:cubicBezTo>
                  <a:pt x="224731" y="237272"/>
                  <a:pt x="212563" y="249440"/>
                  <a:pt x="197961" y="249440"/>
                </a:cubicBezTo>
                <a:cubicBezTo>
                  <a:pt x="183359" y="249440"/>
                  <a:pt x="172408" y="237272"/>
                  <a:pt x="172408" y="222670"/>
                </a:cubicBezTo>
                <a:cubicBezTo>
                  <a:pt x="172408" y="208068"/>
                  <a:pt x="183359" y="197117"/>
                  <a:pt x="197961" y="197117"/>
                </a:cubicBezTo>
                <a:close/>
                <a:moveTo>
                  <a:pt x="295887" y="24644"/>
                </a:moveTo>
                <a:cubicBezTo>
                  <a:pt x="231977" y="29234"/>
                  <a:pt x="171530" y="64792"/>
                  <a:pt x="137322" y="124639"/>
                </a:cubicBezTo>
                <a:cubicBezTo>
                  <a:pt x="113687" y="165677"/>
                  <a:pt x="104979" y="212933"/>
                  <a:pt x="113687" y="260189"/>
                </a:cubicBezTo>
                <a:lnTo>
                  <a:pt x="113687" y="261433"/>
                </a:lnTo>
                <a:lnTo>
                  <a:pt x="116175" y="285061"/>
                </a:lnTo>
                <a:lnTo>
                  <a:pt x="112443" y="288791"/>
                </a:lnTo>
                <a:cubicBezTo>
                  <a:pt x="95028" y="311176"/>
                  <a:pt x="70149" y="332316"/>
                  <a:pt x="37807" y="352214"/>
                </a:cubicBezTo>
                <a:cubicBezTo>
                  <a:pt x="80101" y="358432"/>
                  <a:pt x="113687" y="355944"/>
                  <a:pt x="141054" y="345996"/>
                </a:cubicBezTo>
                <a:lnTo>
                  <a:pt x="147273" y="343509"/>
                </a:lnTo>
                <a:lnTo>
                  <a:pt x="157225" y="353457"/>
                </a:lnTo>
                <a:cubicBezTo>
                  <a:pt x="172152" y="370867"/>
                  <a:pt x="189567" y="385790"/>
                  <a:pt x="209470" y="396982"/>
                </a:cubicBezTo>
                <a:cubicBezTo>
                  <a:pt x="256739" y="423097"/>
                  <a:pt x="310229" y="430559"/>
                  <a:pt x="361230" y="416880"/>
                </a:cubicBezTo>
                <a:cubicBezTo>
                  <a:pt x="413475" y="403200"/>
                  <a:pt x="455769" y="369624"/>
                  <a:pt x="481892" y="323611"/>
                </a:cubicBezTo>
                <a:cubicBezTo>
                  <a:pt x="509258" y="277599"/>
                  <a:pt x="516722" y="224125"/>
                  <a:pt x="503038" y="171895"/>
                </a:cubicBezTo>
                <a:cubicBezTo>
                  <a:pt x="488111" y="120909"/>
                  <a:pt x="455769" y="78627"/>
                  <a:pt x="409743" y="51269"/>
                </a:cubicBezTo>
                <a:cubicBezTo>
                  <a:pt x="373824" y="30284"/>
                  <a:pt x="334232" y="21889"/>
                  <a:pt x="295887" y="24644"/>
                </a:cubicBezTo>
                <a:close/>
                <a:moveTo>
                  <a:pt x="294419" y="573"/>
                </a:moveTo>
                <a:cubicBezTo>
                  <a:pt x="337576" y="-2516"/>
                  <a:pt x="382066" y="6811"/>
                  <a:pt x="422183" y="30128"/>
                </a:cubicBezTo>
                <a:cubicBezTo>
                  <a:pt x="473184" y="59974"/>
                  <a:pt x="510502" y="108473"/>
                  <a:pt x="525429" y="165677"/>
                </a:cubicBezTo>
                <a:cubicBezTo>
                  <a:pt x="532893" y="194280"/>
                  <a:pt x="535381" y="222882"/>
                  <a:pt x="531649" y="251484"/>
                </a:cubicBezTo>
                <a:cubicBezTo>
                  <a:pt x="610017" y="253971"/>
                  <a:pt x="679677" y="295009"/>
                  <a:pt x="718239" y="363406"/>
                </a:cubicBezTo>
                <a:cubicBezTo>
                  <a:pt x="745606" y="408175"/>
                  <a:pt x="755557" y="462892"/>
                  <a:pt x="745606" y="515122"/>
                </a:cubicBezTo>
                <a:lnTo>
                  <a:pt x="744362" y="528801"/>
                </a:lnTo>
                <a:cubicBezTo>
                  <a:pt x="764265" y="551186"/>
                  <a:pt x="791631" y="572326"/>
                  <a:pt x="827705" y="593467"/>
                </a:cubicBezTo>
                <a:lnTo>
                  <a:pt x="830193" y="594711"/>
                </a:lnTo>
                <a:lnTo>
                  <a:pt x="832681" y="598441"/>
                </a:lnTo>
                <a:cubicBezTo>
                  <a:pt x="836413" y="603416"/>
                  <a:pt x="835169" y="610877"/>
                  <a:pt x="831437" y="615851"/>
                </a:cubicBezTo>
                <a:cubicBezTo>
                  <a:pt x="828949" y="622069"/>
                  <a:pt x="822730" y="624557"/>
                  <a:pt x="816510" y="624557"/>
                </a:cubicBezTo>
                <a:cubicBezTo>
                  <a:pt x="766753" y="634505"/>
                  <a:pt x="726947" y="633262"/>
                  <a:pt x="693360" y="623313"/>
                </a:cubicBezTo>
                <a:cubicBezTo>
                  <a:pt x="677189" y="641967"/>
                  <a:pt x="658530" y="656889"/>
                  <a:pt x="637383" y="669325"/>
                </a:cubicBezTo>
                <a:cubicBezTo>
                  <a:pt x="601309" y="689222"/>
                  <a:pt x="563991" y="699171"/>
                  <a:pt x="525429" y="699171"/>
                </a:cubicBezTo>
                <a:cubicBezTo>
                  <a:pt x="448305" y="699171"/>
                  <a:pt x="372425" y="658133"/>
                  <a:pt x="331376" y="587249"/>
                </a:cubicBezTo>
                <a:cubicBezTo>
                  <a:pt x="306497" y="544968"/>
                  <a:pt x="297789" y="495225"/>
                  <a:pt x="302765" y="447969"/>
                </a:cubicBezTo>
                <a:cubicBezTo>
                  <a:pt x="266691" y="446725"/>
                  <a:pt x="230617" y="436777"/>
                  <a:pt x="198275" y="418123"/>
                </a:cubicBezTo>
                <a:cubicBezTo>
                  <a:pt x="175884" y="405687"/>
                  <a:pt x="157225" y="390764"/>
                  <a:pt x="141054" y="372111"/>
                </a:cubicBezTo>
                <a:cubicBezTo>
                  <a:pt x="108711" y="382059"/>
                  <a:pt x="67661" y="383303"/>
                  <a:pt x="17904" y="373354"/>
                </a:cubicBezTo>
                <a:cubicBezTo>
                  <a:pt x="11684" y="373354"/>
                  <a:pt x="6709" y="370867"/>
                  <a:pt x="2977" y="365893"/>
                </a:cubicBezTo>
                <a:cubicBezTo>
                  <a:pt x="-755" y="359675"/>
                  <a:pt x="-755" y="352214"/>
                  <a:pt x="1733" y="347239"/>
                </a:cubicBezTo>
                <a:lnTo>
                  <a:pt x="4221" y="343509"/>
                </a:lnTo>
                <a:lnTo>
                  <a:pt x="6709" y="342265"/>
                </a:lnTo>
                <a:cubicBezTo>
                  <a:pt x="44027" y="321124"/>
                  <a:pt x="71393" y="299983"/>
                  <a:pt x="90052" y="277599"/>
                </a:cubicBezTo>
                <a:lnTo>
                  <a:pt x="88808" y="263920"/>
                </a:lnTo>
                <a:cubicBezTo>
                  <a:pt x="80101" y="211690"/>
                  <a:pt x="88808" y="158216"/>
                  <a:pt x="116175" y="112204"/>
                </a:cubicBezTo>
                <a:cubicBezTo>
                  <a:pt x="154271" y="45362"/>
                  <a:pt x="222492" y="5723"/>
                  <a:pt x="294419" y="5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14"/>
          <p:cNvSpPr/>
          <p:nvPr/>
        </p:nvSpPr>
        <p:spPr>
          <a:xfrm>
            <a:off x="19421892" y="11188367"/>
            <a:ext cx="589260" cy="880778"/>
          </a:xfrm>
          <a:custGeom>
            <a:rect b="b" l="l" r="r" t="t"/>
            <a:pathLst>
              <a:path extrusionOk="0" h="880778" w="589260">
                <a:moveTo>
                  <a:pt x="63368" y="755127"/>
                </a:moveTo>
                <a:cubicBezTo>
                  <a:pt x="42246" y="755127"/>
                  <a:pt x="24850" y="773787"/>
                  <a:pt x="24850" y="793692"/>
                </a:cubicBezTo>
                <a:lnTo>
                  <a:pt x="24850" y="840965"/>
                </a:lnTo>
                <a:cubicBezTo>
                  <a:pt x="24850" y="849673"/>
                  <a:pt x="32306" y="855893"/>
                  <a:pt x="39760" y="855893"/>
                </a:cubicBezTo>
                <a:lnTo>
                  <a:pt x="360322" y="855893"/>
                </a:lnTo>
                <a:cubicBezTo>
                  <a:pt x="369020" y="855893"/>
                  <a:pt x="375232" y="849673"/>
                  <a:pt x="375232" y="840965"/>
                </a:cubicBezTo>
                <a:lnTo>
                  <a:pt x="375232" y="793692"/>
                </a:lnTo>
                <a:cubicBezTo>
                  <a:pt x="375232" y="773787"/>
                  <a:pt x="357838" y="755127"/>
                  <a:pt x="336716" y="755127"/>
                </a:cubicBezTo>
                <a:close/>
                <a:moveTo>
                  <a:pt x="78278" y="671777"/>
                </a:moveTo>
                <a:cubicBezTo>
                  <a:pt x="64610" y="671777"/>
                  <a:pt x="53428" y="684217"/>
                  <a:pt x="53428" y="697901"/>
                </a:cubicBezTo>
                <a:lnTo>
                  <a:pt x="53428" y="722782"/>
                </a:lnTo>
                <a:cubicBezTo>
                  <a:pt x="53428" y="727758"/>
                  <a:pt x="55912" y="731490"/>
                  <a:pt x="60882" y="731490"/>
                </a:cubicBezTo>
                <a:lnTo>
                  <a:pt x="63368" y="731490"/>
                </a:lnTo>
                <a:lnTo>
                  <a:pt x="336716" y="731490"/>
                </a:lnTo>
                <a:lnTo>
                  <a:pt x="339200" y="731490"/>
                </a:lnTo>
                <a:cubicBezTo>
                  <a:pt x="344170" y="731490"/>
                  <a:pt x="347898" y="727758"/>
                  <a:pt x="347898" y="722782"/>
                </a:cubicBezTo>
                <a:lnTo>
                  <a:pt x="347898" y="697901"/>
                </a:lnTo>
                <a:cubicBezTo>
                  <a:pt x="347898" y="684217"/>
                  <a:pt x="336716" y="671777"/>
                  <a:pt x="321806" y="671777"/>
                </a:cubicBezTo>
                <a:lnTo>
                  <a:pt x="299440" y="671777"/>
                </a:lnTo>
                <a:lnTo>
                  <a:pt x="101886" y="671777"/>
                </a:lnTo>
                <a:close/>
                <a:moveTo>
                  <a:pt x="446772" y="388690"/>
                </a:moveTo>
                <a:cubicBezTo>
                  <a:pt x="509962" y="388690"/>
                  <a:pt x="560762" y="439639"/>
                  <a:pt x="560762" y="503013"/>
                </a:cubicBezTo>
                <a:cubicBezTo>
                  <a:pt x="560762" y="526624"/>
                  <a:pt x="553328" y="548991"/>
                  <a:pt x="539700" y="567631"/>
                </a:cubicBezTo>
                <a:cubicBezTo>
                  <a:pt x="552090" y="573844"/>
                  <a:pt x="560762" y="587513"/>
                  <a:pt x="560762" y="601183"/>
                </a:cubicBezTo>
                <a:lnTo>
                  <a:pt x="560762" y="608638"/>
                </a:lnTo>
                <a:cubicBezTo>
                  <a:pt x="560762" y="627278"/>
                  <a:pt x="548372" y="642190"/>
                  <a:pt x="531026" y="645918"/>
                </a:cubicBezTo>
                <a:lnTo>
                  <a:pt x="531026" y="768940"/>
                </a:lnTo>
                <a:lnTo>
                  <a:pt x="542178" y="768940"/>
                </a:lnTo>
                <a:cubicBezTo>
                  <a:pt x="568196" y="768940"/>
                  <a:pt x="589260" y="790065"/>
                  <a:pt x="589260" y="816160"/>
                </a:cubicBezTo>
                <a:lnTo>
                  <a:pt x="589260" y="849712"/>
                </a:lnTo>
                <a:cubicBezTo>
                  <a:pt x="589260" y="867109"/>
                  <a:pt x="575630" y="880778"/>
                  <a:pt x="558284" y="880778"/>
                </a:cubicBezTo>
                <a:lnTo>
                  <a:pt x="425710" y="880778"/>
                </a:lnTo>
                <a:cubicBezTo>
                  <a:pt x="419514" y="880778"/>
                  <a:pt x="413318" y="875807"/>
                  <a:pt x="413318" y="868352"/>
                </a:cubicBezTo>
                <a:cubicBezTo>
                  <a:pt x="413318" y="862138"/>
                  <a:pt x="419514" y="855925"/>
                  <a:pt x="425710" y="855925"/>
                </a:cubicBezTo>
                <a:lnTo>
                  <a:pt x="558284" y="855925"/>
                </a:lnTo>
                <a:cubicBezTo>
                  <a:pt x="562002" y="855925"/>
                  <a:pt x="565718" y="853440"/>
                  <a:pt x="565718" y="849712"/>
                </a:cubicBezTo>
                <a:lnTo>
                  <a:pt x="565718" y="816160"/>
                </a:lnTo>
                <a:cubicBezTo>
                  <a:pt x="565718" y="803734"/>
                  <a:pt x="554568" y="792550"/>
                  <a:pt x="542178" y="792550"/>
                </a:cubicBezTo>
                <a:lnTo>
                  <a:pt x="531026" y="792550"/>
                </a:lnTo>
                <a:lnTo>
                  <a:pt x="440578" y="792550"/>
                </a:lnTo>
                <a:cubicBezTo>
                  <a:pt x="434382" y="792550"/>
                  <a:pt x="429426" y="787579"/>
                  <a:pt x="429426" y="781366"/>
                </a:cubicBezTo>
                <a:cubicBezTo>
                  <a:pt x="429426" y="773910"/>
                  <a:pt x="434382" y="768940"/>
                  <a:pt x="440578" y="768940"/>
                </a:cubicBezTo>
                <a:lnTo>
                  <a:pt x="507484" y="768940"/>
                </a:lnTo>
                <a:lnTo>
                  <a:pt x="507484" y="647160"/>
                </a:lnTo>
                <a:lnTo>
                  <a:pt x="376148" y="647160"/>
                </a:lnTo>
                <a:lnTo>
                  <a:pt x="372432" y="647160"/>
                </a:lnTo>
                <a:cubicBezTo>
                  <a:pt x="366236" y="647160"/>
                  <a:pt x="361280" y="640947"/>
                  <a:pt x="361280" y="634734"/>
                </a:cubicBezTo>
                <a:cubicBezTo>
                  <a:pt x="361280" y="628521"/>
                  <a:pt x="366236" y="622308"/>
                  <a:pt x="372432" y="622308"/>
                </a:cubicBezTo>
                <a:lnTo>
                  <a:pt x="376148" y="622308"/>
                </a:lnTo>
                <a:lnTo>
                  <a:pt x="523592" y="622308"/>
                </a:lnTo>
                <a:cubicBezTo>
                  <a:pt x="531026" y="622308"/>
                  <a:pt x="535982" y="617337"/>
                  <a:pt x="535982" y="608638"/>
                </a:cubicBezTo>
                <a:lnTo>
                  <a:pt x="535982" y="601183"/>
                </a:lnTo>
                <a:cubicBezTo>
                  <a:pt x="535982" y="593727"/>
                  <a:pt x="531026" y="588756"/>
                  <a:pt x="523592" y="588756"/>
                </a:cubicBezTo>
                <a:lnTo>
                  <a:pt x="372432" y="588756"/>
                </a:lnTo>
                <a:cubicBezTo>
                  <a:pt x="366236" y="588756"/>
                  <a:pt x="361280" y="582543"/>
                  <a:pt x="361280" y="576330"/>
                </a:cubicBezTo>
                <a:cubicBezTo>
                  <a:pt x="361280" y="570116"/>
                  <a:pt x="366236" y="563903"/>
                  <a:pt x="372432" y="563903"/>
                </a:cubicBezTo>
                <a:lnTo>
                  <a:pt x="512440" y="563903"/>
                </a:lnTo>
                <a:cubicBezTo>
                  <a:pt x="527308" y="546506"/>
                  <a:pt x="535982" y="525381"/>
                  <a:pt x="535982" y="503013"/>
                </a:cubicBezTo>
                <a:cubicBezTo>
                  <a:pt x="535982" y="453308"/>
                  <a:pt x="496334" y="413543"/>
                  <a:pt x="446772" y="413543"/>
                </a:cubicBezTo>
                <a:cubicBezTo>
                  <a:pt x="439338" y="413543"/>
                  <a:pt x="431904" y="413543"/>
                  <a:pt x="424470" y="414786"/>
                </a:cubicBezTo>
                <a:cubicBezTo>
                  <a:pt x="418276" y="417271"/>
                  <a:pt x="412080" y="413543"/>
                  <a:pt x="409602" y="406087"/>
                </a:cubicBezTo>
                <a:cubicBezTo>
                  <a:pt x="408362" y="399874"/>
                  <a:pt x="412080" y="393661"/>
                  <a:pt x="419514" y="391175"/>
                </a:cubicBezTo>
                <a:cubicBezTo>
                  <a:pt x="426948" y="389933"/>
                  <a:pt x="436860" y="388690"/>
                  <a:pt x="446772" y="388690"/>
                </a:cubicBezTo>
                <a:close/>
                <a:moveTo>
                  <a:pt x="295714" y="24881"/>
                </a:moveTo>
                <a:cubicBezTo>
                  <a:pt x="146614" y="24881"/>
                  <a:pt x="24850" y="145552"/>
                  <a:pt x="24850" y="294835"/>
                </a:cubicBezTo>
                <a:cubicBezTo>
                  <a:pt x="24850" y="297323"/>
                  <a:pt x="26094" y="301056"/>
                  <a:pt x="26094" y="303544"/>
                </a:cubicBezTo>
                <a:lnTo>
                  <a:pt x="26094" y="304788"/>
                </a:lnTo>
                <a:lnTo>
                  <a:pt x="24850" y="307276"/>
                </a:lnTo>
                <a:lnTo>
                  <a:pt x="24850" y="471488"/>
                </a:lnTo>
                <a:cubicBezTo>
                  <a:pt x="24850" y="473976"/>
                  <a:pt x="26094" y="476464"/>
                  <a:pt x="27336" y="477708"/>
                </a:cubicBezTo>
                <a:cubicBezTo>
                  <a:pt x="28578" y="477708"/>
                  <a:pt x="33548" y="481440"/>
                  <a:pt x="36034" y="482684"/>
                </a:cubicBezTo>
                <a:cubicBezTo>
                  <a:pt x="41004" y="485172"/>
                  <a:pt x="45974" y="487660"/>
                  <a:pt x="48458" y="490148"/>
                </a:cubicBezTo>
                <a:lnTo>
                  <a:pt x="91946" y="517517"/>
                </a:lnTo>
                <a:cubicBezTo>
                  <a:pt x="101886" y="524981"/>
                  <a:pt x="108098" y="536177"/>
                  <a:pt x="108098" y="547374"/>
                </a:cubicBezTo>
                <a:lnTo>
                  <a:pt x="108098" y="648140"/>
                </a:lnTo>
                <a:lnTo>
                  <a:pt x="291986" y="648140"/>
                </a:lnTo>
                <a:lnTo>
                  <a:pt x="291986" y="572254"/>
                </a:lnTo>
                <a:cubicBezTo>
                  <a:pt x="291986" y="566034"/>
                  <a:pt x="291986" y="557326"/>
                  <a:pt x="371504" y="476464"/>
                </a:cubicBezTo>
                <a:cubicBezTo>
                  <a:pt x="373990" y="475220"/>
                  <a:pt x="373990" y="472732"/>
                  <a:pt x="375232" y="470244"/>
                </a:cubicBezTo>
                <a:cubicBezTo>
                  <a:pt x="376474" y="461536"/>
                  <a:pt x="373990" y="452827"/>
                  <a:pt x="367778" y="444119"/>
                </a:cubicBezTo>
                <a:lnTo>
                  <a:pt x="260924" y="378185"/>
                </a:lnTo>
                <a:cubicBezTo>
                  <a:pt x="253468" y="373209"/>
                  <a:pt x="248498" y="364501"/>
                  <a:pt x="248498" y="354549"/>
                </a:cubicBezTo>
                <a:lnTo>
                  <a:pt x="248498" y="335888"/>
                </a:lnTo>
                <a:cubicBezTo>
                  <a:pt x="242286" y="337132"/>
                  <a:pt x="238558" y="338376"/>
                  <a:pt x="233588" y="338376"/>
                </a:cubicBezTo>
                <a:cubicBezTo>
                  <a:pt x="173950" y="338376"/>
                  <a:pt x="125492" y="289859"/>
                  <a:pt x="125492" y="231390"/>
                </a:cubicBezTo>
                <a:cubicBezTo>
                  <a:pt x="125492" y="223926"/>
                  <a:pt x="131704" y="218949"/>
                  <a:pt x="137918" y="218949"/>
                </a:cubicBezTo>
                <a:cubicBezTo>
                  <a:pt x="145372" y="218949"/>
                  <a:pt x="150342" y="223926"/>
                  <a:pt x="150342" y="231390"/>
                </a:cubicBezTo>
                <a:cubicBezTo>
                  <a:pt x="150342" y="276175"/>
                  <a:pt x="187616" y="313496"/>
                  <a:pt x="233588" y="313496"/>
                </a:cubicBezTo>
                <a:cubicBezTo>
                  <a:pt x="263408" y="313496"/>
                  <a:pt x="282046" y="298567"/>
                  <a:pt x="289500" y="291103"/>
                </a:cubicBezTo>
                <a:cubicBezTo>
                  <a:pt x="295714" y="286127"/>
                  <a:pt x="303168" y="283639"/>
                  <a:pt x="311866" y="286127"/>
                </a:cubicBezTo>
                <a:lnTo>
                  <a:pt x="416234" y="317228"/>
                </a:lnTo>
                <a:cubicBezTo>
                  <a:pt x="417476" y="318472"/>
                  <a:pt x="418720" y="317228"/>
                  <a:pt x="419962" y="315984"/>
                </a:cubicBezTo>
                <a:lnTo>
                  <a:pt x="439842" y="271199"/>
                </a:lnTo>
                <a:cubicBezTo>
                  <a:pt x="443570" y="263735"/>
                  <a:pt x="444812" y="256270"/>
                  <a:pt x="442326" y="247562"/>
                </a:cubicBezTo>
                <a:cubicBezTo>
                  <a:pt x="439842" y="236366"/>
                  <a:pt x="432386" y="226414"/>
                  <a:pt x="421204" y="222682"/>
                </a:cubicBezTo>
                <a:lnTo>
                  <a:pt x="273348" y="159236"/>
                </a:lnTo>
                <a:cubicBezTo>
                  <a:pt x="269620" y="156748"/>
                  <a:pt x="257196" y="153016"/>
                  <a:pt x="247256" y="148040"/>
                </a:cubicBezTo>
                <a:cubicBezTo>
                  <a:pt x="241044" y="146796"/>
                  <a:pt x="237316" y="139331"/>
                  <a:pt x="238558" y="133111"/>
                </a:cubicBezTo>
                <a:cubicBezTo>
                  <a:pt x="241044" y="126891"/>
                  <a:pt x="248498" y="123159"/>
                  <a:pt x="254712" y="125647"/>
                </a:cubicBezTo>
                <a:cubicBezTo>
                  <a:pt x="255954" y="126891"/>
                  <a:pt x="263408" y="128135"/>
                  <a:pt x="269620" y="130623"/>
                </a:cubicBezTo>
                <a:lnTo>
                  <a:pt x="350382" y="31101"/>
                </a:lnTo>
                <a:cubicBezTo>
                  <a:pt x="339200" y="27369"/>
                  <a:pt x="331746" y="26125"/>
                  <a:pt x="331746" y="26125"/>
                </a:cubicBezTo>
                <a:cubicBezTo>
                  <a:pt x="319320" y="24881"/>
                  <a:pt x="306896" y="24881"/>
                  <a:pt x="295714" y="24881"/>
                </a:cubicBezTo>
                <a:close/>
                <a:moveTo>
                  <a:pt x="295714" y="0"/>
                </a:moveTo>
                <a:cubicBezTo>
                  <a:pt x="308138" y="0"/>
                  <a:pt x="321806" y="1244"/>
                  <a:pt x="334230" y="2488"/>
                </a:cubicBezTo>
                <a:cubicBezTo>
                  <a:pt x="334230" y="2488"/>
                  <a:pt x="341686" y="3732"/>
                  <a:pt x="355352" y="7464"/>
                </a:cubicBezTo>
                <a:cubicBezTo>
                  <a:pt x="364050" y="8708"/>
                  <a:pt x="370262" y="14928"/>
                  <a:pt x="372748" y="22393"/>
                </a:cubicBezTo>
                <a:cubicBezTo>
                  <a:pt x="375232" y="31101"/>
                  <a:pt x="373990" y="38565"/>
                  <a:pt x="369020" y="46029"/>
                </a:cubicBezTo>
                <a:lnTo>
                  <a:pt x="293228" y="140576"/>
                </a:lnTo>
                <a:lnTo>
                  <a:pt x="431144" y="199045"/>
                </a:lnTo>
                <a:cubicBezTo>
                  <a:pt x="448540" y="206509"/>
                  <a:pt x="462206" y="222682"/>
                  <a:pt x="465934" y="241342"/>
                </a:cubicBezTo>
                <a:cubicBezTo>
                  <a:pt x="469662" y="255026"/>
                  <a:pt x="468420" y="269955"/>
                  <a:pt x="462206" y="282395"/>
                </a:cubicBezTo>
                <a:lnTo>
                  <a:pt x="442326" y="325936"/>
                </a:lnTo>
                <a:cubicBezTo>
                  <a:pt x="437356" y="335888"/>
                  <a:pt x="427416" y="342109"/>
                  <a:pt x="417476" y="342109"/>
                </a:cubicBezTo>
                <a:cubicBezTo>
                  <a:pt x="414992" y="342109"/>
                  <a:pt x="412508" y="342109"/>
                  <a:pt x="408780" y="340865"/>
                </a:cubicBezTo>
                <a:lnTo>
                  <a:pt x="305654" y="309764"/>
                </a:lnTo>
                <a:cubicBezTo>
                  <a:pt x="299440" y="315984"/>
                  <a:pt x="288258" y="324692"/>
                  <a:pt x="272106" y="330912"/>
                </a:cubicBezTo>
                <a:lnTo>
                  <a:pt x="272106" y="354549"/>
                </a:lnTo>
                <a:cubicBezTo>
                  <a:pt x="272106" y="355793"/>
                  <a:pt x="272106" y="357037"/>
                  <a:pt x="274590" y="358281"/>
                </a:cubicBezTo>
                <a:lnTo>
                  <a:pt x="383930" y="426703"/>
                </a:lnTo>
                <a:cubicBezTo>
                  <a:pt x="397598" y="439143"/>
                  <a:pt x="402568" y="457803"/>
                  <a:pt x="398840" y="475220"/>
                </a:cubicBezTo>
                <a:cubicBezTo>
                  <a:pt x="397598" y="482684"/>
                  <a:pt x="393870" y="488904"/>
                  <a:pt x="390142" y="492636"/>
                </a:cubicBezTo>
                <a:cubicBezTo>
                  <a:pt x="344170" y="538665"/>
                  <a:pt x="320562" y="566034"/>
                  <a:pt x="316836" y="573498"/>
                </a:cubicBezTo>
                <a:lnTo>
                  <a:pt x="316836" y="648140"/>
                </a:lnTo>
                <a:lnTo>
                  <a:pt x="321806" y="648140"/>
                </a:lnTo>
                <a:cubicBezTo>
                  <a:pt x="349140" y="648140"/>
                  <a:pt x="371504" y="670533"/>
                  <a:pt x="371504" y="697901"/>
                </a:cubicBezTo>
                <a:lnTo>
                  <a:pt x="371504" y="722782"/>
                </a:lnTo>
                <a:cubicBezTo>
                  <a:pt x="371504" y="729002"/>
                  <a:pt x="370262" y="733978"/>
                  <a:pt x="367778" y="738954"/>
                </a:cubicBezTo>
                <a:cubicBezTo>
                  <a:pt x="386414" y="748907"/>
                  <a:pt x="400082" y="770055"/>
                  <a:pt x="400082" y="793692"/>
                </a:cubicBezTo>
                <a:lnTo>
                  <a:pt x="400082" y="840965"/>
                </a:lnTo>
                <a:cubicBezTo>
                  <a:pt x="400082" y="863358"/>
                  <a:pt x="381444" y="880774"/>
                  <a:pt x="360322" y="880774"/>
                </a:cubicBezTo>
                <a:lnTo>
                  <a:pt x="39760" y="880774"/>
                </a:lnTo>
                <a:cubicBezTo>
                  <a:pt x="18638" y="880774"/>
                  <a:pt x="0" y="863358"/>
                  <a:pt x="0" y="840965"/>
                </a:cubicBezTo>
                <a:lnTo>
                  <a:pt x="0" y="793692"/>
                </a:lnTo>
                <a:cubicBezTo>
                  <a:pt x="0" y="770055"/>
                  <a:pt x="13668" y="748907"/>
                  <a:pt x="33548" y="738954"/>
                </a:cubicBezTo>
                <a:cubicBezTo>
                  <a:pt x="29820" y="733978"/>
                  <a:pt x="28578" y="729002"/>
                  <a:pt x="28578" y="722782"/>
                </a:cubicBezTo>
                <a:lnTo>
                  <a:pt x="28578" y="697901"/>
                </a:lnTo>
                <a:cubicBezTo>
                  <a:pt x="28578" y="670533"/>
                  <a:pt x="50944" y="648140"/>
                  <a:pt x="78278" y="648140"/>
                </a:cubicBezTo>
                <a:lnTo>
                  <a:pt x="84490" y="648140"/>
                </a:lnTo>
                <a:lnTo>
                  <a:pt x="84490" y="547374"/>
                </a:lnTo>
                <a:cubicBezTo>
                  <a:pt x="84490" y="543642"/>
                  <a:pt x="82006" y="539909"/>
                  <a:pt x="78278" y="538665"/>
                </a:cubicBezTo>
                <a:lnTo>
                  <a:pt x="33548" y="510053"/>
                </a:lnTo>
                <a:cubicBezTo>
                  <a:pt x="32306" y="508809"/>
                  <a:pt x="27336" y="506321"/>
                  <a:pt x="23608" y="503833"/>
                </a:cubicBezTo>
                <a:cubicBezTo>
                  <a:pt x="16154" y="498856"/>
                  <a:pt x="12426" y="497612"/>
                  <a:pt x="9940" y="493880"/>
                </a:cubicBezTo>
                <a:cubicBezTo>
                  <a:pt x="3728" y="487660"/>
                  <a:pt x="0" y="478952"/>
                  <a:pt x="0" y="471488"/>
                </a:cubicBezTo>
                <a:lnTo>
                  <a:pt x="0" y="307276"/>
                </a:lnTo>
                <a:cubicBezTo>
                  <a:pt x="0" y="306032"/>
                  <a:pt x="1244" y="304788"/>
                  <a:pt x="1244" y="304788"/>
                </a:cubicBezTo>
                <a:cubicBezTo>
                  <a:pt x="1244" y="301056"/>
                  <a:pt x="0" y="297323"/>
                  <a:pt x="0" y="294835"/>
                </a:cubicBezTo>
                <a:cubicBezTo>
                  <a:pt x="0" y="133111"/>
                  <a:pt x="132948" y="0"/>
                  <a:pt x="29571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14"/>
          <p:cNvSpPr/>
          <p:nvPr/>
        </p:nvSpPr>
        <p:spPr>
          <a:xfrm>
            <a:off x="13039703" y="4053724"/>
            <a:ext cx="873352" cy="869562"/>
          </a:xfrm>
          <a:custGeom>
            <a:rect b="b" l="l" r="r" t="t"/>
            <a:pathLst>
              <a:path extrusionOk="0" h="869562" w="873352">
                <a:moveTo>
                  <a:pt x="118985" y="687585"/>
                </a:moveTo>
                <a:cubicBezTo>
                  <a:pt x="125062" y="682723"/>
                  <a:pt x="134786" y="682723"/>
                  <a:pt x="139647" y="687585"/>
                </a:cubicBezTo>
                <a:cubicBezTo>
                  <a:pt x="145724" y="693663"/>
                  <a:pt x="145724" y="702170"/>
                  <a:pt x="139647" y="708248"/>
                </a:cubicBezTo>
                <a:lnTo>
                  <a:pt x="118985" y="728910"/>
                </a:lnTo>
                <a:cubicBezTo>
                  <a:pt x="112908" y="734987"/>
                  <a:pt x="104400" y="734987"/>
                  <a:pt x="98323" y="728910"/>
                </a:cubicBezTo>
                <a:cubicBezTo>
                  <a:pt x="93462" y="722833"/>
                  <a:pt x="93462" y="714325"/>
                  <a:pt x="98323" y="709463"/>
                </a:cubicBezTo>
                <a:close/>
                <a:moveTo>
                  <a:pt x="88813" y="640641"/>
                </a:moveTo>
                <a:cubicBezTo>
                  <a:pt x="92459" y="640641"/>
                  <a:pt x="96106" y="642161"/>
                  <a:pt x="98536" y="645201"/>
                </a:cubicBezTo>
                <a:cubicBezTo>
                  <a:pt x="104613" y="651282"/>
                  <a:pt x="104613" y="661011"/>
                  <a:pt x="98536" y="665875"/>
                </a:cubicBezTo>
                <a:lnTo>
                  <a:pt x="77874" y="686550"/>
                </a:lnTo>
                <a:cubicBezTo>
                  <a:pt x="73013" y="692630"/>
                  <a:pt x="63289" y="692630"/>
                  <a:pt x="58428" y="686550"/>
                </a:cubicBezTo>
                <a:cubicBezTo>
                  <a:pt x="52351" y="681685"/>
                  <a:pt x="52351" y="671956"/>
                  <a:pt x="58428" y="667091"/>
                </a:cubicBezTo>
                <a:lnTo>
                  <a:pt x="79090" y="645201"/>
                </a:lnTo>
                <a:cubicBezTo>
                  <a:pt x="81521" y="642161"/>
                  <a:pt x="85167" y="640641"/>
                  <a:pt x="88813" y="640641"/>
                </a:cubicBezTo>
                <a:close/>
                <a:moveTo>
                  <a:pt x="81639" y="613296"/>
                </a:moveTo>
                <a:cubicBezTo>
                  <a:pt x="75263" y="613296"/>
                  <a:pt x="69043" y="615784"/>
                  <a:pt x="64689" y="620760"/>
                </a:cubicBezTo>
                <a:lnTo>
                  <a:pt x="32344" y="653104"/>
                </a:lnTo>
                <a:cubicBezTo>
                  <a:pt x="22392" y="661812"/>
                  <a:pt x="22392" y="677984"/>
                  <a:pt x="32344" y="687937"/>
                </a:cubicBezTo>
                <a:lnTo>
                  <a:pt x="181627" y="838462"/>
                </a:lnTo>
                <a:cubicBezTo>
                  <a:pt x="191579" y="847170"/>
                  <a:pt x="207751" y="847170"/>
                  <a:pt x="216459" y="838462"/>
                </a:cubicBezTo>
                <a:lnTo>
                  <a:pt x="250047" y="804874"/>
                </a:lnTo>
                <a:cubicBezTo>
                  <a:pt x="255023" y="801142"/>
                  <a:pt x="257512" y="794922"/>
                  <a:pt x="257512" y="787458"/>
                </a:cubicBezTo>
                <a:cubicBezTo>
                  <a:pt x="257512" y="781238"/>
                  <a:pt x="255023" y="775018"/>
                  <a:pt x="250047" y="771286"/>
                </a:cubicBezTo>
                <a:lnTo>
                  <a:pt x="99521" y="620760"/>
                </a:lnTo>
                <a:cubicBezTo>
                  <a:pt x="94545" y="615784"/>
                  <a:pt x="88014" y="613296"/>
                  <a:pt x="81639" y="613296"/>
                </a:cubicBezTo>
                <a:close/>
                <a:moveTo>
                  <a:pt x="790242" y="471401"/>
                </a:moveTo>
                <a:cubicBezTo>
                  <a:pt x="763593" y="471401"/>
                  <a:pt x="742367" y="494493"/>
                  <a:pt x="730238" y="511287"/>
                </a:cubicBezTo>
                <a:cubicBezTo>
                  <a:pt x="724018" y="519995"/>
                  <a:pt x="665549" y="594636"/>
                  <a:pt x="630717" y="617028"/>
                </a:cubicBezTo>
                <a:cubicBezTo>
                  <a:pt x="631961" y="619516"/>
                  <a:pt x="631961" y="622004"/>
                  <a:pt x="631961" y="624492"/>
                </a:cubicBezTo>
                <a:cubicBezTo>
                  <a:pt x="631961" y="669276"/>
                  <a:pt x="605836" y="705353"/>
                  <a:pt x="572248" y="705353"/>
                </a:cubicBezTo>
                <a:lnTo>
                  <a:pt x="363253" y="705353"/>
                </a:lnTo>
                <a:cubicBezTo>
                  <a:pt x="357033" y="705353"/>
                  <a:pt x="350813" y="699133"/>
                  <a:pt x="350813" y="692913"/>
                </a:cubicBezTo>
                <a:cubicBezTo>
                  <a:pt x="350813" y="686693"/>
                  <a:pt x="357033" y="681716"/>
                  <a:pt x="363253" y="681716"/>
                </a:cubicBezTo>
                <a:lnTo>
                  <a:pt x="572248" y="681716"/>
                </a:lnTo>
                <a:cubicBezTo>
                  <a:pt x="592152" y="681716"/>
                  <a:pt x="607080" y="655592"/>
                  <a:pt x="607080" y="624492"/>
                </a:cubicBezTo>
                <a:cubicBezTo>
                  <a:pt x="607080" y="594636"/>
                  <a:pt x="592152" y="568512"/>
                  <a:pt x="572248" y="568512"/>
                </a:cubicBezTo>
                <a:lnTo>
                  <a:pt x="373205" y="568512"/>
                </a:lnTo>
                <a:cubicBezTo>
                  <a:pt x="369473" y="568512"/>
                  <a:pt x="365741" y="566024"/>
                  <a:pt x="363253" y="563536"/>
                </a:cubicBezTo>
                <a:cubicBezTo>
                  <a:pt x="363253" y="563536"/>
                  <a:pt x="362009" y="563536"/>
                  <a:pt x="362009" y="562292"/>
                </a:cubicBezTo>
                <a:cubicBezTo>
                  <a:pt x="345837" y="548608"/>
                  <a:pt x="324688" y="539900"/>
                  <a:pt x="297320" y="539900"/>
                </a:cubicBezTo>
                <a:lnTo>
                  <a:pt x="233875" y="539900"/>
                </a:lnTo>
                <a:cubicBezTo>
                  <a:pt x="167942" y="539900"/>
                  <a:pt x="145550" y="585928"/>
                  <a:pt x="138086" y="624492"/>
                </a:cubicBezTo>
                <a:lnTo>
                  <a:pt x="267464" y="753869"/>
                </a:lnTo>
                <a:lnTo>
                  <a:pt x="644401" y="753869"/>
                </a:lnTo>
                <a:cubicBezTo>
                  <a:pt x="689185" y="753869"/>
                  <a:pt x="787463" y="641908"/>
                  <a:pt x="839712" y="572244"/>
                </a:cubicBezTo>
                <a:cubicBezTo>
                  <a:pt x="857128" y="538655"/>
                  <a:pt x="848420" y="498847"/>
                  <a:pt x="818563" y="480187"/>
                </a:cubicBezTo>
                <a:cubicBezTo>
                  <a:pt x="808611" y="473967"/>
                  <a:pt x="799125" y="471401"/>
                  <a:pt x="790242" y="471401"/>
                </a:cubicBezTo>
                <a:close/>
                <a:moveTo>
                  <a:pt x="133923" y="353805"/>
                </a:moveTo>
                <a:cubicBezTo>
                  <a:pt x="140090" y="353805"/>
                  <a:pt x="146258" y="358739"/>
                  <a:pt x="146258" y="364907"/>
                </a:cubicBezTo>
                <a:lnTo>
                  <a:pt x="146258" y="404381"/>
                </a:lnTo>
                <a:lnTo>
                  <a:pt x="184499" y="404381"/>
                </a:lnTo>
                <a:cubicBezTo>
                  <a:pt x="190667" y="404381"/>
                  <a:pt x="196835" y="409316"/>
                  <a:pt x="196835" y="416717"/>
                </a:cubicBezTo>
                <a:cubicBezTo>
                  <a:pt x="196835" y="422885"/>
                  <a:pt x="190667" y="429053"/>
                  <a:pt x="184499" y="429053"/>
                </a:cubicBezTo>
                <a:lnTo>
                  <a:pt x="146258" y="429053"/>
                </a:lnTo>
                <a:lnTo>
                  <a:pt x="146258" y="467294"/>
                </a:lnTo>
                <a:cubicBezTo>
                  <a:pt x="146258" y="473462"/>
                  <a:pt x="140090" y="479630"/>
                  <a:pt x="133923" y="479630"/>
                </a:cubicBezTo>
                <a:cubicBezTo>
                  <a:pt x="126521" y="479630"/>
                  <a:pt x="121587" y="473462"/>
                  <a:pt x="121587" y="467294"/>
                </a:cubicBezTo>
                <a:lnTo>
                  <a:pt x="121587" y="429053"/>
                </a:lnTo>
                <a:lnTo>
                  <a:pt x="82112" y="429053"/>
                </a:lnTo>
                <a:cubicBezTo>
                  <a:pt x="75944" y="429053"/>
                  <a:pt x="71010" y="422885"/>
                  <a:pt x="71010" y="416717"/>
                </a:cubicBezTo>
                <a:cubicBezTo>
                  <a:pt x="71010" y="409316"/>
                  <a:pt x="75944" y="404381"/>
                  <a:pt x="82112" y="404381"/>
                </a:cubicBezTo>
                <a:lnTo>
                  <a:pt x="121587" y="404381"/>
                </a:lnTo>
                <a:lnTo>
                  <a:pt x="121587" y="364907"/>
                </a:lnTo>
                <a:cubicBezTo>
                  <a:pt x="121587" y="358739"/>
                  <a:pt x="126521" y="353805"/>
                  <a:pt x="133923" y="353805"/>
                </a:cubicBezTo>
                <a:close/>
                <a:moveTo>
                  <a:pt x="317224" y="206505"/>
                </a:moveTo>
                <a:cubicBezTo>
                  <a:pt x="303540" y="206505"/>
                  <a:pt x="292344" y="217701"/>
                  <a:pt x="292344" y="231385"/>
                </a:cubicBezTo>
                <a:lnTo>
                  <a:pt x="276172" y="516263"/>
                </a:lnTo>
                <a:lnTo>
                  <a:pt x="297320" y="516263"/>
                </a:lnTo>
                <a:cubicBezTo>
                  <a:pt x="330909" y="516263"/>
                  <a:pt x="357033" y="526215"/>
                  <a:pt x="378181" y="544876"/>
                </a:cubicBezTo>
                <a:lnTo>
                  <a:pt x="572248" y="544876"/>
                </a:lnTo>
                <a:cubicBezTo>
                  <a:pt x="597128" y="544876"/>
                  <a:pt x="615788" y="563536"/>
                  <a:pt x="625741" y="590904"/>
                </a:cubicBezTo>
                <a:cubicBezTo>
                  <a:pt x="641913" y="577220"/>
                  <a:pt x="665549" y="551096"/>
                  <a:pt x="684209" y="528703"/>
                </a:cubicBezTo>
                <a:lnTo>
                  <a:pt x="666793" y="231385"/>
                </a:lnTo>
                <a:cubicBezTo>
                  <a:pt x="666793" y="217701"/>
                  <a:pt x="656841" y="206505"/>
                  <a:pt x="641913" y="206505"/>
                </a:cubicBezTo>
                <a:lnTo>
                  <a:pt x="598372" y="206505"/>
                </a:lnTo>
                <a:lnTo>
                  <a:pt x="598372" y="241337"/>
                </a:lnTo>
                <a:cubicBezTo>
                  <a:pt x="602104" y="245069"/>
                  <a:pt x="605836" y="250045"/>
                  <a:pt x="605836" y="256266"/>
                </a:cubicBezTo>
                <a:cubicBezTo>
                  <a:pt x="605836" y="266218"/>
                  <a:pt x="597128" y="274926"/>
                  <a:pt x="585932" y="274926"/>
                </a:cubicBezTo>
                <a:cubicBezTo>
                  <a:pt x="575980" y="274926"/>
                  <a:pt x="567272" y="266218"/>
                  <a:pt x="567272" y="256266"/>
                </a:cubicBezTo>
                <a:cubicBezTo>
                  <a:pt x="567272" y="250045"/>
                  <a:pt x="569760" y="245069"/>
                  <a:pt x="573492" y="241337"/>
                </a:cubicBezTo>
                <a:lnTo>
                  <a:pt x="573492" y="206505"/>
                </a:lnTo>
                <a:lnTo>
                  <a:pt x="385645" y="206505"/>
                </a:lnTo>
                <a:lnTo>
                  <a:pt x="385645" y="241337"/>
                </a:lnTo>
                <a:cubicBezTo>
                  <a:pt x="389377" y="245069"/>
                  <a:pt x="391865" y="250045"/>
                  <a:pt x="391865" y="256266"/>
                </a:cubicBezTo>
                <a:cubicBezTo>
                  <a:pt x="391865" y="266218"/>
                  <a:pt x="384401" y="274926"/>
                  <a:pt x="373205" y="274926"/>
                </a:cubicBezTo>
                <a:cubicBezTo>
                  <a:pt x="362009" y="274926"/>
                  <a:pt x="354545" y="266218"/>
                  <a:pt x="354545" y="256266"/>
                </a:cubicBezTo>
                <a:cubicBezTo>
                  <a:pt x="354545" y="250045"/>
                  <a:pt x="357033" y="245069"/>
                  <a:pt x="360765" y="241337"/>
                </a:cubicBezTo>
                <a:lnTo>
                  <a:pt x="360765" y="206505"/>
                </a:lnTo>
                <a:close/>
                <a:moveTo>
                  <a:pt x="678887" y="114543"/>
                </a:moveTo>
                <a:cubicBezTo>
                  <a:pt x="682555" y="109652"/>
                  <a:pt x="689892" y="109652"/>
                  <a:pt x="694783" y="114543"/>
                </a:cubicBezTo>
                <a:lnTo>
                  <a:pt x="707010" y="126770"/>
                </a:lnTo>
                <a:lnTo>
                  <a:pt x="720460" y="114543"/>
                </a:lnTo>
                <a:cubicBezTo>
                  <a:pt x="725351" y="109652"/>
                  <a:pt x="732687" y="109652"/>
                  <a:pt x="737578" y="114543"/>
                </a:cubicBezTo>
                <a:cubicBezTo>
                  <a:pt x="742469" y="119434"/>
                  <a:pt x="742469" y="126770"/>
                  <a:pt x="737578" y="131661"/>
                </a:cubicBezTo>
                <a:lnTo>
                  <a:pt x="724128" y="145111"/>
                </a:lnTo>
                <a:lnTo>
                  <a:pt x="737578" y="157338"/>
                </a:lnTo>
                <a:cubicBezTo>
                  <a:pt x="742469" y="161006"/>
                  <a:pt x="742469" y="169565"/>
                  <a:pt x="737578" y="174456"/>
                </a:cubicBezTo>
                <a:cubicBezTo>
                  <a:pt x="735132" y="176902"/>
                  <a:pt x="732687" y="176902"/>
                  <a:pt x="729019" y="176902"/>
                </a:cubicBezTo>
                <a:cubicBezTo>
                  <a:pt x="726573" y="176902"/>
                  <a:pt x="722905" y="176902"/>
                  <a:pt x="720460" y="174456"/>
                </a:cubicBezTo>
                <a:lnTo>
                  <a:pt x="707010" y="161006"/>
                </a:lnTo>
                <a:lnTo>
                  <a:pt x="694783" y="174456"/>
                </a:lnTo>
                <a:cubicBezTo>
                  <a:pt x="692337" y="176902"/>
                  <a:pt x="689892" y="176902"/>
                  <a:pt x="686223" y="176902"/>
                </a:cubicBezTo>
                <a:cubicBezTo>
                  <a:pt x="683778" y="176902"/>
                  <a:pt x="680110" y="176902"/>
                  <a:pt x="678887" y="174456"/>
                </a:cubicBezTo>
                <a:cubicBezTo>
                  <a:pt x="673996" y="169565"/>
                  <a:pt x="673996" y="161006"/>
                  <a:pt x="678887" y="157338"/>
                </a:cubicBezTo>
                <a:lnTo>
                  <a:pt x="691114" y="145111"/>
                </a:lnTo>
                <a:lnTo>
                  <a:pt x="678887" y="131661"/>
                </a:lnTo>
                <a:cubicBezTo>
                  <a:pt x="673996" y="126770"/>
                  <a:pt x="673996" y="119434"/>
                  <a:pt x="678887" y="114543"/>
                </a:cubicBezTo>
                <a:close/>
                <a:moveTo>
                  <a:pt x="478947" y="23636"/>
                </a:moveTo>
                <a:cubicBezTo>
                  <a:pt x="427942" y="23636"/>
                  <a:pt x="385645" y="67176"/>
                  <a:pt x="385645" y="118181"/>
                </a:cubicBezTo>
                <a:lnTo>
                  <a:pt x="385645" y="181625"/>
                </a:lnTo>
                <a:lnTo>
                  <a:pt x="573492" y="181625"/>
                </a:lnTo>
                <a:lnTo>
                  <a:pt x="573492" y="118181"/>
                </a:lnTo>
                <a:cubicBezTo>
                  <a:pt x="573492" y="67176"/>
                  <a:pt x="532439" y="23636"/>
                  <a:pt x="478947" y="23636"/>
                </a:cubicBezTo>
                <a:close/>
                <a:moveTo>
                  <a:pt x="478947" y="0"/>
                </a:moveTo>
                <a:cubicBezTo>
                  <a:pt x="544879" y="0"/>
                  <a:pt x="598372" y="53492"/>
                  <a:pt x="598372" y="118181"/>
                </a:cubicBezTo>
                <a:lnTo>
                  <a:pt x="598372" y="181625"/>
                </a:lnTo>
                <a:lnTo>
                  <a:pt x="641913" y="181625"/>
                </a:lnTo>
                <a:cubicBezTo>
                  <a:pt x="669281" y="181625"/>
                  <a:pt x="690429" y="204017"/>
                  <a:pt x="691673" y="228897"/>
                </a:cubicBezTo>
                <a:lnTo>
                  <a:pt x="706602" y="501335"/>
                </a:lnTo>
                <a:cubicBezTo>
                  <a:pt x="709090" y="498847"/>
                  <a:pt x="710334" y="497603"/>
                  <a:pt x="710334" y="496359"/>
                </a:cubicBezTo>
                <a:cubicBezTo>
                  <a:pt x="746410" y="447843"/>
                  <a:pt x="791195" y="434159"/>
                  <a:pt x="832247" y="460283"/>
                </a:cubicBezTo>
                <a:cubicBezTo>
                  <a:pt x="872056" y="485163"/>
                  <a:pt x="885740" y="539900"/>
                  <a:pt x="860860" y="583440"/>
                </a:cubicBezTo>
                <a:lnTo>
                  <a:pt x="859616" y="584684"/>
                </a:lnTo>
                <a:cubicBezTo>
                  <a:pt x="845932" y="604588"/>
                  <a:pt x="716554" y="777506"/>
                  <a:pt x="644401" y="777506"/>
                </a:cubicBezTo>
                <a:lnTo>
                  <a:pt x="279904" y="777506"/>
                </a:lnTo>
                <a:cubicBezTo>
                  <a:pt x="283636" y="793678"/>
                  <a:pt x="279904" y="811094"/>
                  <a:pt x="267464" y="822290"/>
                </a:cubicBezTo>
                <a:lnTo>
                  <a:pt x="235119" y="855878"/>
                </a:lnTo>
                <a:cubicBezTo>
                  <a:pt x="225167" y="864586"/>
                  <a:pt x="212727" y="869562"/>
                  <a:pt x="200287" y="869562"/>
                </a:cubicBezTo>
                <a:cubicBezTo>
                  <a:pt x="187847" y="869562"/>
                  <a:pt x="174162" y="864586"/>
                  <a:pt x="165454" y="855878"/>
                </a:cubicBezTo>
                <a:lnTo>
                  <a:pt x="14928" y="705353"/>
                </a:lnTo>
                <a:cubicBezTo>
                  <a:pt x="-4976" y="685449"/>
                  <a:pt x="-4976" y="654348"/>
                  <a:pt x="14928" y="635688"/>
                </a:cubicBezTo>
                <a:lnTo>
                  <a:pt x="47273" y="603344"/>
                </a:lnTo>
                <a:cubicBezTo>
                  <a:pt x="65933" y="583440"/>
                  <a:pt x="98277" y="583440"/>
                  <a:pt x="116938" y="603344"/>
                </a:cubicBezTo>
                <a:lnTo>
                  <a:pt x="118182" y="604588"/>
                </a:lnTo>
                <a:cubicBezTo>
                  <a:pt x="129378" y="568512"/>
                  <a:pt x="156746" y="516263"/>
                  <a:pt x="233875" y="516263"/>
                </a:cubicBezTo>
                <a:lnTo>
                  <a:pt x="251291" y="516263"/>
                </a:lnTo>
                <a:lnTo>
                  <a:pt x="267464" y="228897"/>
                </a:lnTo>
                <a:cubicBezTo>
                  <a:pt x="268708" y="204017"/>
                  <a:pt x="289856" y="181625"/>
                  <a:pt x="317224" y="181625"/>
                </a:cubicBezTo>
                <a:lnTo>
                  <a:pt x="360765" y="181625"/>
                </a:lnTo>
                <a:lnTo>
                  <a:pt x="360765" y="118181"/>
                </a:lnTo>
                <a:cubicBezTo>
                  <a:pt x="360765" y="53492"/>
                  <a:pt x="414258" y="0"/>
                  <a:pt x="478947" y="0"/>
                </a:cubicBezTo>
                <a:close/>
                <a:moveTo>
                  <a:pt x="283418" y="0"/>
                </a:moveTo>
                <a:cubicBezTo>
                  <a:pt x="289555" y="0"/>
                  <a:pt x="294465" y="4910"/>
                  <a:pt x="294465" y="11047"/>
                </a:cubicBezTo>
                <a:lnTo>
                  <a:pt x="294465" y="29459"/>
                </a:lnTo>
                <a:lnTo>
                  <a:pt x="312877" y="29459"/>
                </a:lnTo>
                <a:cubicBezTo>
                  <a:pt x="320242" y="29459"/>
                  <a:pt x="325152" y="34369"/>
                  <a:pt x="325152" y="41734"/>
                </a:cubicBezTo>
                <a:cubicBezTo>
                  <a:pt x="325152" y="47871"/>
                  <a:pt x="320242" y="54009"/>
                  <a:pt x="312877" y="54009"/>
                </a:cubicBezTo>
                <a:lnTo>
                  <a:pt x="294465" y="54009"/>
                </a:lnTo>
                <a:lnTo>
                  <a:pt x="294465" y="71193"/>
                </a:lnTo>
                <a:cubicBezTo>
                  <a:pt x="294465" y="78558"/>
                  <a:pt x="289555" y="83468"/>
                  <a:pt x="283418" y="83468"/>
                </a:cubicBezTo>
                <a:cubicBezTo>
                  <a:pt x="276053" y="83468"/>
                  <a:pt x="271143" y="78558"/>
                  <a:pt x="271143" y="71193"/>
                </a:cubicBezTo>
                <a:lnTo>
                  <a:pt x="271143" y="54009"/>
                </a:lnTo>
                <a:lnTo>
                  <a:pt x="252731" y="54009"/>
                </a:lnTo>
                <a:cubicBezTo>
                  <a:pt x="246594" y="54009"/>
                  <a:pt x="241684" y="47871"/>
                  <a:pt x="241684" y="41734"/>
                </a:cubicBezTo>
                <a:cubicBezTo>
                  <a:pt x="241684" y="34369"/>
                  <a:pt x="246594" y="29459"/>
                  <a:pt x="252731" y="29459"/>
                </a:cubicBezTo>
                <a:lnTo>
                  <a:pt x="271143" y="29459"/>
                </a:lnTo>
                <a:lnTo>
                  <a:pt x="271143" y="11047"/>
                </a:lnTo>
                <a:cubicBezTo>
                  <a:pt x="271143" y="4910"/>
                  <a:pt x="276053" y="0"/>
                  <a:pt x="283418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14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Pruebas del modelo con interfaz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14"/>
          <p:cNvSpPr txBox="1"/>
          <p:nvPr/>
        </p:nvSpPr>
        <p:spPr>
          <a:xfrm>
            <a:off x="1520826" y="183746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Se desarrolló un HTML el cual se optimizó con CSS (derecha)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14"/>
          <p:cNvSpPr txBox="1"/>
          <p:nvPr/>
        </p:nvSpPr>
        <p:spPr>
          <a:xfrm>
            <a:off x="19232100" y="11397900"/>
            <a:ext cx="1536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0" i="0" lang="en-US" sz="3400" u="sng" cap="none" strike="noStrike">
                <a:solidFill>
                  <a:schemeClr val="hlink"/>
                </a:solidFill>
                <a:latin typeface="Poppins"/>
                <a:ea typeface="Poppins"/>
                <a:cs typeface="Poppins"/>
                <a:sym typeface="Poppins"/>
                <a:hlinkClick r:id="rId3"/>
              </a:rPr>
              <a:t>Link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7" name="Google Shape;247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417677" y="4211100"/>
            <a:ext cx="8407034" cy="6873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2352" y="3885912"/>
            <a:ext cx="11395774" cy="87737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37411d4ae50_0_22"/>
          <p:cNvSpPr/>
          <p:nvPr/>
        </p:nvSpPr>
        <p:spPr>
          <a:xfrm>
            <a:off x="13627717" y="2234869"/>
            <a:ext cx="10749938" cy="11478711"/>
          </a:xfrm>
          <a:custGeom>
            <a:rect b="b" l="l" r="r" t="t"/>
            <a:pathLst>
              <a:path extrusionOk="0" h="9215" w="8630">
                <a:moveTo>
                  <a:pt x="8071" y="1386"/>
                </a:moveTo>
                <a:cubicBezTo>
                  <a:pt x="7636" y="951"/>
                  <a:pt x="7131" y="610"/>
                  <a:pt x="6568" y="372"/>
                </a:cubicBezTo>
                <a:cubicBezTo>
                  <a:pt x="6482" y="336"/>
                  <a:pt x="6394" y="302"/>
                  <a:pt x="6307" y="271"/>
                </a:cubicBezTo>
                <a:cubicBezTo>
                  <a:pt x="5801" y="91"/>
                  <a:pt x="5271" y="0"/>
                  <a:pt x="4728" y="0"/>
                </a:cubicBezTo>
                <a:cubicBezTo>
                  <a:pt x="4090" y="0"/>
                  <a:pt x="3470" y="126"/>
                  <a:pt x="2888" y="372"/>
                </a:cubicBezTo>
                <a:cubicBezTo>
                  <a:pt x="2325" y="610"/>
                  <a:pt x="1819" y="951"/>
                  <a:pt x="1385" y="1386"/>
                </a:cubicBezTo>
                <a:cubicBezTo>
                  <a:pt x="951" y="1820"/>
                  <a:pt x="610" y="2325"/>
                  <a:pt x="372" y="2888"/>
                </a:cubicBezTo>
                <a:cubicBezTo>
                  <a:pt x="125" y="3471"/>
                  <a:pt x="0" y="4090"/>
                  <a:pt x="0" y="4728"/>
                </a:cubicBezTo>
                <a:cubicBezTo>
                  <a:pt x="0" y="5366"/>
                  <a:pt x="125" y="5984"/>
                  <a:pt x="372" y="6567"/>
                </a:cubicBezTo>
                <a:cubicBezTo>
                  <a:pt x="610" y="7130"/>
                  <a:pt x="951" y="7635"/>
                  <a:pt x="1385" y="8070"/>
                </a:cubicBezTo>
                <a:cubicBezTo>
                  <a:pt x="1819" y="8504"/>
                  <a:pt x="2325" y="8845"/>
                  <a:pt x="2888" y="9083"/>
                </a:cubicBezTo>
                <a:cubicBezTo>
                  <a:pt x="3003" y="9132"/>
                  <a:pt x="3120" y="9176"/>
                  <a:pt x="3238" y="9215"/>
                </a:cubicBezTo>
                <a:lnTo>
                  <a:pt x="3271" y="9215"/>
                </a:lnTo>
                <a:cubicBezTo>
                  <a:pt x="3143" y="9173"/>
                  <a:pt x="3017" y="9126"/>
                  <a:pt x="2892" y="9074"/>
                </a:cubicBezTo>
                <a:cubicBezTo>
                  <a:pt x="2330" y="8836"/>
                  <a:pt x="1825" y="8496"/>
                  <a:pt x="1392" y="8063"/>
                </a:cubicBezTo>
                <a:cubicBezTo>
                  <a:pt x="959" y="7629"/>
                  <a:pt x="619" y="7125"/>
                  <a:pt x="381" y="6563"/>
                </a:cubicBezTo>
                <a:cubicBezTo>
                  <a:pt x="136" y="5982"/>
                  <a:pt x="11" y="5365"/>
                  <a:pt x="11" y="4728"/>
                </a:cubicBezTo>
                <a:cubicBezTo>
                  <a:pt x="11" y="4091"/>
                  <a:pt x="136" y="3474"/>
                  <a:pt x="381" y="2892"/>
                </a:cubicBezTo>
                <a:cubicBezTo>
                  <a:pt x="619" y="2331"/>
                  <a:pt x="959" y="1826"/>
                  <a:pt x="1392" y="1393"/>
                </a:cubicBezTo>
                <a:cubicBezTo>
                  <a:pt x="1825" y="959"/>
                  <a:pt x="2330" y="619"/>
                  <a:pt x="2892" y="382"/>
                </a:cubicBezTo>
                <a:cubicBezTo>
                  <a:pt x="3473" y="136"/>
                  <a:pt x="4091" y="11"/>
                  <a:pt x="4728" y="11"/>
                </a:cubicBezTo>
                <a:cubicBezTo>
                  <a:pt x="5260" y="11"/>
                  <a:pt x="5780" y="98"/>
                  <a:pt x="6276" y="271"/>
                </a:cubicBezTo>
                <a:cubicBezTo>
                  <a:pt x="6373" y="304"/>
                  <a:pt x="6469" y="342"/>
                  <a:pt x="6564" y="382"/>
                </a:cubicBezTo>
                <a:cubicBezTo>
                  <a:pt x="7126" y="619"/>
                  <a:pt x="7630" y="959"/>
                  <a:pt x="8063" y="1393"/>
                </a:cubicBezTo>
                <a:cubicBezTo>
                  <a:pt x="8275" y="1604"/>
                  <a:pt x="8464" y="1832"/>
                  <a:pt x="8630" y="2076"/>
                </a:cubicBezTo>
                <a:lnTo>
                  <a:pt x="8630" y="2058"/>
                </a:lnTo>
                <a:cubicBezTo>
                  <a:pt x="8466" y="1819"/>
                  <a:pt x="8279" y="1594"/>
                  <a:pt x="8071" y="1386"/>
                </a:cubicBezTo>
                <a:close/>
                <a:moveTo>
                  <a:pt x="6564" y="9074"/>
                </a:moveTo>
                <a:cubicBezTo>
                  <a:pt x="6440" y="9126"/>
                  <a:pt x="6313" y="9173"/>
                  <a:pt x="6185" y="9215"/>
                </a:cubicBezTo>
                <a:lnTo>
                  <a:pt x="6217" y="9215"/>
                </a:lnTo>
                <a:cubicBezTo>
                  <a:pt x="6336" y="9176"/>
                  <a:pt x="6452" y="9132"/>
                  <a:pt x="6568" y="9083"/>
                </a:cubicBezTo>
                <a:cubicBezTo>
                  <a:pt x="7131" y="8845"/>
                  <a:pt x="7636" y="8504"/>
                  <a:pt x="8071" y="8070"/>
                </a:cubicBezTo>
                <a:cubicBezTo>
                  <a:pt x="8279" y="7862"/>
                  <a:pt x="8466" y="7637"/>
                  <a:pt x="8630" y="7397"/>
                </a:cubicBezTo>
                <a:lnTo>
                  <a:pt x="8630" y="7379"/>
                </a:lnTo>
                <a:cubicBezTo>
                  <a:pt x="8464" y="7623"/>
                  <a:pt x="8275" y="7851"/>
                  <a:pt x="8063" y="8063"/>
                </a:cubicBezTo>
                <a:cubicBezTo>
                  <a:pt x="7630" y="8496"/>
                  <a:pt x="7126" y="8836"/>
                  <a:pt x="6564" y="907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g37411d4ae50_0_22"/>
          <p:cNvSpPr/>
          <p:nvPr/>
        </p:nvSpPr>
        <p:spPr>
          <a:xfrm>
            <a:off x="12441723" y="1050121"/>
            <a:ext cx="11935938" cy="12663456"/>
          </a:xfrm>
          <a:custGeom>
            <a:rect b="b" l="l" r="r" t="t"/>
            <a:pathLst>
              <a:path extrusionOk="0" h="10166" w="9582">
                <a:moveTo>
                  <a:pt x="9201" y="1222"/>
                </a:moveTo>
                <a:cubicBezTo>
                  <a:pt x="8801" y="906"/>
                  <a:pt x="8363" y="646"/>
                  <a:pt x="7891" y="446"/>
                </a:cubicBezTo>
                <a:cubicBezTo>
                  <a:pt x="7401" y="239"/>
                  <a:pt x="6891" y="103"/>
                  <a:pt x="6366" y="40"/>
                </a:cubicBezTo>
                <a:cubicBezTo>
                  <a:pt x="6140" y="13"/>
                  <a:pt x="5911" y="0"/>
                  <a:pt x="5680" y="0"/>
                </a:cubicBezTo>
                <a:cubicBezTo>
                  <a:pt x="5449" y="0"/>
                  <a:pt x="5220" y="13"/>
                  <a:pt x="4994" y="40"/>
                </a:cubicBezTo>
                <a:cubicBezTo>
                  <a:pt x="4469" y="103"/>
                  <a:pt x="3958" y="239"/>
                  <a:pt x="3469" y="446"/>
                </a:cubicBezTo>
                <a:cubicBezTo>
                  <a:pt x="2793" y="732"/>
                  <a:pt x="2185" y="1142"/>
                  <a:pt x="1664" y="1663"/>
                </a:cubicBezTo>
                <a:cubicBezTo>
                  <a:pt x="1142" y="2184"/>
                  <a:pt x="733" y="2792"/>
                  <a:pt x="447" y="3469"/>
                </a:cubicBezTo>
                <a:cubicBezTo>
                  <a:pt x="151" y="4168"/>
                  <a:pt x="0" y="4913"/>
                  <a:pt x="0" y="5678"/>
                </a:cubicBezTo>
                <a:cubicBezTo>
                  <a:pt x="0" y="6445"/>
                  <a:pt x="151" y="7188"/>
                  <a:pt x="447" y="7889"/>
                </a:cubicBezTo>
                <a:cubicBezTo>
                  <a:pt x="733" y="8565"/>
                  <a:pt x="1142" y="9172"/>
                  <a:pt x="1664" y="9694"/>
                </a:cubicBezTo>
                <a:cubicBezTo>
                  <a:pt x="1833" y="9863"/>
                  <a:pt x="2012" y="10021"/>
                  <a:pt x="2198" y="10166"/>
                </a:cubicBezTo>
                <a:lnTo>
                  <a:pt x="2215" y="10166"/>
                </a:lnTo>
                <a:cubicBezTo>
                  <a:pt x="2024" y="10019"/>
                  <a:pt x="1843" y="9859"/>
                  <a:pt x="1671" y="9687"/>
                </a:cubicBezTo>
                <a:cubicBezTo>
                  <a:pt x="1151" y="9166"/>
                  <a:pt x="741" y="8560"/>
                  <a:pt x="456" y="7885"/>
                </a:cubicBezTo>
                <a:cubicBezTo>
                  <a:pt x="160" y="7186"/>
                  <a:pt x="10" y="6444"/>
                  <a:pt x="10" y="5678"/>
                </a:cubicBezTo>
                <a:cubicBezTo>
                  <a:pt x="10" y="4914"/>
                  <a:pt x="160" y="4171"/>
                  <a:pt x="456" y="3472"/>
                </a:cubicBezTo>
                <a:cubicBezTo>
                  <a:pt x="741" y="2797"/>
                  <a:pt x="1151" y="2191"/>
                  <a:pt x="1671" y="1670"/>
                </a:cubicBezTo>
                <a:cubicBezTo>
                  <a:pt x="2191" y="1150"/>
                  <a:pt x="2798" y="741"/>
                  <a:pt x="3473" y="455"/>
                </a:cubicBezTo>
                <a:cubicBezTo>
                  <a:pt x="3989" y="237"/>
                  <a:pt x="4530" y="98"/>
                  <a:pt x="5086" y="40"/>
                </a:cubicBezTo>
                <a:cubicBezTo>
                  <a:pt x="5282" y="20"/>
                  <a:pt x="5480" y="10"/>
                  <a:pt x="5680" y="10"/>
                </a:cubicBezTo>
                <a:cubicBezTo>
                  <a:pt x="5879" y="10"/>
                  <a:pt x="6077" y="20"/>
                  <a:pt x="6274" y="40"/>
                </a:cubicBezTo>
                <a:cubicBezTo>
                  <a:pt x="6830" y="98"/>
                  <a:pt x="7370" y="237"/>
                  <a:pt x="7886" y="455"/>
                </a:cubicBezTo>
                <a:cubicBezTo>
                  <a:pt x="8354" y="653"/>
                  <a:pt x="8788" y="910"/>
                  <a:pt x="9184" y="1222"/>
                </a:cubicBezTo>
                <a:cubicBezTo>
                  <a:pt x="9322" y="1330"/>
                  <a:pt x="9454" y="1445"/>
                  <a:pt x="9582" y="1567"/>
                </a:cubicBezTo>
                <a:lnTo>
                  <a:pt x="9582" y="1553"/>
                </a:lnTo>
                <a:cubicBezTo>
                  <a:pt x="9459" y="1437"/>
                  <a:pt x="9332" y="1326"/>
                  <a:pt x="9201" y="1222"/>
                </a:cubicBezTo>
                <a:close/>
                <a:moveTo>
                  <a:pt x="9161" y="10166"/>
                </a:moveTo>
                <a:cubicBezTo>
                  <a:pt x="9307" y="10053"/>
                  <a:pt x="9447" y="9933"/>
                  <a:pt x="9582" y="9805"/>
                </a:cubicBezTo>
                <a:lnTo>
                  <a:pt x="9582" y="9791"/>
                </a:lnTo>
                <a:cubicBezTo>
                  <a:pt x="9442" y="9924"/>
                  <a:pt x="9297" y="10049"/>
                  <a:pt x="9145" y="1016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g37411d4ae50_0_22"/>
          <p:cNvSpPr/>
          <p:nvPr/>
        </p:nvSpPr>
        <p:spPr>
          <a:xfrm>
            <a:off x="18081248" y="3181866"/>
            <a:ext cx="1536059" cy="1534814"/>
          </a:xfrm>
          <a:custGeom>
            <a:rect b="b" l="l" r="r" t="t"/>
            <a:pathLst>
              <a:path extrusionOk="0" h="1233" w="1234">
                <a:moveTo>
                  <a:pt x="1234" y="616"/>
                </a:moveTo>
                <a:cubicBezTo>
                  <a:pt x="1234" y="957"/>
                  <a:pt x="957" y="1233"/>
                  <a:pt x="617" y="1233"/>
                </a:cubicBezTo>
                <a:cubicBezTo>
                  <a:pt x="276" y="1233"/>
                  <a:pt x="0" y="957"/>
                  <a:pt x="0" y="616"/>
                </a:cubicBezTo>
                <a:cubicBezTo>
                  <a:pt x="0" y="276"/>
                  <a:pt x="276" y="0"/>
                  <a:pt x="617" y="0"/>
                </a:cubicBezTo>
                <a:cubicBezTo>
                  <a:pt x="957" y="0"/>
                  <a:pt x="1234" y="276"/>
                  <a:pt x="1234" y="6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g37411d4ae50_0_22"/>
          <p:cNvSpPr/>
          <p:nvPr/>
        </p:nvSpPr>
        <p:spPr>
          <a:xfrm>
            <a:off x="16353701" y="8786785"/>
            <a:ext cx="1536059" cy="1534814"/>
          </a:xfrm>
          <a:custGeom>
            <a:rect b="b" l="l" r="r" t="t"/>
            <a:pathLst>
              <a:path extrusionOk="0" h="1233" w="1234">
                <a:moveTo>
                  <a:pt x="1234" y="617"/>
                </a:moveTo>
                <a:cubicBezTo>
                  <a:pt x="1234" y="957"/>
                  <a:pt x="958" y="1233"/>
                  <a:pt x="617" y="1233"/>
                </a:cubicBezTo>
                <a:cubicBezTo>
                  <a:pt x="277" y="1233"/>
                  <a:pt x="0" y="957"/>
                  <a:pt x="0" y="617"/>
                </a:cubicBezTo>
                <a:cubicBezTo>
                  <a:pt x="0" y="276"/>
                  <a:pt x="277" y="0"/>
                  <a:pt x="617" y="0"/>
                </a:cubicBezTo>
                <a:cubicBezTo>
                  <a:pt x="958" y="0"/>
                  <a:pt x="1234" y="276"/>
                  <a:pt x="1234" y="6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g37411d4ae50_0_22"/>
          <p:cNvSpPr/>
          <p:nvPr/>
        </p:nvSpPr>
        <p:spPr>
          <a:xfrm>
            <a:off x="16704262" y="9204601"/>
            <a:ext cx="834934" cy="699171"/>
          </a:xfrm>
          <a:custGeom>
            <a:rect b="b" l="l" r="r" t="t"/>
            <a:pathLst>
              <a:path extrusionOk="0" h="699171" w="834934">
                <a:moveTo>
                  <a:pt x="637697" y="447521"/>
                </a:moveTo>
                <a:cubicBezTo>
                  <a:pt x="652299" y="447521"/>
                  <a:pt x="663250" y="459696"/>
                  <a:pt x="663250" y="474305"/>
                </a:cubicBezTo>
                <a:cubicBezTo>
                  <a:pt x="663250" y="488915"/>
                  <a:pt x="652299" y="501090"/>
                  <a:pt x="637697" y="501090"/>
                </a:cubicBezTo>
                <a:cubicBezTo>
                  <a:pt x="623095" y="501090"/>
                  <a:pt x="610927" y="488915"/>
                  <a:pt x="610927" y="474305"/>
                </a:cubicBezTo>
                <a:cubicBezTo>
                  <a:pt x="610927" y="459696"/>
                  <a:pt x="623095" y="447521"/>
                  <a:pt x="637697" y="447521"/>
                </a:cubicBezTo>
                <a:close/>
                <a:moveTo>
                  <a:pt x="529342" y="447521"/>
                </a:moveTo>
                <a:cubicBezTo>
                  <a:pt x="543944" y="447521"/>
                  <a:pt x="556112" y="459696"/>
                  <a:pt x="556112" y="474305"/>
                </a:cubicBezTo>
                <a:cubicBezTo>
                  <a:pt x="556112" y="488915"/>
                  <a:pt x="543944" y="501090"/>
                  <a:pt x="529342" y="501090"/>
                </a:cubicBezTo>
                <a:cubicBezTo>
                  <a:pt x="515957" y="501090"/>
                  <a:pt x="503789" y="488915"/>
                  <a:pt x="503789" y="474305"/>
                </a:cubicBezTo>
                <a:cubicBezTo>
                  <a:pt x="503789" y="459696"/>
                  <a:pt x="515957" y="447521"/>
                  <a:pt x="529342" y="447521"/>
                </a:cubicBezTo>
                <a:close/>
                <a:moveTo>
                  <a:pt x="422190" y="447521"/>
                </a:moveTo>
                <a:cubicBezTo>
                  <a:pt x="436783" y="447521"/>
                  <a:pt x="447728" y="459696"/>
                  <a:pt x="447728" y="474305"/>
                </a:cubicBezTo>
                <a:cubicBezTo>
                  <a:pt x="447728" y="488915"/>
                  <a:pt x="436783" y="501090"/>
                  <a:pt x="422190" y="501090"/>
                </a:cubicBezTo>
                <a:cubicBezTo>
                  <a:pt x="407596" y="501090"/>
                  <a:pt x="396651" y="488915"/>
                  <a:pt x="396651" y="474305"/>
                </a:cubicBezTo>
                <a:cubicBezTo>
                  <a:pt x="396651" y="459696"/>
                  <a:pt x="407596" y="447521"/>
                  <a:pt x="422190" y="447521"/>
                </a:cubicBezTo>
                <a:close/>
                <a:moveTo>
                  <a:pt x="527917" y="275112"/>
                </a:moveTo>
                <a:cubicBezTo>
                  <a:pt x="522941" y="296253"/>
                  <a:pt x="515478" y="316150"/>
                  <a:pt x="503038" y="336047"/>
                </a:cubicBezTo>
                <a:cubicBezTo>
                  <a:pt x="474428" y="387034"/>
                  <a:pt x="424671" y="424341"/>
                  <a:pt x="367450" y="440507"/>
                </a:cubicBezTo>
                <a:cubicBezTo>
                  <a:pt x="355010" y="444238"/>
                  <a:pt x="341327" y="445482"/>
                  <a:pt x="327644" y="446725"/>
                </a:cubicBezTo>
                <a:cubicBezTo>
                  <a:pt x="321424" y="491494"/>
                  <a:pt x="330132" y="536263"/>
                  <a:pt x="352522" y="574813"/>
                </a:cubicBezTo>
                <a:cubicBezTo>
                  <a:pt x="407256" y="669325"/>
                  <a:pt x="529161" y="701658"/>
                  <a:pt x="624944" y="648184"/>
                </a:cubicBezTo>
                <a:cubicBezTo>
                  <a:pt x="644847" y="635749"/>
                  <a:pt x="662262" y="622069"/>
                  <a:pt x="677189" y="604659"/>
                </a:cubicBezTo>
                <a:lnTo>
                  <a:pt x="678433" y="602172"/>
                </a:lnTo>
                <a:lnTo>
                  <a:pt x="687141" y="594711"/>
                </a:lnTo>
                <a:lnTo>
                  <a:pt x="693360" y="597198"/>
                </a:lnTo>
                <a:cubicBezTo>
                  <a:pt x="721971" y="607147"/>
                  <a:pt x="754313" y="609634"/>
                  <a:pt x="796607" y="603416"/>
                </a:cubicBezTo>
                <a:cubicBezTo>
                  <a:pt x="765509" y="583519"/>
                  <a:pt x="740630" y="562378"/>
                  <a:pt x="723215" y="539993"/>
                </a:cubicBezTo>
                <a:lnTo>
                  <a:pt x="719483" y="536263"/>
                </a:lnTo>
                <a:lnTo>
                  <a:pt x="721971" y="511391"/>
                </a:lnTo>
                <a:cubicBezTo>
                  <a:pt x="730678" y="464135"/>
                  <a:pt x="721971" y="416880"/>
                  <a:pt x="698336" y="375842"/>
                </a:cubicBezTo>
                <a:cubicBezTo>
                  <a:pt x="662262" y="313663"/>
                  <a:pt x="597578" y="276356"/>
                  <a:pt x="527917" y="275112"/>
                </a:cubicBezTo>
                <a:close/>
                <a:moveTo>
                  <a:pt x="413454" y="197117"/>
                </a:moveTo>
                <a:cubicBezTo>
                  <a:pt x="426839" y="197117"/>
                  <a:pt x="439007" y="208068"/>
                  <a:pt x="439007" y="222670"/>
                </a:cubicBezTo>
                <a:cubicBezTo>
                  <a:pt x="439007" y="237272"/>
                  <a:pt x="426839" y="249440"/>
                  <a:pt x="413454" y="249440"/>
                </a:cubicBezTo>
                <a:cubicBezTo>
                  <a:pt x="397635" y="249440"/>
                  <a:pt x="386684" y="237272"/>
                  <a:pt x="386684" y="222670"/>
                </a:cubicBezTo>
                <a:cubicBezTo>
                  <a:pt x="386684" y="208068"/>
                  <a:pt x="397635" y="197117"/>
                  <a:pt x="413454" y="197117"/>
                </a:cubicBezTo>
                <a:close/>
                <a:moveTo>
                  <a:pt x="306316" y="197117"/>
                </a:moveTo>
                <a:cubicBezTo>
                  <a:pt x="319701" y="197117"/>
                  <a:pt x="331869" y="208068"/>
                  <a:pt x="331869" y="222670"/>
                </a:cubicBezTo>
                <a:cubicBezTo>
                  <a:pt x="331869" y="237272"/>
                  <a:pt x="319701" y="249440"/>
                  <a:pt x="306316" y="249440"/>
                </a:cubicBezTo>
                <a:cubicBezTo>
                  <a:pt x="290497" y="249440"/>
                  <a:pt x="279546" y="237272"/>
                  <a:pt x="279546" y="222670"/>
                </a:cubicBezTo>
                <a:cubicBezTo>
                  <a:pt x="279546" y="208068"/>
                  <a:pt x="290497" y="197117"/>
                  <a:pt x="306316" y="197117"/>
                </a:cubicBezTo>
                <a:close/>
                <a:moveTo>
                  <a:pt x="197961" y="197117"/>
                </a:moveTo>
                <a:cubicBezTo>
                  <a:pt x="212563" y="197117"/>
                  <a:pt x="224731" y="208068"/>
                  <a:pt x="224731" y="222670"/>
                </a:cubicBezTo>
                <a:cubicBezTo>
                  <a:pt x="224731" y="237272"/>
                  <a:pt x="212563" y="249440"/>
                  <a:pt x="197961" y="249440"/>
                </a:cubicBezTo>
                <a:cubicBezTo>
                  <a:pt x="183359" y="249440"/>
                  <a:pt x="172408" y="237272"/>
                  <a:pt x="172408" y="222670"/>
                </a:cubicBezTo>
                <a:cubicBezTo>
                  <a:pt x="172408" y="208068"/>
                  <a:pt x="183359" y="197117"/>
                  <a:pt x="197961" y="197117"/>
                </a:cubicBezTo>
                <a:close/>
                <a:moveTo>
                  <a:pt x="295887" y="24644"/>
                </a:moveTo>
                <a:cubicBezTo>
                  <a:pt x="231977" y="29234"/>
                  <a:pt x="171530" y="64792"/>
                  <a:pt x="137322" y="124639"/>
                </a:cubicBezTo>
                <a:cubicBezTo>
                  <a:pt x="113687" y="165677"/>
                  <a:pt x="104979" y="212933"/>
                  <a:pt x="113687" y="260189"/>
                </a:cubicBezTo>
                <a:lnTo>
                  <a:pt x="113687" y="261433"/>
                </a:lnTo>
                <a:lnTo>
                  <a:pt x="116175" y="285061"/>
                </a:lnTo>
                <a:lnTo>
                  <a:pt x="112443" y="288791"/>
                </a:lnTo>
                <a:cubicBezTo>
                  <a:pt x="95028" y="311176"/>
                  <a:pt x="70149" y="332316"/>
                  <a:pt x="37807" y="352214"/>
                </a:cubicBezTo>
                <a:cubicBezTo>
                  <a:pt x="80101" y="358432"/>
                  <a:pt x="113687" y="355944"/>
                  <a:pt x="141054" y="345996"/>
                </a:cubicBezTo>
                <a:lnTo>
                  <a:pt x="147273" y="343509"/>
                </a:lnTo>
                <a:lnTo>
                  <a:pt x="157225" y="353457"/>
                </a:lnTo>
                <a:cubicBezTo>
                  <a:pt x="172152" y="370867"/>
                  <a:pt x="189567" y="385790"/>
                  <a:pt x="209470" y="396982"/>
                </a:cubicBezTo>
                <a:cubicBezTo>
                  <a:pt x="256739" y="423097"/>
                  <a:pt x="310229" y="430559"/>
                  <a:pt x="361230" y="416880"/>
                </a:cubicBezTo>
                <a:cubicBezTo>
                  <a:pt x="413475" y="403200"/>
                  <a:pt x="455769" y="369624"/>
                  <a:pt x="481892" y="323611"/>
                </a:cubicBezTo>
                <a:cubicBezTo>
                  <a:pt x="509258" y="277599"/>
                  <a:pt x="516722" y="224125"/>
                  <a:pt x="503038" y="171895"/>
                </a:cubicBezTo>
                <a:cubicBezTo>
                  <a:pt x="488111" y="120909"/>
                  <a:pt x="455769" y="78627"/>
                  <a:pt x="409743" y="51269"/>
                </a:cubicBezTo>
                <a:cubicBezTo>
                  <a:pt x="373824" y="30284"/>
                  <a:pt x="334232" y="21889"/>
                  <a:pt x="295887" y="24644"/>
                </a:cubicBezTo>
                <a:close/>
                <a:moveTo>
                  <a:pt x="294419" y="573"/>
                </a:moveTo>
                <a:cubicBezTo>
                  <a:pt x="337576" y="-2516"/>
                  <a:pt x="382066" y="6811"/>
                  <a:pt x="422183" y="30128"/>
                </a:cubicBezTo>
                <a:cubicBezTo>
                  <a:pt x="473184" y="59974"/>
                  <a:pt x="510502" y="108473"/>
                  <a:pt x="525429" y="165677"/>
                </a:cubicBezTo>
                <a:cubicBezTo>
                  <a:pt x="532893" y="194280"/>
                  <a:pt x="535381" y="222882"/>
                  <a:pt x="531649" y="251484"/>
                </a:cubicBezTo>
                <a:cubicBezTo>
                  <a:pt x="610017" y="253971"/>
                  <a:pt x="679677" y="295009"/>
                  <a:pt x="718239" y="363406"/>
                </a:cubicBezTo>
                <a:cubicBezTo>
                  <a:pt x="745606" y="408175"/>
                  <a:pt x="755557" y="462892"/>
                  <a:pt x="745606" y="515122"/>
                </a:cubicBezTo>
                <a:lnTo>
                  <a:pt x="744362" y="528801"/>
                </a:lnTo>
                <a:cubicBezTo>
                  <a:pt x="764265" y="551186"/>
                  <a:pt x="791631" y="572326"/>
                  <a:pt x="827705" y="593467"/>
                </a:cubicBezTo>
                <a:lnTo>
                  <a:pt x="830193" y="594711"/>
                </a:lnTo>
                <a:lnTo>
                  <a:pt x="832681" y="598441"/>
                </a:lnTo>
                <a:cubicBezTo>
                  <a:pt x="836413" y="603416"/>
                  <a:pt x="835169" y="610877"/>
                  <a:pt x="831437" y="615851"/>
                </a:cubicBezTo>
                <a:cubicBezTo>
                  <a:pt x="828949" y="622069"/>
                  <a:pt x="822730" y="624557"/>
                  <a:pt x="816510" y="624557"/>
                </a:cubicBezTo>
                <a:cubicBezTo>
                  <a:pt x="766753" y="634505"/>
                  <a:pt x="726947" y="633262"/>
                  <a:pt x="693360" y="623313"/>
                </a:cubicBezTo>
                <a:cubicBezTo>
                  <a:pt x="677189" y="641967"/>
                  <a:pt x="658530" y="656889"/>
                  <a:pt x="637383" y="669325"/>
                </a:cubicBezTo>
                <a:cubicBezTo>
                  <a:pt x="601309" y="689222"/>
                  <a:pt x="563991" y="699171"/>
                  <a:pt x="525429" y="699171"/>
                </a:cubicBezTo>
                <a:cubicBezTo>
                  <a:pt x="448305" y="699171"/>
                  <a:pt x="372425" y="658133"/>
                  <a:pt x="331376" y="587249"/>
                </a:cubicBezTo>
                <a:cubicBezTo>
                  <a:pt x="306497" y="544968"/>
                  <a:pt x="297789" y="495225"/>
                  <a:pt x="302765" y="447969"/>
                </a:cubicBezTo>
                <a:cubicBezTo>
                  <a:pt x="266691" y="446725"/>
                  <a:pt x="230617" y="436777"/>
                  <a:pt x="198275" y="418123"/>
                </a:cubicBezTo>
                <a:cubicBezTo>
                  <a:pt x="175884" y="405687"/>
                  <a:pt x="157225" y="390764"/>
                  <a:pt x="141054" y="372111"/>
                </a:cubicBezTo>
                <a:cubicBezTo>
                  <a:pt x="108711" y="382059"/>
                  <a:pt x="67661" y="383303"/>
                  <a:pt x="17904" y="373354"/>
                </a:cubicBezTo>
                <a:cubicBezTo>
                  <a:pt x="11684" y="373354"/>
                  <a:pt x="6709" y="370867"/>
                  <a:pt x="2977" y="365893"/>
                </a:cubicBezTo>
                <a:cubicBezTo>
                  <a:pt x="-755" y="359675"/>
                  <a:pt x="-755" y="352214"/>
                  <a:pt x="1733" y="347239"/>
                </a:cubicBezTo>
                <a:lnTo>
                  <a:pt x="4221" y="343509"/>
                </a:lnTo>
                <a:lnTo>
                  <a:pt x="6709" y="342265"/>
                </a:lnTo>
                <a:cubicBezTo>
                  <a:pt x="44027" y="321124"/>
                  <a:pt x="71393" y="299983"/>
                  <a:pt x="90052" y="277599"/>
                </a:cubicBezTo>
                <a:lnTo>
                  <a:pt x="88808" y="263920"/>
                </a:lnTo>
                <a:cubicBezTo>
                  <a:pt x="80101" y="211690"/>
                  <a:pt x="88808" y="158216"/>
                  <a:pt x="116175" y="112204"/>
                </a:cubicBezTo>
                <a:cubicBezTo>
                  <a:pt x="154271" y="45362"/>
                  <a:pt x="222492" y="5723"/>
                  <a:pt x="294419" y="5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g37411d4ae50_0_22"/>
          <p:cNvSpPr/>
          <p:nvPr/>
        </p:nvSpPr>
        <p:spPr>
          <a:xfrm>
            <a:off x="18412603" y="3514499"/>
            <a:ext cx="873352" cy="869562"/>
          </a:xfrm>
          <a:custGeom>
            <a:rect b="b" l="l" r="r" t="t"/>
            <a:pathLst>
              <a:path extrusionOk="0" h="869562" w="873352">
                <a:moveTo>
                  <a:pt x="118985" y="687585"/>
                </a:moveTo>
                <a:cubicBezTo>
                  <a:pt x="125062" y="682723"/>
                  <a:pt x="134786" y="682723"/>
                  <a:pt x="139647" y="687585"/>
                </a:cubicBezTo>
                <a:cubicBezTo>
                  <a:pt x="145724" y="693663"/>
                  <a:pt x="145724" y="702170"/>
                  <a:pt x="139647" y="708248"/>
                </a:cubicBezTo>
                <a:lnTo>
                  <a:pt x="118985" y="728910"/>
                </a:lnTo>
                <a:cubicBezTo>
                  <a:pt x="112908" y="734987"/>
                  <a:pt x="104400" y="734987"/>
                  <a:pt x="98323" y="728910"/>
                </a:cubicBezTo>
                <a:cubicBezTo>
                  <a:pt x="93462" y="722833"/>
                  <a:pt x="93462" y="714325"/>
                  <a:pt x="98323" y="709463"/>
                </a:cubicBezTo>
                <a:close/>
                <a:moveTo>
                  <a:pt x="88813" y="640641"/>
                </a:moveTo>
                <a:cubicBezTo>
                  <a:pt x="92459" y="640641"/>
                  <a:pt x="96106" y="642161"/>
                  <a:pt x="98536" y="645201"/>
                </a:cubicBezTo>
                <a:cubicBezTo>
                  <a:pt x="104613" y="651282"/>
                  <a:pt x="104613" y="661011"/>
                  <a:pt x="98536" y="665875"/>
                </a:cubicBezTo>
                <a:lnTo>
                  <a:pt x="77874" y="686550"/>
                </a:lnTo>
                <a:cubicBezTo>
                  <a:pt x="73013" y="692630"/>
                  <a:pt x="63289" y="692630"/>
                  <a:pt x="58428" y="686550"/>
                </a:cubicBezTo>
                <a:cubicBezTo>
                  <a:pt x="52351" y="681685"/>
                  <a:pt x="52351" y="671956"/>
                  <a:pt x="58428" y="667091"/>
                </a:cubicBezTo>
                <a:lnTo>
                  <a:pt x="79090" y="645201"/>
                </a:lnTo>
                <a:cubicBezTo>
                  <a:pt x="81521" y="642161"/>
                  <a:pt x="85167" y="640641"/>
                  <a:pt x="88813" y="640641"/>
                </a:cubicBezTo>
                <a:close/>
                <a:moveTo>
                  <a:pt x="81639" y="613296"/>
                </a:moveTo>
                <a:cubicBezTo>
                  <a:pt x="75263" y="613296"/>
                  <a:pt x="69043" y="615784"/>
                  <a:pt x="64689" y="620760"/>
                </a:cubicBezTo>
                <a:lnTo>
                  <a:pt x="32344" y="653104"/>
                </a:lnTo>
                <a:cubicBezTo>
                  <a:pt x="22392" y="661812"/>
                  <a:pt x="22392" y="677984"/>
                  <a:pt x="32344" y="687937"/>
                </a:cubicBezTo>
                <a:lnTo>
                  <a:pt x="181627" y="838462"/>
                </a:lnTo>
                <a:cubicBezTo>
                  <a:pt x="191579" y="847170"/>
                  <a:pt x="207751" y="847170"/>
                  <a:pt x="216459" y="838462"/>
                </a:cubicBezTo>
                <a:lnTo>
                  <a:pt x="250047" y="804874"/>
                </a:lnTo>
                <a:cubicBezTo>
                  <a:pt x="255023" y="801142"/>
                  <a:pt x="257512" y="794922"/>
                  <a:pt x="257512" y="787458"/>
                </a:cubicBezTo>
                <a:cubicBezTo>
                  <a:pt x="257512" y="781238"/>
                  <a:pt x="255023" y="775018"/>
                  <a:pt x="250047" y="771286"/>
                </a:cubicBezTo>
                <a:lnTo>
                  <a:pt x="99521" y="620760"/>
                </a:lnTo>
                <a:cubicBezTo>
                  <a:pt x="94545" y="615784"/>
                  <a:pt x="88014" y="613296"/>
                  <a:pt x="81639" y="613296"/>
                </a:cubicBezTo>
                <a:close/>
                <a:moveTo>
                  <a:pt x="790242" y="471401"/>
                </a:moveTo>
                <a:cubicBezTo>
                  <a:pt x="763593" y="471401"/>
                  <a:pt x="742367" y="494493"/>
                  <a:pt x="730238" y="511287"/>
                </a:cubicBezTo>
                <a:cubicBezTo>
                  <a:pt x="724018" y="519995"/>
                  <a:pt x="665549" y="594636"/>
                  <a:pt x="630717" y="617028"/>
                </a:cubicBezTo>
                <a:cubicBezTo>
                  <a:pt x="631961" y="619516"/>
                  <a:pt x="631961" y="622004"/>
                  <a:pt x="631961" y="624492"/>
                </a:cubicBezTo>
                <a:cubicBezTo>
                  <a:pt x="631961" y="669276"/>
                  <a:pt x="605836" y="705353"/>
                  <a:pt x="572248" y="705353"/>
                </a:cubicBezTo>
                <a:lnTo>
                  <a:pt x="363253" y="705353"/>
                </a:lnTo>
                <a:cubicBezTo>
                  <a:pt x="357033" y="705353"/>
                  <a:pt x="350813" y="699133"/>
                  <a:pt x="350813" y="692913"/>
                </a:cubicBezTo>
                <a:cubicBezTo>
                  <a:pt x="350813" y="686693"/>
                  <a:pt x="357033" y="681716"/>
                  <a:pt x="363253" y="681716"/>
                </a:cubicBezTo>
                <a:lnTo>
                  <a:pt x="572248" y="681716"/>
                </a:lnTo>
                <a:cubicBezTo>
                  <a:pt x="592152" y="681716"/>
                  <a:pt x="607080" y="655592"/>
                  <a:pt x="607080" y="624492"/>
                </a:cubicBezTo>
                <a:cubicBezTo>
                  <a:pt x="607080" y="594636"/>
                  <a:pt x="592152" y="568512"/>
                  <a:pt x="572248" y="568512"/>
                </a:cubicBezTo>
                <a:lnTo>
                  <a:pt x="373205" y="568512"/>
                </a:lnTo>
                <a:cubicBezTo>
                  <a:pt x="369473" y="568512"/>
                  <a:pt x="365741" y="566024"/>
                  <a:pt x="363253" y="563536"/>
                </a:cubicBezTo>
                <a:cubicBezTo>
                  <a:pt x="363253" y="563536"/>
                  <a:pt x="362009" y="563536"/>
                  <a:pt x="362009" y="562292"/>
                </a:cubicBezTo>
                <a:cubicBezTo>
                  <a:pt x="345837" y="548608"/>
                  <a:pt x="324688" y="539900"/>
                  <a:pt x="297320" y="539900"/>
                </a:cubicBezTo>
                <a:lnTo>
                  <a:pt x="233875" y="539900"/>
                </a:lnTo>
                <a:cubicBezTo>
                  <a:pt x="167942" y="539900"/>
                  <a:pt x="145550" y="585928"/>
                  <a:pt x="138086" y="624492"/>
                </a:cubicBezTo>
                <a:lnTo>
                  <a:pt x="267464" y="753869"/>
                </a:lnTo>
                <a:lnTo>
                  <a:pt x="644401" y="753869"/>
                </a:lnTo>
                <a:cubicBezTo>
                  <a:pt x="689185" y="753869"/>
                  <a:pt x="787463" y="641908"/>
                  <a:pt x="839712" y="572244"/>
                </a:cubicBezTo>
                <a:cubicBezTo>
                  <a:pt x="857128" y="538655"/>
                  <a:pt x="848420" y="498847"/>
                  <a:pt x="818563" y="480187"/>
                </a:cubicBezTo>
                <a:cubicBezTo>
                  <a:pt x="808611" y="473967"/>
                  <a:pt x="799125" y="471401"/>
                  <a:pt x="790242" y="471401"/>
                </a:cubicBezTo>
                <a:close/>
                <a:moveTo>
                  <a:pt x="133923" y="353805"/>
                </a:moveTo>
                <a:cubicBezTo>
                  <a:pt x="140090" y="353805"/>
                  <a:pt x="146258" y="358739"/>
                  <a:pt x="146258" y="364907"/>
                </a:cubicBezTo>
                <a:lnTo>
                  <a:pt x="146258" y="404381"/>
                </a:lnTo>
                <a:lnTo>
                  <a:pt x="184499" y="404381"/>
                </a:lnTo>
                <a:cubicBezTo>
                  <a:pt x="190667" y="404381"/>
                  <a:pt x="196835" y="409316"/>
                  <a:pt x="196835" y="416717"/>
                </a:cubicBezTo>
                <a:cubicBezTo>
                  <a:pt x="196835" y="422885"/>
                  <a:pt x="190667" y="429053"/>
                  <a:pt x="184499" y="429053"/>
                </a:cubicBezTo>
                <a:lnTo>
                  <a:pt x="146258" y="429053"/>
                </a:lnTo>
                <a:lnTo>
                  <a:pt x="146258" y="467294"/>
                </a:lnTo>
                <a:cubicBezTo>
                  <a:pt x="146258" y="473462"/>
                  <a:pt x="140090" y="479630"/>
                  <a:pt x="133923" y="479630"/>
                </a:cubicBezTo>
                <a:cubicBezTo>
                  <a:pt x="126521" y="479630"/>
                  <a:pt x="121587" y="473462"/>
                  <a:pt x="121587" y="467294"/>
                </a:cubicBezTo>
                <a:lnTo>
                  <a:pt x="121587" y="429053"/>
                </a:lnTo>
                <a:lnTo>
                  <a:pt x="82112" y="429053"/>
                </a:lnTo>
                <a:cubicBezTo>
                  <a:pt x="75944" y="429053"/>
                  <a:pt x="71010" y="422885"/>
                  <a:pt x="71010" y="416717"/>
                </a:cubicBezTo>
                <a:cubicBezTo>
                  <a:pt x="71010" y="409316"/>
                  <a:pt x="75944" y="404381"/>
                  <a:pt x="82112" y="404381"/>
                </a:cubicBezTo>
                <a:lnTo>
                  <a:pt x="121587" y="404381"/>
                </a:lnTo>
                <a:lnTo>
                  <a:pt x="121587" y="364907"/>
                </a:lnTo>
                <a:cubicBezTo>
                  <a:pt x="121587" y="358739"/>
                  <a:pt x="126521" y="353805"/>
                  <a:pt x="133923" y="353805"/>
                </a:cubicBezTo>
                <a:close/>
                <a:moveTo>
                  <a:pt x="317224" y="206505"/>
                </a:moveTo>
                <a:cubicBezTo>
                  <a:pt x="303540" y="206505"/>
                  <a:pt x="292344" y="217701"/>
                  <a:pt x="292344" y="231385"/>
                </a:cubicBezTo>
                <a:lnTo>
                  <a:pt x="276172" y="516263"/>
                </a:lnTo>
                <a:lnTo>
                  <a:pt x="297320" y="516263"/>
                </a:lnTo>
                <a:cubicBezTo>
                  <a:pt x="330909" y="516263"/>
                  <a:pt x="357033" y="526215"/>
                  <a:pt x="378181" y="544876"/>
                </a:cubicBezTo>
                <a:lnTo>
                  <a:pt x="572248" y="544876"/>
                </a:lnTo>
                <a:cubicBezTo>
                  <a:pt x="597128" y="544876"/>
                  <a:pt x="615788" y="563536"/>
                  <a:pt x="625741" y="590904"/>
                </a:cubicBezTo>
                <a:cubicBezTo>
                  <a:pt x="641913" y="577220"/>
                  <a:pt x="665549" y="551096"/>
                  <a:pt x="684209" y="528703"/>
                </a:cubicBezTo>
                <a:lnTo>
                  <a:pt x="666793" y="231385"/>
                </a:lnTo>
                <a:cubicBezTo>
                  <a:pt x="666793" y="217701"/>
                  <a:pt x="656841" y="206505"/>
                  <a:pt x="641913" y="206505"/>
                </a:cubicBezTo>
                <a:lnTo>
                  <a:pt x="598372" y="206505"/>
                </a:lnTo>
                <a:lnTo>
                  <a:pt x="598372" y="241337"/>
                </a:lnTo>
                <a:cubicBezTo>
                  <a:pt x="602104" y="245069"/>
                  <a:pt x="605836" y="250045"/>
                  <a:pt x="605836" y="256266"/>
                </a:cubicBezTo>
                <a:cubicBezTo>
                  <a:pt x="605836" y="266218"/>
                  <a:pt x="597128" y="274926"/>
                  <a:pt x="585932" y="274926"/>
                </a:cubicBezTo>
                <a:cubicBezTo>
                  <a:pt x="575980" y="274926"/>
                  <a:pt x="567272" y="266218"/>
                  <a:pt x="567272" y="256266"/>
                </a:cubicBezTo>
                <a:cubicBezTo>
                  <a:pt x="567272" y="250045"/>
                  <a:pt x="569760" y="245069"/>
                  <a:pt x="573492" y="241337"/>
                </a:cubicBezTo>
                <a:lnTo>
                  <a:pt x="573492" y="206505"/>
                </a:lnTo>
                <a:lnTo>
                  <a:pt x="385645" y="206505"/>
                </a:lnTo>
                <a:lnTo>
                  <a:pt x="385645" y="241337"/>
                </a:lnTo>
                <a:cubicBezTo>
                  <a:pt x="389377" y="245069"/>
                  <a:pt x="391865" y="250045"/>
                  <a:pt x="391865" y="256266"/>
                </a:cubicBezTo>
                <a:cubicBezTo>
                  <a:pt x="391865" y="266218"/>
                  <a:pt x="384401" y="274926"/>
                  <a:pt x="373205" y="274926"/>
                </a:cubicBezTo>
                <a:cubicBezTo>
                  <a:pt x="362009" y="274926"/>
                  <a:pt x="354545" y="266218"/>
                  <a:pt x="354545" y="256266"/>
                </a:cubicBezTo>
                <a:cubicBezTo>
                  <a:pt x="354545" y="250045"/>
                  <a:pt x="357033" y="245069"/>
                  <a:pt x="360765" y="241337"/>
                </a:cubicBezTo>
                <a:lnTo>
                  <a:pt x="360765" y="206505"/>
                </a:lnTo>
                <a:close/>
                <a:moveTo>
                  <a:pt x="678887" y="114543"/>
                </a:moveTo>
                <a:cubicBezTo>
                  <a:pt x="682555" y="109652"/>
                  <a:pt x="689892" y="109652"/>
                  <a:pt x="694783" y="114543"/>
                </a:cubicBezTo>
                <a:lnTo>
                  <a:pt x="707010" y="126770"/>
                </a:lnTo>
                <a:lnTo>
                  <a:pt x="720460" y="114543"/>
                </a:lnTo>
                <a:cubicBezTo>
                  <a:pt x="725351" y="109652"/>
                  <a:pt x="732687" y="109652"/>
                  <a:pt x="737578" y="114543"/>
                </a:cubicBezTo>
                <a:cubicBezTo>
                  <a:pt x="742469" y="119434"/>
                  <a:pt x="742469" y="126770"/>
                  <a:pt x="737578" y="131661"/>
                </a:cubicBezTo>
                <a:lnTo>
                  <a:pt x="724128" y="145111"/>
                </a:lnTo>
                <a:lnTo>
                  <a:pt x="737578" y="157338"/>
                </a:lnTo>
                <a:cubicBezTo>
                  <a:pt x="742469" y="161006"/>
                  <a:pt x="742469" y="169565"/>
                  <a:pt x="737578" y="174456"/>
                </a:cubicBezTo>
                <a:cubicBezTo>
                  <a:pt x="735132" y="176902"/>
                  <a:pt x="732687" y="176902"/>
                  <a:pt x="729019" y="176902"/>
                </a:cubicBezTo>
                <a:cubicBezTo>
                  <a:pt x="726573" y="176902"/>
                  <a:pt x="722905" y="176902"/>
                  <a:pt x="720460" y="174456"/>
                </a:cubicBezTo>
                <a:lnTo>
                  <a:pt x="707010" y="161006"/>
                </a:lnTo>
                <a:lnTo>
                  <a:pt x="694783" y="174456"/>
                </a:lnTo>
                <a:cubicBezTo>
                  <a:pt x="692337" y="176902"/>
                  <a:pt x="689892" y="176902"/>
                  <a:pt x="686223" y="176902"/>
                </a:cubicBezTo>
                <a:cubicBezTo>
                  <a:pt x="683778" y="176902"/>
                  <a:pt x="680110" y="176902"/>
                  <a:pt x="678887" y="174456"/>
                </a:cubicBezTo>
                <a:cubicBezTo>
                  <a:pt x="673996" y="169565"/>
                  <a:pt x="673996" y="161006"/>
                  <a:pt x="678887" y="157338"/>
                </a:cubicBezTo>
                <a:lnTo>
                  <a:pt x="691114" y="145111"/>
                </a:lnTo>
                <a:lnTo>
                  <a:pt x="678887" y="131661"/>
                </a:lnTo>
                <a:cubicBezTo>
                  <a:pt x="673996" y="126770"/>
                  <a:pt x="673996" y="119434"/>
                  <a:pt x="678887" y="114543"/>
                </a:cubicBezTo>
                <a:close/>
                <a:moveTo>
                  <a:pt x="478947" y="23636"/>
                </a:moveTo>
                <a:cubicBezTo>
                  <a:pt x="427942" y="23636"/>
                  <a:pt x="385645" y="67176"/>
                  <a:pt x="385645" y="118181"/>
                </a:cubicBezTo>
                <a:lnTo>
                  <a:pt x="385645" y="181625"/>
                </a:lnTo>
                <a:lnTo>
                  <a:pt x="573492" y="181625"/>
                </a:lnTo>
                <a:lnTo>
                  <a:pt x="573492" y="118181"/>
                </a:lnTo>
                <a:cubicBezTo>
                  <a:pt x="573492" y="67176"/>
                  <a:pt x="532439" y="23636"/>
                  <a:pt x="478947" y="23636"/>
                </a:cubicBezTo>
                <a:close/>
                <a:moveTo>
                  <a:pt x="478947" y="0"/>
                </a:moveTo>
                <a:cubicBezTo>
                  <a:pt x="544879" y="0"/>
                  <a:pt x="598372" y="53492"/>
                  <a:pt x="598372" y="118181"/>
                </a:cubicBezTo>
                <a:lnTo>
                  <a:pt x="598372" y="181625"/>
                </a:lnTo>
                <a:lnTo>
                  <a:pt x="641913" y="181625"/>
                </a:lnTo>
                <a:cubicBezTo>
                  <a:pt x="669281" y="181625"/>
                  <a:pt x="690429" y="204017"/>
                  <a:pt x="691673" y="228897"/>
                </a:cubicBezTo>
                <a:lnTo>
                  <a:pt x="706602" y="501335"/>
                </a:lnTo>
                <a:cubicBezTo>
                  <a:pt x="709090" y="498847"/>
                  <a:pt x="710334" y="497603"/>
                  <a:pt x="710334" y="496359"/>
                </a:cubicBezTo>
                <a:cubicBezTo>
                  <a:pt x="746410" y="447843"/>
                  <a:pt x="791195" y="434159"/>
                  <a:pt x="832247" y="460283"/>
                </a:cubicBezTo>
                <a:cubicBezTo>
                  <a:pt x="872056" y="485163"/>
                  <a:pt x="885740" y="539900"/>
                  <a:pt x="860860" y="583440"/>
                </a:cubicBezTo>
                <a:lnTo>
                  <a:pt x="859616" y="584684"/>
                </a:lnTo>
                <a:cubicBezTo>
                  <a:pt x="845932" y="604588"/>
                  <a:pt x="716554" y="777506"/>
                  <a:pt x="644401" y="777506"/>
                </a:cubicBezTo>
                <a:lnTo>
                  <a:pt x="279904" y="777506"/>
                </a:lnTo>
                <a:cubicBezTo>
                  <a:pt x="283636" y="793678"/>
                  <a:pt x="279904" y="811094"/>
                  <a:pt x="267464" y="822290"/>
                </a:cubicBezTo>
                <a:lnTo>
                  <a:pt x="235119" y="855878"/>
                </a:lnTo>
                <a:cubicBezTo>
                  <a:pt x="225167" y="864586"/>
                  <a:pt x="212727" y="869562"/>
                  <a:pt x="200287" y="869562"/>
                </a:cubicBezTo>
                <a:cubicBezTo>
                  <a:pt x="187847" y="869562"/>
                  <a:pt x="174162" y="864586"/>
                  <a:pt x="165454" y="855878"/>
                </a:cubicBezTo>
                <a:lnTo>
                  <a:pt x="14928" y="705353"/>
                </a:lnTo>
                <a:cubicBezTo>
                  <a:pt x="-4976" y="685449"/>
                  <a:pt x="-4976" y="654348"/>
                  <a:pt x="14928" y="635688"/>
                </a:cubicBezTo>
                <a:lnTo>
                  <a:pt x="47273" y="603344"/>
                </a:lnTo>
                <a:cubicBezTo>
                  <a:pt x="65933" y="583440"/>
                  <a:pt x="98277" y="583440"/>
                  <a:pt x="116938" y="603344"/>
                </a:cubicBezTo>
                <a:lnTo>
                  <a:pt x="118182" y="604588"/>
                </a:lnTo>
                <a:cubicBezTo>
                  <a:pt x="129378" y="568512"/>
                  <a:pt x="156746" y="516263"/>
                  <a:pt x="233875" y="516263"/>
                </a:cubicBezTo>
                <a:lnTo>
                  <a:pt x="251291" y="516263"/>
                </a:lnTo>
                <a:lnTo>
                  <a:pt x="267464" y="228897"/>
                </a:lnTo>
                <a:cubicBezTo>
                  <a:pt x="268708" y="204017"/>
                  <a:pt x="289856" y="181625"/>
                  <a:pt x="317224" y="181625"/>
                </a:cubicBezTo>
                <a:lnTo>
                  <a:pt x="360765" y="181625"/>
                </a:lnTo>
                <a:lnTo>
                  <a:pt x="360765" y="118181"/>
                </a:lnTo>
                <a:cubicBezTo>
                  <a:pt x="360765" y="53492"/>
                  <a:pt x="414258" y="0"/>
                  <a:pt x="478947" y="0"/>
                </a:cubicBezTo>
                <a:close/>
                <a:moveTo>
                  <a:pt x="283418" y="0"/>
                </a:moveTo>
                <a:cubicBezTo>
                  <a:pt x="289555" y="0"/>
                  <a:pt x="294465" y="4910"/>
                  <a:pt x="294465" y="11047"/>
                </a:cubicBezTo>
                <a:lnTo>
                  <a:pt x="294465" y="29459"/>
                </a:lnTo>
                <a:lnTo>
                  <a:pt x="312877" y="29459"/>
                </a:lnTo>
                <a:cubicBezTo>
                  <a:pt x="320242" y="29459"/>
                  <a:pt x="325152" y="34369"/>
                  <a:pt x="325152" y="41734"/>
                </a:cubicBezTo>
                <a:cubicBezTo>
                  <a:pt x="325152" y="47871"/>
                  <a:pt x="320242" y="54009"/>
                  <a:pt x="312877" y="54009"/>
                </a:cubicBezTo>
                <a:lnTo>
                  <a:pt x="294465" y="54009"/>
                </a:lnTo>
                <a:lnTo>
                  <a:pt x="294465" y="71193"/>
                </a:lnTo>
                <a:cubicBezTo>
                  <a:pt x="294465" y="78558"/>
                  <a:pt x="289555" y="83468"/>
                  <a:pt x="283418" y="83468"/>
                </a:cubicBezTo>
                <a:cubicBezTo>
                  <a:pt x="276053" y="83468"/>
                  <a:pt x="271143" y="78558"/>
                  <a:pt x="271143" y="71193"/>
                </a:cubicBezTo>
                <a:lnTo>
                  <a:pt x="271143" y="54009"/>
                </a:lnTo>
                <a:lnTo>
                  <a:pt x="252731" y="54009"/>
                </a:lnTo>
                <a:cubicBezTo>
                  <a:pt x="246594" y="54009"/>
                  <a:pt x="241684" y="47871"/>
                  <a:pt x="241684" y="41734"/>
                </a:cubicBezTo>
                <a:cubicBezTo>
                  <a:pt x="241684" y="34369"/>
                  <a:pt x="246594" y="29459"/>
                  <a:pt x="252731" y="29459"/>
                </a:cubicBezTo>
                <a:lnTo>
                  <a:pt x="271143" y="29459"/>
                </a:lnTo>
                <a:lnTo>
                  <a:pt x="271143" y="11047"/>
                </a:lnTo>
                <a:cubicBezTo>
                  <a:pt x="271143" y="4910"/>
                  <a:pt x="276053" y="0"/>
                  <a:pt x="283418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g37411d4ae50_0_22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lang="en-US" sz="7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Pruebas del modelo quechua - español</a:t>
            </a:r>
            <a:endParaRPr b="1" sz="74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60" name="Google Shape;260;g37411d4ae50_0_22"/>
          <p:cNvSpPr txBox="1"/>
          <p:nvPr/>
        </p:nvSpPr>
        <p:spPr>
          <a:xfrm>
            <a:off x="1520826" y="183746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Proceso de entrenamiento -Epoca 0 - 25- 50 - 99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1" name="Google Shape;261;g37411d4ae50_0_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9025" y="2818275"/>
            <a:ext cx="13804503" cy="22620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>
              <a:srgbClr val="000000">
                <a:alpha val="0"/>
              </a:srgbClr>
            </a:outerShdw>
            <a:reflection blurRad="0" dir="5400000" dist="38100" endA="0" endPos="30000" fadeDir="5400012" kx="0" rotWithShape="0" algn="bl" stA="0" stPos="0" sy="-100000" ky="0"/>
          </a:effectLst>
        </p:spPr>
      </p:pic>
      <p:pic>
        <p:nvPicPr>
          <p:cNvPr id="262" name="Google Shape;262;g37411d4ae50_0_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94275" y="10980925"/>
            <a:ext cx="13254901" cy="22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g37411d4ae50_0_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15525" y="8059600"/>
            <a:ext cx="13191477" cy="22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g37411d4ae50_0_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904100" y="5476150"/>
            <a:ext cx="14952720" cy="2551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37411d4ae50_0_45"/>
          <p:cNvSpPr/>
          <p:nvPr/>
        </p:nvSpPr>
        <p:spPr>
          <a:xfrm>
            <a:off x="13627717" y="2234869"/>
            <a:ext cx="10749938" cy="11478711"/>
          </a:xfrm>
          <a:custGeom>
            <a:rect b="b" l="l" r="r" t="t"/>
            <a:pathLst>
              <a:path extrusionOk="0" h="9215" w="8630">
                <a:moveTo>
                  <a:pt x="8071" y="1386"/>
                </a:moveTo>
                <a:cubicBezTo>
                  <a:pt x="7636" y="951"/>
                  <a:pt x="7131" y="610"/>
                  <a:pt x="6568" y="372"/>
                </a:cubicBezTo>
                <a:cubicBezTo>
                  <a:pt x="6482" y="336"/>
                  <a:pt x="6394" y="302"/>
                  <a:pt x="6307" y="271"/>
                </a:cubicBezTo>
                <a:cubicBezTo>
                  <a:pt x="5801" y="91"/>
                  <a:pt x="5271" y="0"/>
                  <a:pt x="4728" y="0"/>
                </a:cubicBezTo>
                <a:cubicBezTo>
                  <a:pt x="4090" y="0"/>
                  <a:pt x="3470" y="126"/>
                  <a:pt x="2888" y="372"/>
                </a:cubicBezTo>
                <a:cubicBezTo>
                  <a:pt x="2325" y="610"/>
                  <a:pt x="1819" y="951"/>
                  <a:pt x="1385" y="1386"/>
                </a:cubicBezTo>
                <a:cubicBezTo>
                  <a:pt x="951" y="1820"/>
                  <a:pt x="610" y="2325"/>
                  <a:pt x="372" y="2888"/>
                </a:cubicBezTo>
                <a:cubicBezTo>
                  <a:pt x="125" y="3471"/>
                  <a:pt x="0" y="4090"/>
                  <a:pt x="0" y="4728"/>
                </a:cubicBezTo>
                <a:cubicBezTo>
                  <a:pt x="0" y="5366"/>
                  <a:pt x="125" y="5984"/>
                  <a:pt x="372" y="6567"/>
                </a:cubicBezTo>
                <a:cubicBezTo>
                  <a:pt x="610" y="7130"/>
                  <a:pt x="951" y="7635"/>
                  <a:pt x="1385" y="8070"/>
                </a:cubicBezTo>
                <a:cubicBezTo>
                  <a:pt x="1819" y="8504"/>
                  <a:pt x="2325" y="8845"/>
                  <a:pt x="2888" y="9083"/>
                </a:cubicBezTo>
                <a:cubicBezTo>
                  <a:pt x="3003" y="9132"/>
                  <a:pt x="3120" y="9176"/>
                  <a:pt x="3238" y="9215"/>
                </a:cubicBezTo>
                <a:lnTo>
                  <a:pt x="3271" y="9215"/>
                </a:lnTo>
                <a:cubicBezTo>
                  <a:pt x="3143" y="9173"/>
                  <a:pt x="3017" y="9126"/>
                  <a:pt x="2892" y="9074"/>
                </a:cubicBezTo>
                <a:cubicBezTo>
                  <a:pt x="2330" y="8836"/>
                  <a:pt x="1825" y="8496"/>
                  <a:pt x="1392" y="8063"/>
                </a:cubicBezTo>
                <a:cubicBezTo>
                  <a:pt x="959" y="7629"/>
                  <a:pt x="619" y="7125"/>
                  <a:pt x="381" y="6563"/>
                </a:cubicBezTo>
                <a:cubicBezTo>
                  <a:pt x="136" y="5982"/>
                  <a:pt x="11" y="5365"/>
                  <a:pt x="11" y="4728"/>
                </a:cubicBezTo>
                <a:cubicBezTo>
                  <a:pt x="11" y="4091"/>
                  <a:pt x="136" y="3474"/>
                  <a:pt x="381" y="2892"/>
                </a:cubicBezTo>
                <a:cubicBezTo>
                  <a:pt x="619" y="2331"/>
                  <a:pt x="959" y="1826"/>
                  <a:pt x="1392" y="1393"/>
                </a:cubicBezTo>
                <a:cubicBezTo>
                  <a:pt x="1825" y="959"/>
                  <a:pt x="2330" y="619"/>
                  <a:pt x="2892" y="382"/>
                </a:cubicBezTo>
                <a:cubicBezTo>
                  <a:pt x="3473" y="136"/>
                  <a:pt x="4091" y="11"/>
                  <a:pt x="4728" y="11"/>
                </a:cubicBezTo>
                <a:cubicBezTo>
                  <a:pt x="5260" y="11"/>
                  <a:pt x="5780" y="98"/>
                  <a:pt x="6276" y="271"/>
                </a:cubicBezTo>
                <a:cubicBezTo>
                  <a:pt x="6373" y="304"/>
                  <a:pt x="6469" y="342"/>
                  <a:pt x="6564" y="382"/>
                </a:cubicBezTo>
                <a:cubicBezTo>
                  <a:pt x="7126" y="619"/>
                  <a:pt x="7630" y="959"/>
                  <a:pt x="8063" y="1393"/>
                </a:cubicBezTo>
                <a:cubicBezTo>
                  <a:pt x="8275" y="1604"/>
                  <a:pt x="8464" y="1832"/>
                  <a:pt x="8630" y="2076"/>
                </a:cubicBezTo>
                <a:lnTo>
                  <a:pt x="8630" y="2058"/>
                </a:lnTo>
                <a:cubicBezTo>
                  <a:pt x="8466" y="1819"/>
                  <a:pt x="8279" y="1594"/>
                  <a:pt x="8071" y="1386"/>
                </a:cubicBezTo>
                <a:close/>
                <a:moveTo>
                  <a:pt x="6564" y="9074"/>
                </a:moveTo>
                <a:cubicBezTo>
                  <a:pt x="6440" y="9126"/>
                  <a:pt x="6313" y="9173"/>
                  <a:pt x="6185" y="9215"/>
                </a:cubicBezTo>
                <a:lnTo>
                  <a:pt x="6217" y="9215"/>
                </a:lnTo>
                <a:cubicBezTo>
                  <a:pt x="6336" y="9176"/>
                  <a:pt x="6452" y="9132"/>
                  <a:pt x="6568" y="9083"/>
                </a:cubicBezTo>
                <a:cubicBezTo>
                  <a:pt x="7131" y="8845"/>
                  <a:pt x="7636" y="8504"/>
                  <a:pt x="8071" y="8070"/>
                </a:cubicBezTo>
                <a:cubicBezTo>
                  <a:pt x="8279" y="7862"/>
                  <a:pt x="8466" y="7637"/>
                  <a:pt x="8630" y="7397"/>
                </a:cubicBezTo>
                <a:lnTo>
                  <a:pt x="8630" y="7379"/>
                </a:lnTo>
                <a:cubicBezTo>
                  <a:pt x="8464" y="7623"/>
                  <a:pt x="8275" y="7851"/>
                  <a:pt x="8063" y="8063"/>
                </a:cubicBezTo>
                <a:cubicBezTo>
                  <a:pt x="7630" y="8496"/>
                  <a:pt x="7126" y="8836"/>
                  <a:pt x="6564" y="907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g37411d4ae50_0_45"/>
          <p:cNvSpPr/>
          <p:nvPr/>
        </p:nvSpPr>
        <p:spPr>
          <a:xfrm>
            <a:off x="12441723" y="1050121"/>
            <a:ext cx="11935938" cy="12663456"/>
          </a:xfrm>
          <a:custGeom>
            <a:rect b="b" l="l" r="r" t="t"/>
            <a:pathLst>
              <a:path extrusionOk="0" h="10166" w="9582">
                <a:moveTo>
                  <a:pt x="9201" y="1222"/>
                </a:moveTo>
                <a:cubicBezTo>
                  <a:pt x="8801" y="906"/>
                  <a:pt x="8363" y="646"/>
                  <a:pt x="7891" y="446"/>
                </a:cubicBezTo>
                <a:cubicBezTo>
                  <a:pt x="7401" y="239"/>
                  <a:pt x="6891" y="103"/>
                  <a:pt x="6366" y="40"/>
                </a:cubicBezTo>
                <a:cubicBezTo>
                  <a:pt x="6140" y="13"/>
                  <a:pt x="5911" y="0"/>
                  <a:pt x="5680" y="0"/>
                </a:cubicBezTo>
                <a:cubicBezTo>
                  <a:pt x="5449" y="0"/>
                  <a:pt x="5220" y="13"/>
                  <a:pt x="4994" y="40"/>
                </a:cubicBezTo>
                <a:cubicBezTo>
                  <a:pt x="4469" y="103"/>
                  <a:pt x="3958" y="239"/>
                  <a:pt x="3469" y="446"/>
                </a:cubicBezTo>
                <a:cubicBezTo>
                  <a:pt x="2793" y="732"/>
                  <a:pt x="2185" y="1142"/>
                  <a:pt x="1664" y="1663"/>
                </a:cubicBezTo>
                <a:cubicBezTo>
                  <a:pt x="1142" y="2184"/>
                  <a:pt x="733" y="2792"/>
                  <a:pt x="447" y="3469"/>
                </a:cubicBezTo>
                <a:cubicBezTo>
                  <a:pt x="151" y="4168"/>
                  <a:pt x="0" y="4913"/>
                  <a:pt x="0" y="5678"/>
                </a:cubicBezTo>
                <a:cubicBezTo>
                  <a:pt x="0" y="6445"/>
                  <a:pt x="151" y="7188"/>
                  <a:pt x="447" y="7889"/>
                </a:cubicBezTo>
                <a:cubicBezTo>
                  <a:pt x="733" y="8565"/>
                  <a:pt x="1142" y="9172"/>
                  <a:pt x="1664" y="9694"/>
                </a:cubicBezTo>
                <a:cubicBezTo>
                  <a:pt x="1833" y="9863"/>
                  <a:pt x="2012" y="10021"/>
                  <a:pt x="2198" y="10166"/>
                </a:cubicBezTo>
                <a:lnTo>
                  <a:pt x="2215" y="10166"/>
                </a:lnTo>
                <a:cubicBezTo>
                  <a:pt x="2024" y="10019"/>
                  <a:pt x="1843" y="9859"/>
                  <a:pt x="1671" y="9687"/>
                </a:cubicBezTo>
                <a:cubicBezTo>
                  <a:pt x="1151" y="9166"/>
                  <a:pt x="741" y="8560"/>
                  <a:pt x="456" y="7885"/>
                </a:cubicBezTo>
                <a:cubicBezTo>
                  <a:pt x="160" y="7186"/>
                  <a:pt x="10" y="6444"/>
                  <a:pt x="10" y="5678"/>
                </a:cubicBezTo>
                <a:cubicBezTo>
                  <a:pt x="10" y="4914"/>
                  <a:pt x="160" y="4171"/>
                  <a:pt x="456" y="3472"/>
                </a:cubicBezTo>
                <a:cubicBezTo>
                  <a:pt x="741" y="2797"/>
                  <a:pt x="1151" y="2191"/>
                  <a:pt x="1671" y="1670"/>
                </a:cubicBezTo>
                <a:cubicBezTo>
                  <a:pt x="2191" y="1150"/>
                  <a:pt x="2798" y="741"/>
                  <a:pt x="3473" y="455"/>
                </a:cubicBezTo>
                <a:cubicBezTo>
                  <a:pt x="3989" y="237"/>
                  <a:pt x="4530" y="98"/>
                  <a:pt x="5086" y="40"/>
                </a:cubicBezTo>
                <a:cubicBezTo>
                  <a:pt x="5282" y="20"/>
                  <a:pt x="5480" y="10"/>
                  <a:pt x="5680" y="10"/>
                </a:cubicBezTo>
                <a:cubicBezTo>
                  <a:pt x="5879" y="10"/>
                  <a:pt x="6077" y="20"/>
                  <a:pt x="6274" y="40"/>
                </a:cubicBezTo>
                <a:cubicBezTo>
                  <a:pt x="6830" y="98"/>
                  <a:pt x="7370" y="237"/>
                  <a:pt x="7886" y="455"/>
                </a:cubicBezTo>
                <a:cubicBezTo>
                  <a:pt x="8354" y="653"/>
                  <a:pt x="8788" y="910"/>
                  <a:pt x="9184" y="1222"/>
                </a:cubicBezTo>
                <a:cubicBezTo>
                  <a:pt x="9322" y="1330"/>
                  <a:pt x="9454" y="1445"/>
                  <a:pt x="9582" y="1567"/>
                </a:cubicBezTo>
                <a:lnTo>
                  <a:pt x="9582" y="1553"/>
                </a:lnTo>
                <a:cubicBezTo>
                  <a:pt x="9459" y="1437"/>
                  <a:pt x="9332" y="1326"/>
                  <a:pt x="9201" y="1222"/>
                </a:cubicBezTo>
                <a:close/>
                <a:moveTo>
                  <a:pt x="9161" y="10166"/>
                </a:moveTo>
                <a:cubicBezTo>
                  <a:pt x="9307" y="10053"/>
                  <a:pt x="9447" y="9933"/>
                  <a:pt x="9582" y="9805"/>
                </a:cubicBezTo>
                <a:lnTo>
                  <a:pt x="9582" y="9791"/>
                </a:lnTo>
                <a:cubicBezTo>
                  <a:pt x="9442" y="9924"/>
                  <a:pt x="9297" y="10049"/>
                  <a:pt x="9145" y="1016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g37411d4ae50_0_45"/>
          <p:cNvSpPr/>
          <p:nvPr/>
        </p:nvSpPr>
        <p:spPr>
          <a:xfrm>
            <a:off x="21784173" y="3166453"/>
            <a:ext cx="1536059" cy="1534814"/>
          </a:xfrm>
          <a:custGeom>
            <a:rect b="b" l="l" r="r" t="t"/>
            <a:pathLst>
              <a:path extrusionOk="0" h="1233" w="1234">
                <a:moveTo>
                  <a:pt x="1234" y="616"/>
                </a:moveTo>
                <a:cubicBezTo>
                  <a:pt x="1234" y="957"/>
                  <a:pt x="957" y="1233"/>
                  <a:pt x="617" y="1233"/>
                </a:cubicBezTo>
                <a:cubicBezTo>
                  <a:pt x="276" y="1233"/>
                  <a:pt x="0" y="957"/>
                  <a:pt x="0" y="616"/>
                </a:cubicBezTo>
                <a:cubicBezTo>
                  <a:pt x="0" y="276"/>
                  <a:pt x="276" y="0"/>
                  <a:pt x="617" y="0"/>
                </a:cubicBezTo>
                <a:cubicBezTo>
                  <a:pt x="957" y="0"/>
                  <a:pt x="1234" y="276"/>
                  <a:pt x="1234" y="6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g37411d4ae50_0_45"/>
          <p:cNvSpPr/>
          <p:nvPr/>
        </p:nvSpPr>
        <p:spPr>
          <a:xfrm>
            <a:off x="19952351" y="11255410"/>
            <a:ext cx="1536059" cy="1534814"/>
          </a:xfrm>
          <a:custGeom>
            <a:rect b="b" l="l" r="r" t="t"/>
            <a:pathLst>
              <a:path extrusionOk="0" h="1233" w="1234">
                <a:moveTo>
                  <a:pt x="1234" y="617"/>
                </a:moveTo>
                <a:cubicBezTo>
                  <a:pt x="1234" y="957"/>
                  <a:pt x="958" y="1233"/>
                  <a:pt x="617" y="1233"/>
                </a:cubicBezTo>
                <a:cubicBezTo>
                  <a:pt x="277" y="1233"/>
                  <a:pt x="0" y="957"/>
                  <a:pt x="0" y="617"/>
                </a:cubicBezTo>
                <a:cubicBezTo>
                  <a:pt x="0" y="276"/>
                  <a:pt x="277" y="0"/>
                  <a:pt x="617" y="0"/>
                </a:cubicBezTo>
                <a:cubicBezTo>
                  <a:pt x="958" y="0"/>
                  <a:pt x="1234" y="276"/>
                  <a:pt x="1234" y="6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g37411d4ae50_0_45"/>
          <p:cNvSpPr/>
          <p:nvPr/>
        </p:nvSpPr>
        <p:spPr>
          <a:xfrm>
            <a:off x="20061820" y="11464350"/>
            <a:ext cx="1317108" cy="1116926"/>
          </a:xfrm>
          <a:custGeom>
            <a:rect b="b" l="l" r="r" t="t"/>
            <a:pathLst>
              <a:path extrusionOk="0" h="699171" w="834934">
                <a:moveTo>
                  <a:pt x="637697" y="447521"/>
                </a:moveTo>
                <a:cubicBezTo>
                  <a:pt x="652299" y="447521"/>
                  <a:pt x="663250" y="459696"/>
                  <a:pt x="663250" y="474305"/>
                </a:cubicBezTo>
                <a:cubicBezTo>
                  <a:pt x="663250" y="488915"/>
                  <a:pt x="652299" y="501090"/>
                  <a:pt x="637697" y="501090"/>
                </a:cubicBezTo>
                <a:cubicBezTo>
                  <a:pt x="623095" y="501090"/>
                  <a:pt x="610927" y="488915"/>
                  <a:pt x="610927" y="474305"/>
                </a:cubicBezTo>
                <a:cubicBezTo>
                  <a:pt x="610927" y="459696"/>
                  <a:pt x="623095" y="447521"/>
                  <a:pt x="637697" y="447521"/>
                </a:cubicBezTo>
                <a:close/>
                <a:moveTo>
                  <a:pt x="529342" y="447521"/>
                </a:moveTo>
                <a:cubicBezTo>
                  <a:pt x="543944" y="447521"/>
                  <a:pt x="556112" y="459696"/>
                  <a:pt x="556112" y="474305"/>
                </a:cubicBezTo>
                <a:cubicBezTo>
                  <a:pt x="556112" y="488915"/>
                  <a:pt x="543944" y="501090"/>
                  <a:pt x="529342" y="501090"/>
                </a:cubicBezTo>
                <a:cubicBezTo>
                  <a:pt x="515957" y="501090"/>
                  <a:pt x="503789" y="488915"/>
                  <a:pt x="503789" y="474305"/>
                </a:cubicBezTo>
                <a:cubicBezTo>
                  <a:pt x="503789" y="459696"/>
                  <a:pt x="515957" y="447521"/>
                  <a:pt x="529342" y="447521"/>
                </a:cubicBezTo>
                <a:close/>
                <a:moveTo>
                  <a:pt x="422190" y="447521"/>
                </a:moveTo>
                <a:cubicBezTo>
                  <a:pt x="436783" y="447521"/>
                  <a:pt x="447728" y="459696"/>
                  <a:pt x="447728" y="474305"/>
                </a:cubicBezTo>
                <a:cubicBezTo>
                  <a:pt x="447728" y="488915"/>
                  <a:pt x="436783" y="501090"/>
                  <a:pt x="422190" y="501090"/>
                </a:cubicBezTo>
                <a:cubicBezTo>
                  <a:pt x="407596" y="501090"/>
                  <a:pt x="396651" y="488915"/>
                  <a:pt x="396651" y="474305"/>
                </a:cubicBezTo>
                <a:cubicBezTo>
                  <a:pt x="396651" y="459696"/>
                  <a:pt x="407596" y="447521"/>
                  <a:pt x="422190" y="447521"/>
                </a:cubicBezTo>
                <a:close/>
                <a:moveTo>
                  <a:pt x="527917" y="275112"/>
                </a:moveTo>
                <a:cubicBezTo>
                  <a:pt x="522941" y="296253"/>
                  <a:pt x="515478" y="316150"/>
                  <a:pt x="503038" y="336047"/>
                </a:cubicBezTo>
                <a:cubicBezTo>
                  <a:pt x="474428" y="387034"/>
                  <a:pt x="424671" y="424341"/>
                  <a:pt x="367450" y="440507"/>
                </a:cubicBezTo>
                <a:cubicBezTo>
                  <a:pt x="355010" y="444238"/>
                  <a:pt x="341327" y="445482"/>
                  <a:pt x="327644" y="446725"/>
                </a:cubicBezTo>
                <a:cubicBezTo>
                  <a:pt x="321424" y="491494"/>
                  <a:pt x="330132" y="536263"/>
                  <a:pt x="352522" y="574813"/>
                </a:cubicBezTo>
                <a:cubicBezTo>
                  <a:pt x="407256" y="669325"/>
                  <a:pt x="529161" y="701658"/>
                  <a:pt x="624944" y="648184"/>
                </a:cubicBezTo>
                <a:cubicBezTo>
                  <a:pt x="644847" y="635749"/>
                  <a:pt x="662262" y="622069"/>
                  <a:pt x="677189" y="604659"/>
                </a:cubicBezTo>
                <a:lnTo>
                  <a:pt x="678433" y="602172"/>
                </a:lnTo>
                <a:lnTo>
                  <a:pt x="687141" y="594711"/>
                </a:lnTo>
                <a:lnTo>
                  <a:pt x="693360" y="597198"/>
                </a:lnTo>
                <a:cubicBezTo>
                  <a:pt x="721971" y="607147"/>
                  <a:pt x="754313" y="609634"/>
                  <a:pt x="796607" y="603416"/>
                </a:cubicBezTo>
                <a:cubicBezTo>
                  <a:pt x="765509" y="583519"/>
                  <a:pt x="740630" y="562378"/>
                  <a:pt x="723215" y="539993"/>
                </a:cubicBezTo>
                <a:lnTo>
                  <a:pt x="719483" y="536263"/>
                </a:lnTo>
                <a:lnTo>
                  <a:pt x="721971" y="511391"/>
                </a:lnTo>
                <a:cubicBezTo>
                  <a:pt x="730678" y="464135"/>
                  <a:pt x="721971" y="416880"/>
                  <a:pt x="698336" y="375842"/>
                </a:cubicBezTo>
                <a:cubicBezTo>
                  <a:pt x="662262" y="313663"/>
                  <a:pt x="597578" y="276356"/>
                  <a:pt x="527917" y="275112"/>
                </a:cubicBezTo>
                <a:close/>
                <a:moveTo>
                  <a:pt x="413454" y="197117"/>
                </a:moveTo>
                <a:cubicBezTo>
                  <a:pt x="426839" y="197117"/>
                  <a:pt x="439007" y="208068"/>
                  <a:pt x="439007" y="222670"/>
                </a:cubicBezTo>
                <a:cubicBezTo>
                  <a:pt x="439007" y="237272"/>
                  <a:pt x="426839" y="249440"/>
                  <a:pt x="413454" y="249440"/>
                </a:cubicBezTo>
                <a:cubicBezTo>
                  <a:pt x="397635" y="249440"/>
                  <a:pt x="386684" y="237272"/>
                  <a:pt x="386684" y="222670"/>
                </a:cubicBezTo>
                <a:cubicBezTo>
                  <a:pt x="386684" y="208068"/>
                  <a:pt x="397635" y="197117"/>
                  <a:pt x="413454" y="197117"/>
                </a:cubicBezTo>
                <a:close/>
                <a:moveTo>
                  <a:pt x="306316" y="197117"/>
                </a:moveTo>
                <a:cubicBezTo>
                  <a:pt x="319701" y="197117"/>
                  <a:pt x="331869" y="208068"/>
                  <a:pt x="331869" y="222670"/>
                </a:cubicBezTo>
                <a:cubicBezTo>
                  <a:pt x="331869" y="237272"/>
                  <a:pt x="319701" y="249440"/>
                  <a:pt x="306316" y="249440"/>
                </a:cubicBezTo>
                <a:cubicBezTo>
                  <a:pt x="290497" y="249440"/>
                  <a:pt x="279546" y="237272"/>
                  <a:pt x="279546" y="222670"/>
                </a:cubicBezTo>
                <a:cubicBezTo>
                  <a:pt x="279546" y="208068"/>
                  <a:pt x="290497" y="197117"/>
                  <a:pt x="306316" y="197117"/>
                </a:cubicBezTo>
                <a:close/>
                <a:moveTo>
                  <a:pt x="197961" y="197117"/>
                </a:moveTo>
                <a:cubicBezTo>
                  <a:pt x="212563" y="197117"/>
                  <a:pt x="224731" y="208068"/>
                  <a:pt x="224731" y="222670"/>
                </a:cubicBezTo>
                <a:cubicBezTo>
                  <a:pt x="224731" y="237272"/>
                  <a:pt x="212563" y="249440"/>
                  <a:pt x="197961" y="249440"/>
                </a:cubicBezTo>
                <a:cubicBezTo>
                  <a:pt x="183359" y="249440"/>
                  <a:pt x="172408" y="237272"/>
                  <a:pt x="172408" y="222670"/>
                </a:cubicBezTo>
                <a:cubicBezTo>
                  <a:pt x="172408" y="208068"/>
                  <a:pt x="183359" y="197117"/>
                  <a:pt x="197961" y="197117"/>
                </a:cubicBezTo>
                <a:close/>
                <a:moveTo>
                  <a:pt x="295887" y="24644"/>
                </a:moveTo>
                <a:cubicBezTo>
                  <a:pt x="231977" y="29234"/>
                  <a:pt x="171530" y="64792"/>
                  <a:pt x="137322" y="124639"/>
                </a:cubicBezTo>
                <a:cubicBezTo>
                  <a:pt x="113687" y="165677"/>
                  <a:pt x="104979" y="212933"/>
                  <a:pt x="113687" y="260189"/>
                </a:cubicBezTo>
                <a:lnTo>
                  <a:pt x="113687" y="261433"/>
                </a:lnTo>
                <a:lnTo>
                  <a:pt x="116175" y="285061"/>
                </a:lnTo>
                <a:lnTo>
                  <a:pt x="112443" y="288791"/>
                </a:lnTo>
                <a:cubicBezTo>
                  <a:pt x="95028" y="311176"/>
                  <a:pt x="70149" y="332316"/>
                  <a:pt x="37807" y="352214"/>
                </a:cubicBezTo>
                <a:cubicBezTo>
                  <a:pt x="80101" y="358432"/>
                  <a:pt x="113687" y="355944"/>
                  <a:pt x="141054" y="345996"/>
                </a:cubicBezTo>
                <a:lnTo>
                  <a:pt x="147273" y="343509"/>
                </a:lnTo>
                <a:lnTo>
                  <a:pt x="157225" y="353457"/>
                </a:lnTo>
                <a:cubicBezTo>
                  <a:pt x="172152" y="370867"/>
                  <a:pt x="189567" y="385790"/>
                  <a:pt x="209470" y="396982"/>
                </a:cubicBezTo>
                <a:cubicBezTo>
                  <a:pt x="256739" y="423097"/>
                  <a:pt x="310229" y="430559"/>
                  <a:pt x="361230" y="416880"/>
                </a:cubicBezTo>
                <a:cubicBezTo>
                  <a:pt x="413475" y="403200"/>
                  <a:pt x="455769" y="369624"/>
                  <a:pt x="481892" y="323611"/>
                </a:cubicBezTo>
                <a:cubicBezTo>
                  <a:pt x="509258" y="277599"/>
                  <a:pt x="516722" y="224125"/>
                  <a:pt x="503038" y="171895"/>
                </a:cubicBezTo>
                <a:cubicBezTo>
                  <a:pt x="488111" y="120909"/>
                  <a:pt x="455769" y="78627"/>
                  <a:pt x="409743" y="51269"/>
                </a:cubicBezTo>
                <a:cubicBezTo>
                  <a:pt x="373824" y="30284"/>
                  <a:pt x="334232" y="21889"/>
                  <a:pt x="295887" y="24644"/>
                </a:cubicBezTo>
                <a:close/>
                <a:moveTo>
                  <a:pt x="294419" y="573"/>
                </a:moveTo>
                <a:cubicBezTo>
                  <a:pt x="337576" y="-2516"/>
                  <a:pt x="382066" y="6811"/>
                  <a:pt x="422183" y="30128"/>
                </a:cubicBezTo>
                <a:cubicBezTo>
                  <a:pt x="473184" y="59974"/>
                  <a:pt x="510502" y="108473"/>
                  <a:pt x="525429" y="165677"/>
                </a:cubicBezTo>
                <a:cubicBezTo>
                  <a:pt x="532893" y="194280"/>
                  <a:pt x="535381" y="222882"/>
                  <a:pt x="531649" y="251484"/>
                </a:cubicBezTo>
                <a:cubicBezTo>
                  <a:pt x="610017" y="253971"/>
                  <a:pt x="679677" y="295009"/>
                  <a:pt x="718239" y="363406"/>
                </a:cubicBezTo>
                <a:cubicBezTo>
                  <a:pt x="745606" y="408175"/>
                  <a:pt x="755557" y="462892"/>
                  <a:pt x="745606" y="515122"/>
                </a:cubicBezTo>
                <a:lnTo>
                  <a:pt x="744362" y="528801"/>
                </a:lnTo>
                <a:cubicBezTo>
                  <a:pt x="764265" y="551186"/>
                  <a:pt x="791631" y="572326"/>
                  <a:pt x="827705" y="593467"/>
                </a:cubicBezTo>
                <a:lnTo>
                  <a:pt x="830193" y="594711"/>
                </a:lnTo>
                <a:lnTo>
                  <a:pt x="832681" y="598441"/>
                </a:lnTo>
                <a:cubicBezTo>
                  <a:pt x="836413" y="603416"/>
                  <a:pt x="835169" y="610877"/>
                  <a:pt x="831437" y="615851"/>
                </a:cubicBezTo>
                <a:cubicBezTo>
                  <a:pt x="828949" y="622069"/>
                  <a:pt x="822730" y="624557"/>
                  <a:pt x="816510" y="624557"/>
                </a:cubicBezTo>
                <a:cubicBezTo>
                  <a:pt x="766753" y="634505"/>
                  <a:pt x="726947" y="633262"/>
                  <a:pt x="693360" y="623313"/>
                </a:cubicBezTo>
                <a:cubicBezTo>
                  <a:pt x="677189" y="641967"/>
                  <a:pt x="658530" y="656889"/>
                  <a:pt x="637383" y="669325"/>
                </a:cubicBezTo>
                <a:cubicBezTo>
                  <a:pt x="601309" y="689222"/>
                  <a:pt x="563991" y="699171"/>
                  <a:pt x="525429" y="699171"/>
                </a:cubicBezTo>
                <a:cubicBezTo>
                  <a:pt x="448305" y="699171"/>
                  <a:pt x="372425" y="658133"/>
                  <a:pt x="331376" y="587249"/>
                </a:cubicBezTo>
                <a:cubicBezTo>
                  <a:pt x="306497" y="544968"/>
                  <a:pt x="297789" y="495225"/>
                  <a:pt x="302765" y="447969"/>
                </a:cubicBezTo>
                <a:cubicBezTo>
                  <a:pt x="266691" y="446725"/>
                  <a:pt x="230617" y="436777"/>
                  <a:pt x="198275" y="418123"/>
                </a:cubicBezTo>
                <a:cubicBezTo>
                  <a:pt x="175884" y="405687"/>
                  <a:pt x="157225" y="390764"/>
                  <a:pt x="141054" y="372111"/>
                </a:cubicBezTo>
                <a:cubicBezTo>
                  <a:pt x="108711" y="382059"/>
                  <a:pt x="67661" y="383303"/>
                  <a:pt x="17904" y="373354"/>
                </a:cubicBezTo>
                <a:cubicBezTo>
                  <a:pt x="11684" y="373354"/>
                  <a:pt x="6709" y="370867"/>
                  <a:pt x="2977" y="365893"/>
                </a:cubicBezTo>
                <a:cubicBezTo>
                  <a:pt x="-755" y="359675"/>
                  <a:pt x="-755" y="352214"/>
                  <a:pt x="1733" y="347239"/>
                </a:cubicBezTo>
                <a:lnTo>
                  <a:pt x="4221" y="343509"/>
                </a:lnTo>
                <a:lnTo>
                  <a:pt x="6709" y="342265"/>
                </a:lnTo>
                <a:cubicBezTo>
                  <a:pt x="44027" y="321124"/>
                  <a:pt x="71393" y="299983"/>
                  <a:pt x="90052" y="277599"/>
                </a:cubicBezTo>
                <a:lnTo>
                  <a:pt x="88808" y="263920"/>
                </a:lnTo>
                <a:cubicBezTo>
                  <a:pt x="80101" y="211690"/>
                  <a:pt x="88808" y="158216"/>
                  <a:pt x="116175" y="112204"/>
                </a:cubicBezTo>
                <a:cubicBezTo>
                  <a:pt x="154271" y="45362"/>
                  <a:pt x="222492" y="5723"/>
                  <a:pt x="294419" y="5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g37411d4ae50_0_45"/>
          <p:cNvSpPr/>
          <p:nvPr/>
        </p:nvSpPr>
        <p:spPr>
          <a:xfrm>
            <a:off x="22115528" y="3499086"/>
            <a:ext cx="873352" cy="869562"/>
          </a:xfrm>
          <a:custGeom>
            <a:rect b="b" l="l" r="r" t="t"/>
            <a:pathLst>
              <a:path extrusionOk="0" h="869562" w="873352">
                <a:moveTo>
                  <a:pt x="118985" y="687585"/>
                </a:moveTo>
                <a:cubicBezTo>
                  <a:pt x="125062" y="682723"/>
                  <a:pt x="134786" y="682723"/>
                  <a:pt x="139647" y="687585"/>
                </a:cubicBezTo>
                <a:cubicBezTo>
                  <a:pt x="145724" y="693663"/>
                  <a:pt x="145724" y="702170"/>
                  <a:pt x="139647" y="708248"/>
                </a:cubicBezTo>
                <a:lnTo>
                  <a:pt x="118985" y="728910"/>
                </a:lnTo>
                <a:cubicBezTo>
                  <a:pt x="112908" y="734987"/>
                  <a:pt x="104400" y="734987"/>
                  <a:pt x="98323" y="728910"/>
                </a:cubicBezTo>
                <a:cubicBezTo>
                  <a:pt x="93462" y="722833"/>
                  <a:pt x="93462" y="714325"/>
                  <a:pt x="98323" y="709463"/>
                </a:cubicBezTo>
                <a:close/>
                <a:moveTo>
                  <a:pt x="88813" y="640641"/>
                </a:moveTo>
                <a:cubicBezTo>
                  <a:pt x="92459" y="640641"/>
                  <a:pt x="96106" y="642161"/>
                  <a:pt x="98536" y="645201"/>
                </a:cubicBezTo>
                <a:cubicBezTo>
                  <a:pt x="104613" y="651282"/>
                  <a:pt x="104613" y="661011"/>
                  <a:pt x="98536" y="665875"/>
                </a:cubicBezTo>
                <a:lnTo>
                  <a:pt x="77874" y="686550"/>
                </a:lnTo>
                <a:cubicBezTo>
                  <a:pt x="73013" y="692630"/>
                  <a:pt x="63289" y="692630"/>
                  <a:pt x="58428" y="686550"/>
                </a:cubicBezTo>
                <a:cubicBezTo>
                  <a:pt x="52351" y="681685"/>
                  <a:pt x="52351" y="671956"/>
                  <a:pt x="58428" y="667091"/>
                </a:cubicBezTo>
                <a:lnTo>
                  <a:pt x="79090" y="645201"/>
                </a:lnTo>
                <a:cubicBezTo>
                  <a:pt x="81521" y="642161"/>
                  <a:pt x="85167" y="640641"/>
                  <a:pt x="88813" y="640641"/>
                </a:cubicBezTo>
                <a:close/>
                <a:moveTo>
                  <a:pt x="81639" y="613296"/>
                </a:moveTo>
                <a:cubicBezTo>
                  <a:pt x="75263" y="613296"/>
                  <a:pt x="69043" y="615784"/>
                  <a:pt x="64689" y="620760"/>
                </a:cubicBezTo>
                <a:lnTo>
                  <a:pt x="32344" y="653104"/>
                </a:lnTo>
                <a:cubicBezTo>
                  <a:pt x="22392" y="661812"/>
                  <a:pt x="22392" y="677984"/>
                  <a:pt x="32344" y="687937"/>
                </a:cubicBezTo>
                <a:lnTo>
                  <a:pt x="181627" y="838462"/>
                </a:lnTo>
                <a:cubicBezTo>
                  <a:pt x="191579" y="847170"/>
                  <a:pt x="207751" y="847170"/>
                  <a:pt x="216459" y="838462"/>
                </a:cubicBezTo>
                <a:lnTo>
                  <a:pt x="250047" y="804874"/>
                </a:lnTo>
                <a:cubicBezTo>
                  <a:pt x="255023" y="801142"/>
                  <a:pt x="257512" y="794922"/>
                  <a:pt x="257512" y="787458"/>
                </a:cubicBezTo>
                <a:cubicBezTo>
                  <a:pt x="257512" y="781238"/>
                  <a:pt x="255023" y="775018"/>
                  <a:pt x="250047" y="771286"/>
                </a:cubicBezTo>
                <a:lnTo>
                  <a:pt x="99521" y="620760"/>
                </a:lnTo>
                <a:cubicBezTo>
                  <a:pt x="94545" y="615784"/>
                  <a:pt x="88014" y="613296"/>
                  <a:pt x="81639" y="613296"/>
                </a:cubicBezTo>
                <a:close/>
                <a:moveTo>
                  <a:pt x="790242" y="471401"/>
                </a:moveTo>
                <a:cubicBezTo>
                  <a:pt x="763593" y="471401"/>
                  <a:pt x="742367" y="494493"/>
                  <a:pt x="730238" y="511287"/>
                </a:cubicBezTo>
                <a:cubicBezTo>
                  <a:pt x="724018" y="519995"/>
                  <a:pt x="665549" y="594636"/>
                  <a:pt x="630717" y="617028"/>
                </a:cubicBezTo>
                <a:cubicBezTo>
                  <a:pt x="631961" y="619516"/>
                  <a:pt x="631961" y="622004"/>
                  <a:pt x="631961" y="624492"/>
                </a:cubicBezTo>
                <a:cubicBezTo>
                  <a:pt x="631961" y="669276"/>
                  <a:pt x="605836" y="705353"/>
                  <a:pt x="572248" y="705353"/>
                </a:cubicBezTo>
                <a:lnTo>
                  <a:pt x="363253" y="705353"/>
                </a:lnTo>
                <a:cubicBezTo>
                  <a:pt x="357033" y="705353"/>
                  <a:pt x="350813" y="699133"/>
                  <a:pt x="350813" y="692913"/>
                </a:cubicBezTo>
                <a:cubicBezTo>
                  <a:pt x="350813" y="686693"/>
                  <a:pt x="357033" y="681716"/>
                  <a:pt x="363253" y="681716"/>
                </a:cubicBezTo>
                <a:lnTo>
                  <a:pt x="572248" y="681716"/>
                </a:lnTo>
                <a:cubicBezTo>
                  <a:pt x="592152" y="681716"/>
                  <a:pt x="607080" y="655592"/>
                  <a:pt x="607080" y="624492"/>
                </a:cubicBezTo>
                <a:cubicBezTo>
                  <a:pt x="607080" y="594636"/>
                  <a:pt x="592152" y="568512"/>
                  <a:pt x="572248" y="568512"/>
                </a:cubicBezTo>
                <a:lnTo>
                  <a:pt x="373205" y="568512"/>
                </a:lnTo>
                <a:cubicBezTo>
                  <a:pt x="369473" y="568512"/>
                  <a:pt x="365741" y="566024"/>
                  <a:pt x="363253" y="563536"/>
                </a:cubicBezTo>
                <a:cubicBezTo>
                  <a:pt x="363253" y="563536"/>
                  <a:pt x="362009" y="563536"/>
                  <a:pt x="362009" y="562292"/>
                </a:cubicBezTo>
                <a:cubicBezTo>
                  <a:pt x="345837" y="548608"/>
                  <a:pt x="324688" y="539900"/>
                  <a:pt x="297320" y="539900"/>
                </a:cubicBezTo>
                <a:lnTo>
                  <a:pt x="233875" y="539900"/>
                </a:lnTo>
                <a:cubicBezTo>
                  <a:pt x="167942" y="539900"/>
                  <a:pt x="145550" y="585928"/>
                  <a:pt x="138086" y="624492"/>
                </a:cubicBezTo>
                <a:lnTo>
                  <a:pt x="267464" y="753869"/>
                </a:lnTo>
                <a:lnTo>
                  <a:pt x="644401" y="753869"/>
                </a:lnTo>
                <a:cubicBezTo>
                  <a:pt x="689185" y="753869"/>
                  <a:pt x="787463" y="641908"/>
                  <a:pt x="839712" y="572244"/>
                </a:cubicBezTo>
                <a:cubicBezTo>
                  <a:pt x="857128" y="538655"/>
                  <a:pt x="848420" y="498847"/>
                  <a:pt x="818563" y="480187"/>
                </a:cubicBezTo>
                <a:cubicBezTo>
                  <a:pt x="808611" y="473967"/>
                  <a:pt x="799125" y="471401"/>
                  <a:pt x="790242" y="471401"/>
                </a:cubicBezTo>
                <a:close/>
                <a:moveTo>
                  <a:pt x="133923" y="353805"/>
                </a:moveTo>
                <a:cubicBezTo>
                  <a:pt x="140090" y="353805"/>
                  <a:pt x="146258" y="358739"/>
                  <a:pt x="146258" y="364907"/>
                </a:cubicBezTo>
                <a:lnTo>
                  <a:pt x="146258" y="404381"/>
                </a:lnTo>
                <a:lnTo>
                  <a:pt x="184499" y="404381"/>
                </a:lnTo>
                <a:cubicBezTo>
                  <a:pt x="190667" y="404381"/>
                  <a:pt x="196835" y="409316"/>
                  <a:pt x="196835" y="416717"/>
                </a:cubicBezTo>
                <a:cubicBezTo>
                  <a:pt x="196835" y="422885"/>
                  <a:pt x="190667" y="429053"/>
                  <a:pt x="184499" y="429053"/>
                </a:cubicBezTo>
                <a:lnTo>
                  <a:pt x="146258" y="429053"/>
                </a:lnTo>
                <a:lnTo>
                  <a:pt x="146258" y="467294"/>
                </a:lnTo>
                <a:cubicBezTo>
                  <a:pt x="146258" y="473462"/>
                  <a:pt x="140090" y="479630"/>
                  <a:pt x="133923" y="479630"/>
                </a:cubicBezTo>
                <a:cubicBezTo>
                  <a:pt x="126521" y="479630"/>
                  <a:pt x="121587" y="473462"/>
                  <a:pt x="121587" y="467294"/>
                </a:cubicBezTo>
                <a:lnTo>
                  <a:pt x="121587" y="429053"/>
                </a:lnTo>
                <a:lnTo>
                  <a:pt x="82112" y="429053"/>
                </a:lnTo>
                <a:cubicBezTo>
                  <a:pt x="75944" y="429053"/>
                  <a:pt x="71010" y="422885"/>
                  <a:pt x="71010" y="416717"/>
                </a:cubicBezTo>
                <a:cubicBezTo>
                  <a:pt x="71010" y="409316"/>
                  <a:pt x="75944" y="404381"/>
                  <a:pt x="82112" y="404381"/>
                </a:cubicBezTo>
                <a:lnTo>
                  <a:pt x="121587" y="404381"/>
                </a:lnTo>
                <a:lnTo>
                  <a:pt x="121587" y="364907"/>
                </a:lnTo>
                <a:cubicBezTo>
                  <a:pt x="121587" y="358739"/>
                  <a:pt x="126521" y="353805"/>
                  <a:pt x="133923" y="353805"/>
                </a:cubicBezTo>
                <a:close/>
                <a:moveTo>
                  <a:pt x="317224" y="206505"/>
                </a:moveTo>
                <a:cubicBezTo>
                  <a:pt x="303540" y="206505"/>
                  <a:pt x="292344" y="217701"/>
                  <a:pt x="292344" y="231385"/>
                </a:cubicBezTo>
                <a:lnTo>
                  <a:pt x="276172" y="516263"/>
                </a:lnTo>
                <a:lnTo>
                  <a:pt x="297320" y="516263"/>
                </a:lnTo>
                <a:cubicBezTo>
                  <a:pt x="330909" y="516263"/>
                  <a:pt x="357033" y="526215"/>
                  <a:pt x="378181" y="544876"/>
                </a:cubicBezTo>
                <a:lnTo>
                  <a:pt x="572248" y="544876"/>
                </a:lnTo>
                <a:cubicBezTo>
                  <a:pt x="597128" y="544876"/>
                  <a:pt x="615788" y="563536"/>
                  <a:pt x="625741" y="590904"/>
                </a:cubicBezTo>
                <a:cubicBezTo>
                  <a:pt x="641913" y="577220"/>
                  <a:pt x="665549" y="551096"/>
                  <a:pt x="684209" y="528703"/>
                </a:cubicBezTo>
                <a:lnTo>
                  <a:pt x="666793" y="231385"/>
                </a:lnTo>
                <a:cubicBezTo>
                  <a:pt x="666793" y="217701"/>
                  <a:pt x="656841" y="206505"/>
                  <a:pt x="641913" y="206505"/>
                </a:cubicBezTo>
                <a:lnTo>
                  <a:pt x="598372" y="206505"/>
                </a:lnTo>
                <a:lnTo>
                  <a:pt x="598372" y="241337"/>
                </a:lnTo>
                <a:cubicBezTo>
                  <a:pt x="602104" y="245069"/>
                  <a:pt x="605836" y="250045"/>
                  <a:pt x="605836" y="256266"/>
                </a:cubicBezTo>
                <a:cubicBezTo>
                  <a:pt x="605836" y="266218"/>
                  <a:pt x="597128" y="274926"/>
                  <a:pt x="585932" y="274926"/>
                </a:cubicBezTo>
                <a:cubicBezTo>
                  <a:pt x="575980" y="274926"/>
                  <a:pt x="567272" y="266218"/>
                  <a:pt x="567272" y="256266"/>
                </a:cubicBezTo>
                <a:cubicBezTo>
                  <a:pt x="567272" y="250045"/>
                  <a:pt x="569760" y="245069"/>
                  <a:pt x="573492" y="241337"/>
                </a:cubicBezTo>
                <a:lnTo>
                  <a:pt x="573492" y="206505"/>
                </a:lnTo>
                <a:lnTo>
                  <a:pt x="385645" y="206505"/>
                </a:lnTo>
                <a:lnTo>
                  <a:pt x="385645" y="241337"/>
                </a:lnTo>
                <a:cubicBezTo>
                  <a:pt x="389377" y="245069"/>
                  <a:pt x="391865" y="250045"/>
                  <a:pt x="391865" y="256266"/>
                </a:cubicBezTo>
                <a:cubicBezTo>
                  <a:pt x="391865" y="266218"/>
                  <a:pt x="384401" y="274926"/>
                  <a:pt x="373205" y="274926"/>
                </a:cubicBezTo>
                <a:cubicBezTo>
                  <a:pt x="362009" y="274926"/>
                  <a:pt x="354545" y="266218"/>
                  <a:pt x="354545" y="256266"/>
                </a:cubicBezTo>
                <a:cubicBezTo>
                  <a:pt x="354545" y="250045"/>
                  <a:pt x="357033" y="245069"/>
                  <a:pt x="360765" y="241337"/>
                </a:cubicBezTo>
                <a:lnTo>
                  <a:pt x="360765" y="206505"/>
                </a:lnTo>
                <a:close/>
                <a:moveTo>
                  <a:pt x="678887" y="114543"/>
                </a:moveTo>
                <a:cubicBezTo>
                  <a:pt x="682555" y="109652"/>
                  <a:pt x="689892" y="109652"/>
                  <a:pt x="694783" y="114543"/>
                </a:cubicBezTo>
                <a:lnTo>
                  <a:pt x="707010" y="126770"/>
                </a:lnTo>
                <a:lnTo>
                  <a:pt x="720460" y="114543"/>
                </a:lnTo>
                <a:cubicBezTo>
                  <a:pt x="725351" y="109652"/>
                  <a:pt x="732687" y="109652"/>
                  <a:pt x="737578" y="114543"/>
                </a:cubicBezTo>
                <a:cubicBezTo>
                  <a:pt x="742469" y="119434"/>
                  <a:pt x="742469" y="126770"/>
                  <a:pt x="737578" y="131661"/>
                </a:cubicBezTo>
                <a:lnTo>
                  <a:pt x="724128" y="145111"/>
                </a:lnTo>
                <a:lnTo>
                  <a:pt x="737578" y="157338"/>
                </a:lnTo>
                <a:cubicBezTo>
                  <a:pt x="742469" y="161006"/>
                  <a:pt x="742469" y="169565"/>
                  <a:pt x="737578" y="174456"/>
                </a:cubicBezTo>
                <a:cubicBezTo>
                  <a:pt x="735132" y="176902"/>
                  <a:pt x="732687" y="176902"/>
                  <a:pt x="729019" y="176902"/>
                </a:cubicBezTo>
                <a:cubicBezTo>
                  <a:pt x="726573" y="176902"/>
                  <a:pt x="722905" y="176902"/>
                  <a:pt x="720460" y="174456"/>
                </a:cubicBezTo>
                <a:lnTo>
                  <a:pt x="707010" y="161006"/>
                </a:lnTo>
                <a:lnTo>
                  <a:pt x="694783" y="174456"/>
                </a:lnTo>
                <a:cubicBezTo>
                  <a:pt x="692337" y="176902"/>
                  <a:pt x="689892" y="176902"/>
                  <a:pt x="686223" y="176902"/>
                </a:cubicBezTo>
                <a:cubicBezTo>
                  <a:pt x="683778" y="176902"/>
                  <a:pt x="680110" y="176902"/>
                  <a:pt x="678887" y="174456"/>
                </a:cubicBezTo>
                <a:cubicBezTo>
                  <a:pt x="673996" y="169565"/>
                  <a:pt x="673996" y="161006"/>
                  <a:pt x="678887" y="157338"/>
                </a:cubicBezTo>
                <a:lnTo>
                  <a:pt x="691114" y="145111"/>
                </a:lnTo>
                <a:lnTo>
                  <a:pt x="678887" y="131661"/>
                </a:lnTo>
                <a:cubicBezTo>
                  <a:pt x="673996" y="126770"/>
                  <a:pt x="673996" y="119434"/>
                  <a:pt x="678887" y="114543"/>
                </a:cubicBezTo>
                <a:close/>
                <a:moveTo>
                  <a:pt x="478947" y="23636"/>
                </a:moveTo>
                <a:cubicBezTo>
                  <a:pt x="427942" y="23636"/>
                  <a:pt x="385645" y="67176"/>
                  <a:pt x="385645" y="118181"/>
                </a:cubicBezTo>
                <a:lnTo>
                  <a:pt x="385645" y="181625"/>
                </a:lnTo>
                <a:lnTo>
                  <a:pt x="573492" y="181625"/>
                </a:lnTo>
                <a:lnTo>
                  <a:pt x="573492" y="118181"/>
                </a:lnTo>
                <a:cubicBezTo>
                  <a:pt x="573492" y="67176"/>
                  <a:pt x="532439" y="23636"/>
                  <a:pt x="478947" y="23636"/>
                </a:cubicBezTo>
                <a:close/>
                <a:moveTo>
                  <a:pt x="478947" y="0"/>
                </a:moveTo>
                <a:cubicBezTo>
                  <a:pt x="544879" y="0"/>
                  <a:pt x="598372" y="53492"/>
                  <a:pt x="598372" y="118181"/>
                </a:cubicBezTo>
                <a:lnTo>
                  <a:pt x="598372" y="181625"/>
                </a:lnTo>
                <a:lnTo>
                  <a:pt x="641913" y="181625"/>
                </a:lnTo>
                <a:cubicBezTo>
                  <a:pt x="669281" y="181625"/>
                  <a:pt x="690429" y="204017"/>
                  <a:pt x="691673" y="228897"/>
                </a:cubicBezTo>
                <a:lnTo>
                  <a:pt x="706602" y="501335"/>
                </a:lnTo>
                <a:cubicBezTo>
                  <a:pt x="709090" y="498847"/>
                  <a:pt x="710334" y="497603"/>
                  <a:pt x="710334" y="496359"/>
                </a:cubicBezTo>
                <a:cubicBezTo>
                  <a:pt x="746410" y="447843"/>
                  <a:pt x="791195" y="434159"/>
                  <a:pt x="832247" y="460283"/>
                </a:cubicBezTo>
                <a:cubicBezTo>
                  <a:pt x="872056" y="485163"/>
                  <a:pt x="885740" y="539900"/>
                  <a:pt x="860860" y="583440"/>
                </a:cubicBezTo>
                <a:lnTo>
                  <a:pt x="859616" y="584684"/>
                </a:lnTo>
                <a:cubicBezTo>
                  <a:pt x="845932" y="604588"/>
                  <a:pt x="716554" y="777506"/>
                  <a:pt x="644401" y="777506"/>
                </a:cubicBezTo>
                <a:lnTo>
                  <a:pt x="279904" y="777506"/>
                </a:lnTo>
                <a:cubicBezTo>
                  <a:pt x="283636" y="793678"/>
                  <a:pt x="279904" y="811094"/>
                  <a:pt x="267464" y="822290"/>
                </a:cubicBezTo>
                <a:lnTo>
                  <a:pt x="235119" y="855878"/>
                </a:lnTo>
                <a:cubicBezTo>
                  <a:pt x="225167" y="864586"/>
                  <a:pt x="212727" y="869562"/>
                  <a:pt x="200287" y="869562"/>
                </a:cubicBezTo>
                <a:cubicBezTo>
                  <a:pt x="187847" y="869562"/>
                  <a:pt x="174162" y="864586"/>
                  <a:pt x="165454" y="855878"/>
                </a:cubicBezTo>
                <a:lnTo>
                  <a:pt x="14928" y="705353"/>
                </a:lnTo>
                <a:cubicBezTo>
                  <a:pt x="-4976" y="685449"/>
                  <a:pt x="-4976" y="654348"/>
                  <a:pt x="14928" y="635688"/>
                </a:cubicBezTo>
                <a:lnTo>
                  <a:pt x="47273" y="603344"/>
                </a:lnTo>
                <a:cubicBezTo>
                  <a:pt x="65933" y="583440"/>
                  <a:pt x="98277" y="583440"/>
                  <a:pt x="116938" y="603344"/>
                </a:cubicBezTo>
                <a:lnTo>
                  <a:pt x="118182" y="604588"/>
                </a:lnTo>
                <a:cubicBezTo>
                  <a:pt x="129378" y="568512"/>
                  <a:pt x="156746" y="516263"/>
                  <a:pt x="233875" y="516263"/>
                </a:cubicBezTo>
                <a:lnTo>
                  <a:pt x="251291" y="516263"/>
                </a:lnTo>
                <a:lnTo>
                  <a:pt x="267464" y="228897"/>
                </a:lnTo>
                <a:cubicBezTo>
                  <a:pt x="268708" y="204017"/>
                  <a:pt x="289856" y="181625"/>
                  <a:pt x="317224" y="181625"/>
                </a:cubicBezTo>
                <a:lnTo>
                  <a:pt x="360765" y="181625"/>
                </a:lnTo>
                <a:lnTo>
                  <a:pt x="360765" y="118181"/>
                </a:lnTo>
                <a:cubicBezTo>
                  <a:pt x="360765" y="53492"/>
                  <a:pt x="414258" y="0"/>
                  <a:pt x="478947" y="0"/>
                </a:cubicBezTo>
                <a:close/>
                <a:moveTo>
                  <a:pt x="283418" y="0"/>
                </a:moveTo>
                <a:cubicBezTo>
                  <a:pt x="289555" y="0"/>
                  <a:pt x="294465" y="4910"/>
                  <a:pt x="294465" y="11047"/>
                </a:cubicBezTo>
                <a:lnTo>
                  <a:pt x="294465" y="29459"/>
                </a:lnTo>
                <a:lnTo>
                  <a:pt x="312877" y="29459"/>
                </a:lnTo>
                <a:cubicBezTo>
                  <a:pt x="320242" y="29459"/>
                  <a:pt x="325152" y="34369"/>
                  <a:pt x="325152" y="41734"/>
                </a:cubicBezTo>
                <a:cubicBezTo>
                  <a:pt x="325152" y="47871"/>
                  <a:pt x="320242" y="54009"/>
                  <a:pt x="312877" y="54009"/>
                </a:cubicBezTo>
                <a:lnTo>
                  <a:pt x="294465" y="54009"/>
                </a:lnTo>
                <a:lnTo>
                  <a:pt x="294465" y="71193"/>
                </a:lnTo>
                <a:cubicBezTo>
                  <a:pt x="294465" y="78558"/>
                  <a:pt x="289555" y="83468"/>
                  <a:pt x="283418" y="83468"/>
                </a:cubicBezTo>
                <a:cubicBezTo>
                  <a:pt x="276053" y="83468"/>
                  <a:pt x="271143" y="78558"/>
                  <a:pt x="271143" y="71193"/>
                </a:cubicBezTo>
                <a:lnTo>
                  <a:pt x="271143" y="54009"/>
                </a:lnTo>
                <a:lnTo>
                  <a:pt x="252731" y="54009"/>
                </a:lnTo>
                <a:cubicBezTo>
                  <a:pt x="246594" y="54009"/>
                  <a:pt x="241684" y="47871"/>
                  <a:pt x="241684" y="41734"/>
                </a:cubicBezTo>
                <a:cubicBezTo>
                  <a:pt x="241684" y="34369"/>
                  <a:pt x="246594" y="29459"/>
                  <a:pt x="252731" y="29459"/>
                </a:cubicBezTo>
                <a:lnTo>
                  <a:pt x="271143" y="29459"/>
                </a:lnTo>
                <a:lnTo>
                  <a:pt x="271143" y="11047"/>
                </a:lnTo>
                <a:cubicBezTo>
                  <a:pt x="271143" y="4910"/>
                  <a:pt x="276053" y="0"/>
                  <a:pt x="283418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g37411d4ae50_0_45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Pruebas del modelo </a:t>
            </a:r>
            <a:r>
              <a:rPr b="1" lang="en-US" sz="7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quechua - español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g37411d4ae50_0_45"/>
          <p:cNvSpPr txBox="1"/>
          <p:nvPr/>
        </p:nvSpPr>
        <p:spPr>
          <a:xfrm>
            <a:off x="1520826" y="183746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Oración dentro del dataset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7" name="Google Shape;277;g37411d4ae50_0_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543974"/>
            <a:ext cx="21335999" cy="2427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g37411d4ae50_0_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03495" y="6508863"/>
            <a:ext cx="19207405" cy="2427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g37411d4ae50_0_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4425" y="10473750"/>
            <a:ext cx="12954180" cy="2427450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g37411d4ae50_0_45"/>
          <p:cNvSpPr txBox="1"/>
          <p:nvPr/>
        </p:nvSpPr>
        <p:spPr>
          <a:xfrm>
            <a:off x="1520826" y="5925169"/>
            <a:ext cx="21336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Oraciones fuera del dataset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3"/>
          <p:cNvSpPr/>
          <p:nvPr/>
        </p:nvSpPr>
        <p:spPr>
          <a:xfrm>
            <a:off x="6075622" y="4163899"/>
            <a:ext cx="5799153" cy="1504915"/>
          </a:xfrm>
          <a:custGeom>
            <a:rect b="b" l="l" r="r" t="t"/>
            <a:pathLst>
              <a:path extrusionOk="0" h="1209" w="4656">
                <a:moveTo>
                  <a:pt x="4304" y="1209"/>
                </a:moveTo>
                <a:lnTo>
                  <a:pt x="352" y="1209"/>
                </a:lnTo>
                <a:cubicBezTo>
                  <a:pt x="158" y="1209"/>
                  <a:pt x="0" y="1052"/>
                  <a:pt x="0" y="858"/>
                </a:cubicBezTo>
                <a:lnTo>
                  <a:pt x="0" y="351"/>
                </a:lnTo>
                <a:cubicBezTo>
                  <a:pt x="0" y="157"/>
                  <a:pt x="158" y="0"/>
                  <a:pt x="352" y="0"/>
                </a:cubicBezTo>
                <a:lnTo>
                  <a:pt x="4304" y="0"/>
                </a:lnTo>
                <a:cubicBezTo>
                  <a:pt x="4498" y="0"/>
                  <a:pt x="4656" y="157"/>
                  <a:pt x="4656" y="351"/>
                </a:cubicBezTo>
                <a:lnTo>
                  <a:pt x="4656" y="858"/>
                </a:lnTo>
                <a:cubicBezTo>
                  <a:pt x="4656" y="1052"/>
                  <a:pt x="4498" y="1209"/>
                  <a:pt x="4304" y="12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13"/>
          <p:cNvSpPr/>
          <p:nvPr/>
        </p:nvSpPr>
        <p:spPr>
          <a:xfrm>
            <a:off x="2527607" y="2686391"/>
            <a:ext cx="270337" cy="601717"/>
          </a:xfrm>
          <a:custGeom>
            <a:rect b="b" l="l" r="r" t="t"/>
            <a:pathLst>
              <a:path extrusionOk="0" h="484" w="218">
                <a:moveTo>
                  <a:pt x="109" y="484"/>
                </a:moveTo>
                <a:cubicBezTo>
                  <a:pt x="49" y="484"/>
                  <a:pt x="0" y="435"/>
                  <a:pt x="0" y="375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5"/>
                </a:lnTo>
                <a:cubicBezTo>
                  <a:pt x="218" y="435"/>
                  <a:pt x="169" y="484"/>
                  <a:pt x="109" y="4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13"/>
          <p:cNvSpPr/>
          <p:nvPr/>
        </p:nvSpPr>
        <p:spPr>
          <a:xfrm>
            <a:off x="2527607" y="2686391"/>
            <a:ext cx="270337" cy="601717"/>
          </a:xfrm>
          <a:custGeom>
            <a:rect b="b" l="l" r="r" t="t"/>
            <a:pathLst>
              <a:path extrusionOk="0" h="484" w="218">
                <a:moveTo>
                  <a:pt x="109" y="484"/>
                </a:moveTo>
                <a:cubicBezTo>
                  <a:pt x="49" y="484"/>
                  <a:pt x="0" y="435"/>
                  <a:pt x="0" y="375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5"/>
                </a:lnTo>
                <a:cubicBezTo>
                  <a:pt x="218" y="435"/>
                  <a:pt x="169" y="484"/>
                  <a:pt x="109" y="484"/>
                </a:cubicBezTo>
                <a:close/>
              </a:path>
            </a:pathLst>
          </a:custGeom>
          <a:solidFill>
            <a:schemeClr val="dk2">
              <a:alpha val="29411"/>
            </a:schemeClr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13"/>
          <p:cNvSpPr/>
          <p:nvPr/>
        </p:nvSpPr>
        <p:spPr>
          <a:xfrm>
            <a:off x="1792586" y="2949253"/>
            <a:ext cx="9819300" cy="2426700"/>
          </a:xfrm>
          <a:prstGeom prst="roundRect">
            <a:avLst>
              <a:gd fmla="val 18551" name="adj"/>
            </a:avLst>
          </a:prstGeom>
          <a:solidFill>
            <a:srgbClr val="F2F2F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13"/>
          <p:cNvSpPr/>
          <p:nvPr/>
        </p:nvSpPr>
        <p:spPr>
          <a:xfrm>
            <a:off x="2663398" y="2686391"/>
            <a:ext cx="1893603" cy="2229965"/>
          </a:xfrm>
          <a:custGeom>
            <a:rect b="b" l="l" r="r" t="t"/>
            <a:pathLst>
              <a:path extrusionOk="0" h="1791" w="1521">
                <a:moveTo>
                  <a:pt x="1521" y="109"/>
                </a:moveTo>
                <a:lnTo>
                  <a:pt x="1521" y="1085"/>
                </a:lnTo>
                <a:cubicBezTo>
                  <a:pt x="1521" y="1280"/>
                  <a:pt x="1442" y="1456"/>
                  <a:pt x="1314" y="1584"/>
                </a:cubicBezTo>
                <a:cubicBezTo>
                  <a:pt x="1187" y="1712"/>
                  <a:pt x="1010" y="1791"/>
                  <a:pt x="815" y="1791"/>
                </a:cubicBezTo>
                <a:cubicBezTo>
                  <a:pt x="425" y="1791"/>
                  <a:pt x="109" y="1474"/>
                  <a:pt x="109" y="1085"/>
                </a:cubicBezTo>
                <a:lnTo>
                  <a:pt x="109" y="109"/>
                </a:lnTo>
                <a:cubicBezTo>
                  <a:pt x="109" y="49"/>
                  <a:pt x="60" y="0"/>
                  <a:pt x="0" y="0"/>
                </a:cubicBezTo>
                <a:lnTo>
                  <a:pt x="1412" y="0"/>
                </a:lnTo>
                <a:cubicBezTo>
                  <a:pt x="1442" y="0"/>
                  <a:pt x="1469" y="13"/>
                  <a:pt x="1489" y="32"/>
                </a:cubicBezTo>
                <a:cubicBezTo>
                  <a:pt x="1509" y="52"/>
                  <a:pt x="1521" y="79"/>
                  <a:pt x="1521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13"/>
          <p:cNvSpPr/>
          <p:nvPr/>
        </p:nvSpPr>
        <p:spPr>
          <a:xfrm>
            <a:off x="6075622" y="7508850"/>
            <a:ext cx="5799153" cy="1504915"/>
          </a:xfrm>
          <a:custGeom>
            <a:rect b="b" l="l" r="r" t="t"/>
            <a:pathLst>
              <a:path extrusionOk="0" h="1209" w="4656">
                <a:moveTo>
                  <a:pt x="4304" y="1209"/>
                </a:moveTo>
                <a:lnTo>
                  <a:pt x="352" y="1209"/>
                </a:lnTo>
                <a:cubicBezTo>
                  <a:pt x="158" y="1209"/>
                  <a:pt x="0" y="1052"/>
                  <a:pt x="0" y="858"/>
                </a:cubicBezTo>
                <a:lnTo>
                  <a:pt x="0" y="352"/>
                </a:lnTo>
                <a:cubicBezTo>
                  <a:pt x="0" y="158"/>
                  <a:pt x="158" y="0"/>
                  <a:pt x="352" y="0"/>
                </a:cubicBezTo>
                <a:lnTo>
                  <a:pt x="4304" y="0"/>
                </a:lnTo>
                <a:cubicBezTo>
                  <a:pt x="4498" y="0"/>
                  <a:pt x="4656" y="158"/>
                  <a:pt x="4656" y="352"/>
                </a:cubicBezTo>
                <a:lnTo>
                  <a:pt x="4656" y="858"/>
                </a:lnTo>
                <a:cubicBezTo>
                  <a:pt x="4656" y="1052"/>
                  <a:pt x="4498" y="1209"/>
                  <a:pt x="4304" y="120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13"/>
          <p:cNvSpPr/>
          <p:nvPr/>
        </p:nvSpPr>
        <p:spPr>
          <a:xfrm>
            <a:off x="2527607" y="6032587"/>
            <a:ext cx="270337" cy="601717"/>
          </a:xfrm>
          <a:custGeom>
            <a:rect b="b" l="l" r="r" t="t"/>
            <a:pathLst>
              <a:path extrusionOk="0" h="484" w="218">
                <a:moveTo>
                  <a:pt x="109" y="484"/>
                </a:moveTo>
                <a:cubicBezTo>
                  <a:pt x="49" y="484"/>
                  <a:pt x="0" y="435"/>
                  <a:pt x="0" y="375"/>
                </a:cubicBezTo>
                <a:lnTo>
                  <a:pt x="0" y="110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10"/>
                </a:cubicBezTo>
                <a:lnTo>
                  <a:pt x="218" y="375"/>
                </a:lnTo>
                <a:cubicBezTo>
                  <a:pt x="218" y="435"/>
                  <a:pt x="169" y="484"/>
                  <a:pt x="109" y="48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13"/>
          <p:cNvSpPr/>
          <p:nvPr/>
        </p:nvSpPr>
        <p:spPr>
          <a:xfrm>
            <a:off x="2527607" y="6032587"/>
            <a:ext cx="270337" cy="601717"/>
          </a:xfrm>
          <a:custGeom>
            <a:rect b="b" l="l" r="r" t="t"/>
            <a:pathLst>
              <a:path extrusionOk="0" h="484" w="218">
                <a:moveTo>
                  <a:pt x="109" y="484"/>
                </a:moveTo>
                <a:cubicBezTo>
                  <a:pt x="49" y="484"/>
                  <a:pt x="0" y="435"/>
                  <a:pt x="0" y="375"/>
                </a:cubicBezTo>
                <a:lnTo>
                  <a:pt x="0" y="110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10"/>
                </a:cubicBezTo>
                <a:lnTo>
                  <a:pt x="218" y="375"/>
                </a:lnTo>
                <a:cubicBezTo>
                  <a:pt x="218" y="435"/>
                  <a:pt x="169" y="484"/>
                  <a:pt x="109" y="484"/>
                </a:cubicBezTo>
                <a:close/>
              </a:path>
            </a:pathLst>
          </a:custGeom>
          <a:solidFill>
            <a:schemeClr val="dk2">
              <a:alpha val="29411"/>
            </a:schemeClr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13"/>
          <p:cNvSpPr/>
          <p:nvPr/>
        </p:nvSpPr>
        <p:spPr>
          <a:xfrm>
            <a:off x="1792586" y="6295449"/>
            <a:ext cx="9819300" cy="2426700"/>
          </a:xfrm>
          <a:prstGeom prst="roundRect">
            <a:avLst>
              <a:gd fmla="val 18551" name="adj"/>
            </a:avLst>
          </a:prstGeom>
          <a:solidFill>
            <a:srgbClr val="F2F2F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13"/>
          <p:cNvSpPr/>
          <p:nvPr/>
        </p:nvSpPr>
        <p:spPr>
          <a:xfrm>
            <a:off x="2663398" y="6033833"/>
            <a:ext cx="1893603" cy="2228720"/>
          </a:xfrm>
          <a:custGeom>
            <a:rect b="b" l="l" r="r" t="t"/>
            <a:pathLst>
              <a:path extrusionOk="0" h="1790" w="1521">
                <a:moveTo>
                  <a:pt x="1521" y="109"/>
                </a:moveTo>
                <a:lnTo>
                  <a:pt x="1521" y="1084"/>
                </a:lnTo>
                <a:cubicBezTo>
                  <a:pt x="1521" y="1279"/>
                  <a:pt x="1442" y="1455"/>
                  <a:pt x="1314" y="1583"/>
                </a:cubicBezTo>
                <a:cubicBezTo>
                  <a:pt x="1187" y="1711"/>
                  <a:pt x="1010" y="1790"/>
                  <a:pt x="815" y="1790"/>
                </a:cubicBezTo>
                <a:cubicBezTo>
                  <a:pt x="425" y="1790"/>
                  <a:pt x="109" y="1474"/>
                  <a:pt x="109" y="1084"/>
                </a:cubicBezTo>
                <a:lnTo>
                  <a:pt x="109" y="109"/>
                </a:lnTo>
                <a:cubicBezTo>
                  <a:pt x="109" y="48"/>
                  <a:pt x="60" y="0"/>
                  <a:pt x="0" y="0"/>
                </a:cubicBezTo>
                <a:lnTo>
                  <a:pt x="1412" y="0"/>
                </a:lnTo>
                <a:cubicBezTo>
                  <a:pt x="1442" y="0"/>
                  <a:pt x="1469" y="12"/>
                  <a:pt x="1489" y="32"/>
                </a:cubicBezTo>
                <a:cubicBezTo>
                  <a:pt x="1509" y="51"/>
                  <a:pt x="1521" y="78"/>
                  <a:pt x="1521" y="10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13"/>
          <p:cNvSpPr/>
          <p:nvPr/>
        </p:nvSpPr>
        <p:spPr>
          <a:xfrm>
            <a:off x="6075622" y="10856292"/>
            <a:ext cx="5799153" cy="1504915"/>
          </a:xfrm>
          <a:custGeom>
            <a:rect b="b" l="l" r="r" t="t"/>
            <a:pathLst>
              <a:path extrusionOk="0" h="1209" w="4656">
                <a:moveTo>
                  <a:pt x="4304" y="1209"/>
                </a:moveTo>
                <a:lnTo>
                  <a:pt x="352" y="1209"/>
                </a:lnTo>
                <a:cubicBezTo>
                  <a:pt x="158" y="1209"/>
                  <a:pt x="0" y="1052"/>
                  <a:pt x="0" y="857"/>
                </a:cubicBezTo>
                <a:lnTo>
                  <a:pt x="0" y="351"/>
                </a:lnTo>
                <a:cubicBezTo>
                  <a:pt x="0" y="157"/>
                  <a:pt x="158" y="0"/>
                  <a:pt x="352" y="0"/>
                </a:cubicBezTo>
                <a:lnTo>
                  <a:pt x="4304" y="0"/>
                </a:lnTo>
                <a:cubicBezTo>
                  <a:pt x="4498" y="0"/>
                  <a:pt x="4656" y="157"/>
                  <a:pt x="4656" y="351"/>
                </a:cubicBezTo>
                <a:lnTo>
                  <a:pt x="4656" y="857"/>
                </a:lnTo>
                <a:cubicBezTo>
                  <a:pt x="4656" y="1052"/>
                  <a:pt x="4498" y="1209"/>
                  <a:pt x="4304" y="120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13"/>
          <p:cNvSpPr/>
          <p:nvPr/>
        </p:nvSpPr>
        <p:spPr>
          <a:xfrm>
            <a:off x="2527607" y="9378779"/>
            <a:ext cx="270337" cy="600472"/>
          </a:xfrm>
          <a:custGeom>
            <a:rect b="b" l="l" r="r" t="t"/>
            <a:pathLst>
              <a:path extrusionOk="0" h="483" w="218">
                <a:moveTo>
                  <a:pt x="109" y="483"/>
                </a:moveTo>
                <a:cubicBezTo>
                  <a:pt x="49" y="483"/>
                  <a:pt x="0" y="434"/>
                  <a:pt x="0" y="374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4"/>
                </a:lnTo>
                <a:cubicBezTo>
                  <a:pt x="218" y="434"/>
                  <a:pt x="169" y="483"/>
                  <a:pt x="109" y="48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13"/>
          <p:cNvSpPr/>
          <p:nvPr/>
        </p:nvSpPr>
        <p:spPr>
          <a:xfrm>
            <a:off x="2527607" y="9378779"/>
            <a:ext cx="270337" cy="600472"/>
          </a:xfrm>
          <a:custGeom>
            <a:rect b="b" l="l" r="r" t="t"/>
            <a:pathLst>
              <a:path extrusionOk="0" h="483" w="218">
                <a:moveTo>
                  <a:pt x="109" y="483"/>
                </a:moveTo>
                <a:cubicBezTo>
                  <a:pt x="49" y="483"/>
                  <a:pt x="0" y="434"/>
                  <a:pt x="0" y="374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4"/>
                </a:lnTo>
                <a:cubicBezTo>
                  <a:pt x="218" y="434"/>
                  <a:pt x="169" y="483"/>
                  <a:pt x="109" y="483"/>
                </a:cubicBezTo>
                <a:close/>
              </a:path>
            </a:pathLst>
          </a:custGeom>
          <a:solidFill>
            <a:schemeClr val="dk2">
              <a:alpha val="29411"/>
            </a:schemeClr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13"/>
          <p:cNvSpPr/>
          <p:nvPr/>
        </p:nvSpPr>
        <p:spPr>
          <a:xfrm>
            <a:off x="1792586" y="9641645"/>
            <a:ext cx="9819300" cy="2426700"/>
          </a:xfrm>
          <a:prstGeom prst="roundRect">
            <a:avLst>
              <a:gd fmla="val 18551" name="adj"/>
            </a:avLst>
          </a:prstGeom>
          <a:solidFill>
            <a:srgbClr val="F2F2F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13"/>
          <p:cNvSpPr/>
          <p:nvPr/>
        </p:nvSpPr>
        <p:spPr>
          <a:xfrm>
            <a:off x="2663398" y="9378779"/>
            <a:ext cx="1893603" cy="2229965"/>
          </a:xfrm>
          <a:custGeom>
            <a:rect b="b" l="l" r="r" t="t"/>
            <a:pathLst>
              <a:path extrusionOk="0" h="1791" w="1521">
                <a:moveTo>
                  <a:pt x="1521" y="109"/>
                </a:moveTo>
                <a:lnTo>
                  <a:pt x="1521" y="1084"/>
                </a:lnTo>
                <a:cubicBezTo>
                  <a:pt x="1521" y="1279"/>
                  <a:pt x="1442" y="1456"/>
                  <a:pt x="1314" y="1583"/>
                </a:cubicBezTo>
                <a:cubicBezTo>
                  <a:pt x="1187" y="1711"/>
                  <a:pt x="1010" y="1791"/>
                  <a:pt x="815" y="1791"/>
                </a:cubicBezTo>
                <a:cubicBezTo>
                  <a:pt x="425" y="1791"/>
                  <a:pt x="109" y="1474"/>
                  <a:pt x="109" y="1084"/>
                </a:cubicBezTo>
                <a:lnTo>
                  <a:pt x="109" y="109"/>
                </a:lnTo>
                <a:cubicBezTo>
                  <a:pt x="109" y="49"/>
                  <a:pt x="60" y="0"/>
                  <a:pt x="0" y="0"/>
                </a:cubicBezTo>
                <a:lnTo>
                  <a:pt x="1412" y="0"/>
                </a:lnTo>
                <a:cubicBezTo>
                  <a:pt x="1442" y="0"/>
                  <a:pt x="1469" y="12"/>
                  <a:pt x="1489" y="32"/>
                </a:cubicBezTo>
                <a:cubicBezTo>
                  <a:pt x="1509" y="52"/>
                  <a:pt x="1521" y="79"/>
                  <a:pt x="1521" y="10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13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CONCLUSIONES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13"/>
          <p:cNvSpPr txBox="1"/>
          <p:nvPr/>
        </p:nvSpPr>
        <p:spPr>
          <a:xfrm>
            <a:off x="3053566" y="3197552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13"/>
          <p:cNvSpPr txBox="1"/>
          <p:nvPr/>
        </p:nvSpPr>
        <p:spPr>
          <a:xfrm>
            <a:off x="3053579" y="6506614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13"/>
          <p:cNvSpPr txBox="1"/>
          <p:nvPr/>
        </p:nvSpPr>
        <p:spPr>
          <a:xfrm>
            <a:off x="3053579" y="9854846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C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13"/>
          <p:cNvSpPr txBox="1"/>
          <p:nvPr/>
        </p:nvSpPr>
        <p:spPr>
          <a:xfrm>
            <a:off x="4752775" y="3313574"/>
            <a:ext cx="6143100" cy="206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El dataset toma relevancia ya que requería de un preprocesamiento el cual principalmente consistió en transformar los .parquet a formatos de excel y luego se retiraron caracteres extraños, se elimino registros incompletos.</a:t>
            </a:r>
            <a:endParaRPr b="0" i="0" sz="23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05" name="Google Shape;305;p13"/>
          <p:cNvSpPr txBox="1"/>
          <p:nvPr/>
        </p:nvSpPr>
        <p:spPr>
          <a:xfrm>
            <a:off x="4938963" y="6606909"/>
            <a:ext cx="6143100" cy="24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Se comprobó que cuando se emplean más épocas en el entrenamiento del modelo este tendrá un mejor rendimiento, para nuestro caso por limitaciones de recursos computacionales en nuestros equipos personales o domésticos decidimos usar Colab PRO.</a:t>
            </a:r>
            <a:endParaRPr b="0" i="0" sz="23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06" name="Google Shape;306;p13"/>
          <p:cNvSpPr txBox="1"/>
          <p:nvPr/>
        </p:nvSpPr>
        <p:spPr>
          <a:xfrm>
            <a:off x="5145838" y="10070555"/>
            <a:ext cx="6143100" cy="1730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Se debe considerar el hecho de que la longitud del input no es un problema como sí lo es en RNN por el positional encoding del transformer, en base a ello es que estamos usando oraciones largas (200 caracteres).</a:t>
            </a:r>
            <a:endParaRPr b="0" i="0" sz="19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07" name="Google Shape;307;p13"/>
          <p:cNvSpPr/>
          <p:nvPr/>
        </p:nvSpPr>
        <p:spPr>
          <a:xfrm>
            <a:off x="17506147" y="5547117"/>
            <a:ext cx="5799153" cy="1504915"/>
          </a:xfrm>
          <a:custGeom>
            <a:rect b="b" l="l" r="r" t="t"/>
            <a:pathLst>
              <a:path extrusionOk="0" h="1209" w="4656">
                <a:moveTo>
                  <a:pt x="4304" y="1209"/>
                </a:moveTo>
                <a:lnTo>
                  <a:pt x="352" y="1209"/>
                </a:lnTo>
                <a:cubicBezTo>
                  <a:pt x="158" y="1209"/>
                  <a:pt x="0" y="1052"/>
                  <a:pt x="0" y="857"/>
                </a:cubicBezTo>
                <a:lnTo>
                  <a:pt x="0" y="351"/>
                </a:lnTo>
                <a:cubicBezTo>
                  <a:pt x="0" y="157"/>
                  <a:pt x="158" y="0"/>
                  <a:pt x="352" y="0"/>
                </a:cubicBezTo>
                <a:lnTo>
                  <a:pt x="4304" y="0"/>
                </a:lnTo>
                <a:cubicBezTo>
                  <a:pt x="4498" y="0"/>
                  <a:pt x="4656" y="157"/>
                  <a:pt x="4656" y="351"/>
                </a:cubicBezTo>
                <a:lnTo>
                  <a:pt x="4656" y="857"/>
                </a:lnTo>
                <a:cubicBezTo>
                  <a:pt x="4656" y="1052"/>
                  <a:pt x="4498" y="1209"/>
                  <a:pt x="4304" y="120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13"/>
          <p:cNvSpPr/>
          <p:nvPr/>
        </p:nvSpPr>
        <p:spPr>
          <a:xfrm>
            <a:off x="13958132" y="4069604"/>
            <a:ext cx="270337" cy="600472"/>
          </a:xfrm>
          <a:custGeom>
            <a:rect b="b" l="l" r="r" t="t"/>
            <a:pathLst>
              <a:path extrusionOk="0" h="483" w="218">
                <a:moveTo>
                  <a:pt x="109" y="483"/>
                </a:moveTo>
                <a:cubicBezTo>
                  <a:pt x="49" y="483"/>
                  <a:pt x="0" y="434"/>
                  <a:pt x="0" y="374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4"/>
                </a:lnTo>
                <a:cubicBezTo>
                  <a:pt x="218" y="434"/>
                  <a:pt x="169" y="483"/>
                  <a:pt x="109" y="48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13"/>
          <p:cNvSpPr/>
          <p:nvPr/>
        </p:nvSpPr>
        <p:spPr>
          <a:xfrm>
            <a:off x="13958132" y="4069604"/>
            <a:ext cx="270337" cy="600472"/>
          </a:xfrm>
          <a:custGeom>
            <a:rect b="b" l="l" r="r" t="t"/>
            <a:pathLst>
              <a:path extrusionOk="0" h="483" w="218">
                <a:moveTo>
                  <a:pt x="109" y="483"/>
                </a:moveTo>
                <a:cubicBezTo>
                  <a:pt x="49" y="483"/>
                  <a:pt x="0" y="434"/>
                  <a:pt x="0" y="374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4"/>
                </a:lnTo>
                <a:cubicBezTo>
                  <a:pt x="218" y="434"/>
                  <a:pt x="169" y="483"/>
                  <a:pt x="109" y="48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13"/>
          <p:cNvSpPr/>
          <p:nvPr/>
        </p:nvSpPr>
        <p:spPr>
          <a:xfrm>
            <a:off x="13223111" y="4332470"/>
            <a:ext cx="9819300" cy="2426700"/>
          </a:xfrm>
          <a:prstGeom prst="roundRect">
            <a:avLst>
              <a:gd fmla="val 18551" name="adj"/>
            </a:avLst>
          </a:prstGeom>
          <a:solidFill>
            <a:srgbClr val="F2F2F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13"/>
          <p:cNvSpPr/>
          <p:nvPr/>
        </p:nvSpPr>
        <p:spPr>
          <a:xfrm>
            <a:off x="14093923" y="4069604"/>
            <a:ext cx="1893603" cy="2229965"/>
          </a:xfrm>
          <a:custGeom>
            <a:rect b="b" l="l" r="r" t="t"/>
            <a:pathLst>
              <a:path extrusionOk="0" h="1791" w="1521">
                <a:moveTo>
                  <a:pt x="1521" y="109"/>
                </a:moveTo>
                <a:lnTo>
                  <a:pt x="1521" y="1084"/>
                </a:lnTo>
                <a:cubicBezTo>
                  <a:pt x="1521" y="1279"/>
                  <a:pt x="1442" y="1456"/>
                  <a:pt x="1314" y="1583"/>
                </a:cubicBezTo>
                <a:cubicBezTo>
                  <a:pt x="1187" y="1711"/>
                  <a:pt x="1010" y="1791"/>
                  <a:pt x="815" y="1791"/>
                </a:cubicBezTo>
                <a:cubicBezTo>
                  <a:pt x="425" y="1791"/>
                  <a:pt x="109" y="1474"/>
                  <a:pt x="109" y="1084"/>
                </a:cubicBezTo>
                <a:lnTo>
                  <a:pt x="109" y="109"/>
                </a:lnTo>
                <a:cubicBezTo>
                  <a:pt x="109" y="49"/>
                  <a:pt x="60" y="0"/>
                  <a:pt x="0" y="0"/>
                </a:cubicBezTo>
                <a:lnTo>
                  <a:pt x="1412" y="0"/>
                </a:lnTo>
                <a:cubicBezTo>
                  <a:pt x="1442" y="0"/>
                  <a:pt x="1469" y="12"/>
                  <a:pt x="1489" y="32"/>
                </a:cubicBezTo>
                <a:cubicBezTo>
                  <a:pt x="1509" y="52"/>
                  <a:pt x="1521" y="79"/>
                  <a:pt x="1521" y="10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13"/>
          <p:cNvSpPr txBox="1"/>
          <p:nvPr/>
        </p:nvSpPr>
        <p:spPr>
          <a:xfrm>
            <a:off x="14484104" y="4545671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13"/>
          <p:cNvSpPr txBox="1"/>
          <p:nvPr/>
        </p:nvSpPr>
        <p:spPr>
          <a:xfrm>
            <a:off x="16576363" y="4761380"/>
            <a:ext cx="6143100" cy="206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Tener métricas para ver el rendimiento del modelo es clave, en base a ello hemos usado el BLEU, LOSS y ROUGE es importante ya que nos irá informando sobre cómo se va comportando el modelo en el entrenamiento.</a:t>
            </a:r>
            <a:endParaRPr b="0" i="0" sz="19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14" name="Google Shape;314;p13"/>
          <p:cNvSpPr/>
          <p:nvPr/>
        </p:nvSpPr>
        <p:spPr>
          <a:xfrm>
            <a:off x="17655272" y="10312892"/>
            <a:ext cx="5799153" cy="1504915"/>
          </a:xfrm>
          <a:custGeom>
            <a:rect b="b" l="l" r="r" t="t"/>
            <a:pathLst>
              <a:path extrusionOk="0" h="1209" w="4656">
                <a:moveTo>
                  <a:pt x="4304" y="1209"/>
                </a:moveTo>
                <a:lnTo>
                  <a:pt x="352" y="1209"/>
                </a:lnTo>
                <a:cubicBezTo>
                  <a:pt x="158" y="1209"/>
                  <a:pt x="0" y="1052"/>
                  <a:pt x="0" y="857"/>
                </a:cubicBezTo>
                <a:lnTo>
                  <a:pt x="0" y="351"/>
                </a:lnTo>
                <a:cubicBezTo>
                  <a:pt x="0" y="157"/>
                  <a:pt x="158" y="0"/>
                  <a:pt x="352" y="0"/>
                </a:cubicBezTo>
                <a:lnTo>
                  <a:pt x="4304" y="0"/>
                </a:lnTo>
                <a:cubicBezTo>
                  <a:pt x="4498" y="0"/>
                  <a:pt x="4656" y="157"/>
                  <a:pt x="4656" y="351"/>
                </a:cubicBezTo>
                <a:lnTo>
                  <a:pt x="4656" y="857"/>
                </a:lnTo>
                <a:cubicBezTo>
                  <a:pt x="4656" y="1052"/>
                  <a:pt x="4498" y="1209"/>
                  <a:pt x="4304" y="120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13"/>
          <p:cNvSpPr/>
          <p:nvPr/>
        </p:nvSpPr>
        <p:spPr>
          <a:xfrm>
            <a:off x="14107257" y="8835379"/>
            <a:ext cx="270337" cy="600472"/>
          </a:xfrm>
          <a:custGeom>
            <a:rect b="b" l="l" r="r" t="t"/>
            <a:pathLst>
              <a:path extrusionOk="0" h="483" w="218">
                <a:moveTo>
                  <a:pt x="109" y="483"/>
                </a:moveTo>
                <a:cubicBezTo>
                  <a:pt x="49" y="483"/>
                  <a:pt x="0" y="434"/>
                  <a:pt x="0" y="374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4"/>
                </a:lnTo>
                <a:cubicBezTo>
                  <a:pt x="218" y="434"/>
                  <a:pt x="169" y="483"/>
                  <a:pt x="109" y="48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13"/>
          <p:cNvSpPr/>
          <p:nvPr/>
        </p:nvSpPr>
        <p:spPr>
          <a:xfrm>
            <a:off x="14107257" y="8835379"/>
            <a:ext cx="270337" cy="600472"/>
          </a:xfrm>
          <a:custGeom>
            <a:rect b="b" l="l" r="r" t="t"/>
            <a:pathLst>
              <a:path extrusionOk="0" h="483" w="218">
                <a:moveTo>
                  <a:pt x="109" y="483"/>
                </a:moveTo>
                <a:cubicBezTo>
                  <a:pt x="49" y="483"/>
                  <a:pt x="0" y="434"/>
                  <a:pt x="0" y="374"/>
                </a:cubicBezTo>
                <a:lnTo>
                  <a:pt x="0" y="109"/>
                </a:lnTo>
                <a:cubicBezTo>
                  <a:pt x="0" y="49"/>
                  <a:pt x="49" y="0"/>
                  <a:pt x="109" y="0"/>
                </a:cubicBezTo>
                <a:cubicBezTo>
                  <a:pt x="169" y="0"/>
                  <a:pt x="218" y="49"/>
                  <a:pt x="218" y="109"/>
                </a:cubicBezTo>
                <a:lnTo>
                  <a:pt x="218" y="374"/>
                </a:lnTo>
                <a:cubicBezTo>
                  <a:pt x="218" y="434"/>
                  <a:pt x="169" y="483"/>
                  <a:pt x="109" y="483"/>
                </a:cubicBezTo>
                <a:close/>
              </a:path>
            </a:pathLst>
          </a:custGeom>
          <a:solidFill>
            <a:srgbClr val="6AA84F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13"/>
          <p:cNvSpPr/>
          <p:nvPr/>
        </p:nvSpPr>
        <p:spPr>
          <a:xfrm>
            <a:off x="13372236" y="9098245"/>
            <a:ext cx="9819300" cy="2426700"/>
          </a:xfrm>
          <a:prstGeom prst="roundRect">
            <a:avLst>
              <a:gd fmla="val 18551" name="adj"/>
            </a:avLst>
          </a:prstGeom>
          <a:solidFill>
            <a:srgbClr val="F2F2F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13"/>
          <p:cNvSpPr/>
          <p:nvPr/>
        </p:nvSpPr>
        <p:spPr>
          <a:xfrm>
            <a:off x="14243048" y="8835379"/>
            <a:ext cx="1893603" cy="2229965"/>
          </a:xfrm>
          <a:custGeom>
            <a:rect b="b" l="l" r="r" t="t"/>
            <a:pathLst>
              <a:path extrusionOk="0" h="1791" w="1521">
                <a:moveTo>
                  <a:pt x="1521" y="109"/>
                </a:moveTo>
                <a:lnTo>
                  <a:pt x="1521" y="1084"/>
                </a:lnTo>
                <a:cubicBezTo>
                  <a:pt x="1521" y="1279"/>
                  <a:pt x="1442" y="1456"/>
                  <a:pt x="1314" y="1583"/>
                </a:cubicBezTo>
                <a:cubicBezTo>
                  <a:pt x="1187" y="1711"/>
                  <a:pt x="1010" y="1791"/>
                  <a:pt x="815" y="1791"/>
                </a:cubicBezTo>
                <a:cubicBezTo>
                  <a:pt x="425" y="1791"/>
                  <a:pt x="109" y="1474"/>
                  <a:pt x="109" y="1084"/>
                </a:cubicBezTo>
                <a:lnTo>
                  <a:pt x="109" y="109"/>
                </a:lnTo>
                <a:cubicBezTo>
                  <a:pt x="109" y="49"/>
                  <a:pt x="60" y="0"/>
                  <a:pt x="0" y="0"/>
                </a:cubicBezTo>
                <a:lnTo>
                  <a:pt x="1412" y="0"/>
                </a:lnTo>
                <a:cubicBezTo>
                  <a:pt x="1442" y="0"/>
                  <a:pt x="1469" y="12"/>
                  <a:pt x="1489" y="32"/>
                </a:cubicBezTo>
                <a:cubicBezTo>
                  <a:pt x="1509" y="52"/>
                  <a:pt x="1521" y="79"/>
                  <a:pt x="1521" y="109"/>
                </a:cubicBezTo>
                <a:close/>
              </a:path>
            </a:pathLst>
          </a:custGeom>
          <a:solidFill>
            <a:srgbClr val="93C47D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319;p13"/>
          <p:cNvSpPr txBox="1"/>
          <p:nvPr/>
        </p:nvSpPr>
        <p:spPr>
          <a:xfrm>
            <a:off x="14633229" y="9311446"/>
            <a:ext cx="12138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13"/>
          <p:cNvSpPr txBox="1"/>
          <p:nvPr/>
        </p:nvSpPr>
        <p:spPr>
          <a:xfrm>
            <a:off x="16725488" y="9527155"/>
            <a:ext cx="6143100" cy="27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Aunque el modelo alcanzó un rendimiento adecuado, la falta de recursos computacionales limitó la capacidad de explorar arquitecturas más complejas y entrenamientos más extensos. Estos aspectos deberían ser priorizados en futuros trabajos para maximizar el potencial del modelo.</a:t>
            </a:r>
            <a:endParaRPr b="0" i="0" sz="19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6"/>
          <p:cNvSpPr/>
          <p:nvPr/>
        </p:nvSpPr>
        <p:spPr>
          <a:xfrm>
            <a:off x="1825881" y="4043026"/>
            <a:ext cx="3192962" cy="2884005"/>
          </a:xfrm>
          <a:custGeom>
            <a:rect b="b" l="l" r="r" t="t"/>
            <a:pathLst>
              <a:path extrusionOk="0" h="2316" w="2564">
                <a:moveTo>
                  <a:pt x="2516" y="979"/>
                </a:moveTo>
                <a:lnTo>
                  <a:pt x="2054" y="179"/>
                </a:lnTo>
                <a:cubicBezTo>
                  <a:pt x="1990" y="68"/>
                  <a:pt x="1872" y="0"/>
                  <a:pt x="1743" y="0"/>
                </a:cubicBezTo>
                <a:lnTo>
                  <a:pt x="820" y="0"/>
                </a:lnTo>
                <a:cubicBezTo>
                  <a:pt x="692" y="0"/>
                  <a:pt x="573" y="68"/>
                  <a:pt x="509" y="179"/>
                </a:cubicBezTo>
                <a:lnTo>
                  <a:pt x="47" y="979"/>
                </a:lnTo>
                <a:cubicBezTo>
                  <a:pt x="-16" y="1090"/>
                  <a:pt x="-16" y="1226"/>
                  <a:pt x="47" y="1337"/>
                </a:cubicBezTo>
                <a:lnTo>
                  <a:pt x="509" y="2137"/>
                </a:lnTo>
                <a:cubicBezTo>
                  <a:pt x="573" y="2248"/>
                  <a:pt x="692" y="2316"/>
                  <a:pt x="820" y="2316"/>
                </a:cubicBezTo>
                <a:lnTo>
                  <a:pt x="1743" y="2316"/>
                </a:lnTo>
                <a:cubicBezTo>
                  <a:pt x="1872" y="2316"/>
                  <a:pt x="1990" y="2248"/>
                  <a:pt x="2054" y="2137"/>
                </a:cubicBezTo>
                <a:lnTo>
                  <a:pt x="2516" y="1337"/>
                </a:lnTo>
                <a:cubicBezTo>
                  <a:pt x="2580" y="1226"/>
                  <a:pt x="2580" y="1090"/>
                  <a:pt x="2516" y="9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p6"/>
          <p:cNvSpPr/>
          <p:nvPr/>
        </p:nvSpPr>
        <p:spPr>
          <a:xfrm>
            <a:off x="9172366" y="4043026"/>
            <a:ext cx="3192962" cy="2884005"/>
          </a:xfrm>
          <a:custGeom>
            <a:rect b="b" l="l" r="r" t="t"/>
            <a:pathLst>
              <a:path extrusionOk="0" h="2316" w="2564">
                <a:moveTo>
                  <a:pt x="2515" y="979"/>
                </a:moveTo>
                <a:lnTo>
                  <a:pt x="2054" y="179"/>
                </a:lnTo>
                <a:cubicBezTo>
                  <a:pt x="1990" y="68"/>
                  <a:pt x="1872" y="0"/>
                  <a:pt x="1743" y="0"/>
                </a:cubicBezTo>
                <a:lnTo>
                  <a:pt x="820" y="0"/>
                </a:lnTo>
                <a:cubicBezTo>
                  <a:pt x="692" y="0"/>
                  <a:pt x="573" y="68"/>
                  <a:pt x="509" y="179"/>
                </a:cubicBezTo>
                <a:lnTo>
                  <a:pt x="48" y="979"/>
                </a:lnTo>
                <a:cubicBezTo>
                  <a:pt x="-16" y="1090"/>
                  <a:pt x="-16" y="1226"/>
                  <a:pt x="48" y="1337"/>
                </a:cubicBezTo>
                <a:lnTo>
                  <a:pt x="509" y="2137"/>
                </a:lnTo>
                <a:cubicBezTo>
                  <a:pt x="573" y="2248"/>
                  <a:pt x="692" y="2316"/>
                  <a:pt x="820" y="2316"/>
                </a:cubicBezTo>
                <a:lnTo>
                  <a:pt x="1743" y="2316"/>
                </a:lnTo>
                <a:cubicBezTo>
                  <a:pt x="1872" y="2316"/>
                  <a:pt x="1990" y="2248"/>
                  <a:pt x="2054" y="2137"/>
                </a:cubicBezTo>
                <a:lnTo>
                  <a:pt x="2515" y="1337"/>
                </a:lnTo>
                <a:cubicBezTo>
                  <a:pt x="2580" y="1226"/>
                  <a:pt x="2580" y="1090"/>
                  <a:pt x="2515" y="97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6"/>
          <p:cNvSpPr/>
          <p:nvPr/>
        </p:nvSpPr>
        <p:spPr>
          <a:xfrm>
            <a:off x="16814239" y="4020151"/>
            <a:ext cx="3192962" cy="2884005"/>
          </a:xfrm>
          <a:custGeom>
            <a:rect b="b" l="l" r="r" t="t"/>
            <a:pathLst>
              <a:path extrusionOk="0" h="2316" w="2564">
                <a:moveTo>
                  <a:pt x="2516" y="979"/>
                </a:moveTo>
                <a:lnTo>
                  <a:pt x="2054" y="179"/>
                </a:lnTo>
                <a:cubicBezTo>
                  <a:pt x="1990" y="68"/>
                  <a:pt x="1871" y="0"/>
                  <a:pt x="1744" y="0"/>
                </a:cubicBezTo>
                <a:lnTo>
                  <a:pt x="820" y="0"/>
                </a:lnTo>
                <a:cubicBezTo>
                  <a:pt x="692" y="0"/>
                  <a:pt x="574" y="68"/>
                  <a:pt x="509" y="179"/>
                </a:cubicBezTo>
                <a:lnTo>
                  <a:pt x="48" y="979"/>
                </a:lnTo>
                <a:cubicBezTo>
                  <a:pt x="-16" y="1090"/>
                  <a:pt x="-16" y="1226"/>
                  <a:pt x="48" y="1337"/>
                </a:cubicBezTo>
                <a:lnTo>
                  <a:pt x="509" y="2137"/>
                </a:lnTo>
                <a:cubicBezTo>
                  <a:pt x="574" y="2248"/>
                  <a:pt x="692" y="2316"/>
                  <a:pt x="820" y="2316"/>
                </a:cubicBezTo>
                <a:lnTo>
                  <a:pt x="1744" y="2316"/>
                </a:lnTo>
                <a:cubicBezTo>
                  <a:pt x="1871" y="2316"/>
                  <a:pt x="1990" y="2248"/>
                  <a:pt x="2054" y="2137"/>
                </a:cubicBezTo>
                <a:lnTo>
                  <a:pt x="2516" y="1337"/>
                </a:lnTo>
                <a:cubicBezTo>
                  <a:pt x="2580" y="1226"/>
                  <a:pt x="2580" y="1090"/>
                  <a:pt x="2516" y="97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6"/>
          <p:cNvSpPr/>
          <p:nvPr/>
        </p:nvSpPr>
        <p:spPr>
          <a:xfrm>
            <a:off x="1" y="2309684"/>
            <a:ext cx="24377641" cy="129562"/>
          </a:xfrm>
          <a:custGeom>
            <a:rect b="b" l="l" r="r" t="t"/>
            <a:pathLst>
              <a:path extrusionOk="0" h="105" w="19569">
                <a:moveTo>
                  <a:pt x="19569" y="105"/>
                </a:moveTo>
                <a:lnTo>
                  <a:pt x="0" y="105"/>
                </a:lnTo>
                <a:lnTo>
                  <a:pt x="0" y="0"/>
                </a:lnTo>
                <a:lnTo>
                  <a:pt x="1956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6"/>
          <p:cNvSpPr/>
          <p:nvPr/>
        </p:nvSpPr>
        <p:spPr>
          <a:xfrm>
            <a:off x="8975531" y="3844945"/>
            <a:ext cx="3586630" cy="1671850"/>
          </a:xfrm>
          <a:custGeom>
            <a:rect b="b" l="l" r="r" t="t"/>
            <a:pathLst>
              <a:path extrusionOk="0" h="1343" w="2880">
                <a:moveTo>
                  <a:pt x="2854" y="1343"/>
                </a:moveTo>
                <a:cubicBezTo>
                  <a:pt x="2840" y="1343"/>
                  <a:pt x="2829" y="1331"/>
                  <a:pt x="2829" y="1317"/>
                </a:cubicBezTo>
                <a:cubicBezTo>
                  <a:pt x="2829" y="1235"/>
                  <a:pt x="2807" y="1154"/>
                  <a:pt x="2766" y="1084"/>
                </a:cubicBezTo>
                <a:lnTo>
                  <a:pt x="2305" y="284"/>
                </a:lnTo>
                <a:cubicBezTo>
                  <a:pt x="2222" y="141"/>
                  <a:pt x="2067" y="52"/>
                  <a:pt x="1901" y="52"/>
                </a:cubicBezTo>
                <a:lnTo>
                  <a:pt x="978" y="52"/>
                </a:lnTo>
                <a:cubicBezTo>
                  <a:pt x="812" y="52"/>
                  <a:pt x="658" y="141"/>
                  <a:pt x="575" y="284"/>
                </a:cubicBezTo>
                <a:lnTo>
                  <a:pt x="113" y="1084"/>
                </a:lnTo>
                <a:cubicBezTo>
                  <a:pt x="72" y="1154"/>
                  <a:pt x="50" y="1235"/>
                  <a:pt x="50" y="1317"/>
                </a:cubicBezTo>
                <a:cubicBezTo>
                  <a:pt x="50" y="1331"/>
                  <a:pt x="39" y="1343"/>
                  <a:pt x="26" y="1343"/>
                </a:cubicBezTo>
                <a:cubicBezTo>
                  <a:pt x="11" y="1343"/>
                  <a:pt x="0" y="1331"/>
                  <a:pt x="0" y="1317"/>
                </a:cubicBezTo>
                <a:cubicBezTo>
                  <a:pt x="0" y="1226"/>
                  <a:pt x="24" y="1137"/>
                  <a:pt x="69" y="1058"/>
                </a:cubicBezTo>
                <a:lnTo>
                  <a:pt x="531" y="259"/>
                </a:lnTo>
                <a:cubicBezTo>
                  <a:pt x="622" y="99"/>
                  <a:pt x="794" y="0"/>
                  <a:pt x="978" y="0"/>
                </a:cubicBezTo>
                <a:lnTo>
                  <a:pt x="1901" y="0"/>
                </a:lnTo>
                <a:cubicBezTo>
                  <a:pt x="2085" y="0"/>
                  <a:pt x="2257" y="99"/>
                  <a:pt x="2349" y="259"/>
                </a:cubicBezTo>
                <a:lnTo>
                  <a:pt x="2811" y="1058"/>
                </a:lnTo>
                <a:cubicBezTo>
                  <a:pt x="2856" y="1137"/>
                  <a:pt x="2880" y="1226"/>
                  <a:pt x="2880" y="1317"/>
                </a:cubicBezTo>
                <a:cubicBezTo>
                  <a:pt x="2880" y="1331"/>
                  <a:pt x="2868" y="1343"/>
                  <a:pt x="2854" y="134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6"/>
          <p:cNvSpPr/>
          <p:nvPr/>
        </p:nvSpPr>
        <p:spPr>
          <a:xfrm>
            <a:off x="16617404" y="3822070"/>
            <a:ext cx="3586630" cy="1671850"/>
          </a:xfrm>
          <a:custGeom>
            <a:rect b="b" l="l" r="r" t="t"/>
            <a:pathLst>
              <a:path extrusionOk="0" h="1343" w="2880">
                <a:moveTo>
                  <a:pt x="2854" y="1343"/>
                </a:moveTo>
                <a:cubicBezTo>
                  <a:pt x="2840" y="1343"/>
                  <a:pt x="2829" y="1331"/>
                  <a:pt x="2829" y="1317"/>
                </a:cubicBezTo>
                <a:cubicBezTo>
                  <a:pt x="2829" y="1235"/>
                  <a:pt x="2807" y="1154"/>
                  <a:pt x="2766" y="1084"/>
                </a:cubicBezTo>
                <a:lnTo>
                  <a:pt x="2305" y="284"/>
                </a:lnTo>
                <a:cubicBezTo>
                  <a:pt x="2222" y="141"/>
                  <a:pt x="2067" y="52"/>
                  <a:pt x="1902" y="52"/>
                </a:cubicBezTo>
                <a:lnTo>
                  <a:pt x="978" y="52"/>
                </a:lnTo>
                <a:cubicBezTo>
                  <a:pt x="812" y="52"/>
                  <a:pt x="658" y="141"/>
                  <a:pt x="575" y="284"/>
                </a:cubicBezTo>
                <a:lnTo>
                  <a:pt x="113" y="1084"/>
                </a:lnTo>
                <a:cubicBezTo>
                  <a:pt x="72" y="1154"/>
                  <a:pt x="51" y="1235"/>
                  <a:pt x="51" y="1317"/>
                </a:cubicBezTo>
                <a:cubicBezTo>
                  <a:pt x="51" y="1331"/>
                  <a:pt x="39" y="1343"/>
                  <a:pt x="25" y="1343"/>
                </a:cubicBezTo>
                <a:cubicBezTo>
                  <a:pt x="11" y="1343"/>
                  <a:pt x="0" y="1331"/>
                  <a:pt x="0" y="1317"/>
                </a:cubicBezTo>
                <a:cubicBezTo>
                  <a:pt x="0" y="1226"/>
                  <a:pt x="23" y="1137"/>
                  <a:pt x="69" y="1058"/>
                </a:cubicBezTo>
                <a:lnTo>
                  <a:pt x="530" y="259"/>
                </a:lnTo>
                <a:cubicBezTo>
                  <a:pt x="622" y="99"/>
                  <a:pt x="794" y="0"/>
                  <a:pt x="978" y="0"/>
                </a:cubicBezTo>
                <a:lnTo>
                  <a:pt x="1902" y="0"/>
                </a:lnTo>
                <a:cubicBezTo>
                  <a:pt x="2086" y="0"/>
                  <a:pt x="2257" y="99"/>
                  <a:pt x="2349" y="259"/>
                </a:cubicBezTo>
                <a:lnTo>
                  <a:pt x="2810" y="1058"/>
                </a:lnTo>
                <a:cubicBezTo>
                  <a:pt x="2856" y="1137"/>
                  <a:pt x="2880" y="1226"/>
                  <a:pt x="2880" y="1317"/>
                </a:cubicBezTo>
                <a:cubicBezTo>
                  <a:pt x="2880" y="1331"/>
                  <a:pt x="2868" y="1343"/>
                  <a:pt x="2854" y="134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6"/>
          <p:cNvSpPr/>
          <p:nvPr/>
        </p:nvSpPr>
        <p:spPr>
          <a:xfrm>
            <a:off x="1629046" y="3844945"/>
            <a:ext cx="3586630" cy="1671850"/>
          </a:xfrm>
          <a:custGeom>
            <a:rect b="b" l="l" r="r" t="t"/>
            <a:pathLst>
              <a:path extrusionOk="0" h="1343" w="2880">
                <a:moveTo>
                  <a:pt x="2854" y="1343"/>
                </a:moveTo>
                <a:cubicBezTo>
                  <a:pt x="2840" y="1343"/>
                  <a:pt x="2828" y="1331"/>
                  <a:pt x="2828" y="1317"/>
                </a:cubicBezTo>
                <a:cubicBezTo>
                  <a:pt x="2828" y="1235"/>
                  <a:pt x="2807" y="1154"/>
                  <a:pt x="2767" y="1084"/>
                </a:cubicBezTo>
                <a:lnTo>
                  <a:pt x="2305" y="284"/>
                </a:lnTo>
                <a:cubicBezTo>
                  <a:pt x="2222" y="141"/>
                  <a:pt x="2067" y="52"/>
                  <a:pt x="1901" y="52"/>
                </a:cubicBezTo>
                <a:lnTo>
                  <a:pt x="978" y="52"/>
                </a:lnTo>
                <a:cubicBezTo>
                  <a:pt x="812" y="52"/>
                  <a:pt x="657" y="141"/>
                  <a:pt x="575" y="284"/>
                </a:cubicBezTo>
                <a:lnTo>
                  <a:pt x="113" y="1084"/>
                </a:lnTo>
                <a:cubicBezTo>
                  <a:pt x="72" y="1154"/>
                  <a:pt x="51" y="1235"/>
                  <a:pt x="51" y="1317"/>
                </a:cubicBezTo>
                <a:cubicBezTo>
                  <a:pt x="51" y="1331"/>
                  <a:pt x="39" y="1343"/>
                  <a:pt x="25" y="1343"/>
                </a:cubicBezTo>
                <a:cubicBezTo>
                  <a:pt x="11" y="1343"/>
                  <a:pt x="0" y="1331"/>
                  <a:pt x="0" y="1317"/>
                </a:cubicBezTo>
                <a:cubicBezTo>
                  <a:pt x="0" y="1226"/>
                  <a:pt x="24" y="1137"/>
                  <a:pt x="69" y="1058"/>
                </a:cubicBezTo>
                <a:lnTo>
                  <a:pt x="531" y="259"/>
                </a:lnTo>
                <a:cubicBezTo>
                  <a:pt x="622" y="99"/>
                  <a:pt x="794" y="0"/>
                  <a:pt x="978" y="0"/>
                </a:cubicBezTo>
                <a:lnTo>
                  <a:pt x="1901" y="0"/>
                </a:lnTo>
                <a:cubicBezTo>
                  <a:pt x="2085" y="0"/>
                  <a:pt x="2257" y="99"/>
                  <a:pt x="2349" y="259"/>
                </a:cubicBezTo>
                <a:lnTo>
                  <a:pt x="2811" y="1058"/>
                </a:lnTo>
                <a:cubicBezTo>
                  <a:pt x="2856" y="1137"/>
                  <a:pt x="2880" y="1226"/>
                  <a:pt x="2880" y="1317"/>
                </a:cubicBezTo>
                <a:cubicBezTo>
                  <a:pt x="2880" y="1331"/>
                  <a:pt x="2868" y="1343"/>
                  <a:pt x="2854" y="134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2" name="Google Shape;332;p6"/>
          <p:cNvSpPr/>
          <p:nvPr/>
        </p:nvSpPr>
        <p:spPr>
          <a:xfrm>
            <a:off x="3390595" y="2462117"/>
            <a:ext cx="62290" cy="1413974"/>
          </a:xfrm>
          <a:custGeom>
            <a:rect b="b" l="l" r="r" t="t"/>
            <a:pathLst>
              <a:path extrusionOk="0" h="1136" w="51">
                <a:moveTo>
                  <a:pt x="51" y="1136"/>
                </a:moveTo>
                <a:lnTo>
                  <a:pt x="0" y="1136"/>
                </a:lnTo>
                <a:lnTo>
                  <a:pt x="0" y="0"/>
                </a:lnTo>
                <a:lnTo>
                  <a:pt x="5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6"/>
          <p:cNvSpPr/>
          <p:nvPr/>
        </p:nvSpPr>
        <p:spPr>
          <a:xfrm>
            <a:off x="10737081" y="2462117"/>
            <a:ext cx="62290" cy="1413974"/>
          </a:xfrm>
          <a:custGeom>
            <a:rect b="b" l="l" r="r" t="t"/>
            <a:pathLst>
              <a:path extrusionOk="0" h="1136" w="51">
                <a:moveTo>
                  <a:pt x="51" y="1136"/>
                </a:moveTo>
                <a:lnTo>
                  <a:pt x="0" y="1136"/>
                </a:lnTo>
                <a:lnTo>
                  <a:pt x="0" y="0"/>
                </a:lnTo>
                <a:lnTo>
                  <a:pt x="5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6"/>
          <p:cNvSpPr/>
          <p:nvPr/>
        </p:nvSpPr>
        <p:spPr>
          <a:xfrm>
            <a:off x="18380199" y="2439242"/>
            <a:ext cx="63535" cy="1413974"/>
          </a:xfrm>
          <a:custGeom>
            <a:rect b="b" l="l" r="r" t="t"/>
            <a:pathLst>
              <a:path extrusionOk="0" h="1136" w="52">
                <a:moveTo>
                  <a:pt x="52" y="1136"/>
                </a:moveTo>
                <a:lnTo>
                  <a:pt x="0" y="1136"/>
                </a:lnTo>
                <a:lnTo>
                  <a:pt x="0" y="0"/>
                </a:lnTo>
                <a:lnTo>
                  <a:pt x="5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1" anchor="ctr" bIns="45000" lIns="90000" spcFirstLastPara="1" rIns="90000" wrap="square" tIns="45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6"/>
          <p:cNvSpPr txBox="1"/>
          <p:nvPr/>
        </p:nvSpPr>
        <p:spPr>
          <a:xfrm>
            <a:off x="1520825" y="699202"/>
            <a:ext cx="213360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400"/>
              <a:buFont typeface="Arial"/>
              <a:buNone/>
            </a:pPr>
            <a:r>
              <a:rPr b="1" i="0" lang="en-US" sz="7400" u="none" cap="none" strike="noStrik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RECOMENDACIONES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6"/>
          <p:cNvSpPr txBox="1"/>
          <p:nvPr/>
        </p:nvSpPr>
        <p:spPr>
          <a:xfrm>
            <a:off x="2183413" y="4288117"/>
            <a:ext cx="24399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0"/>
              <a:buFont typeface="Arial"/>
              <a:buNone/>
            </a:pPr>
            <a:r>
              <a:rPr b="1" i="0" lang="en-US" sz="150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6"/>
          <p:cNvSpPr txBox="1"/>
          <p:nvPr/>
        </p:nvSpPr>
        <p:spPr>
          <a:xfrm>
            <a:off x="9523979" y="4288117"/>
            <a:ext cx="24399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0"/>
              <a:buFont typeface="Arial"/>
              <a:buNone/>
            </a:pPr>
            <a:r>
              <a:rPr b="1" i="0" lang="en-US" sz="150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8" name="Google Shape;338;p6"/>
          <p:cNvSpPr txBox="1"/>
          <p:nvPr/>
        </p:nvSpPr>
        <p:spPr>
          <a:xfrm>
            <a:off x="17168240" y="4265242"/>
            <a:ext cx="24399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0"/>
              <a:buFont typeface="Arial"/>
              <a:buNone/>
            </a:pPr>
            <a:r>
              <a:rPr b="1" i="0" lang="en-US" sz="150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C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6"/>
          <p:cNvSpPr txBox="1"/>
          <p:nvPr/>
        </p:nvSpPr>
        <p:spPr>
          <a:xfrm>
            <a:off x="8813345" y="7408164"/>
            <a:ext cx="3748800" cy="374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Utilizar modelos multilingües como mT5 que ya tienen un entrenamiento base en múltiples lenguajes. Adaptar estos modelos mediante fine-tuning podría mejorar la capacidad de generalización y calidad de las traducciones.</a:t>
            </a:r>
            <a:endParaRPr b="0" i="0" sz="19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40" name="Google Shape;340;p6"/>
          <p:cNvSpPr txBox="1"/>
          <p:nvPr/>
        </p:nvSpPr>
        <p:spPr>
          <a:xfrm>
            <a:off x="16356646" y="7385289"/>
            <a:ext cx="3748800" cy="307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Complementar las métricas automáticas con evaluaciones humanas para evaluar la fluidez y naturalidad de las traducciones, dado que las métricas como BLEU no siempre captan la calidad percibida.</a:t>
            </a:r>
            <a:endParaRPr b="0" i="0" sz="23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41" name="Google Shape;341;p6"/>
          <p:cNvSpPr txBox="1"/>
          <p:nvPr/>
        </p:nvSpPr>
        <p:spPr>
          <a:xfrm>
            <a:off x="1279050" y="7408172"/>
            <a:ext cx="3748800" cy="384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marR="0" rtl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1F1F1F"/>
                </a:solidFill>
                <a:latin typeface="Poppins"/>
                <a:ea typeface="Poppins"/>
                <a:cs typeface="Poppins"/>
                <a:sym typeface="Poppins"/>
              </a:rPr>
              <a:t>Aprovechar modelos pre-entrenados de gran capacidad, como GPT o LLaMA, y hacerles un ajuste fino (fine-tuning) con el dataset específico de quechua-español. Esto podría mejorar significativamente la calidad de la traducción, especialmente cuando el dataset es pequeño o presenta limitaciones.</a:t>
            </a:r>
            <a:endParaRPr b="0" i="0" sz="33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Default Theme">
  <a:themeElements>
    <a:clrScheme name="Alphabet Infographic S1">
      <a:dk1>
        <a:srgbClr val="747A94"/>
      </a:dk1>
      <a:lt1>
        <a:srgbClr val="FFFFFF"/>
      </a:lt1>
      <a:dk2>
        <a:srgbClr val="111340"/>
      </a:dk2>
      <a:lt2>
        <a:srgbClr val="FFFFFF"/>
      </a:lt2>
      <a:accent1>
        <a:srgbClr val="8322CC"/>
      </a:accent1>
      <a:accent2>
        <a:srgbClr val="F55B87"/>
      </a:accent2>
      <a:accent3>
        <a:srgbClr val="F49A02"/>
      </a:accent3>
      <a:accent4>
        <a:srgbClr val="02C595"/>
      </a:accent4>
      <a:accent5>
        <a:srgbClr val="0890ED"/>
      </a:accent5>
      <a:accent6>
        <a:srgbClr val="C4C8CE"/>
      </a:accent6>
      <a:hlink>
        <a:srgbClr val="32A79F"/>
      </a:hlink>
      <a:folHlink>
        <a:srgbClr val="89E1D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2014-11-12T21:47:38Z</dcterms:created>
  <dc:creator>Dennis Albert</dc:creator>
</cp:coreProperties>
</file>