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6858000" cx="12192000"/>
  <p:notesSz cx="6858000" cy="9144000"/>
  <p:embeddedFontLst>
    <p:embeddedFont>
      <p:font typeface="Play"/>
      <p:regular r:id="rId31"/>
      <p:bold r:id="rId32"/>
    </p:embeddedFont>
    <p:embeddedFont>
      <p:font typeface="Arial Narrow"/>
      <p:regular r:id="rId33"/>
      <p:bold r:id="rId34"/>
      <p:italic r:id="rId35"/>
      <p:bold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7" roundtripDataSignature="AMtx7mgkBHIQZCBKw+drvZjT0gYe5XKO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4810160-1F0C-49D3-AA8E-D84AF34706F6}">
  <a:tblStyle styleId="{24810160-1F0C-49D3-AA8E-D84AF34706F6}" styleName="Table_0">
    <a:wholeTbl>
      <a:tcTxStyle b="off" i="off">
        <a:font>
          <a:latin typeface="Aptos"/>
          <a:ea typeface="Aptos"/>
          <a:cs typeface="Aptos"/>
        </a:font>
        <a:schemeClr val="dk1"/>
      </a:tcTxStyle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fill>
          <a:solidFill>
            <a:schemeClr val="dk1">
              <a:alpha val="20000"/>
            </a:schemeClr>
          </a:solidFill>
        </a:fill>
      </a:tcStyle>
    </a:band1H>
    <a:band2H>
      <a:tcTxStyle/>
    </a:band2H>
    <a:band1V>
      <a:tcTxStyle/>
      <a:tcStyle>
        <a:fill>
          <a:solidFill>
            <a:schemeClr val="dk1">
              <a:alpha val="20000"/>
            </a:schemeClr>
          </a:solidFill>
        </a:fill>
      </a:tcStyle>
    </a:band1V>
    <a:band2V>
      <a:tcTxStyle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</a:seCell>
    <a:swCell>
      <a:tcTxStyle/>
    </a:swCell>
    <a:firstRow>
      <a:tcTxStyle b="on" i="off"/>
      <a:tcStyle>
        <a:tcBdr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</a:neCell>
    <a:nwCell>
      <a:tcTxStyle/>
    </a:nwCell>
  </a:tblStyle>
  <a:tblStyle styleId="{CC611487-E217-43D3-8F29-7A77730124C1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Play-regular.fntdata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ArialNarrow-regular.fntdata"/><Relationship Id="rId10" Type="http://schemas.openxmlformats.org/officeDocument/2006/relationships/slide" Target="slides/slide5.xml"/><Relationship Id="rId32" Type="http://schemas.openxmlformats.org/officeDocument/2006/relationships/font" Target="fonts/Play-bold.fntdata"/><Relationship Id="rId13" Type="http://schemas.openxmlformats.org/officeDocument/2006/relationships/slide" Target="slides/slide8.xml"/><Relationship Id="rId35" Type="http://schemas.openxmlformats.org/officeDocument/2006/relationships/font" Target="fonts/ArialNarrow-italic.fntdata"/><Relationship Id="rId12" Type="http://schemas.openxmlformats.org/officeDocument/2006/relationships/slide" Target="slides/slide7.xml"/><Relationship Id="rId34" Type="http://schemas.openxmlformats.org/officeDocument/2006/relationships/font" Target="fonts/ArialNarrow-bold.fntdata"/><Relationship Id="rId15" Type="http://schemas.openxmlformats.org/officeDocument/2006/relationships/slide" Target="slides/slide10.xml"/><Relationship Id="rId37" Type="http://customschemas.google.com/relationships/presentationmetadata" Target="metadata"/><Relationship Id="rId14" Type="http://schemas.openxmlformats.org/officeDocument/2006/relationships/slide" Target="slides/slide9.xml"/><Relationship Id="rId36" Type="http://schemas.openxmlformats.org/officeDocument/2006/relationships/font" Target="fonts/ArialNarrow-boldItalic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s-ES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98" name="Google Shape;98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16" name="Google Shape;116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b26c74020a_5_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3b26c74020a_5_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g3b26c74020a_5_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34" name="Google Shape;134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42" name="Google Shape;142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50" name="Google Shape;150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b26c74020a_5_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g3b26c74020a_5_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58" name="Google Shape;158;g3b26c74020a_5_1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67" name="Google Shape;167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b26c74020a_5_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g3b26c74020a_5_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78" name="Google Shape;178;g3b26c74020a_5_3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b26c74020a_0_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" name="Google Shape;186;g3b26c74020a_0_4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87" name="Google Shape;187;g3b26c74020a_0_4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3b26c74020a_0_8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g3b26c74020a_0_8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96" name="Google Shape;196;g3b26c74020a_0_8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b26c74020a_5_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g3b26c74020a_5_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06" name="Google Shape;206;g3b26c74020a_5_2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14" name="Google Shape;214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b26c74020a_0_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g3b26c74020a_0_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21" name="Google Shape;221;g3b26c74020a_0_5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b26c74020a_0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g3b26c74020a_0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28" name="Google Shape;228;g3b26c74020a_0_6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b26c74020a_0_1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g3b26c74020a_0_1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36" name="Google Shape;236;g3b26c74020a_0_10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3b26c74020a_0_1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" name="Google Shape;244;g3b26c74020a_0_1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45" name="Google Shape;245;g3b26c74020a_0_1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b26c74020a_0_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" name="Google Shape;251;g3b26c74020a_0_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52" name="Google Shape;252;g3b26c74020a_0_9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b26c74020a_0_1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g3b26c74020a_0_1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60" name="Google Shape;260;g3b26c74020a_0_13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3b26c74020a_0_1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1" name="Google Shape;271;g3b26c74020a_0_1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72" name="Google Shape;272;g3b26c74020a_0_1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b26c74020a_5_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8" name="Google Shape;278;g3b26c74020a_5_4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79" name="Google Shape;279;g3b26c74020a_5_4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5" name="Google Shape;285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86" name="Google Shape;286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3b26c74020a_5_5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2" name="Google Shape;292;g3b26c74020a_5_5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293" name="Google Shape;293;g3b26c74020a_5_5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30" name="Google Shape;30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2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8.png"/><Relationship Id="rId5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3.png"/><Relationship Id="rId4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7.png"/><Relationship Id="rId4" Type="http://schemas.openxmlformats.org/officeDocument/2006/relationships/image" Target="../media/image17.png"/><Relationship Id="rId5" Type="http://schemas.openxmlformats.org/officeDocument/2006/relationships/image" Target="../media/image22.png"/><Relationship Id="rId6" Type="http://schemas.openxmlformats.org/officeDocument/2006/relationships/image" Target="../media/image19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 flipH="1">
            <a:off x="0" y="5795800"/>
            <a:ext cx="12192000" cy="10623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Play"/>
              <a:buNone/>
            </a:pPr>
            <a:r>
              <a:rPr b="1" i="0" lang="es-ES" sz="2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Maestría en Inteligencia Artificial</a:t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2" marL="914400" marR="0" rtl="0" algn="l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Play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Curso: Procesamiento de Lenguaje Natural</a:t>
            </a:r>
            <a:endParaRPr b="0" i="0" sz="1800" u="none" cap="none" strike="noStrike">
              <a:solidFill>
                <a:schemeClr val="dk1"/>
              </a:solidFill>
              <a:latin typeface="Play"/>
              <a:ea typeface="Play"/>
              <a:cs typeface="Play"/>
              <a:sym typeface="Play"/>
            </a:endParaRPr>
          </a:p>
          <a:p>
            <a:pPr indent="0" lvl="2" marL="914400" marR="0" rtl="0" algn="l">
              <a:lnSpc>
                <a:spcPct val="115000"/>
              </a:lnSpc>
              <a:spcBef>
                <a:spcPts val="200"/>
              </a:spcBef>
              <a:spcAft>
                <a:spcPts val="200"/>
              </a:spcAft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Profesor: Wester Edison Zela Moraya </a:t>
            </a:r>
            <a:endParaRPr b="0" i="0" sz="2000" u="none" cap="none" strike="noStrike">
              <a:solidFill>
                <a:schemeClr val="lt1"/>
              </a:solidFill>
              <a:latin typeface="Play"/>
              <a:ea typeface="Play"/>
              <a:cs typeface="Play"/>
              <a:sym typeface="Play"/>
            </a:endParaRPr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27410" l="3704" r="0" t="32368"/>
          <a:stretch/>
        </p:blipFill>
        <p:spPr>
          <a:xfrm>
            <a:off x="295934" y="153416"/>
            <a:ext cx="5588499" cy="1062198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9976412" y="485128"/>
            <a:ext cx="1640700" cy="4311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t" bIns="68575" lIns="68575" spcFirstLastPara="1" rIns="68575" wrap="square" tIns="6857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1" i="0" lang="es-ES" sz="19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   </a:t>
            </a:r>
            <a:r>
              <a:rPr b="0" i="0" lang="es-ES" sz="19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GRUPO 7</a:t>
            </a:r>
            <a:endParaRPr b="1" i="0" sz="1000" u="none" cap="none" strike="noStrike">
              <a:solidFill>
                <a:srgbClr val="000000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371700" y="1699275"/>
            <a:ext cx="11070000" cy="18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ES" sz="32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“Traductor Neuronal Quechua-Español: </a:t>
            </a:r>
            <a:endParaRPr b="1" i="0" sz="32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3200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Implementación de Transformers con Data Augmentation y Validación Lingüística Avanzada Basado en NLLB-200 de Meta AI</a:t>
            </a:r>
            <a:r>
              <a:rPr b="1" i="0" lang="es-ES" sz="32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”</a:t>
            </a:r>
            <a:endParaRPr b="1" i="0" sz="20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79252" y="4121701"/>
            <a:ext cx="1754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 Narrow"/>
              <a:buNone/>
            </a:pPr>
            <a:r>
              <a:rPr b="1" i="0" lang="es-ES" sz="20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Integrantes: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1797382" y="3614008"/>
            <a:ext cx="6093900" cy="16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Alfaro, Jhon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Gamarra, Lizette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Pariona, Kotska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s-E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Rios, Javier</a:t>
            </a:r>
            <a:endParaRPr/>
          </a:p>
        </p:txBody>
      </p:sp>
      <p:pic>
        <p:nvPicPr>
          <p:cNvPr id="94" name="Google Shape;94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39300" y="3416700"/>
            <a:ext cx="2746850" cy="344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Contexto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368101" y="1196929"/>
            <a:ext cx="11455797" cy="646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s-E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Perú es un país multilingüe y pluricultural. Sin embargo, existe una </a:t>
            </a:r>
            <a:r>
              <a:rPr b="1" i="0" lang="es-E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brecha histórica en el acceso a la información y servicios para los quechuahablantes</a:t>
            </a:r>
            <a:r>
              <a:rPr b="0" i="0" lang="es-E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especialmente en entornos tecnológicos y digitales.</a:t>
            </a:r>
            <a:endParaRPr/>
          </a:p>
        </p:txBody>
      </p:sp>
      <p:sp>
        <p:nvSpPr>
          <p:cNvPr id="102" name="Google Shape;102;p2"/>
          <p:cNvSpPr txBox="1"/>
          <p:nvPr/>
        </p:nvSpPr>
        <p:spPr>
          <a:xfrm>
            <a:off x="368101" y="2244751"/>
            <a:ext cx="5903607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E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Demografía: </a:t>
            </a:r>
            <a:r>
              <a:rPr b="0" i="0" lang="es-E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Según el último censo, más de 3.8 millones de peruanos tienen al Quechua como lengua materna (aproximadamente el 13.9% de la población).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Variedad Lingüística: 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quechua no es un bloque monolítico; existen diversas variantes (Chanka, Collao, Áncash, etc.), lo que dificulta la creación de traductores genéricos.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Brecha Digital: 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Mientras el español domina el ecosistema digital, el quechua es considerado una lengua con "pocos recursos digitales”.</a:t>
            </a:r>
            <a:endParaRPr/>
          </a:p>
        </p:txBody>
      </p:sp>
      <p:pic>
        <p:nvPicPr>
          <p:cNvPr descr="Gráfico, Gráfico de barras&#10;&#10;El contenido generado por IA puede ser incorrecto." id="103" name="Google Shape;10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49514" y="2044094"/>
            <a:ext cx="5117256" cy="3817634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"/>
          <p:cNvSpPr txBox="1"/>
          <p:nvPr/>
        </p:nvSpPr>
        <p:spPr>
          <a:xfrm>
            <a:off x="6549514" y="5861728"/>
            <a:ext cx="539506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Apurímac, Huancavelica y Ayacucho superan el 60 % de población quechua-hablante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Contexto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descr="Gráfico&#10;&#10;El contenido generado por IA puede ser incorrecto." id="111" name="Google Shape;11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84376" y="1419637"/>
            <a:ext cx="6160548" cy="462041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 txBox="1"/>
          <p:nvPr/>
        </p:nvSpPr>
        <p:spPr>
          <a:xfrm>
            <a:off x="551331" y="2284787"/>
            <a:ext cx="3730213" cy="32316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Mapa de calor de la población quechua-hablante por departamento en el Perú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Los datos corresponden al porcentaje de personas cuya lengua materna es el quechua, según el Censo Nacional 2017 del INEI.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observa una alta concentración en la región andina centro-sur del país.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Contexto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9" name="Google Shape;119;p4"/>
          <p:cNvSpPr txBox="1"/>
          <p:nvPr/>
        </p:nvSpPr>
        <p:spPr>
          <a:xfrm>
            <a:off x="204395" y="1269008"/>
            <a:ext cx="11661290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13.9 % corresponde a personas que aprendieron quechua como primera lengua (lengua materna).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 se consideran también las personas que se autoidentifican como quechua (aspecto étnico), ese porcentaje puede ser mayor (alrededor del 22.3 % entre personas de 12 años a más), pero eso incluye personas que no necesariamente tienen el quechua como lengua materna.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Los censos nacionales de Perú han registrado cambios en el porcentaje de personas que mencionan al quechua como lengua materna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20" name="Google Shape;120;p4"/>
          <p:cNvGraphicFramePr/>
          <p:nvPr/>
        </p:nvGraphicFramePr>
        <p:xfrm>
          <a:off x="1107141" y="385794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{24810160-1F0C-49D3-AA8E-D84AF34706F6}</a:tableStyleId>
              </a:tblPr>
              <a:tblGrid>
                <a:gridCol w="925675"/>
                <a:gridCol w="3507375"/>
              </a:tblGrid>
              <a:tr h="228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es-ES" sz="1800" u="none" cap="none" strike="noStrike"/>
                        <a:t>Censo</a:t>
                      </a:r>
                      <a:endParaRPr/>
                    </a:p>
                  </a:txBody>
                  <a:tcPr marT="45725" marB="45725" marR="91450" marL="91450" anchor="ctr"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es-ES" sz="1800" u="none" cap="none" strike="noStrike"/>
                        <a:t>% aprendió quechua como primera lengua</a:t>
                      </a:r>
                      <a:endParaRPr/>
                    </a:p>
                  </a:txBody>
                  <a:tcPr marT="45725" marB="45725" marR="91450" marL="91450" anchor="ctr">
                    <a:solidFill>
                      <a:schemeClr val="lt2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s-ES" sz="1800" u="none" cap="none" strike="noStrike"/>
                        <a:t>1993</a:t>
                      </a:r>
                      <a:endParaRPr sz="1800" u="none" cap="none" strike="noStrike"/>
                    </a:p>
                  </a:txBody>
                  <a:tcPr marT="45725" marB="45725" marR="91450" marL="91450" anchor="ctr">
                    <a:noFill/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es-ES" sz="1800" u="none" cap="none" strike="noStrike"/>
                        <a:t>~16.6 %</a:t>
                      </a:r>
                      <a:endParaRPr/>
                    </a:p>
                  </a:txBody>
                  <a:tcPr marT="45725" marB="45725" marR="91450" marL="91450" anchor="ctr"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s-ES" sz="1800" u="none" cap="none" strike="noStrike"/>
                        <a:t>2007</a:t>
                      </a:r>
                      <a:endParaRPr sz="1800" u="none" cap="none" strike="noStrike"/>
                    </a:p>
                  </a:txBody>
                  <a:tcPr marT="45725" marB="45725" marR="91450" marL="91450" anchor="ctr">
                    <a:noFill/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es-ES" sz="1800" u="none" cap="none" strike="noStrike"/>
                        <a:t>~13.2 %</a:t>
                      </a:r>
                      <a:endParaRPr/>
                    </a:p>
                  </a:txBody>
                  <a:tcPr marT="45725" marB="45725" marR="91450" marL="91450" anchor="ctr"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s-ES" sz="1800" u="none" cap="none" strike="noStrike"/>
                        <a:t>2017</a:t>
                      </a:r>
                      <a:endParaRPr sz="1800" u="none" cap="none" strike="noStrike"/>
                    </a:p>
                  </a:txBody>
                  <a:tcPr marT="45725" marB="45725" marR="91450" marL="91450" anchor="ctr">
                    <a:noFill/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es-ES" sz="1800" u="none" cap="none" strike="noStrike"/>
                        <a:t>~13.9 %</a:t>
                      </a:r>
                      <a:endParaRPr/>
                    </a:p>
                  </a:txBody>
                  <a:tcPr marT="45725" marB="45725" marR="91450" marL="91450" anchor="ctr">
                    <a:noFill/>
                  </a:tcPr>
                </a:tc>
              </a:tr>
            </a:tbl>
          </a:graphicData>
        </a:graphic>
      </p:graphicFrame>
      <p:sp>
        <p:nvSpPr>
          <p:cNvPr id="121" name="Google Shape;121;p4"/>
          <p:cNvSpPr txBox="1"/>
          <p:nvPr/>
        </p:nvSpPr>
        <p:spPr>
          <a:xfrm>
            <a:off x="7685441" y="3659926"/>
            <a:ext cx="3399418" cy="25853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Expectativas para el 2025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 probable que el porcentaje </a:t>
            </a:r>
            <a:r>
              <a:rPr i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mantenga estable o presente una </a:t>
            </a:r>
            <a:r>
              <a:rPr b="1" i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ligera disminución</a:t>
            </a:r>
            <a:r>
              <a:rPr i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respecto a 2017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si continúa la tendencia urbana de uso preponderante del español y menor transmisión en hogares migrantes.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4"/>
          <p:cNvSpPr txBox="1"/>
          <p:nvPr/>
        </p:nvSpPr>
        <p:spPr>
          <a:xfrm>
            <a:off x="580016" y="5875917"/>
            <a:ext cx="609420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Desde 1993 hasta 2017, el porcentaje de hablantes de quechua en Perú ha tendido a </a:t>
            </a:r>
            <a:r>
              <a:rPr b="1"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disminuir ligeramente</a:t>
            </a:r>
            <a:r>
              <a:rPr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aunque con cierta </a:t>
            </a:r>
            <a:r>
              <a:rPr b="1"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estabilidad reciente</a:t>
            </a:r>
            <a:r>
              <a:rPr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b26c74020a_5_2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Problema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29" name="Google Shape;129;g3b26c74020a_5_2"/>
          <p:cNvSpPr txBox="1"/>
          <p:nvPr/>
        </p:nvSpPr>
        <p:spPr>
          <a:xfrm>
            <a:off x="537074" y="1665563"/>
            <a:ext cx="98196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</a:rPr>
              <a:t>Lengua aglutinante (palabras largas con múltiples sufijos) </a:t>
            </a:r>
            <a:endParaRPr sz="1800">
              <a:solidFill>
                <a:schemeClr val="dk1"/>
              </a:solidFill>
            </a:endParaRPr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</a:rPr>
              <a:t>Ejemplo: "Wasiykunamanmi" = "A nuestras casas"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</a:rPr>
              <a:t>Variación dialectal significativa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</a:rPr>
              <a:t>Escasez de recursos digitales (low-resource language)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</a:rPr>
              <a:t>Falta de datasets etiquetados de calidad, Google Translate: BLEU &lt;15 (inaceptable)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30" name="Google Shape;130;g3b26c74020a_5_2"/>
          <p:cNvSpPr txBox="1"/>
          <p:nvPr/>
        </p:nvSpPr>
        <p:spPr>
          <a:xfrm>
            <a:off x="360975" y="3786675"/>
            <a:ext cx="101718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chemeClr val="dk1"/>
                </a:solidFill>
              </a:rPr>
              <a:t>¿Por qué un traductor neuronal?</a:t>
            </a:r>
            <a:endParaRPr b="1" sz="18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s-ES" sz="1800">
                <a:solidFill>
                  <a:schemeClr val="dk1"/>
                </a:solidFill>
              </a:rPr>
              <a:t>Captura patrones morfológicos complejos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s-ES" sz="1800">
                <a:solidFill>
                  <a:schemeClr val="dk1"/>
                </a:solidFill>
              </a:rPr>
              <a:t>Aprende de contexto (no solo palabra por palabra)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s-ES" sz="1800">
                <a:solidFill>
                  <a:schemeClr val="dk1"/>
                </a:solidFill>
              </a:rPr>
              <a:t>Transfer learning desde lenguas similares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s-ES" sz="1800">
                <a:solidFill>
                  <a:schemeClr val="dk1"/>
                </a:solidFill>
              </a:rPr>
              <a:t>Data augmentation compensa escasez de datos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Objetivos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37" name="Google Shape;137;p5"/>
          <p:cNvSpPr txBox="1"/>
          <p:nvPr/>
        </p:nvSpPr>
        <p:spPr>
          <a:xfrm>
            <a:off x="616147" y="1209785"/>
            <a:ext cx="109596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 general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</a:rPr>
              <a:t>Desarrollar un sistema de traducción automática Quechua↔Español basado en NLLB-200, aplicando fine-tuning con corpus curado y técnicas de data augmentation, para superar en ≥10 puntos BLEU a los traductores genéricos existentes.</a:t>
            </a:r>
            <a:endParaRPr/>
          </a:p>
        </p:txBody>
      </p:sp>
      <p:sp>
        <p:nvSpPr>
          <p:cNvPr id="138" name="Google Shape;138;p5"/>
          <p:cNvSpPr txBox="1"/>
          <p:nvPr/>
        </p:nvSpPr>
        <p:spPr>
          <a:xfrm>
            <a:off x="616147" y="2967193"/>
            <a:ext cx="10959600" cy="28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Objetivos específicos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</a:rPr>
              <a:t>Consolidar </a:t>
            </a:r>
            <a:r>
              <a:rPr lang="es-ES" sz="1800">
                <a:solidFill>
                  <a:schemeClr val="dk1"/>
                </a:solidFill>
              </a:rPr>
              <a:t>más</a:t>
            </a:r>
            <a:r>
              <a:rPr lang="es-ES" sz="1800">
                <a:solidFill>
                  <a:schemeClr val="dk1"/>
                </a:solidFill>
              </a:rPr>
              <a:t> de 300,000 pares de </a:t>
            </a:r>
            <a:r>
              <a:rPr lang="es-ES" sz="1800">
                <a:solidFill>
                  <a:schemeClr val="dk1"/>
                </a:solidFill>
              </a:rPr>
              <a:t>traducción</a:t>
            </a:r>
            <a:r>
              <a:rPr lang="es-ES" sz="1800">
                <a:solidFill>
                  <a:schemeClr val="dk1"/>
                </a:solidFill>
              </a:rPr>
              <a:t> desde fuentes </a:t>
            </a:r>
            <a:r>
              <a:rPr lang="es-ES" sz="1800">
                <a:solidFill>
                  <a:schemeClr val="dk1"/>
                </a:solidFill>
              </a:rPr>
              <a:t>múltiples</a:t>
            </a:r>
            <a:r>
              <a:rPr lang="es-ES" sz="1800">
                <a:solidFill>
                  <a:schemeClr val="dk1"/>
                </a:solidFill>
              </a:rPr>
              <a:t>. 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s-ES" sz="1800">
                <a:solidFill>
                  <a:schemeClr val="dk1"/>
                </a:solidFill>
              </a:rPr>
              <a:t>Implementar </a:t>
            </a:r>
            <a:r>
              <a:rPr lang="es-ES" sz="1800">
                <a:solidFill>
                  <a:schemeClr val="dk1"/>
                </a:solidFill>
              </a:rPr>
              <a:t>validación</a:t>
            </a:r>
            <a:r>
              <a:rPr lang="es-ES" sz="1800">
                <a:solidFill>
                  <a:schemeClr val="dk1"/>
                </a:solidFill>
              </a:rPr>
              <a:t> </a:t>
            </a:r>
            <a:r>
              <a:rPr lang="es-ES" sz="1800">
                <a:solidFill>
                  <a:schemeClr val="dk1"/>
                </a:solidFill>
              </a:rPr>
              <a:t>lingüística</a:t>
            </a:r>
            <a:r>
              <a:rPr lang="es-ES" sz="1800">
                <a:solidFill>
                  <a:schemeClr val="dk1"/>
                </a:solidFill>
              </a:rPr>
              <a:t> </a:t>
            </a:r>
            <a:r>
              <a:rPr lang="es-ES" sz="1800">
                <a:solidFill>
                  <a:schemeClr val="dk1"/>
                </a:solidFill>
              </a:rPr>
              <a:t>automática</a:t>
            </a:r>
            <a:r>
              <a:rPr lang="es-ES" sz="1800">
                <a:solidFill>
                  <a:schemeClr val="dk1"/>
                </a:solidFill>
              </a:rPr>
              <a:t>. 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s-ES" sz="1800">
                <a:solidFill>
                  <a:schemeClr val="dk1"/>
                </a:solidFill>
              </a:rPr>
              <a:t>Aplicar data augmentation. </a:t>
            </a:r>
            <a:endParaRPr sz="1800">
              <a:solidFill>
                <a:schemeClr val="dk1"/>
              </a:solidFill>
            </a:endParaRPr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Adaptar el m</a:t>
            </a:r>
            <a:r>
              <a:rPr lang="es-ES" sz="1800">
                <a:solidFill>
                  <a:schemeClr val="dk1"/>
                </a:solidFill>
              </a:rPr>
              <a:t>odelo </a:t>
            </a:r>
            <a:r>
              <a:rPr b="1" lang="es-ES" sz="1800">
                <a:solidFill>
                  <a:schemeClr val="dk1"/>
                </a:solidFill>
              </a:rPr>
              <a:t>NLLB-200 distilled 1.3B</a:t>
            </a:r>
            <a:r>
              <a:rPr lang="es-ES" sz="1800">
                <a:solidFill>
                  <a:schemeClr val="dk1"/>
                </a:solidFill>
              </a:rPr>
              <a:t> al 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 lingüístico Quechua–Español mediante </a:t>
            </a:r>
            <a:r>
              <a:rPr lang="es-ES" sz="1800">
                <a:solidFill>
                  <a:schemeClr val="dk1"/>
                </a:solidFill>
              </a:rPr>
              <a:t>Fine-Tuning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Evaluar el desempeño del modelo ajustado frente al modelo base utilizando métricas estándar de traducción automática.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Analizar el impacto del fine-tuning en la preservación semántica y gramatical del quechua.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Proponer una arquitectura reproducible para traducción automática en lenguas originarias.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Propuesta de valor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45" name="Google Shape;145;p6"/>
          <p:cNvSpPr txBox="1"/>
          <p:nvPr/>
        </p:nvSpPr>
        <p:spPr>
          <a:xfrm>
            <a:off x="616146" y="1285088"/>
            <a:ext cx="10959701" cy="7078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centra en ofrecer un traductor automático especializado en Quechua–Español, que supere las limitaciones de los traductores genéricos existentes mediante: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6"/>
          <p:cNvSpPr txBox="1"/>
          <p:nvPr/>
        </p:nvSpPr>
        <p:spPr>
          <a:xfrm>
            <a:off x="616146" y="2256045"/>
            <a:ext cx="10959701" cy="34778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Mayor precisión lingüística en un idioma de bajos recursos.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Adaptación cultural y contextual al quechua.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Uso de un modelo multilingüe de última generación </a:t>
            </a: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(NLLB) 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optimizado mediante </a:t>
            </a: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fine-tuning.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Aplicabilidad social y académica, facilitando el acceso a información, educación y servicios públicos en lengua originaria.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Base tecnológica reutilizable, que puede ser extendida a otras lenguas indígenas o dominios específicos.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 propuesta aporta </a:t>
            </a: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valor tanto técnico 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(avance en PLN para lenguas de bajos recursos) </a:t>
            </a: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como social, 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contribuyendo a la inclusión digital y la reducción de brechas lingüísticas.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Problema a resolver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53" name="Google Shape;153;p7"/>
          <p:cNvSpPr txBox="1"/>
          <p:nvPr/>
        </p:nvSpPr>
        <p:spPr>
          <a:xfrm>
            <a:off x="616146" y="1285088"/>
            <a:ext cx="10959701" cy="16311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problema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barrera lingüística genera una exclusión sistemática. Cuando un quechuahablante asiste a una posta médica o a una comisaría y no encuentra a alguien que hable su idioma, se vulneran sus derechos fundamentales</a:t>
            </a:r>
            <a:endParaRPr/>
          </a:p>
        </p:txBody>
      </p:sp>
      <p:sp>
        <p:nvSpPr>
          <p:cNvPr id="154" name="Google Shape;154;p7"/>
          <p:cNvSpPr txBox="1"/>
          <p:nvPr/>
        </p:nvSpPr>
        <p:spPr>
          <a:xfrm>
            <a:off x="616145" y="3126150"/>
            <a:ext cx="10959701" cy="25545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Justificación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Social: 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Democratiza el acceso a servicios del Estado y reduce la discriminación lingüística.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Económica: 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Facilita el comercio y la integración de comunidades rurales en mercados regionales.</a:t>
            </a:r>
            <a:endParaRPr/>
          </a:p>
          <a:p>
            <a:pPr indent="-285750" lvl="0" marL="28575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1"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Tecnológica: </a:t>
            </a: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uso de NLLB permite obtener resultados de vanguardia con menos poder de cómputo y menos datos que los modelos tradicionales, haciendo el proyecto viable y escalable.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b26c74020a_5_19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</a:t>
            </a: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ipeline del sistema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grpSp>
        <p:nvGrpSpPr>
          <p:cNvPr id="161" name="Google Shape;161;g3b26c74020a_5_19"/>
          <p:cNvGrpSpPr/>
          <p:nvPr/>
        </p:nvGrpSpPr>
        <p:grpSpPr>
          <a:xfrm>
            <a:off x="152400" y="1503174"/>
            <a:ext cx="11887200" cy="4314825"/>
            <a:chOff x="152400" y="1503174"/>
            <a:chExt cx="11887200" cy="4314825"/>
          </a:xfrm>
        </p:grpSpPr>
        <p:pic>
          <p:nvPicPr>
            <p:cNvPr id="162" name="Google Shape;162;g3b26c74020a_5_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52400" y="1503174"/>
              <a:ext cx="11887200" cy="43148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" name="Google Shape;163;g3b26c74020a_5_19"/>
            <p:cNvSpPr/>
            <p:nvPr/>
          </p:nvSpPr>
          <p:spPr>
            <a:xfrm>
              <a:off x="7683500" y="3767675"/>
              <a:ext cx="1768800" cy="287100"/>
            </a:xfrm>
            <a:prstGeom prst="rect">
              <a:avLst/>
            </a:prstGeom>
            <a:solidFill>
              <a:srgbClr val="FFFF00"/>
            </a:soli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just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s-ES" sz="1100">
                  <a:solidFill>
                    <a:schemeClr val="dk1"/>
                  </a:solidFill>
                </a:rPr>
                <a:t>NLLB-200 distilled 1.3B</a:t>
              </a:r>
              <a:endParaRPr sz="700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Fuentes y extracción de datos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70" name="Google Shape;170;p9"/>
          <p:cNvSpPr txBox="1"/>
          <p:nvPr/>
        </p:nvSpPr>
        <p:spPr>
          <a:xfrm>
            <a:off x="1004000" y="5291325"/>
            <a:ext cx="6892500" cy="108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7950">
            <a:spAutoFit/>
          </a:bodyPr>
          <a:lstStyle/>
          <a:p>
            <a:pPr indent="0" lvl="0" marL="10397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28">
                <a:solidFill>
                  <a:srgbClr val="4B0821"/>
                </a:solidFill>
                <a:latin typeface="Arial"/>
                <a:ea typeface="Arial"/>
                <a:cs typeface="Arial"/>
                <a:sym typeface="Arial"/>
              </a:rPr>
              <a:t>127,390 </a:t>
            </a:r>
            <a:r>
              <a:rPr b="1" lang="es-ES" sz="1828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pares</a:t>
            </a:r>
            <a:r>
              <a:rPr lang="es-ES" sz="180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➔ </a:t>
            </a:r>
            <a:r>
              <a:rPr b="1" lang="es-ES" sz="1828">
                <a:solidFill>
                  <a:srgbClr val="4B0821"/>
                </a:solidFill>
                <a:latin typeface="Arial"/>
                <a:ea typeface="Arial"/>
                <a:cs typeface="Arial"/>
                <a:sym typeface="Arial"/>
              </a:rPr>
              <a:t>307,693 </a:t>
            </a:r>
            <a:r>
              <a:rPr b="1" lang="es-ES" sz="1828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pares brutos</a:t>
            </a:r>
            <a:endParaRPr sz="1828">
              <a:latin typeface="Arial"/>
              <a:ea typeface="Arial"/>
              <a:cs typeface="Arial"/>
              <a:sym typeface="Arial"/>
            </a:endParaRPr>
          </a:p>
          <a:p>
            <a:pPr indent="0" lvl="0" marL="6931" rtl="0" algn="l">
              <a:lnSpc>
                <a:spcPct val="115777"/>
              </a:lnSpc>
              <a:spcBef>
                <a:spcPts val="1261"/>
              </a:spcBef>
              <a:spcAft>
                <a:spcPts val="0"/>
              </a:spcAft>
              <a:buNone/>
            </a:pPr>
            <a:r>
              <a:rPr b="1" lang="es-ES" sz="1228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Fuentes Integradas:</a:t>
            </a:r>
            <a:endParaRPr sz="1228">
              <a:latin typeface="Arial"/>
              <a:ea typeface="Arial"/>
              <a:cs typeface="Arial"/>
              <a:sym typeface="Arial"/>
            </a:endParaRPr>
          </a:p>
          <a:p>
            <a:pPr indent="-121997" lvl="0" marL="229091" marR="799570" rtl="0" algn="l">
              <a:lnSpc>
                <a:spcPct val="116000"/>
              </a:lnSpc>
              <a:spcBef>
                <a:spcPts val="35"/>
              </a:spcBef>
              <a:spcAft>
                <a:spcPts val="0"/>
              </a:spcAft>
              <a:buClr>
                <a:srgbClr val="0C0C0C"/>
              </a:buClr>
              <a:buSzPts val="1228"/>
              <a:buFont typeface="Arial"/>
              <a:buChar char="•"/>
            </a:pPr>
            <a:r>
              <a:rPr b="1" lang="es-ES" sz="1228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Hugging Face 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(3 da</a:t>
            </a:r>
            <a:r>
              <a:rPr lang="es-ES" sz="1173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ase</a:t>
            </a:r>
            <a:r>
              <a:rPr lang="es-ES" sz="1173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s clave: 'Zea</a:t>
            </a:r>
            <a:r>
              <a:rPr lang="es-ES" sz="1173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r>
              <a:rPr lang="es-ES" sz="1173">
                <a:solidFill>
                  <a:srgbClr val="363F44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s-ES" sz="1173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ir', 	'pollitoconpapass', 'somosnlp')</a:t>
            </a:r>
            <a:endParaRPr sz="1173"/>
          </a:p>
          <a:p>
            <a:pPr indent="-121997" lvl="0" marL="229091" marR="799570" rtl="0" algn="l">
              <a:lnSpc>
                <a:spcPct val="116000"/>
              </a:lnSpc>
              <a:spcBef>
                <a:spcPts val="35"/>
              </a:spcBef>
              <a:spcAft>
                <a:spcPts val="0"/>
              </a:spcAft>
              <a:buClr>
                <a:srgbClr val="0C0C0C"/>
              </a:buClr>
              <a:buSzPts val="1228"/>
              <a:buFont typeface="Arial"/>
              <a:buChar char="•"/>
            </a:pPr>
            <a:r>
              <a:rPr b="1" lang="es-ES" sz="1228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Google </a:t>
            </a:r>
            <a:r>
              <a:rPr b="1" lang="es-ES" sz="1228">
                <a:solidFill>
                  <a:srgbClr val="0C0C0C"/>
                </a:solidFill>
              </a:rPr>
              <a:t>D</a:t>
            </a:r>
            <a:r>
              <a:rPr b="1" lang="es-ES" sz="1228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rive: 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Archivos .x</a:t>
            </a:r>
            <a:r>
              <a:rPr lang="es-ES" sz="1173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sx y </a:t>
            </a:r>
            <a:r>
              <a:rPr lang="es-ES" sz="1173">
                <a:solidFill>
                  <a:srgbClr val="363F44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pdf con corpus a</a:t>
            </a:r>
            <a:r>
              <a:rPr lang="es-ES" sz="1173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d</a:t>
            </a:r>
            <a:r>
              <a:rPr lang="es-ES" sz="1173">
                <a:solidFill>
                  <a:srgbClr val="363F44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ciona</a:t>
            </a:r>
            <a:r>
              <a:rPr lang="es-ES" sz="1173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r>
              <a:rPr lang="es-ES" sz="1173">
                <a:solidFill>
                  <a:srgbClr val="262624"/>
                </a:solidFill>
                <a:latin typeface="Arial"/>
                <a:ea typeface="Arial"/>
                <a:cs typeface="Arial"/>
                <a:sym typeface="Arial"/>
              </a:rPr>
              <a:t>es (Bi</a:t>
            </a:r>
            <a:r>
              <a:rPr lang="es-ES" sz="1173">
                <a:solidFill>
                  <a:srgbClr val="262624"/>
                </a:solidFill>
              </a:rPr>
              <a:t>ble.com)</a:t>
            </a:r>
            <a:endParaRPr sz="1173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9"/>
          <p:cNvSpPr txBox="1"/>
          <p:nvPr/>
        </p:nvSpPr>
        <p:spPr>
          <a:xfrm>
            <a:off x="616146" y="1766563"/>
            <a:ext cx="10959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Construimos un pipeline para unificar y procesar datos de fuentes heterogéneas, multiplicando nuestro corpus inicial por más de 2.5 veces.</a:t>
            </a:r>
            <a:endParaRPr/>
          </a:p>
        </p:txBody>
      </p:sp>
      <p:sp>
        <p:nvSpPr>
          <p:cNvPr id="172" name="Google Shape;172;p9"/>
          <p:cNvSpPr txBox="1"/>
          <p:nvPr/>
        </p:nvSpPr>
        <p:spPr>
          <a:xfrm>
            <a:off x="616146" y="1285088"/>
            <a:ext cx="10959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</a:t>
            </a:r>
            <a:r>
              <a:rPr lang="es-ES" sz="2000">
                <a:solidFill>
                  <a:schemeClr val="dk1"/>
                </a:solidFill>
              </a:rPr>
              <a:t>trabajó en la creación de un corpus robusto : 'QuechuaDataExtractor'​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8500" y="2626963"/>
            <a:ext cx="3970280" cy="2239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69925" y="2759263"/>
            <a:ext cx="3990699" cy="3149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b26c74020a_5_36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Sistema de Validación de Calidad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81" name="Google Shape;181;g3b26c74020a_5_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4349"/>
            <a:ext cx="4919282" cy="553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g3b26c74020a_5_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24082" y="1174349"/>
            <a:ext cx="6105525" cy="251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g3b26c74020a_5_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24082" y="3841349"/>
            <a:ext cx="6815518" cy="28340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b26c74020a_0_42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Procesamiento de Datos : Validación y Augmentation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90" name="Google Shape;190;g3b26c74020a_0_42"/>
          <p:cNvSpPr txBox="1"/>
          <p:nvPr/>
        </p:nvSpPr>
        <p:spPr>
          <a:xfrm>
            <a:off x="616146" y="1285088"/>
            <a:ext cx="10959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Luego de consolidar todos los datos, se trabajó en un refinamiento y enriquecimiento de los datos de manera inteligente.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g3b26c74020a_0_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6150" y="2256250"/>
            <a:ext cx="5495476" cy="390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g3b26c74020a_0_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11601" y="2256250"/>
            <a:ext cx="4699200" cy="3842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3b26c74020a_0_80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Pipeline </a:t>
            </a: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Datos : Corpus Final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99" name="Google Shape;199;g3b26c74020a_0_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9000" y="1831075"/>
            <a:ext cx="10730150" cy="4011599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g3b26c74020a_0_80"/>
          <p:cNvSpPr txBox="1"/>
          <p:nvPr/>
        </p:nvSpPr>
        <p:spPr>
          <a:xfrm>
            <a:off x="1173050" y="1215475"/>
            <a:ext cx="1666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solidFill>
                  <a:schemeClr val="dk1"/>
                </a:solidFill>
              </a:rPr>
              <a:t>Fuentes</a:t>
            </a:r>
            <a:endParaRPr b="1" sz="2800">
              <a:solidFill>
                <a:schemeClr val="dk1"/>
              </a:solidFill>
            </a:endParaRPr>
          </a:p>
        </p:txBody>
      </p:sp>
      <p:sp>
        <p:nvSpPr>
          <p:cNvPr id="201" name="Google Shape;201;g3b26c74020a_0_80"/>
          <p:cNvSpPr txBox="1"/>
          <p:nvPr/>
        </p:nvSpPr>
        <p:spPr>
          <a:xfrm>
            <a:off x="5320675" y="1138313"/>
            <a:ext cx="1666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solidFill>
                  <a:schemeClr val="dk1"/>
                </a:solidFill>
              </a:rPr>
              <a:t>Proceso</a:t>
            </a:r>
            <a:endParaRPr b="1" sz="2800">
              <a:solidFill>
                <a:schemeClr val="dk1"/>
              </a:solidFill>
            </a:endParaRPr>
          </a:p>
        </p:txBody>
      </p:sp>
      <p:sp>
        <p:nvSpPr>
          <p:cNvPr id="202" name="Google Shape;202;g3b26c74020a_0_80"/>
          <p:cNvSpPr txBox="1"/>
          <p:nvPr/>
        </p:nvSpPr>
        <p:spPr>
          <a:xfrm>
            <a:off x="9322750" y="1138325"/>
            <a:ext cx="2058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solidFill>
                  <a:schemeClr val="dk1"/>
                </a:solidFill>
              </a:rPr>
              <a:t>Resultado</a:t>
            </a:r>
            <a:endParaRPr b="1" sz="2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b26c74020a_5_27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Arquitectura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209" name="Google Shape;209;g3b26c74020a_5_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550" y="3973774"/>
            <a:ext cx="11677650" cy="176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g3b26c74020a_5_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30600" y="1354861"/>
            <a:ext cx="8658225" cy="228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0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Arquitectura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17" name="Google Shape;217;p10"/>
          <p:cNvSpPr txBox="1"/>
          <p:nvPr/>
        </p:nvSpPr>
        <p:spPr>
          <a:xfrm>
            <a:off x="438300" y="1316775"/>
            <a:ext cx="11315400" cy="539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Modelo Base </a:t>
            </a:r>
            <a:r>
              <a:rPr b="1" lang="es-ES" sz="2450">
                <a:solidFill>
                  <a:srgbClr val="4D2D31"/>
                </a:solidFill>
              </a:rPr>
              <a:t>'</a:t>
            </a:r>
            <a:r>
              <a:rPr b="1" lang="es-ES" sz="2450">
                <a:solidFill>
                  <a:srgbClr val="4B0E1C"/>
                </a:solidFill>
              </a:rPr>
              <a:t>fa</a:t>
            </a:r>
            <a:r>
              <a:rPr b="1" lang="es-ES" sz="2450">
                <a:solidFill>
                  <a:srgbClr val="4D2D31"/>
                </a:solidFill>
              </a:rPr>
              <a:t>c</a:t>
            </a:r>
            <a:r>
              <a:rPr b="1" lang="es-ES" sz="2450">
                <a:solidFill>
                  <a:srgbClr val="4B0E1C"/>
                </a:solidFill>
              </a:rPr>
              <a:t>ebook</a:t>
            </a:r>
            <a:r>
              <a:rPr b="1" lang="es-ES" sz="2450">
                <a:solidFill>
                  <a:srgbClr val="4D2D31"/>
                </a:solidFill>
              </a:rPr>
              <a:t>/</a:t>
            </a:r>
            <a:r>
              <a:rPr b="1" lang="es-ES" sz="2450">
                <a:solidFill>
                  <a:srgbClr val="4B0E1C"/>
                </a:solidFill>
              </a:rPr>
              <a:t>nllb-200-distilled-1.3B</a:t>
            </a:r>
            <a:r>
              <a:rPr b="1" lang="es-ES" sz="2450">
                <a:solidFill>
                  <a:srgbClr val="4D2D31"/>
                </a:solidFill>
              </a:rPr>
              <a:t>'.</a:t>
            </a:r>
            <a:endParaRPr b="1" sz="2450">
              <a:solidFill>
                <a:srgbClr val="4D2D3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El  modelo NLLB-200 (No Language Left Behind) de Meta (Facebook) es un hito en la inteligencia artificial, especialmente para lenguas con pocos recursos digitales como el quechua. La variante específica </a:t>
            </a:r>
            <a:r>
              <a:rPr b="1" lang="es-ES" sz="2000">
                <a:solidFill>
                  <a:schemeClr val="dk1"/>
                </a:solidFill>
              </a:rPr>
              <a:t>nllb-200-distilled-1.3B</a:t>
            </a:r>
            <a:r>
              <a:rPr lang="es-ES" sz="2000">
                <a:solidFill>
                  <a:schemeClr val="dk1"/>
                </a:solidFill>
              </a:rPr>
              <a:t> es una versión "destilada" (comprimida) que mantiene una alta precisión pero es mucho más ligera y rápida, lo que la hace ideal para aplicaciones prácticas. El modelo de facebook es relevante para el par “Español-Quechua” porque: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Lenguas de Bajos Recursos</a:t>
            </a:r>
            <a:endParaRPr b="1"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Tradicionalmente, los traductores automáticos (como las primeras versiones de Google Translate) fallaban con el quechua porque no había suficiente texto en internet para "entrenar" a la IA.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NLLB-200 fue diseñado específicamente para romper esta barrera, incluyendo datos de 200 idiomas, muchos de ellos indígenas, tratándolos con la misma prioridad arquitectónica que al inglés o español.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b26c74020a_0_59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Arquitectura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24" name="Google Shape;224;g3b26c74020a_0_59"/>
          <p:cNvSpPr txBox="1"/>
          <p:nvPr/>
        </p:nvSpPr>
        <p:spPr>
          <a:xfrm>
            <a:off x="438300" y="1316775"/>
            <a:ext cx="11315400" cy="47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Traducción Directa (Sin pasar por el Inglés)</a:t>
            </a:r>
            <a:endParaRPr b="1"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La mayoría de los modelos antiguos traducen así: Quechua → Inglés → Español. Esto causaba que el sentido se perdiera en el camino.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Importancia: NLLB permite la traducción directa entre pares de idiomas. Al haber sido entrenado con datos multilingües masivos, entiende las estructuras gramaticales del quechua y el español de forma más nativa, preservando mejor el significado cultural y la sintaxis “aglutinante” del quechua.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Manejo de Variantes del Quechua</a:t>
            </a:r>
            <a:endParaRPr b="1"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El quechua no es un solo idioma, sino una familia lingüística. NLLB-200 incluye soporte para variantes específicas (como el Quechua Ayacuchano, Cuzqueño, etc.), lo cual es vital porque una traducción genérica a menudo no es útil para comunidades locales específicas.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b26c74020a_0_67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Arquitectura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31" name="Google Shape;231;g3b26c74020a_0_67"/>
          <p:cNvSpPr txBox="1"/>
          <p:nvPr/>
        </p:nvSpPr>
        <p:spPr>
          <a:xfrm>
            <a:off x="438300" y="1316775"/>
            <a:ext cx="11315400" cy="317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Eficiencia del modelo "1.3B"</a:t>
            </a:r>
            <a:endParaRPr b="1"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El número 1.3B se refiere a los 1.3 billones de parámetros.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Es lo suficientemente inteligente para entender contextos complejos, pero lo suficientemente pequeño para ejecutarse en una computadora personal o incluso en algunos dispositivos móviles sin necesidad de servidores superpotentes.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En resumen “nllb-200-distilled-1.3B”: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 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</p:txBody>
      </p:sp>
      <p:graphicFrame>
        <p:nvGraphicFramePr>
          <p:cNvPr id="232" name="Google Shape;232;g3b26c74020a_0_67"/>
          <p:cNvGraphicFramePr/>
          <p:nvPr/>
        </p:nvGraphicFramePr>
        <p:xfrm>
          <a:off x="1263650" y="42625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{CC611487-E217-43D3-8F29-7A77730124C1}</a:tableStyleId>
              </a:tblPr>
              <a:tblGrid>
                <a:gridCol w="1329700"/>
                <a:gridCol w="8510150"/>
              </a:tblGrid>
              <a:tr h="4543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Característica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Beneficio para el Quechua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</a:tr>
              <a:tr h="4543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Arquitectura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Transformer de última generación (Encoder-Decoder).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noFill/>
                  </a:tcPr>
                </a:tc>
              </a:tr>
              <a:tr h="4543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Tokenización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Usa SentencePiece, que ayuda a manejar las palabras largas y complejas (aglutinantes) del quechua.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noFill/>
                  </a:tcPr>
                </a:tc>
              </a:tr>
              <a:tr h="4543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Puntaje chrF++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/>
                        <a:t>Ha demostrado superar a casi todos los modelos previos en la precisión de traducción de lenguas andinas.</a:t>
                      </a:r>
                      <a:endParaRPr sz="1600"/>
                    </a:p>
                  </a:txBody>
                  <a:tcPr marT="19050" marB="19050" marR="28575" marL="28575" anchor="b">
                    <a:lnL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57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b26c74020a_0_107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Arquitectura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39" name="Google Shape;239;g3b26c74020a_0_107"/>
          <p:cNvSpPr txBox="1"/>
          <p:nvPr/>
        </p:nvSpPr>
        <p:spPr>
          <a:xfrm>
            <a:off x="348425" y="1532450"/>
            <a:ext cx="6353100" cy="41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s-ES" sz="2200">
                <a:solidFill>
                  <a:schemeClr val="dk1"/>
                </a:solidFill>
              </a:rPr>
              <a:t>Estructura Core: Encoder-Decoder Personalizada</a:t>
            </a:r>
            <a:endParaRPr b="1" i="1" sz="22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El modelo se basa en la arquitectura clásica de Transformer, pero implementada desde sus cimientos para permitir un control total sobre el flujo de datos: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Encoder: </a:t>
            </a:r>
            <a:r>
              <a:rPr lang="es-ES" sz="2000">
                <a:solidFill>
                  <a:schemeClr val="dk1"/>
                </a:solidFill>
              </a:rPr>
              <a:t>Compuesto por un stack de 24 capas. Su función es procesar la secuencia de entrada (español) y generar representaciones contextuales ricas mediante mecanismos de Multi-Head Self-Attention y redes Feed-Forward posicionales.</a:t>
            </a:r>
            <a:r>
              <a:rPr b="1" lang="es-ES" sz="2000">
                <a:solidFill>
                  <a:schemeClr val="dk1"/>
                </a:solidFill>
              </a:rPr>
              <a:t> </a:t>
            </a:r>
            <a:endParaRPr b="1"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</a:endParaRPr>
          </a:p>
        </p:txBody>
      </p:sp>
      <p:pic>
        <p:nvPicPr>
          <p:cNvPr id="240" name="Google Shape;240;g3b26c74020a_0_10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55350" y="2774975"/>
            <a:ext cx="4390699" cy="194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g3b26c74020a_0_10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773925" y="2581600"/>
            <a:ext cx="614225" cy="19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b26c74020a_0_116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Arquitectura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48" name="Google Shape;248;g3b26c74020a_0_116"/>
          <p:cNvSpPr txBox="1"/>
          <p:nvPr/>
        </p:nvSpPr>
        <p:spPr>
          <a:xfrm>
            <a:off x="438300" y="1316775"/>
            <a:ext cx="110829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Decoder: </a:t>
            </a:r>
            <a:r>
              <a:rPr lang="es-ES" sz="2000">
                <a:solidFill>
                  <a:schemeClr val="dk1"/>
                </a:solidFill>
              </a:rPr>
              <a:t>También estructurado en 24 capas. A diferencia del encoder, el decoder utiliza Masked Multi-Head Attention para evitar que el modelo vea tokens futuros durante el entrenamiento, y un mecanismo de Cross-Attention que le permite consultar la información procesada por el encoder para generar la traducción precisa en quechua.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Asimismo, este modelo utiliza diferentes técnicas avanzadas en el PLN como  el “MultiHeadAttention” la cual permite al modelo enfocarse en diferentes partes de la oración simultáneamente y el “Feed-Forward Network (FFN)” para darle al transformer una noción del orden de las palabra a través de las funciones seno y coseno, manejando secuencias de hasta 512 tokens.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El modelo ha sido seteado par operar en FP16 (Precisión Media) y utiliza Gradient Checkpointing, lo que reduce el consumo de memoria de la GPU sin sacrificar la precisión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s-ES" sz="2000">
                <a:solidFill>
                  <a:schemeClr val="dk1"/>
                </a:solidFill>
              </a:rPr>
              <a:t>  </a:t>
            </a:r>
            <a:endParaRPr b="1"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3b26c74020a_0_92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Entrenamiento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55" name="Google Shape;255;g3b26c74020a_0_92"/>
          <p:cNvSpPr txBox="1"/>
          <p:nvPr/>
        </p:nvSpPr>
        <p:spPr>
          <a:xfrm>
            <a:off x="438300" y="1316775"/>
            <a:ext cx="113154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Preparamos un entorno de entrenamiento a medida para maximizar el rendimiento y la eficiencia, incluso con recursos computacionales limitados como Google Collab.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 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</p:txBody>
      </p:sp>
      <p:pic>
        <p:nvPicPr>
          <p:cNvPr id="256" name="Google Shape;256;g3b26c74020a_0_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9725" y="2453875"/>
            <a:ext cx="9239002" cy="360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b26c74020a_0_131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Resultados del Modelo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63" name="Google Shape;263;g3b26c74020a_0_131"/>
          <p:cNvSpPr txBox="1"/>
          <p:nvPr/>
        </p:nvSpPr>
        <p:spPr>
          <a:xfrm>
            <a:off x="438300" y="1316775"/>
            <a:ext cx="113154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El modelo alcanza un alto rendimiento en las métricas estándar: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 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</p:txBody>
      </p:sp>
      <p:pic>
        <p:nvPicPr>
          <p:cNvPr id="264" name="Google Shape;264;g3b26c74020a_0_1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4550" y="1316775"/>
            <a:ext cx="6744900" cy="440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g3b26c74020a_0_1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59669" y="5718025"/>
            <a:ext cx="6744900" cy="771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g3b26c74020a_0_1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8300" y="1969100"/>
            <a:ext cx="5062575" cy="167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g3b26c74020a_0_1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86500" y="3917550"/>
            <a:ext cx="2628425" cy="1800475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g3b26c74020a_0_131"/>
          <p:cNvSpPr txBox="1"/>
          <p:nvPr/>
        </p:nvSpPr>
        <p:spPr>
          <a:xfrm>
            <a:off x="4703075" y="4252650"/>
            <a:ext cx="30108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s-ES" sz="2000">
                <a:solidFill>
                  <a:schemeClr val="dk1"/>
                </a:solidFill>
              </a:rPr>
              <a:t>El chrF++ Score es superior a los valores hallados en el 2023 y 2025 como se indica en los papers.</a:t>
            </a:r>
            <a:endParaRPr sz="2000">
              <a:solidFill>
                <a:schemeClr val="dk1"/>
              </a:solidFill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b26c74020a_0_138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Demostración</a:t>
            </a:r>
            <a:endParaRPr b="0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275" name="Google Shape;275;g3b26c74020a_0_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1025" y="1205674"/>
            <a:ext cx="6177097" cy="5531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b26c74020a_5_47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Desafíos técnicos </a:t>
            </a:r>
            <a:endParaRPr b="1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82" name="Google Shape;282;g3b26c74020a_5_47"/>
          <p:cNvSpPr txBox="1"/>
          <p:nvPr/>
        </p:nvSpPr>
        <p:spPr>
          <a:xfrm>
            <a:off x="819350" y="1577275"/>
            <a:ext cx="10640400" cy="427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Memoria GPU Insuficiente</a:t>
            </a:r>
            <a:endParaRPr sz="1900"/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   -  Solución: Gradient checkpointing + batch size pequeño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Tiempo de Entrenamiento Largo: 7 días estimados en GPU T4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		- Solución: Usar Colab Pro / AWS SageMaker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Calidad Variable de Datos:  30% de pares rechazados por validación</a:t>
            </a:r>
            <a:endParaRPr sz="19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	- Solución: Sistema de quality scoring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Variantes Dialectales: Datasets mezclan Cusco/Ayacucho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		 - Solución: Metadata de variante (futuro)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Overfitting en Dataset Pequeño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		 - Solución: Data augmentation + dropout alto</a:t>
            </a:r>
            <a:endParaRPr sz="19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2"/>
          <p:cNvSpPr/>
          <p:nvPr/>
        </p:nvSpPr>
        <p:spPr>
          <a:xfrm flipH="1">
            <a:off x="0" y="-8551"/>
            <a:ext cx="12192000" cy="1030528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91440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i="0" lang="es-ES" sz="4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Conclusiones</a:t>
            </a:r>
            <a:endParaRPr b="1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89" name="Google Shape;289;p12"/>
          <p:cNvSpPr txBox="1"/>
          <p:nvPr/>
        </p:nvSpPr>
        <p:spPr>
          <a:xfrm>
            <a:off x="819350" y="1577275"/>
            <a:ext cx="10640400" cy="340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Se logró con el presente trabajo los siguientes puntos: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Un pipeline de curación de datos  que consolida múltiples fuentes, aplica validación lingüística y se mejora la calidad general del corpus.</a:t>
            </a:r>
            <a:endParaRPr sz="19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La implementación de  estrategias de aumento de datos  adaptadas tanto al español como al quechua, enriquecieron el conjunto de entrenamiento y mejorando la robustez del modelo.</a:t>
            </a:r>
            <a:endParaRPr sz="19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La adopción de una  metodología de ajuste fino (  fine-tuning  )  sobre un modelo pre-entrenado de última generación (facebook/nllb-200-distilled-1.3B), que representa el enfoque más efectivo y eficiente para escenarios con datos limitados.</a:t>
            </a:r>
            <a:endParaRPr sz="19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b26c74020a_5_54"/>
          <p:cNvSpPr/>
          <p:nvPr/>
        </p:nvSpPr>
        <p:spPr>
          <a:xfrm flipH="1">
            <a:off x="0" y="-8551"/>
            <a:ext cx="12192000" cy="1030500"/>
          </a:xfrm>
          <a:prstGeom prst="rect">
            <a:avLst/>
          </a:prstGeom>
          <a:solidFill>
            <a:srgbClr val="1F5C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2" marL="0" marR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lt1"/>
              </a:buClr>
              <a:buSzPts val="4000"/>
              <a:buFont typeface="Arial Narrow"/>
              <a:buNone/>
            </a:pPr>
            <a:r>
              <a:rPr b="1" lang="es-ES" sz="400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	   Mejoras a Futuro</a:t>
            </a:r>
            <a:endParaRPr b="1" i="0" sz="4000" u="none" cap="none" strike="noStrike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96" name="Google Shape;296;g3b26c74020a_5_54"/>
          <p:cNvSpPr txBox="1"/>
          <p:nvPr/>
        </p:nvSpPr>
        <p:spPr>
          <a:xfrm>
            <a:off x="610275" y="1021950"/>
            <a:ext cx="10640400" cy="574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 Expansión de Datos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Recolectar corpus de variantes específicas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Colaboración con comunidades quechuahablantes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Web scraping de sitios en quechua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Mejoras del Modelo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Probar T5-XXL, NLLB-200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Ensemble de modelos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Transfer learning desde lenguas similares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Aplicación Práctica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API REST con FastAPI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Interfaz web con Gradio/Streamlit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App móvil para comunidades rurales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s-ES" sz="1900"/>
              <a:t>Evaluación Rigurosa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Test set con hablantes nativos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Evaluación por variante dialectal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900"/>
              <a:t>   - Benchmark público</a:t>
            </a:r>
            <a:endParaRPr sz="19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2026-01-03T17:33:23Z</dcterms:created>
  <dc:creator>JAVIER RIOS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0x010100603179843D149A41B9E9D17DC4F306A3</vt:lpwstr>
  </property>
</Properties>
</file>