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4"/>
  </p:notesMasterIdLst>
  <p:sldIdLst>
    <p:sldId id="256" r:id="rId2"/>
    <p:sldId id="257" r:id="rId3"/>
    <p:sldId id="258" r:id="rId4"/>
    <p:sldId id="259" r:id="rId5"/>
    <p:sldId id="260" r:id="rId6"/>
    <p:sldId id="261" r:id="rId7"/>
    <p:sldId id="263" r:id="rId8"/>
    <p:sldId id="262" r:id="rId9"/>
    <p:sldId id="272" r:id="rId10"/>
    <p:sldId id="265" r:id="rId11"/>
    <p:sldId id="267" r:id="rId12"/>
    <p:sldId id="269" r:id="rId13"/>
    <p:sldId id="270" r:id="rId14"/>
    <p:sldId id="273" r:id="rId15"/>
    <p:sldId id="274" r:id="rId16"/>
    <p:sldId id="280" r:id="rId17"/>
    <p:sldId id="275" r:id="rId18"/>
    <p:sldId id="277" r:id="rId19"/>
    <p:sldId id="278" r:id="rId20"/>
    <p:sldId id="282" r:id="rId21"/>
    <p:sldId id="281" r:id="rId22"/>
    <p:sldId id="283" r:id="rId23"/>
  </p:sldIdLst>
  <p:sldSz cx="18288000" cy="10287000"/>
  <p:notesSz cx="6858000" cy="9144000"/>
  <p:embeddedFontLst>
    <p:embeddedFont>
      <p:font typeface="Bebas Neue" panose="020B0606020202050201" pitchFamily="34" charset="0"/>
      <p:regular r:id="rId25"/>
    </p:embeddedFont>
    <p:embeddedFont>
      <p:font typeface="Gill Sans" panose="020B0604020202020204" charset="0"/>
      <p:regular r:id="rId26"/>
      <p:bold r:id="rId27"/>
    </p:embeddedFont>
    <p:embeddedFont>
      <p:font typeface="Montserrat" panose="00000500000000000000" pitchFamily="2" charset="0"/>
      <p:regular r:id="rId28"/>
      <p:bold r:id="rId29"/>
      <p:italic r:id="rId30"/>
      <p:boldItalic r:id="rId3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7" roundtripDataSignature="AMtx7mjXDLQrvZHIOd/Skdjno46Bb1bbL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033" autoAdjust="0"/>
  </p:normalViewPr>
  <p:slideViewPr>
    <p:cSldViewPr snapToGrid="0">
      <p:cViewPr>
        <p:scale>
          <a:sx n="60" d="100"/>
          <a:sy n="60" d="100"/>
        </p:scale>
        <p:origin x="1374" y="4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7" Type="http://customschemas.google.com/relationships/presentationmetadata" Target="meta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3" name="Google Shape;103;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1" name="Google Shape;151;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3" name="Google Shape;173;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g360ab399a31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6" name="Google Shape;206;g360ab399a31_0_2: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6" name="Google Shape;22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g360ab509c0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5" name="Google Shape;335;g360ab509c0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7" name="Google Shape;287;p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
        <p:cNvGrpSpPr/>
        <p:nvPr/>
      </p:nvGrpSpPr>
      <p:grpSpPr>
        <a:xfrm>
          <a:off x="0" y="0"/>
          <a:ext cx="0" cy="0"/>
          <a:chOff x="0" y="0"/>
          <a:chExt cx="0" cy="0"/>
        </a:xfrm>
      </p:grpSpPr>
      <p:sp>
        <p:nvSpPr>
          <p:cNvPr id="374" name="Google Shape;374;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75" name="Google Shape;375;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602285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
        <p:cNvGrpSpPr/>
        <p:nvPr/>
      </p:nvGrpSpPr>
      <p:grpSpPr>
        <a:xfrm>
          <a:off x="0" y="0"/>
          <a:ext cx="0" cy="0"/>
          <a:chOff x="0" y="0"/>
          <a:chExt cx="0" cy="0"/>
        </a:xfrm>
      </p:grpSpPr>
      <p:sp>
        <p:nvSpPr>
          <p:cNvPr id="374" name="Google Shape;374;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75" name="Google Shape;375;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4"/>
        <p:cNvGrpSpPr/>
        <p:nvPr/>
      </p:nvGrpSpPr>
      <p:grpSpPr>
        <a:xfrm>
          <a:off x="0" y="0"/>
          <a:ext cx="0" cy="0"/>
          <a:chOff x="0" y="0"/>
          <a:chExt cx="0" cy="0"/>
        </a:xfrm>
      </p:grpSpPr>
      <p:sp>
        <p:nvSpPr>
          <p:cNvPr id="415" name="Google Shape;415;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16" name="Google Shape;416;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57" name="Google Shape;457;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6"/>
        <p:cNvGrpSpPr/>
        <p:nvPr/>
      </p:nvGrpSpPr>
      <p:grpSpPr>
        <a:xfrm>
          <a:off x="0" y="0"/>
          <a:ext cx="0" cy="0"/>
          <a:chOff x="0" y="0"/>
          <a:chExt cx="0" cy="0"/>
        </a:xfrm>
      </p:grpSpPr>
      <p:sp>
        <p:nvSpPr>
          <p:cNvPr id="477" name="Google Shape;477;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78" name="Google Shape;478;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6"/>
        <p:cNvGrpSpPr/>
        <p:nvPr/>
      </p:nvGrpSpPr>
      <p:grpSpPr>
        <a:xfrm>
          <a:off x="0" y="0"/>
          <a:ext cx="0" cy="0"/>
          <a:chOff x="0" y="0"/>
          <a:chExt cx="0" cy="0"/>
        </a:xfrm>
      </p:grpSpPr>
      <p:sp>
        <p:nvSpPr>
          <p:cNvPr id="477" name="Google Shape;477;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78" name="Google Shape;478;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681159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6"/>
        <p:cNvGrpSpPr/>
        <p:nvPr/>
      </p:nvGrpSpPr>
      <p:grpSpPr>
        <a:xfrm>
          <a:off x="0" y="0"/>
          <a:ext cx="0" cy="0"/>
          <a:chOff x="0" y="0"/>
          <a:chExt cx="0" cy="0"/>
        </a:xfrm>
      </p:grpSpPr>
      <p:sp>
        <p:nvSpPr>
          <p:cNvPr id="477" name="Google Shape;477;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78" name="Google Shape;478;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815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6"/>
        <p:cNvGrpSpPr/>
        <p:nvPr/>
      </p:nvGrpSpPr>
      <p:grpSpPr>
        <a:xfrm>
          <a:off x="0" y="0"/>
          <a:ext cx="0" cy="0"/>
          <a:chOff x="0" y="0"/>
          <a:chExt cx="0" cy="0"/>
        </a:xfrm>
      </p:grpSpPr>
      <p:sp>
        <p:nvSpPr>
          <p:cNvPr id="477" name="Google Shape;477;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478" name="Google Shape;478;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964896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6"/>
        <p:cNvGrpSpPr/>
        <p:nvPr/>
      </p:nvGrpSpPr>
      <p:grpSpPr>
        <a:xfrm>
          <a:off x="0" y="0"/>
          <a:ext cx="0" cy="0"/>
          <a:chOff x="0" y="0"/>
          <a:chExt cx="0" cy="0"/>
        </a:xfrm>
      </p:grpSpPr>
      <p:sp>
        <p:nvSpPr>
          <p:cNvPr id="477" name="Google Shape;477;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78" name="Google Shape;478;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030857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6"/>
        <p:cNvGrpSpPr/>
        <p:nvPr/>
      </p:nvGrpSpPr>
      <p:grpSpPr>
        <a:xfrm>
          <a:off x="0" y="0"/>
          <a:ext cx="0" cy="0"/>
          <a:chOff x="0" y="0"/>
          <a:chExt cx="0" cy="0"/>
        </a:xfrm>
      </p:grpSpPr>
      <p:sp>
        <p:nvSpPr>
          <p:cNvPr id="477" name="Google Shape;477;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78" name="Google Shape;478;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477237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1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 name="Google Shape;13;p1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 name="Google Shape;14;p1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16"/>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16"/>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18" name="Google Shape;18;p1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1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1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1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17"/>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4" name="Google Shape;24;p1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1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1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18"/>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8"/>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30" name="Google Shape;30;p1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1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9"/>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6" name="Google Shape;36;p19"/>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7" name="Google Shape;37;p1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2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20"/>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3" name="Google Shape;43;p20"/>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4" name="Google Shape;44;p20"/>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5" name="Google Shape;45;p20"/>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6" name="Google Shape;46;p2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2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2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2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2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22"/>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2"/>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57" name="Google Shape;57;p22"/>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58" name="Google Shape;58;p2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2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2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3"/>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23"/>
          <p:cNvSpPr>
            <a:spLocks noGrp="1"/>
          </p:cNvSpPr>
          <p:nvPr>
            <p:ph type="pic" idx="2"/>
          </p:nvPr>
        </p:nvSpPr>
        <p:spPr>
          <a:xfrm>
            <a:off x="1792288" y="612775"/>
            <a:ext cx="5486400" cy="4114800"/>
          </a:xfrm>
          <a:prstGeom prst="rect">
            <a:avLst/>
          </a:prstGeom>
          <a:noFill/>
          <a:ln>
            <a:noFill/>
          </a:ln>
        </p:spPr>
      </p:sp>
      <p:sp>
        <p:nvSpPr>
          <p:cNvPr id="64" name="Google Shape;64;p23"/>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5" name="Google Shape;65;p2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2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24"/>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1" name="Google Shape;71;p2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2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2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25"/>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25"/>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7" name="Google Shape;77;p2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2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4"/>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1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‹Nº›</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8FCFF"/>
        </a:solidFill>
        <a:effectLst/>
      </p:bgPr>
    </p:bg>
    <p:spTree>
      <p:nvGrpSpPr>
        <p:cNvPr id="1" name="Shape 83"/>
        <p:cNvGrpSpPr/>
        <p:nvPr/>
      </p:nvGrpSpPr>
      <p:grpSpPr>
        <a:xfrm>
          <a:off x="0" y="0"/>
          <a:ext cx="0" cy="0"/>
          <a:chOff x="0" y="0"/>
          <a:chExt cx="0" cy="0"/>
        </a:xfrm>
      </p:grpSpPr>
      <p:sp>
        <p:nvSpPr>
          <p:cNvPr id="84" name="Google Shape;84;p1"/>
          <p:cNvSpPr/>
          <p:nvPr/>
        </p:nvSpPr>
        <p:spPr>
          <a:xfrm rot="-10468950" flipH="1">
            <a:off x="3320382" y="234115"/>
            <a:ext cx="7172064" cy="2026108"/>
          </a:xfrm>
          <a:custGeom>
            <a:avLst/>
            <a:gdLst/>
            <a:ahLst/>
            <a:cxnLst/>
            <a:rect l="l" t="t" r="r" b="b"/>
            <a:pathLst>
              <a:path w="7172064" h="2026108" extrusionOk="0">
                <a:moveTo>
                  <a:pt x="7172064" y="0"/>
                </a:moveTo>
                <a:lnTo>
                  <a:pt x="0" y="0"/>
                </a:lnTo>
                <a:lnTo>
                  <a:pt x="0" y="2026108"/>
                </a:lnTo>
                <a:lnTo>
                  <a:pt x="7172064" y="2026108"/>
                </a:lnTo>
                <a:lnTo>
                  <a:pt x="7172064"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85" name="Google Shape;85;p1"/>
          <p:cNvGrpSpPr/>
          <p:nvPr/>
        </p:nvGrpSpPr>
        <p:grpSpPr>
          <a:xfrm rot="-182069">
            <a:off x="2624194" y="1635284"/>
            <a:ext cx="6817034" cy="6817034"/>
            <a:chOff x="0" y="0"/>
            <a:chExt cx="812800" cy="812800"/>
          </a:xfrm>
        </p:grpSpPr>
        <p:sp>
          <p:nvSpPr>
            <p:cNvPr id="86" name="Google Shape;86;p1"/>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4E639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7" name="Google Shape;87;p1"/>
            <p:cNvSpPr txBox="1"/>
            <p:nvPr/>
          </p:nvSpPr>
          <p:spPr>
            <a:xfrm>
              <a:off x="76200" y="28575"/>
              <a:ext cx="660400" cy="708025"/>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88" name="Google Shape;88;p1"/>
          <p:cNvGrpSpPr/>
          <p:nvPr/>
        </p:nvGrpSpPr>
        <p:grpSpPr>
          <a:xfrm rot="-182069">
            <a:off x="3171294" y="1629937"/>
            <a:ext cx="6609519" cy="6609519"/>
            <a:chOff x="0" y="0"/>
            <a:chExt cx="812800" cy="812800"/>
          </a:xfrm>
        </p:grpSpPr>
        <p:sp>
          <p:nvSpPr>
            <p:cNvPr id="89" name="Google Shape;89;p1"/>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3D5E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0" name="Google Shape;90;p1"/>
            <p:cNvSpPr txBox="1"/>
            <p:nvPr/>
          </p:nvSpPr>
          <p:spPr>
            <a:xfrm>
              <a:off x="76200" y="28575"/>
              <a:ext cx="660400" cy="708025"/>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91" name="Google Shape;91;p1"/>
          <p:cNvGrpSpPr/>
          <p:nvPr/>
        </p:nvGrpSpPr>
        <p:grpSpPr>
          <a:xfrm rot="-886328">
            <a:off x="2234838" y="5472307"/>
            <a:ext cx="896087" cy="968527"/>
            <a:chOff x="0" y="-47625"/>
            <a:chExt cx="236006" cy="255085"/>
          </a:xfrm>
        </p:grpSpPr>
        <p:sp>
          <p:nvSpPr>
            <p:cNvPr id="92" name="Google Shape;92;p1"/>
            <p:cNvSpPr/>
            <p:nvPr/>
          </p:nvSpPr>
          <p:spPr>
            <a:xfrm>
              <a:off x="0" y="0"/>
              <a:ext cx="236006" cy="207460"/>
            </a:xfrm>
            <a:custGeom>
              <a:avLst/>
              <a:gdLst/>
              <a:ahLst/>
              <a:cxnLst/>
              <a:rect l="l" t="t" r="r" b="b"/>
              <a:pathLst>
                <a:path w="236006" h="207460" extrusionOk="0">
                  <a:moveTo>
                    <a:pt x="0" y="0"/>
                  </a:moveTo>
                  <a:lnTo>
                    <a:pt x="236006" y="0"/>
                  </a:lnTo>
                  <a:lnTo>
                    <a:pt x="236006" y="207460"/>
                  </a:lnTo>
                  <a:lnTo>
                    <a:pt x="0" y="207460"/>
                  </a:lnTo>
                  <a:close/>
                </a:path>
              </a:pathLst>
            </a:custGeom>
            <a:solidFill>
              <a:srgbClr val="F2981B"/>
            </a:solidFill>
            <a:ln w="171450" cap="sq" cmpd="sng">
              <a:solidFill>
                <a:srgbClr val="4E639E"/>
              </a:solidFill>
              <a:prstDash val="solid"/>
              <a:miter lim="8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3" name="Google Shape;93;p1"/>
            <p:cNvSpPr txBox="1"/>
            <p:nvPr/>
          </p:nvSpPr>
          <p:spPr>
            <a:xfrm>
              <a:off x="0" y="-47625"/>
              <a:ext cx="236006" cy="255085"/>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94" name="Google Shape;94;p1"/>
          <p:cNvGrpSpPr/>
          <p:nvPr/>
        </p:nvGrpSpPr>
        <p:grpSpPr>
          <a:xfrm rot="-738237">
            <a:off x="468910" y="5475585"/>
            <a:ext cx="2101522" cy="1431732"/>
            <a:chOff x="0" y="-47625"/>
            <a:chExt cx="553487" cy="377082"/>
          </a:xfrm>
        </p:grpSpPr>
        <p:sp>
          <p:nvSpPr>
            <p:cNvPr id="95" name="Google Shape;95;p1"/>
            <p:cNvSpPr/>
            <p:nvPr/>
          </p:nvSpPr>
          <p:spPr>
            <a:xfrm>
              <a:off x="0" y="0"/>
              <a:ext cx="553487" cy="329457"/>
            </a:xfrm>
            <a:custGeom>
              <a:avLst/>
              <a:gdLst/>
              <a:ahLst/>
              <a:cxnLst/>
              <a:rect l="l" t="t" r="r" b="b"/>
              <a:pathLst>
                <a:path w="553487" h="329457" extrusionOk="0">
                  <a:moveTo>
                    <a:pt x="164728" y="0"/>
                  </a:moveTo>
                  <a:lnTo>
                    <a:pt x="388759" y="0"/>
                  </a:lnTo>
                  <a:cubicBezTo>
                    <a:pt x="479736" y="0"/>
                    <a:pt x="553487" y="73751"/>
                    <a:pt x="553487" y="164728"/>
                  </a:cubicBezTo>
                  <a:lnTo>
                    <a:pt x="553487" y="164728"/>
                  </a:lnTo>
                  <a:cubicBezTo>
                    <a:pt x="553487" y="208417"/>
                    <a:pt x="536132" y="250316"/>
                    <a:pt x="505239" y="281209"/>
                  </a:cubicBezTo>
                  <a:cubicBezTo>
                    <a:pt x="474347" y="312101"/>
                    <a:pt x="432448" y="329457"/>
                    <a:pt x="388759" y="329457"/>
                  </a:cubicBezTo>
                  <a:lnTo>
                    <a:pt x="164728" y="329457"/>
                  </a:lnTo>
                  <a:cubicBezTo>
                    <a:pt x="121040" y="329457"/>
                    <a:pt x="79140" y="312101"/>
                    <a:pt x="48248" y="281209"/>
                  </a:cubicBezTo>
                  <a:cubicBezTo>
                    <a:pt x="17355" y="250316"/>
                    <a:pt x="0" y="208417"/>
                    <a:pt x="0" y="164728"/>
                  </a:cubicBezTo>
                  <a:lnTo>
                    <a:pt x="0" y="164728"/>
                  </a:lnTo>
                  <a:cubicBezTo>
                    <a:pt x="0" y="121040"/>
                    <a:pt x="17355" y="79140"/>
                    <a:pt x="48248" y="48248"/>
                  </a:cubicBezTo>
                  <a:cubicBezTo>
                    <a:pt x="79140" y="17355"/>
                    <a:pt x="121040" y="0"/>
                    <a:pt x="164728" y="0"/>
                  </a:cubicBezTo>
                  <a:close/>
                </a:path>
              </a:pathLst>
            </a:custGeom>
            <a:solidFill>
              <a:srgbClr val="7284AE"/>
            </a:solidFill>
            <a:ln w="171450" cap="rnd" cmpd="sng">
              <a:solidFill>
                <a:srgbClr val="4E639E"/>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6" name="Google Shape;96;p1"/>
            <p:cNvSpPr txBox="1"/>
            <p:nvPr/>
          </p:nvSpPr>
          <p:spPr>
            <a:xfrm>
              <a:off x="0" y="-47625"/>
              <a:ext cx="553487" cy="377082"/>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sp>
        <p:nvSpPr>
          <p:cNvPr id="97" name="Google Shape;97;p1"/>
          <p:cNvSpPr txBox="1"/>
          <p:nvPr/>
        </p:nvSpPr>
        <p:spPr>
          <a:xfrm>
            <a:off x="4710972" y="2326892"/>
            <a:ext cx="12470643" cy="5262979"/>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es-ES" sz="5700" b="1" u="none" strike="noStrike" dirty="0">
                <a:solidFill>
                  <a:srgbClr val="145C8C"/>
                </a:solidFill>
                <a:latin typeface="Arial"/>
                <a:ea typeface="Arial"/>
                <a:cs typeface="Arial"/>
                <a:sym typeface="Arial"/>
              </a:rPr>
              <a:t>ANÁLISIS DE PERFILES NUTRICIONALES Y PREDICCIÓN DE ANEMIA INFANTIL CON ALGORITMOS DE APRENDIZAJE SUPERVISADO</a:t>
            </a:r>
            <a:endParaRPr lang="es-ES" dirty="0"/>
          </a:p>
        </p:txBody>
      </p:sp>
      <p:sp>
        <p:nvSpPr>
          <p:cNvPr id="98" name="Google Shape;98;p1"/>
          <p:cNvSpPr/>
          <p:nvPr/>
        </p:nvSpPr>
        <p:spPr>
          <a:xfrm rot="203365" flipH="1">
            <a:off x="2188179" y="7859559"/>
            <a:ext cx="7172064" cy="2026108"/>
          </a:xfrm>
          <a:custGeom>
            <a:avLst/>
            <a:gdLst/>
            <a:ahLst/>
            <a:cxnLst/>
            <a:rect l="l" t="t" r="r" b="b"/>
            <a:pathLst>
              <a:path w="7172064" h="2026108" extrusionOk="0">
                <a:moveTo>
                  <a:pt x="0" y="2026108"/>
                </a:moveTo>
                <a:lnTo>
                  <a:pt x="7172064" y="2026108"/>
                </a:lnTo>
                <a:lnTo>
                  <a:pt x="7172064" y="0"/>
                </a:lnTo>
                <a:lnTo>
                  <a:pt x="0" y="0"/>
                </a:lnTo>
                <a:lnTo>
                  <a:pt x="0" y="2026108"/>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9" name="Google Shape;99;p1"/>
          <p:cNvSpPr/>
          <p:nvPr/>
        </p:nvSpPr>
        <p:spPr>
          <a:xfrm>
            <a:off x="110591" y="4513176"/>
            <a:ext cx="4047934" cy="4114800"/>
          </a:xfrm>
          <a:custGeom>
            <a:avLst/>
            <a:gdLst/>
            <a:ahLst/>
            <a:cxnLst/>
            <a:rect l="l" t="t" r="r" b="b"/>
            <a:pathLst>
              <a:path w="4047934" h="4114800" extrusionOk="0">
                <a:moveTo>
                  <a:pt x="0" y="0"/>
                </a:moveTo>
                <a:lnTo>
                  <a:pt x="4047935" y="0"/>
                </a:lnTo>
                <a:lnTo>
                  <a:pt x="4047935" y="4114800"/>
                </a:lnTo>
                <a:lnTo>
                  <a:pt x="0" y="4114800"/>
                </a:lnTo>
                <a:lnTo>
                  <a:pt x="0" y="0"/>
                </a:lnTo>
                <a:close/>
              </a:path>
            </a:pathLst>
          </a:custGeom>
          <a:blipFill rotWithShape="1">
            <a:blip r:embed="rId4">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0" name="Google Shape;100;p1"/>
          <p:cNvSpPr txBox="1"/>
          <p:nvPr/>
        </p:nvSpPr>
        <p:spPr>
          <a:xfrm>
            <a:off x="11195375" y="7487363"/>
            <a:ext cx="5751000" cy="2770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3300" b="1">
                <a:solidFill>
                  <a:schemeClr val="dk2"/>
                </a:solidFill>
                <a:latin typeface="Gill Sans"/>
                <a:ea typeface="Gill Sans"/>
                <a:cs typeface="Gill Sans"/>
                <a:sym typeface="Gill Sans"/>
              </a:rPr>
              <a:t>TRIBU # 8</a:t>
            </a:r>
            <a:endParaRPr sz="3300" b="1">
              <a:solidFill>
                <a:schemeClr val="dk2"/>
              </a:solidFill>
              <a:latin typeface="Gill Sans"/>
              <a:ea typeface="Gill Sans"/>
              <a:cs typeface="Gill Sans"/>
              <a:sym typeface="Gill Sans"/>
            </a:endParaRPr>
          </a:p>
          <a:p>
            <a:pPr marL="457200" lvl="0" indent="-400050" algn="l" rtl="0">
              <a:spcBef>
                <a:spcPts val="0"/>
              </a:spcBef>
              <a:spcAft>
                <a:spcPts val="0"/>
              </a:spcAft>
              <a:buClr>
                <a:schemeClr val="dk2"/>
              </a:buClr>
              <a:buSzPts val="2700"/>
              <a:buAutoNum type="arabicParenR"/>
            </a:pPr>
            <a:r>
              <a:rPr lang="en-US" sz="2700">
                <a:solidFill>
                  <a:schemeClr val="dk2"/>
                </a:solidFill>
                <a:latin typeface="Gill Sans"/>
                <a:ea typeface="Gill Sans"/>
                <a:cs typeface="Gill Sans"/>
                <a:sym typeface="Gill Sans"/>
              </a:rPr>
              <a:t>León Heighes, Paul Enrique</a:t>
            </a:r>
            <a:endParaRPr sz="2700">
              <a:solidFill>
                <a:schemeClr val="dk2"/>
              </a:solidFill>
              <a:latin typeface="Gill Sans"/>
              <a:ea typeface="Gill Sans"/>
              <a:cs typeface="Gill Sans"/>
              <a:sym typeface="Gill Sans"/>
            </a:endParaRPr>
          </a:p>
          <a:p>
            <a:pPr marL="457200" lvl="0" indent="-400050" algn="l" rtl="0">
              <a:spcBef>
                <a:spcPts val="0"/>
              </a:spcBef>
              <a:spcAft>
                <a:spcPts val="0"/>
              </a:spcAft>
              <a:buClr>
                <a:schemeClr val="dk2"/>
              </a:buClr>
              <a:buSzPts val="2700"/>
              <a:buAutoNum type="arabicParenR"/>
            </a:pPr>
            <a:r>
              <a:rPr lang="en-US" sz="2700">
                <a:solidFill>
                  <a:schemeClr val="dk2"/>
                </a:solidFill>
                <a:latin typeface="Gill Sans"/>
                <a:ea typeface="Gill Sans"/>
                <a:cs typeface="Gill Sans"/>
                <a:sym typeface="Gill Sans"/>
              </a:rPr>
              <a:t>Chacón Frías, Piero Alejandro</a:t>
            </a:r>
            <a:endParaRPr sz="2700">
              <a:solidFill>
                <a:schemeClr val="dk2"/>
              </a:solidFill>
              <a:latin typeface="Gill Sans"/>
              <a:ea typeface="Gill Sans"/>
              <a:cs typeface="Gill Sans"/>
              <a:sym typeface="Gill Sans"/>
            </a:endParaRPr>
          </a:p>
          <a:p>
            <a:pPr marL="457200" lvl="0" indent="-400050" algn="l" rtl="0">
              <a:spcBef>
                <a:spcPts val="0"/>
              </a:spcBef>
              <a:spcAft>
                <a:spcPts val="0"/>
              </a:spcAft>
              <a:buClr>
                <a:schemeClr val="dk2"/>
              </a:buClr>
              <a:buSzPts val="2700"/>
              <a:buAutoNum type="arabicParenR"/>
            </a:pPr>
            <a:r>
              <a:rPr lang="en-US" sz="2700">
                <a:solidFill>
                  <a:schemeClr val="dk2"/>
                </a:solidFill>
                <a:latin typeface="Gill Sans"/>
                <a:ea typeface="Gill Sans"/>
                <a:cs typeface="Gill Sans"/>
                <a:sym typeface="Gill Sans"/>
              </a:rPr>
              <a:t>Garcia Iquise, Alexandra Luciana</a:t>
            </a:r>
            <a:endParaRPr sz="2700">
              <a:solidFill>
                <a:schemeClr val="dk2"/>
              </a:solidFill>
              <a:latin typeface="Gill Sans"/>
              <a:ea typeface="Gill Sans"/>
              <a:cs typeface="Gill Sans"/>
              <a:sym typeface="Gill Sans"/>
            </a:endParaRPr>
          </a:p>
          <a:p>
            <a:pPr marL="457200" lvl="0" indent="-400050" algn="l" rtl="0">
              <a:spcBef>
                <a:spcPts val="0"/>
              </a:spcBef>
              <a:spcAft>
                <a:spcPts val="0"/>
              </a:spcAft>
              <a:buClr>
                <a:schemeClr val="dk2"/>
              </a:buClr>
              <a:buSzPts val="2700"/>
              <a:buAutoNum type="arabicParenR"/>
            </a:pPr>
            <a:r>
              <a:rPr lang="en-US" sz="2700">
                <a:solidFill>
                  <a:schemeClr val="dk2"/>
                </a:solidFill>
                <a:latin typeface="Gill Sans"/>
                <a:ea typeface="Gill Sans"/>
                <a:cs typeface="Gill Sans"/>
                <a:sym typeface="Gill Sans"/>
              </a:rPr>
              <a:t>Urquia Mesia, Juan</a:t>
            </a:r>
            <a:endParaRPr sz="2700">
              <a:solidFill>
                <a:schemeClr val="dk2"/>
              </a:solidFill>
              <a:latin typeface="Gill Sans"/>
              <a:ea typeface="Gill Sans"/>
              <a:cs typeface="Gill Sans"/>
              <a:sym typeface="Gill Sans"/>
            </a:endParaRPr>
          </a:p>
          <a:p>
            <a:pPr marL="457200" lvl="0" indent="-400050" algn="l" rtl="0">
              <a:spcBef>
                <a:spcPts val="0"/>
              </a:spcBef>
              <a:spcAft>
                <a:spcPts val="0"/>
              </a:spcAft>
              <a:buClr>
                <a:schemeClr val="dk2"/>
              </a:buClr>
              <a:buSzPts val="2700"/>
              <a:buAutoNum type="arabicParenR"/>
            </a:pPr>
            <a:r>
              <a:rPr lang="en-US" sz="2700">
                <a:solidFill>
                  <a:schemeClr val="dk2"/>
                </a:solidFill>
                <a:latin typeface="Gill Sans"/>
                <a:ea typeface="Gill Sans"/>
                <a:cs typeface="Gill Sans"/>
                <a:sym typeface="Gill Sans"/>
              </a:rPr>
              <a:t>Céspedes Chipile, Luis Miguel</a:t>
            </a:r>
            <a:endParaRPr sz="2300">
              <a:solidFill>
                <a:schemeClr val="dk2"/>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8FCFF"/>
        </a:solidFill>
        <a:effectLst/>
      </p:bgPr>
    </p:bg>
    <p:spTree>
      <p:nvGrpSpPr>
        <p:cNvPr id="1" name="Shape 104"/>
        <p:cNvGrpSpPr/>
        <p:nvPr/>
      </p:nvGrpSpPr>
      <p:grpSpPr>
        <a:xfrm>
          <a:off x="0" y="0"/>
          <a:ext cx="0" cy="0"/>
          <a:chOff x="0" y="0"/>
          <a:chExt cx="0" cy="0"/>
        </a:xfrm>
      </p:grpSpPr>
      <p:grpSp>
        <p:nvGrpSpPr>
          <p:cNvPr id="105" name="Google Shape;105;p2"/>
          <p:cNvGrpSpPr/>
          <p:nvPr/>
        </p:nvGrpSpPr>
        <p:grpSpPr>
          <a:xfrm>
            <a:off x="793674" y="3516580"/>
            <a:ext cx="8618101" cy="818641"/>
            <a:chOff x="0" y="0"/>
            <a:chExt cx="11490801" cy="1091522"/>
          </a:xfrm>
        </p:grpSpPr>
        <p:sp>
          <p:nvSpPr>
            <p:cNvPr id="106" name="Google Shape;106;p2"/>
            <p:cNvSpPr/>
            <p:nvPr/>
          </p:nvSpPr>
          <p:spPr>
            <a:xfrm>
              <a:off x="0" y="0"/>
              <a:ext cx="1083583" cy="1091522"/>
            </a:xfrm>
            <a:custGeom>
              <a:avLst/>
              <a:gdLst/>
              <a:ahLst/>
              <a:cxnLst/>
              <a:rect l="l" t="t" r="r" b="b"/>
              <a:pathLst>
                <a:path w="1083583" h="1091522" extrusionOk="0">
                  <a:moveTo>
                    <a:pt x="0" y="0"/>
                  </a:moveTo>
                  <a:lnTo>
                    <a:pt x="1083583" y="0"/>
                  </a:lnTo>
                  <a:lnTo>
                    <a:pt x="1083583" y="1091522"/>
                  </a:lnTo>
                  <a:lnTo>
                    <a:pt x="0" y="1091522"/>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107" name="Google Shape;107;p2"/>
            <p:cNvGrpSpPr/>
            <p:nvPr/>
          </p:nvGrpSpPr>
          <p:grpSpPr>
            <a:xfrm>
              <a:off x="80171" y="61710"/>
              <a:ext cx="923241" cy="968103"/>
              <a:chOff x="0" y="0"/>
              <a:chExt cx="812800" cy="852295"/>
            </a:xfrm>
          </p:grpSpPr>
          <p:sp>
            <p:nvSpPr>
              <p:cNvPr id="108" name="Google Shape;108;p2"/>
              <p:cNvSpPr/>
              <p:nvPr/>
            </p:nvSpPr>
            <p:spPr>
              <a:xfrm>
                <a:off x="0" y="0"/>
                <a:ext cx="812800" cy="852295"/>
              </a:xfrm>
              <a:custGeom>
                <a:avLst/>
                <a:gdLst/>
                <a:ahLst/>
                <a:cxnLst/>
                <a:rect l="l" t="t" r="r" b="b"/>
                <a:pathLst>
                  <a:path w="812800" h="852295" extrusionOk="0">
                    <a:moveTo>
                      <a:pt x="406400" y="0"/>
                    </a:moveTo>
                    <a:cubicBezTo>
                      <a:pt x="181951" y="0"/>
                      <a:pt x="0" y="190793"/>
                      <a:pt x="0" y="426148"/>
                    </a:cubicBezTo>
                    <a:cubicBezTo>
                      <a:pt x="0" y="661503"/>
                      <a:pt x="181951" y="852295"/>
                      <a:pt x="406400" y="852295"/>
                    </a:cubicBezTo>
                    <a:cubicBezTo>
                      <a:pt x="630849" y="852295"/>
                      <a:pt x="812800" y="661503"/>
                      <a:pt x="812800" y="426148"/>
                    </a:cubicBezTo>
                    <a:cubicBezTo>
                      <a:pt x="812800" y="190793"/>
                      <a:pt x="630849" y="0"/>
                      <a:pt x="406400" y="0"/>
                    </a:cubicBezTo>
                    <a:close/>
                  </a:path>
                </a:pathLst>
              </a:custGeom>
              <a:solidFill>
                <a:srgbClr val="C3D5E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9" name="Google Shape;109;p2"/>
              <p:cNvSpPr txBox="1"/>
              <p:nvPr/>
            </p:nvSpPr>
            <p:spPr>
              <a:xfrm>
                <a:off x="76200" y="13228"/>
                <a:ext cx="660400" cy="759165"/>
              </a:xfrm>
              <a:prstGeom prst="rect">
                <a:avLst/>
              </a:prstGeom>
              <a:noFill/>
              <a:ln>
                <a:noFill/>
              </a:ln>
            </p:spPr>
            <p:txBody>
              <a:bodyPr spcFirstLastPara="1" wrap="square" lIns="50800" tIns="50800" rIns="50800" bIns="50800" anchor="ctr" anchorCtr="0">
                <a:noAutofit/>
              </a:bodyPr>
              <a:lstStyle/>
              <a:p>
                <a:pPr marL="0" marR="0" lvl="0" indent="0" algn="ctr" rtl="0">
                  <a:lnSpc>
                    <a:spcPct val="140000"/>
                  </a:lnSpc>
                  <a:spcBef>
                    <a:spcPts val="0"/>
                  </a:spcBef>
                  <a:spcAft>
                    <a:spcPts val="0"/>
                  </a:spcAft>
                  <a:buNone/>
                </a:pPr>
                <a:r>
                  <a:rPr lang="en-US" sz="3000" b="1">
                    <a:solidFill>
                      <a:srgbClr val="000000"/>
                    </a:solidFill>
                    <a:latin typeface="Bebas Neue"/>
                    <a:ea typeface="Bebas Neue"/>
                    <a:cs typeface="Bebas Neue"/>
                    <a:sym typeface="Bebas Neue"/>
                  </a:rPr>
                  <a:t>1</a:t>
                </a:r>
                <a:endParaRPr/>
              </a:p>
            </p:txBody>
          </p:sp>
        </p:grpSp>
        <p:sp>
          <p:nvSpPr>
            <p:cNvPr id="110" name="Google Shape;110;p2"/>
            <p:cNvSpPr txBox="1"/>
            <p:nvPr/>
          </p:nvSpPr>
          <p:spPr>
            <a:xfrm>
              <a:off x="1354714" y="136186"/>
              <a:ext cx="10136087" cy="819785"/>
            </a:xfrm>
            <a:prstGeom prst="rect">
              <a:avLst/>
            </a:prstGeom>
            <a:noFill/>
            <a:ln>
              <a:noFill/>
            </a:ln>
          </p:spPr>
          <p:txBody>
            <a:bodyPr spcFirstLastPara="1" wrap="square" lIns="0" tIns="0" rIns="0" bIns="0" anchor="t" anchorCtr="0">
              <a:spAutoFit/>
            </a:bodyPr>
            <a:lstStyle/>
            <a:p>
              <a:pPr marL="0" marR="0" lvl="0" indent="0" algn="l" rtl="0">
                <a:lnSpc>
                  <a:spcPct val="120005"/>
                </a:lnSpc>
                <a:spcBef>
                  <a:spcPts val="0"/>
                </a:spcBef>
                <a:spcAft>
                  <a:spcPts val="0"/>
                </a:spcAft>
                <a:buNone/>
              </a:pPr>
              <a:r>
                <a:rPr lang="en-US" sz="3999" b="1">
                  <a:solidFill>
                    <a:srgbClr val="1F1674"/>
                  </a:solidFill>
                  <a:latin typeface="Bebas Neue"/>
                  <a:ea typeface="Bebas Neue"/>
                  <a:cs typeface="Bebas Neue"/>
                  <a:sym typeface="Bebas Neue"/>
                </a:rPr>
                <a:t>introducción</a:t>
              </a:r>
              <a:endParaRPr/>
            </a:p>
          </p:txBody>
        </p:sp>
      </p:grpSp>
      <p:grpSp>
        <p:nvGrpSpPr>
          <p:cNvPr id="111" name="Google Shape;111;p2"/>
          <p:cNvGrpSpPr/>
          <p:nvPr/>
        </p:nvGrpSpPr>
        <p:grpSpPr>
          <a:xfrm>
            <a:off x="793674" y="4712154"/>
            <a:ext cx="812688" cy="818641"/>
            <a:chOff x="0" y="0"/>
            <a:chExt cx="1083583" cy="1091522"/>
          </a:xfrm>
        </p:grpSpPr>
        <p:sp>
          <p:nvSpPr>
            <p:cNvPr id="112" name="Google Shape;112;p2"/>
            <p:cNvSpPr/>
            <p:nvPr/>
          </p:nvSpPr>
          <p:spPr>
            <a:xfrm>
              <a:off x="0" y="0"/>
              <a:ext cx="1083583" cy="1091522"/>
            </a:xfrm>
            <a:custGeom>
              <a:avLst/>
              <a:gdLst/>
              <a:ahLst/>
              <a:cxnLst/>
              <a:rect l="l" t="t" r="r" b="b"/>
              <a:pathLst>
                <a:path w="1083583" h="1091522" extrusionOk="0">
                  <a:moveTo>
                    <a:pt x="0" y="0"/>
                  </a:moveTo>
                  <a:lnTo>
                    <a:pt x="1083583" y="0"/>
                  </a:lnTo>
                  <a:lnTo>
                    <a:pt x="1083583" y="1091522"/>
                  </a:lnTo>
                  <a:lnTo>
                    <a:pt x="0" y="1091522"/>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113" name="Google Shape;113;p2"/>
            <p:cNvGrpSpPr/>
            <p:nvPr/>
          </p:nvGrpSpPr>
          <p:grpSpPr>
            <a:xfrm>
              <a:off x="80171" y="61710"/>
              <a:ext cx="923241" cy="968103"/>
              <a:chOff x="0" y="0"/>
              <a:chExt cx="812800" cy="852295"/>
            </a:xfrm>
          </p:grpSpPr>
          <p:sp>
            <p:nvSpPr>
              <p:cNvPr id="114" name="Google Shape;114;p2"/>
              <p:cNvSpPr/>
              <p:nvPr/>
            </p:nvSpPr>
            <p:spPr>
              <a:xfrm>
                <a:off x="0" y="0"/>
                <a:ext cx="812800" cy="852295"/>
              </a:xfrm>
              <a:custGeom>
                <a:avLst/>
                <a:gdLst/>
                <a:ahLst/>
                <a:cxnLst/>
                <a:rect l="l" t="t" r="r" b="b"/>
                <a:pathLst>
                  <a:path w="812800" h="852295" extrusionOk="0">
                    <a:moveTo>
                      <a:pt x="406400" y="0"/>
                    </a:moveTo>
                    <a:cubicBezTo>
                      <a:pt x="181951" y="0"/>
                      <a:pt x="0" y="190793"/>
                      <a:pt x="0" y="426148"/>
                    </a:cubicBezTo>
                    <a:cubicBezTo>
                      <a:pt x="0" y="661503"/>
                      <a:pt x="181951" y="852295"/>
                      <a:pt x="406400" y="852295"/>
                    </a:cubicBezTo>
                    <a:cubicBezTo>
                      <a:pt x="630849" y="852295"/>
                      <a:pt x="812800" y="661503"/>
                      <a:pt x="812800" y="426148"/>
                    </a:cubicBezTo>
                    <a:cubicBezTo>
                      <a:pt x="812800" y="190793"/>
                      <a:pt x="630849" y="0"/>
                      <a:pt x="406400" y="0"/>
                    </a:cubicBezTo>
                    <a:close/>
                  </a:path>
                </a:pathLst>
              </a:custGeom>
              <a:solidFill>
                <a:srgbClr val="C3D5E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5" name="Google Shape;115;p2"/>
              <p:cNvSpPr txBox="1"/>
              <p:nvPr/>
            </p:nvSpPr>
            <p:spPr>
              <a:xfrm>
                <a:off x="76200" y="13228"/>
                <a:ext cx="660400" cy="759165"/>
              </a:xfrm>
              <a:prstGeom prst="rect">
                <a:avLst/>
              </a:prstGeom>
              <a:noFill/>
              <a:ln>
                <a:noFill/>
              </a:ln>
            </p:spPr>
            <p:txBody>
              <a:bodyPr spcFirstLastPara="1" wrap="square" lIns="50800" tIns="50800" rIns="50800" bIns="50800" anchor="ctr" anchorCtr="0">
                <a:noAutofit/>
              </a:bodyPr>
              <a:lstStyle/>
              <a:p>
                <a:pPr marL="0" marR="0" lvl="0" indent="0" algn="ctr" rtl="0">
                  <a:lnSpc>
                    <a:spcPct val="140000"/>
                  </a:lnSpc>
                  <a:spcBef>
                    <a:spcPts val="0"/>
                  </a:spcBef>
                  <a:spcAft>
                    <a:spcPts val="0"/>
                  </a:spcAft>
                  <a:buNone/>
                </a:pPr>
                <a:r>
                  <a:rPr lang="en-US" sz="3000" b="1">
                    <a:solidFill>
                      <a:srgbClr val="000000"/>
                    </a:solidFill>
                    <a:latin typeface="Bebas Neue"/>
                    <a:ea typeface="Bebas Neue"/>
                    <a:cs typeface="Bebas Neue"/>
                    <a:sym typeface="Bebas Neue"/>
                  </a:rPr>
                  <a:t>2</a:t>
                </a:r>
                <a:endParaRPr/>
              </a:p>
            </p:txBody>
          </p:sp>
        </p:grpSp>
      </p:grpSp>
      <p:sp>
        <p:nvSpPr>
          <p:cNvPr id="116" name="Google Shape;116;p2"/>
          <p:cNvSpPr txBox="1"/>
          <p:nvPr/>
        </p:nvSpPr>
        <p:spPr>
          <a:xfrm>
            <a:off x="1809710" y="4808102"/>
            <a:ext cx="7602065" cy="617220"/>
          </a:xfrm>
          <a:prstGeom prst="rect">
            <a:avLst/>
          </a:prstGeom>
          <a:noFill/>
          <a:ln>
            <a:noFill/>
          </a:ln>
        </p:spPr>
        <p:txBody>
          <a:bodyPr spcFirstLastPara="1" wrap="square" lIns="0" tIns="0" rIns="0" bIns="0" anchor="t" anchorCtr="0">
            <a:spAutoFit/>
          </a:bodyPr>
          <a:lstStyle/>
          <a:p>
            <a:pPr marL="0" marR="0" lvl="0" indent="0" algn="l" rtl="0">
              <a:lnSpc>
                <a:spcPct val="120005"/>
              </a:lnSpc>
              <a:spcBef>
                <a:spcPts val="0"/>
              </a:spcBef>
              <a:spcAft>
                <a:spcPts val="0"/>
              </a:spcAft>
              <a:buNone/>
            </a:pPr>
            <a:r>
              <a:rPr lang="en-US" sz="3999" b="1">
                <a:solidFill>
                  <a:srgbClr val="1F1674"/>
                </a:solidFill>
                <a:latin typeface="Bebas Neue"/>
                <a:ea typeface="Bebas Neue"/>
                <a:cs typeface="Bebas Neue"/>
                <a:sym typeface="Bebas Neue"/>
              </a:rPr>
              <a:t>Objet</a:t>
            </a:r>
            <a:r>
              <a:rPr lang="en-US" sz="3999" b="1" u="none" strike="noStrike">
                <a:solidFill>
                  <a:srgbClr val="1F1674"/>
                </a:solidFill>
                <a:latin typeface="Bebas Neue"/>
                <a:ea typeface="Bebas Neue"/>
                <a:cs typeface="Bebas Neue"/>
                <a:sym typeface="Bebas Neue"/>
              </a:rPr>
              <a:t>ivo de la Investigación</a:t>
            </a:r>
            <a:endParaRPr/>
          </a:p>
        </p:txBody>
      </p:sp>
      <p:grpSp>
        <p:nvGrpSpPr>
          <p:cNvPr id="117" name="Google Shape;117;p2"/>
          <p:cNvGrpSpPr/>
          <p:nvPr/>
        </p:nvGrpSpPr>
        <p:grpSpPr>
          <a:xfrm>
            <a:off x="793674" y="5907728"/>
            <a:ext cx="8618101" cy="818641"/>
            <a:chOff x="0" y="0"/>
            <a:chExt cx="11490801" cy="1091522"/>
          </a:xfrm>
        </p:grpSpPr>
        <p:sp>
          <p:nvSpPr>
            <p:cNvPr id="118" name="Google Shape;118;p2"/>
            <p:cNvSpPr/>
            <p:nvPr/>
          </p:nvSpPr>
          <p:spPr>
            <a:xfrm>
              <a:off x="0" y="0"/>
              <a:ext cx="1083583" cy="1091522"/>
            </a:xfrm>
            <a:custGeom>
              <a:avLst/>
              <a:gdLst/>
              <a:ahLst/>
              <a:cxnLst/>
              <a:rect l="l" t="t" r="r" b="b"/>
              <a:pathLst>
                <a:path w="1083583" h="1091522" extrusionOk="0">
                  <a:moveTo>
                    <a:pt x="0" y="0"/>
                  </a:moveTo>
                  <a:lnTo>
                    <a:pt x="1083583" y="0"/>
                  </a:lnTo>
                  <a:lnTo>
                    <a:pt x="1083583" y="1091522"/>
                  </a:lnTo>
                  <a:lnTo>
                    <a:pt x="0" y="1091522"/>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119" name="Google Shape;119;p2"/>
            <p:cNvGrpSpPr/>
            <p:nvPr/>
          </p:nvGrpSpPr>
          <p:grpSpPr>
            <a:xfrm>
              <a:off x="80171" y="61710"/>
              <a:ext cx="923241" cy="968103"/>
              <a:chOff x="0" y="0"/>
              <a:chExt cx="812800" cy="852295"/>
            </a:xfrm>
          </p:grpSpPr>
          <p:sp>
            <p:nvSpPr>
              <p:cNvPr id="120" name="Google Shape;120;p2"/>
              <p:cNvSpPr/>
              <p:nvPr/>
            </p:nvSpPr>
            <p:spPr>
              <a:xfrm>
                <a:off x="0" y="0"/>
                <a:ext cx="812800" cy="852295"/>
              </a:xfrm>
              <a:custGeom>
                <a:avLst/>
                <a:gdLst/>
                <a:ahLst/>
                <a:cxnLst/>
                <a:rect l="l" t="t" r="r" b="b"/>
                <a:pathLst>
                  <a:path w="812800" h="852295" extrusionOk="0">
                    <a:moveTo>
                      <a:pt x="406400" y="0"/>
                    </a:moveTo>
                    <a:cubicBezTo>
                      <a:pt x="181951" y="0"/>
                      <a:pt x="0" y="190793"/>
                      <a:pt x="0" y="426148"/>
                    </a:cubicBezTo>
                    <a:cubicBezTo>
                      <a:pt x="0" y="661503"/>
                      <a:pt x="181951" y="852295"/>
                      <a:pt x="406400" y="852295"/>
                    </a:cubicBezTo>
                    <a:cubicBezTo>
                      <a:pt x="630849" y="852295"/>
                      <a:pt x="812800" y="661503"/>
                      <a:pt x="812800" y="426148"/>
                    </a:cubicBezTo>
                    <a:cubicBezTo>
                      <a:pt x="812800" y="190793"/>
                      <a:pt x="630849" y="0"/>
                      <a:pt x="406400" y="0"/>
                    </a:cubicBezTo>
                    <a:close/>
                  </a:path>
                </a:pathLst>
              </a:custGeom>
              <a:solidFill>
                <a:srgbClr val="C3D5E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1" name="Google Shape;121;p2"/>
              <p:cNvSpPr txBox="1"/>
              <p:nvPr/>
            </p:nvSpPr>
            <p:spPr>
              <a:xfrm>
                <a:off x="76200" y="13228"/>
                <a:ext cx="660400" cy="759165"/>
              </a:xfrm>
              <a:prstGeom prst="rect">
                <a:avLst/>
              </a:prstGeom>
              <a:noFill/>
              <a:ln>
                <a:noFill/>
              </a:ln>
            </p:spPr>
            <p:txBody>
              <a:bodyPr spcFirstLastPara="1" wrap="square" lIns="50800" tIns="50800" rIns="50800" bIns="50800" anchor="ctr" anchorCtr="0">
                <a:noAutofit/>
              </a:bodyPr>
              <a:lstStyle/>
              <a:p>
                <a:pPr marL="0" marR="0" lvl="0" indent="0" algn="ctr" rtl="0">
                  <a:lnSpc>
                    <a:spcPct val="140000"/>
                  </a:lnSpc>
                  <a:spcBef>
                    <a:spcPts val="0"/>
                  </a:spcBef>
                  <a:spcAft>
                    <a:spcPts val="0"/>
                  </a:spcAft>
                  <a:buNone/>
                </a:pPr>
                <a:r>
                  <a:rPr lang="en-US" sz="3000" b="1">
                    <a:solidFill>
                      <a:srgbClr val="000000"/>
                    </a:solidFill>
                    <a:latin typeface="Bebas Neue"/>
                    <a:ea typeface="Bebas Neue"/>
                    <a:cs typeface="Bebas Neue"/>
                    <a:sym typeface="Bebas Neue"/>
                  </a:rPr>
                  <a:t>3</a:t>
                </a:r>
                <a:endParaRPr/>
              </a:p>
            </p:txBody>
          </p:sp>
        </p:grpSp>
        <p:sp>
          <p:nvSpPr>
            <p:cNvPr id="122" name="Google Shape;122;p2"/>
            <p:cNvSpPr txBox="1"/>
            <p:nvPr/>
          </p:nvSpPr>
          <p:spPr>
            <a:xfrm>
              <a:off x="1354714" y="136186"/>
              <a:ext cx="10136087" cy="819785"/>
            </a:xfrm>
            <a:prstGeom prst="rect">
              <a:avLst/>
            </a:prstGeom>
            <a:noFill/>
            <a:ln>
              <a:noFill/>
            </a:ln>
          </p:spPr>
          <p:txBody>
            <a:bodyPr spcFirstLastPara="1" wrap="square" lIns="0" tIns="0" rIns="0" bIns="0" anchor="t" anchorCtr="0">
              <a:spAutoFit/>
            </a:bodyPr>
            <a:lstStyle/>
            <a:p>
              <a:pPr marL="0" marR="0" lvl="0" indent="0" algn="l" rtl="0">
                <a:lnSpc>
                  <a:spcPct val="120005"/>
                </a:lnSpc>
                <a:spcBef>
                  <a:spcPts val="0"/>
                </a:spcBef>
                <a:spcAft>
                  <a:spcPts val="0"/>
                </a:spcAft>
                <a:buNone/>
              </a:pPr>
              <a:r>
                <a:rPr lang="en-US" sz="3999" b="1">
                  <a:solidFill>
                    <a:srgbClr val="1F1674"/>
                  </a:solidFill>
                  <a:latin typeface="Bebas Neue"/>
                  <a:ea typeface="Bebas Neue"/>
                  <a:cs typeface="Bebas Neue"/>
                  <a:sym typeface="Bebas Neue"/>
                </a:rPr>
                <a:t>FUENTE</a:t>
              </a:r>
              <a:r>
                <a:rPr lang="en-US" sz="3999" b="1" u="none" strike="noStrike">
                  <a:solidFill>
                    <a:srgbClr val="1F1674"/>
                  </a:solidFill>
                  <a:latin typeface="Bebas Neue"/>
                  <a:ea typeface="Bebas Neue"/>
                  <a:cs typeface="Bebas Neue"/>
                  <a:sym typeface="Bebas Neue"/>
                </a:rPr>
                <a:t> DE DATOS</a:t>
              </a:r>
              <a:endParaRPr/>
            </a:p>
          </p:txBody>
        </p:sp>
      </p:grpSp>
      <p:grpSp>
        <p:nvGrpSpPr>
          <p:cNvPr id="123" name="Google Shape;123;p2"/>
          <p:cNvGrpSpPr/>
          <p:nvPr/>
        </p:nvGrpSpPr>
        <p:grpSpPr>
          <a:xfrm>
            <a:off x="793674" y="6912548"/>
            <a:ext cx="8283382" cy="818641"/>
            <a:chOff x="0" y="0"/>
            <a:chExt cx="11044510" cy="1091522"/>
          </a:xfrm>
        </p:grpSpPr>
        <p:sp>
          <p:nvSpPr>
            <p:cNvPr id="124" name="Google Shape;124;p2"/>
            <p:cNvSpPr/>
            <p:nvPr/>
          </p:nvSpPr>
          <p:spPr>
            <a:xfrm>
              <a:off x="0" y="0"/>
              <a:ext cx="1083583" cy="1091522"/>
            </a:xfrm>
            <a:custGeom>
              <a:avLst/>
              <a:gdLst/>
              <a:ahLst/>
              <a:cxnLst/>
              <a:rect l="l" t="t" r="r" b="b"/>
              <a:pathLst>
                <a:path w="1083583" h="1091522" extrusionOk="0">
                  <a:moveTo>
                    <a:pt x="0" y="0"/>
                  </a:moveTo>
                  <a:lnTo>
                    <a:pt x="1083583" y="0"/>
                  </a:lnTo>
                  <a:lnTo>
                    <a:pt x="1083583" y="1091522"/>
                  </a:lnTo>
                  <a:lnTo>
                    <a:pt x="0" y="1091522"/>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125" name="Google Shape;125;p2"/>
            <p:cNvGrpSpPr/>
            <p:nvPr/>
          </p:nvGrpSpPr>
          <p:grpSpPr>
            <a:xfrm>
              <a:off x="80171" y="61710"/>
              <a:ext cx="923241" cy="968103"/>
              <a:chOff x="0" y="0"/>
              <a:chExt cx="812800" cy="852295"/>
            </a:xfrm>
          </p:grpSpPr>
          <p:sp>
            <p:nvSpPr>
              <p:cNvPr id="126" name="Google Shape;126;p2"/>
              <p:cNvSpPr/>
              <p:nvPr/>
            </p:nvSpPr>
            <p:spPr>
              <a:xfrm>
                <a:off x="0" y="0"/>
                <a:ext cx="812800" cy="852295"/>
              </a:xfrm>
              <a:custGeom>
                <a:avLst/>
                <a:gdLst/>
                <a:ahLst/>
                <a:cxnLst/>
                <a:rect l="l" t="t" r="r" b="b"/>
                <a:pathLst>
                  <a:path w="812800" h="852295" extrusionOk="0">
                    <a:moveTo>
                      <a:pt x="406400" y="0"/>
                    </a:moveTo>
                    <a:cubicBezTo>
                      <a:pt x="181951" y="0"/>
                      <a:pt x="0" y="190793"/>
                      <a:pt x="0" y="426148"/>
                    </a:cubicBezTo>
                    <a:cubicBezTo>
                      <a:pt x="0" y="661503"/>
                      <a:pt x="181951" y="852295"/>
                      <a:pt x="406400" y="852295"/>
                    </a:cubicBezTo>
                    <a:cubicBezTo>
                      <a:pt x="630849" y="852295"/>
                      <a:pt x="812800" y="661503"/>
                      <a:pt x="812800" y="426148"/>
                    </a:cubicBezTo>
                    <a:cubicBezTo>
                      <a:pt x="812800" y="190793"/>
                      <a:pt x="630849" y="0"/>
                      <a:pt x="406400" y="0"/>
                    </a:cubicBezTo>
                    <a:close/>
                  </a:path>
                </a:pathLst>
              </a:custGeom>
              <a:solidFill>
                <a:srgbClr val="C3D5E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7" name="Google Shape;127;p2"/>
              <p:cNvSpPr txBox="1"/>
              <p:nvPr/>
            </p:nvSpPr>
            <p:spPr>
              <a:xfrm>
                <a:off x="76200" y="13228"/>
                <a:ext cx="660400" cy="759165"/>
              </a:xfrm>
              <a:prstGeom prst="rect">
                <a:avLst/>
              </a:prstGeom>
              <a:noFill/>
              <a:ln>
                <a:noFill/>
              </a:ln>
            </p:spPr>
            <p:txBody>
              <a:bodyPr spcFirstLastPara="1" wrap="square" lIns="50800" tIns="50800" rIns="50800" bIns="50800" anchor="ctr" anchorCtr="0">
                <a:noAutofit/>
              </a:bodyPr>
              <a:lstStyle/>
              <a:p>
                <a:pPr marL="0" marR="0" lvl="0" indent="0" algn="ctr" rtl="0">
                  <a:lnSpc>
                    <a:spcPct val="140000"/>
                  </a:lnSpc>
                  <a:spcBef>
                    <a:spcPts val="0"/>
                  </a:spcBef>
                  <a:spcAft>
                    <a:spcPts val="0"/>
                  </a:spcAft>
                  <a:buNone/>
                </a:pPr>
                <a:r>
                  <a:rPr lang="en-US" sz="3000" b="1">
                    <a:solidFill>
                      <a:srgbClr val="000000"/>
                    </a:solidFill>
                    <a:latin typeface="Bebas Neue"/>
                    <a:ea typeface="Bebas Neue"/>
                    <a:cs typeface="Bebas Neue"/>
                    <a:sym typeface="Bebas Neue"/>
                  </a:rPr>
                  <a:t>4</a:t>
                </a:r>
                <a:endParaRPr/>
              </a:p>
            </p:txBody>
          </p:sp>
        </p:grpSp>
        <p:sp>
          <p:nvSpPr>
            <p:cNvPr id="128" name="Google Shape;128;p2"/>
            <p:cNvSpPr txBox="1"/>
            <p:nvPr/>
          </p:nvSpPr>
          <p:spPr>
            <a:xfrm>
              <a:off x="1354714" y="136186"/>
              <a:ext cx="9689796" cy="819785"/>
            </a:xfrm>
            <a:prstGeom prst="rect">
              <a:avLst/>
            </a:prstGeom>
            <a:noFill/>
            <a:ln>
              <a:noFill/>
            </a:ln>
          </p:spPr>
          <p:txBody>
            <a:bodyPr spcFirstLastPara="1" wrap="square" lIns="0" tIns="0" rIns="0" bIns="0" anchor="t" anchorCtr="0">
              <a:spAutoFit/>
            </a:bodyPr>
            <a:lstStyle/>
            <a:p>
              <a:pPr marL="0" marR="0" lvl="0" indent="0" algn="l" rtl="0">
                <a:lnSpc>
                  <a:spcPct val="120005"/>
                </a:lnSpc>
                <a:spcBef>
                  <a:spcPts val="0"/>
                </a:spcBef>
                <a:spcAft>
                  <a:spcPts val="0"/>
                </a:spcAft>
                <a:buNone/>
              </a:pPr>
              <a:r>
                <a:rPr lang="en-US" sz="3999" b="1">
                  <a:solidFill>
                    <a:srgbClr val="1F1674"/>
                  </a:solidFill>
                  <a:latin typeface="Bebas Neue"/>
                  <a:ea typeface="Bebas Neue"/>
                  <a:cs typeface="Bebas Neue"/>
                  <a:sym typeface="Bebas Neue"/>
                </a:rPr>
                <a:t>pas</a:t>
              </a:r>
              <a:r>
                <a:rPr lang="en-US" sz="3999" b="1" u="none" strike="noStrike">
                  <a:solidFill>
                    <a:srgbClr val="1F1674"/>
                  </a:solidFill>
                  <a:latin typeface="Bebas Neue"/>
                  <a:ea typeface="Bebas Neue"/>
                  <a:cs typeface="Bebas Neue"/>
                  <a:sym typeface="Bebas Neue"/>
                </a:rPr>
                <a:t>os del proceso</a:t>
              </a:r>
              <a:endParaRPr/>
            </a:p>
          </p:txBody>
        </p:sp>
      </p:grpSp>
      <p:grpSp>
        <p:nvGrpSpPr>
          <p:cNvPr id="129" name="Google Shape;129;p2"/>
          <p:cNvGrpSpPr/>
          <p:nvPr/>
        </p:nvGrpSpPr>
        <p:grpSpPr>
          <a:xfrm>
            <a:off x="9411775" y="3518545"/>
            <a:ext cx="8587303" cy="910801"/>
            <a:chOff x="0" y="0"/>
            <a:chExt cx="11449737" cy="1214402"/>
          </a:xfrm>
        </p:grpSpPr>
        <p:sp>
          <p:nvSpPr>
            <p:cNvPr id="130" name="Google Shape;130;p2"/>
            <p:cNvSpPr/>
            <p:nvPr/>
          </p:nvSpPr>
          <p:spPr>
            <a:xfrm>
              <a:off x="0" y="0"/>
              <a:ext cx="1083583" cy="1091522"/>
            </a:xfrm>
            <a:custGeom>
              <a:avLst/>
              <a:gdLst/>
              <a:ahLst/>
              <a:cxnLst/>
              <a:rect l="l" t="t" r="r" b="b"/>
              <a:pathLst>
                <a:path w="1083583" h="1091522" extrusionOk="0">
                  <a:moveTo>
                    <a:pt x="0" y="0"/>
                  </a:moveTo>
                  <a:lnTo>
                    <a:pt x="1083583" y="0"/>
                  </a:lnTo>
                  <a:lnTo>
                    <a:pt x="1083583" y="1091522"/>
                  </a:lnTo>
                  <a:lnTo>
                    <a:pt x="0" y="1091522"/>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131" name="Google Shape;131;p2"/>
            <p:cNvGrpSpPr/>
            <p:nvPr/>
          </p:nvGrpSpPr>
          <p:grpSpPr>
            <a:xfrm>
              <a:off x="80171" y="61710"/>
              <a:ext cx="923241" cy="968103"/>
              <a:chOff x="0" y="0"/>
              <a:chExt cx="812800" cy="852295"/>
            </a:xfrm>
          </p:grpSpPr>
          <p:sp>
            <p:nvSpPr>
              <p:cNvPr id="132" name="Google Shape;132;p2"/>
              <p:cNvSpPr/>
              <p:nvPr/>
            </p:nvSpPr>
            <p:spPr>
              <a:xfrm>
                <a:off x="0" y="0"/>
                <a:ext cx="812800" cy="852295"/>
              </a:xfrm>
              <a:custGeom>
                <a:avLst/>
                <a:gdLst/>
                <a:ahLst/>
                <a:cxnLst/>
                <a:rect l="l" t="t" r="r" b="b"/>
                <a:pathLst>
                  <a:path w="812800" h="852295" extrusionOk="0">
                    <a:moveTo>
                      <a:pt x="406400" y="0"/>
                    </a:moveTo>
                    <a:cubicBezTo>
                      <a:pt x="181951" y="0"/>
                      <a:pt x="0" y="190793"/>
                      <a:pt x="0" y="426148"/>
                    </a:cubicBezTo>
                    <a:cubicBezTo>
                      <a:pt x="0" y="661503"/>
                      <a:pt x="181951" y="852295"/>
                      <a:pt x="406400" y="852295"/>
                    </a:cubicBezTo>
                    <a:cubicBezTo>
                      <a:pt x="630849" y="852295"/>
                      <a:pt x="812800" y="661503"/>
                      <a:pt x="812800" y="426148"/>
                    </a:cubicBezTo>
                    <a:cubicBezTo>
                      <a:pt x="812800" y="190793"/>
                      <a:pt x="630849" y="0"/>
                      <a:pt x="406400" y="0"/>
                    </a:cubicBezTo>
                    <a:close/>
                  </a:path>
                </a:pathLst>
              </a:custGeom>
              <a:solidFill>
                <a:srgbClr val="C3D5E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3" name="Google Shape;133;p2"/>
              <p:cNvSpPr txBox="1"/>
              <p:nvPr/>
            </p:nvSpPr>
            <p:spPr>
              <a:xfrm>
                <a:off x="76200" y="13228"/>
                <a:ext cx="660400" cy="759165"/>
              </a:xfrm>
              <a:prstGeom prst="rect">
                <a:avLst/>
              </a:prstGeom>
              <a:noFill/>
              <a:ln>
                <a:noFill/>
              </a:ln>
            </p:spPr>
            <p:txBody>
              <a:bodyPr spcFirstLastPara="1" wrap="square" lIns="50800" tIns="50800" rIns="50800" bIns="50800" anchor="ctr" anchorCtr="0">
                <a:noAutofit/>
              </a:bodyPr>
              <a:lstStyle/>
              <a:p>
                <a:pPr marL="0" marR="0" lvl="0" indent="0" algn="ctr" rtl="0">
                  <a:lnSpc>
                    <a:spcPct val="140000"/>
                  </a:lnSpc>
                  <a:spcBef>
                    <a:spcPts val="0"/>
                  </a:spcBef>
                  <a:spcAft>
                    <a:spcPts val="0"/>
                  </a:spcAft>
                  <a:buNone/>
                </a:pPr>
                <a:r>
                  <a:rPr lang="en-US" sz="3000" b="1">
                    <a:solidFill>
                      <a:srgbClr val="000000"/>
                    </a:solidFill>
                    <a:latin typeface="Bebas Neue"/>
                    <a:ea typeface="Bebas Neue"/>
                    <a:cs typeface="Bebas Neue"/>
                    <a:sym typeface="Bebas Neue"/>
                  </a:rPr>
                  <a:t>5</a:t>
                </a:r>
                <a:endParaRPr/>
              </a:p>
            </p:txBody>
          </p:sp>
        </p:grpSp>
        <p:sp>
          <p:nvSpPr>
            <p:cNvPr id="134" name="Google Shape;134;p2"/>
            <p:cNvSpPr txBox="1"/>
            <p:nvPr/>
          </p:nvSpPr>
          <p:spPr>
            <a:xfrm>
              <a:off x="1313651" y="229687"/>
              <a:ext cx="10136086" cy="984715"/>
            </a:xfrm>
            <a:prstGeom prst="rect">
              <a:avLst/>
            </a:prstGeom>
            <a:noFill/>
            <a:ln>
              <a:noFill/>
            </a:ln>
          </p:spPr>
          <p:txBody>
            <a:bodyPr spcFirstLastPara="1" wrap="square" lIns="0" tIns="0" rIns="0" bIns="0" anchor="t" anchorCtr="0">
              <a:spAutoFit/>
            </a:bodyPr>
            <a:lstStyle/>
            <a:p>
              <a:pPr marL="0" marR="0" lvl="0" indent="0" algn="l" rtl="0">
                <a:lnSpc>
                  <a:spcPct val="120005"/>
                </a:lnSpc>
                <a:spcBef>
                  <a:spcPts val="0"/>
                </a:spcBef>
                <a:spcAft>
                  <a:spcPts val="0"/>
                </a:spcAft>
                <a:buNone/>
              </a:pPr>
              <a:r>
                <a:rPr lang="en-US" sz="3999" b="1" dirty="0">
                  <a:solidFill>
                    <a:srgbClr val="1F1674"/>
                  </a:solidFill>
                  <a:latin typeface="Bebas Neue"/>
                  <a:ea typeface="Bebas Neue"/>
                  <a:cs typeface="Bebas Neue"/>
                  <a:sym typeface="Bebas Neue"/>
                </a:rPr>
                <a:t>PRE-PROCESO</a:t>
              </a:r>
              <a:endParaRPr dirty="0"/>
            </a:p>
          </p:txBody>
        </p:sp>
      </p:grpSp>
      <p:cxnSp>
        <p:nvCxnSpPr>
          <p:cNvPr id="135" name="Google Shape;135;p2"/>
          <p:cNvCxnSpPr/>
          <p:nvPr/>
        </p:nvCxnSpPr>
        <p:spPr>
          <a:xfrm>
            <a:off x="6756627" y="2349680"/>
            <a:ext cx="5625906" cy="0"/>
          </a:xfrm>
          <a:prstGeom prst="straightConnector1">
            <a:avLst/>
          </a:prstGeom>
          <a:noFill/>
          <a:ln w="57150" cap="flat" cmpd="sng">
            <a:solidFill>
              <a:srgbClr val="4E639E"/>
            </a:solidFill>
            <a:prstDash val="solid"/>
            <a:round/>
            <a:headEnd type="none" w="sm" len="sm"/>
            <a:tailEnd type="stealth" w="med" len="med"/>
          </a:ln>
        </p:spPr>
      </p:cxnSp>
      <p:grpSp>
        <p:nvGrpSpPr>
          <p:cNvPr id="136" name="Google Shape;136;p2"/>
          <p:cNvGrpSpPr/>
          <p:nvPr/>
        </p:nvGrpSpPr>
        <p:grpSpPr>
          <a:xfrm>
            <a:off x="5738246" y="681683"/>
            <a:ext cx="2036762" cy="2036762"/>
            <a:chOff x="0" y="0"/>
            <a:chExt cx="812800" cy="812800"/>
          </a:xfrm>
        </p:grpSpPr>
        <p:sp>
          <p:nvSpPr>
            <p:cNvPr id="137" name="Google Shape;137;p2"/>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7150" cap="sq" cmpd="sng">
              <a:solidFill>
                <a:srgbClr val="4E639E"/>
              </a:solidFill>
              <a:prstDash val="dash"/>
              <a:miter lim="8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8" name="Google Shape;138;p2"/>
            <p:cNvSpPr txBox="1"/>
            <p:nvPr/>
          </p:nvSpPr>
          <p:spPr>
            <a:xfrm>
              <a:off x="76200" y="28575"/>
              <a:ext cx="660400" cy="708025"/>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139" name="Google Shape;139;p2"/>
          <p:cNvGrpSpPr/>
          <p:nvPr/>
        </p:nvGrpSpPr>
        <p:grpSpPr>
          <a:xfrm>
            <a:off x="5851304" y="700733"/>
            <a:ext cx="1952280" cy="1952280"/>
            <a:chOff x="0" y="0"/>
            <a:chExt cx="812800" cy="812800"/>
          </a:xfrm>
        </p:grpSpPr>
        <p:sp>
          <p:nvSpPr>
            <p:cNvPr id="140" name="Google Shape;140;p2"/>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3D5E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1" name="Google Shape;141;p2"/>
            <p:cNvSpPr txBox="1"/>
            <p:nvPr/>
          </p:nvSpPr>
          <p:spPr>
            <a:xfrm>
              <a:off x="76200" y="28575"/>
              <a:ext cx="660400" cy="708025"/>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cxnSp>
        <p:nvCxnSpPr>
          <p:cNvPr id="142" name="Google Shape;142;p2"/>
          <p:cNvCxnSpPr/>
          <p:nvPr/>
        </p:nvCxnSpPr>
        <p:spPr>
          <a:xfrm rot="10800000">
            <a:off x="6869685" y="791105"/>
            <a:ext cx="0" cy="270525"/>
          </a:xfrm>
          <a:prstGeom prst="straightConnector1">
            <a:avLst/>
          </a:prstGeom>
          <a:noFill/>
          <a:ln w="38100" cap="flat" cmpd="sng">
            <a:solidFill>
              <a:srgbClr val="F2981B"/>
            </a:solidFill>
            <a:prstDash val="solid"/>
            <a:round/>
            <a:headEnd type="none" w="sm" len="sm"/>
            <a:tailEnd type="none" w="sm" len="sm"/>
          </a:ln>
        </p:spPr>
      </p:cxnSp>
      <p:cxnSp>
        <p:nvCxnSpPr>
          <p:cNvPr id="143" name="Google Shape;143;p2"/>
          <p:cNvCxnSpPr/>
          <p:nvPr/>
        </p:nvCxnSpPr>
        <p:spPr>
          <a:xfrm rot="10800000">
            <a:off x="6869685" y="2330630"/>
            <a:ext cx="0" cy="270525"/>
          </a:xfrm>
          <a:prstGeom prst="straightConnector1">
            <a:avLst/>
          </a:prstGeom>
          <a:noFill/>
          <a:ln w="38100" cap="flat" cmpd="sng">
            <a:solidFill>
              <a:srgbClr val="F2981B"/>
            </a:solidFill>
            <a:prstDash val="solid"/>
            <a:round/>
            <a:headEnd type="none" w="sm" len="sm"/>
            <a:tailEnd type="none" w="sm" len="sm"/>
          </a:ln>
        </p:spPr>
      </p:cxnSp>
      <p:cxnSp>
        <p:nvCxnSpPr>
          <p:cNvPr id="144" name="Google Shape;144;p2"/>
          <p:cNvCxnSpPr/>
          <p:nvPr/>
        </p:nvCxnSpPr>
        <p:spPr>
          <a:xfrm>
            <a:off x="5941676" y="1719114"/>
            <a:ext cx="270525" cy="0"/>
          </a:xfrm>
          <a:prstGeom prst="straightConnector1">
            <a:avLst/>
          </a:prstGeom>
          <a:noFill/>
          <a:ln w="38100" cap="flat" cmpd="sng">
            <a:solidFill>
              <a:srgbClr val="F2981B"/>
            </a:solidFill>
            <a:prstDash val="solid"/>
            <a:round/>
            <a:headEnd type="none" w="sm" len="sm"/>
            <a:tailEnd type="none" w="sm" len="sm"/>
          </a:ln>
        </p:spPr>
      </p:cxnSp>
      <p:cxnSp>
        <p:nvCxnSpPr>
          <p:cNvPr id="145" name="Google Shape;145;p2"/>
          <p:cNvCxnSpPr/>
          <p:nvPr/>
        </p:nvCxnSpPr>
        <p:spPr>
          <a:xfrm>
            <a:off x="6202155" y="1105361"/>
            <a:ext cx="227634" cy="146172"/>
          </a:xfrm>
          <a:prstGeom prst="straightConnector1">
            <a:avLst/>
          </a:prstGeom>
          <a:noFill/>
          <a:ln w="38100" cap="flat" cmpd="sng">
            <a:solidFill>
              <a:srgbClr val="F2981B"/>
            </a:solidFill>
            <a:prstDash val="solid"/>
            <a:round/>
            <a:headEnd type="none" w="sm" len="sm"/>
            <a:tailEnd type="none" w="sm" len="sm"/>
          </a:ln>
        </p:spPr>
      </p:cxnSp>
      <p:cxnSp>
        <p:nvCxnSpPr>
          <p:cNvPr id="146" name="Google Shape;146;p2"/>
          <p:cNvCxnSpPr/>
          <p:nvPr/>
        </p:nvCxnSpPr>
        <p:spPr>
          <a:xfrm rot="10800000" flipH="1">
            <a:off x="6224557" y="2148526"/>
            <a:ext cx="205895" cy="175474"/>
          </a:xfrm>
          <a:prstGeom prst="straightConnector1">
            <a:avLst/>
          </a:prstGeom>
          <a:noFill/>
          <a:ln w="38100" cap="flat" cmpd="sng">
            <a:solidFill>
              <a:srgbClr val="F2981B"/>
            </a:solidFill>
            <a:prstDash val="solid"/>
            <a:round/>
            <a:headEnd type="none" w="sm" len="sm"/>
            <a:tailEnd type="none" w="sm" len="sm"/>
          </a:ln>
        </p:spPr>
      </p:cxnSp>
      <p:sp>
        <p:nvSpPr>
          <p:cNvPr id="147" name="Google Shape;147;p2"/>
          <p:cNvSpPr txBox="1"/>
          <p:nvPr/>
        </p:nvSpPr>
        <p:spPr>
          <a:xfrm>
            <a:off x="3365652" y="1203028"/>
            <a:ext cx="11556696" cy="1130300"/>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6500" b="1" u="none" strike="noStrike">
                <a:solidFill>
                  <a:srgbClr val="145C8C"/>
                </a:solidFill>
                <a:latin typeface="Arial"/>
                <a:ea typeface="Arial"/>
                <a:cs typeface="Arial"/>
                <a:sym typeface="Arial"/>
              </a:rPr>
              <a:t>CONTENIDO</a:t>
            </a:r>
            <a:endParaRPr/>
          </a:p>
        </p:txBody>
      </p:sp>
      <p:sp>
        <p:nvSpPr>
          <p:cNvPr id="148" name="Google Shape;148;p2"/>
          <p:cNvSpPr/>
          <p:nvPr/>
        </p:nvSpPr>
        <p:spPr>
          <a:xfrm>
            <a:off x="7807315" y="7731189"/>
            <a:ext cx="2673370" cy="2211606"/>
          </a:xfrm>
          <a:custGeom>
            <a:avLst/>
            <a:gdLst/>
            <a:ahLst/>
            <a:cxnLst/>
            <a:rect l="l" t="t" r="r" b="b"/>
            <a:pathLst>
              <a:path w="2673370" h="2211606" extrusionOk="0">
                <a:moveTo>
                  <a:pt x="0" y="0"/>
                </a:moveTo>
                <a:lnTo>
                  <a:pt x="2673370" y="0"/>
                </a:lnTo>
                <a:lnTo>
                  <a:pt x="2673370" y="2211606"/>
                </a:lnTo>
                <a:lnTo>
                  <a:pt x="0" y="2211606"/>
                </a:lnTo>
                <a:lnTo>
                  <a:pt x="0" y="0"/>
                </a:lnTo>
                <a:close/>
              </a:path>
            </a:pathLst>
          </a:custGeom>
          <a:blipFill rotWithShape="1">
            <a:blip r:embed="rId4">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46" name="Google Shape;129;p2">
            <a:extLst>
              <a:ext uri="{FF2B5EF4-FFF2-40B4-BE49-F238E27FC236}">
                <a16:creationId xmlns:a16="http://schemas.microsoft.com/office/drawing/2014/main" id="{521DFD7D-173E-4D30-9909-748521FC90A1}"/>
              </a:ext>
            </a:extLst>
          </p:cNvPr>
          <p:cNvGrpSpPr/>
          <p:nvPr/>
        </p:nvGrpSpPr>
        <p:grpSpPr>
          <a:xfrm>
            <a:off x="9411775" y="4649141"/>
            <a:ext cx="8587303" cy="910801"/>
            <a:chOff x="0" y="0"/>
            <a:chExt cx="11449737" cy="1214402"/>
          </a:xfrm>
        </p:grpSpPr>
        <p:sp>
          <p:nvSpPr>
            <p:cNvPr id="47" name="Google Shape;130;p2">
              <a:extLst>
                <a:ext uri="{FF2B5EF4-FFF2-40B4-BE49-F238E27FC236}">
                  <a16:creationId xmlns:a16="http://schemas.microsoft.com/office/drawing/2014/main" id="{314558C3-9C38-469E-A17E-34BE71158EBC}"/>
                </a:ext>
              </a:extLst>
            </p:cNvPr>
            <p:cNvSpPr/>
            <p:nvPr/>
          </p:nvSpPr>
          <p:spPr>
            <a:xfrm>
              <a:off x="0" y="0"/>
              <a:ext cx="1083583" cy="1091522"/>
            </a:xfrm>
            <a:custGeom>
              <a:avLst/>
              <a:gdLst/>
              <a:ahLst/>
              <a:cxnLst/>
              <a:rect l="l" t="t" r="r" b="b"/>
              <a:pathLst>
                <a:path w="1083583" h="1091522" extrusionOk="0">
                  <a:moveTo>
                    <a:pt x="0" y="0"/>
                  </a:moveTo>
                  <a:lnTo>
                    <a:pt x="1083583" y="0"/>
                  </a:lnTo>
                  <a:lnTo>
                    <a:pt x="1083583" y="1091522"/>
                  </a:lnTo>
                  <a:lnTo>
                    <a:pt x="0" y="1091522"/>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48" name="Google Shape;131;p2">
              <a:extLst>
                <a:ext uri="{FF2B5EF4-FFF2-40B4-BE49-F238E27FC236}">
                  <a16:creationId xmlns:a16="http://schemas.microsoft.com/office/drawing/2014/main" id="{5B40A0C7-A871-4241-8FF2-0E5C93AB67E8}"/>
                </a:ext>
              </a:extLst>
            </p:cNvPr>
            <p:cNvGrpSpPr/>
            <p:nvPr/>
          </p:nvGrpSpPr>
          <p:grpSpPr>
            <a:xfrm>
              <a:off x="80171" y="61710"/>
              <a:ext cx="923241" cy="968103"/>
              <a:chOff x="0" y="0"/>
              <a:chExt cx="812800" cy="852295"/>
            </a:xfrm>
          </p:grpSpPr>
          <p:sp>
            <p:nvSpPr>
              <p:cNvPr id="50" name="Google Shape;132;p2">
                <a:extLst>
                  <a:ext uri="{FF2B5EF4-FFF2-40B4-BE49-F238E27FC236}">
                    <a16:creationId xmlns:a16="http://schemas.microsoft.com/office/drawing/2014/main" id="{E7EA191B-7B95-48D9-B2BA-EDAD45653E1D}"/>
                  </a:ext>
                </a:extLst>
              </p:cNvPr>
              <p:cNvSpPr/>
              <p:nvPr/>
            </p:nvSpPr>
            <p:spPr>
              <a:xfrm>
                <a:off x="0" y="0"/>
                <a:ext cx="812800" cy="852295"/>
              </a:xfrm>
              <a:custGeom>
                <a:avLst/>
                <a:gdLst/>
                <a:ahLst/>
                <a:cxnLst/>
                <a:rect l="l" t="t" r="r" b="b"/>
                <a:pathLst>
                  <a:path w="812800" h="852295" extrusionOk="0">
                    <a:moveTo>
                      <a:pt x="406400" y="0"/>
                    </a:moveTo>
                    <a:cubicBezTo>
                      <a:pt x="181951" y="0"/>
                      <a:pt x="0" y="190793"/>
                      <a:pt x="0" y="426148"/>
                    </a:cubicBezTo>
                    <a:cubicBezTo>
                      <a:pt x="0" y="661503"/>
                      <a:pt x="181951" y="852295"/>
                      <a:pt x="406400" y="852295"/>
                    </a:cubicBezTo>
                    <a:cubicBezTo>
                      <a:pt x="630849" y="852295"/>
                      <a:pt x="812800" y="661503"/>
                      <a:pt x="812800" y="426148"/>
                    </a:cubicBezTo>
                    <a:cubicBezTo>
                      <a:pt x="812800" y="190793"/>
                      <a:pt x="630849" y="0"/>
                      <a:pt x="406400" y="0"/>
                    </a:cubicBezTo>
                    <a:close/>
                  </a:path>
                </a:pathLst>
              </a:custGeom>
              <a:solidFill>
                <a:srgbClr val="C3D5E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1" name="Google Shape;133;p2">
                <a:extLst>
                  <a:ext uri="{FF2B5EF4-FFF2-40B4-BE49-F238E27FC236}">
                    <a16:creationId xmlns:a16="http://schemas.microsoft.com/office/drawing/2014/main" id="{7B897F88-B5F9-4EC9-AD0A-12EABFB2FCC9}"/>
                  </a:ext>
                </a:extLst>
              </p:cNvPr>
              <p:cNvSpPr txBox="1"/>
              <p:nvPr/>
            </p:nvSpPr>
            <p:spPr>
              <a:xfrm>
                <a:off x="76200" y="13228"/>
                <a:ext cx="660400" cy="759165"/>
              </a:xfrm>
              <a:prstGeom prst="rect">
                <a:avLst/>
              </a:prstGeom>
              <a:noFill/>
              <a:ln>
                <a:noFill/>
              </a:ln>
            </p:spPr>
            <p:txBody>
              <a:bodyPr spcFirstLastPara="1" wrap="square" lIns="50800" tIns="50800" rIns="50800" bIns="50800" anchor="ctr" anchorCtr="0">
                <a:noAutofit/>
              </a:bodyPr>
              <a:lstStyle/>
              <a:p>
                <a:pPr marL="0" marR="0" lvl="0" indent="0" algn="ctr" rtl="0">
                  <a:lnSpc>
                    <a:spcPct val="140000"/>
                  </a:lnSpc>
                  <a:spcBef>
                    <a:spcPts val="0"/>
                  </a:spcBef>
                  <a:spcAft>
                    <a:spcPts val="0"/>
                  </a:spcAft>
                  <a:buNone/>
                </a:pPr>
                <a:r>
                  <a:rPr lang="en-US" sz="3000" b="1" dirty="0">
                    <a:latin typeface="Bebas Neue"/>
                    <a:sym typeface="Bebas Neue"/>
                  </a:rPr>
                  <a:t>6</a:t>
                </a:r>
                <a:endParaRPr dirty="0"/>
              </a:p>
            </p:txBody>
          </p:sp>
        </p:grpSp>
        <p:sp>
          <p:nvSpPr>
            <p:cNvPr id="49" name="Google Shape;134;p2">
              <a:extLst>
                <a:ext uri="{FF2B5EF4-FFF2-40B4-BE49-F238E27FC236}">
                  <a16:creationId xmlns:a16="http://schemas.microsoft.com/office/drawing/2014/main" id="{C8B02284-5203-4C88-9F10-398E85312747}"/>
                </a:ext>
              </a:extLst>
            </p:cNvPr>
            <p:cNvSpPr txBox="1"/>
            <p:nvPr/>
          </p:nvSpPr>
          <p:spPr>
            <a:xfrm>
              <a:off x="1313651" y="229687"/>
              <a:ext cx="10136086" cy="984715"/>
            </a:xfrm>
            <a:prstGeom prst="rect">
              <a:avLst/>
            </a:prstGeom>
            <a:noFill/>
            <a:ln>
              <a:noFill/>
            </a:ln>
          </p:spPr>
          <p:txBody>
            <a:bodyPr spcFirstLastPara="1" wrap="square" lIns="0" tIns="0" rIns="0" bIns="0" anchor="t" anchorCtr="0">
              <a:spAutoFit/>
            </a:bodyPr>
            <a:lstStyle/>
            <a:p>
              <a:pPr marL="0" marR="0" lvl="0" indent="0" algn="l" rtl="0">
                <a:lnSpc>
                  <a:spcPct val="120005"/>
                </a:lnSpc>
                <a:spcBef>
                  <a:spcPts val="0"/>
                </a:spcBef>
                <a:spcAft>
                  <a:spcPts val="0"/>
                </a:spcAft>
                <a:buNone/>
              </a:pPr>
              <a:r>
                <a:rPr lang="en-US" sz="3999" b="1" dirty="0">
                  <a:solidFill>
                    <a:srgbClr val="1F1674"/>
                  </a:solidFill>
                  <a:latin typeface="Bebas Neue"/>
                  <a:ea typeface="Bebas Neue"/>
                  <a:cs typeface="Bebas Neue"/>
                  <a:sym typeface="Bebas Neue"/>
                </a:rPr>
                <a:t>MODELOS</a:t>
              </a:r>
              <a:endParaRPr dirty="0"/>
            </a:p>
          </p:txBody>
        </p:sp>
      </p:grpSp>
    </p:spTree>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8FCFF"/>
        </a:solidFill>
        <a:effectLst/>
      </p:bgPr>
    </p:bg>
    <p:spTree>
      <p:nvGrpSpPr>
        <p:cNvPr id="1" name="Shape 152"/>
        <p:cNvGrpSpPr/>
        <p:nvPr/>
      </p:nvGrpSpPr>
      <p:grpSpPr>
        <a:xfrm>
          <a:off x="0" y="0"/>
          <a:ext cx="0" cy="0"/>
          <a:chOff x="0" y="0"/>
          <a:chExt cx="0" cy="0"/>
        </a:xfrm>
      </p:grpSpPr>
      <p:grpSp>
        <p:nvGrpSpPr>
          <p:cNvPr id="153" name="Google Shape;153;p3"/>
          <p:cNvGrpSpPr/>
          <p:nvPr/>
        </p:nvGrpSpPr>
        <p:grpSpPr>
          <a:xfrm>
            <a:off x="1808506" y="534938"/>
            <a:ext cx="14499051" cy="2154982"/>
            <a:chOff x="0" y="-157626"/>
            <a:chExt cx="19332068" cy="2873309"/>
          </a:xfrm>
        </p:grpSpPr>
        <p:cxnSp>
          <p:nvCxnSpPr>
            <p:cNvPr id="154" name="Google Shape;154;p3"/>
            <p:cNvCxnSpPr/>
            <p:nvPr/>
          </p:nvCxnSpPr>
          <p:spPr>
            <a:xfrm rot="10800000" flipH="1">
              <a:off x="1357842" y="2185493"/>
              <a:ext cx="17974226" cy="38504"/>
            </a:xfrm>
            <a:prstGeom prst="straightConnector1">
              <a:avLst/>
            </a:prstGeom>
            <a:noFill/>
            <a:ln w="76200" cap="flat" cmpd="sng">
              <a:solidFill>
                <a:srgbClr val="4E639E"/>
              </a:solidFill>
              <a:prstDash val="solid"/>
              <a:round/>
              <a:headEnd type="none" w="sm" len="sm"/>
              <a:tailEnd type="stealth" w="med" len="med"/>
            </a:ln>
          </p:spPr>
        </p:cxnSp>
        <p:grpSp>
          <p:nvGrpSpPr>
            <p:cNvPr id="155" name="Google Shape;155;p3"/>
            <p:cNvGrpSpPr/>
            <p:nvPr/>
          </p:nvGrpSpPr>
          <p:grpSpPr>
            <a:xfrm>
              <a:off x="0" y="0"/>
              <a:ext cx="2715683" cy="2715683"/>
              <a:chOff x="0" y="0"/>
              <a:chExt cx="812800" cy="812800"/>
            </a:xfrm>
          </p:grpSpPr>
          <p:sp>
            <p:nvSpPr>
              <p:cNvPr id="156" name="Google Shape;156;p3"/>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7150" cap="sq" cmpd="sng">
                <a:solidFill>
                  <a:srgbClr val="4E639E"/>
                </a:solidFill>
                <a:prstDash val="dash"/>
                <a:miter lim="8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7" name="Google Shape;157;p3"/>
              <p:cNvSpPr txBox="1"/>
              <p:nvPr/>
            </p:nvSpPr>
            <p:spPr>
              <a:xfrm>
                <a:off x="76200" y="28575"/>
                <a:ext cx="660400" cy="708025"/>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158" name="Google Shape;158;p3"/>
            <p:cNvGrpSpPr/>
            <p:nvPr/>
          </p:nvGrpSpPr>
          <p:grpSpPr>
            <a:xfrm>
              <a:off x="150744" y="-157626"/>
              <a:ext cx="2603039" cy="2786065"/>
              <a:chOff x="0" y="-57150"/>
              <a:chExt cx="812800" cy="869950"/>
            </a:xfrm>
          </p:grpSpPr>
          <p:sp>
            <p:nvSpPr>
              <p:cNvPr id="159" name="Google Shape;159;p3"/>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3D5E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0" name="Google Shape;160;p3"/>
              <p:cNvSpPr txBox="1"/>
              <p:nvPr/>
            </p:nvSpPr>
            <p:spPr>
              <a:xfrm>
                <a:off x="76200" y="-57150"/>
                <a:ext cx="660400" cy="793750"/>
              </a:xfrm>
              <a:prstGeom prst="rect">
                <a:avLst/>
              </a:prstGeom>
              <a:noFill/>
              <a:ln>
                <a:noFill/>
              </a:ln>
            </p:spPr>
            <p:txBody>
              <a:bodyPr spcFirstLastPara="1" wrap="square" lIns="50800" tIns="50800" rIns="50800" bIns="50800" anchor="ctr" anchorCtr="0">
                <a:noAutofit/>
              </a:bodyPr>
              <a:lstStyle/>
              <a:p>
                <a:pPr marL="0" marR="0" lvl="0" indent="0" algn="ctr" rtl="0">
                  <a:lnSpc>
                    <a:spcPct val="544388"/>
                  </a:lnSpc>
                  <a:spcBef>
                    <a:spcPts val="0"/>
                  </a:spcBef>
                  <a:spcAft>
                    <a:spcPts val="0"/>
                  </a:spcAft>
                  <a:buNone/>
                </a:pPr>
                <a:endParaRPr sz="1800">
                  <a:solidFill>
                    <a:schemeClr val="dk1"/>
                  </a:solidFill>
                  <a:latin typeface="Calibri"/>
                  <a:ea typeface="Calibri"/>
                  <a:cs typeface="Calibri"/>
                  <a:sym typeface="Calibri"/>
                </a:endParaRPr>
              </a:p>
            </p:txBody>
          </p:sp>
        </p:grpSp>
        <p:cxnSp>
          <p:nvCxnSpPr>
            <p:cNvPr id="161" name="Google Shape;161;p3"/>
            <p:cNvCxnSpPr/>
            <p:nvPr/>
          </p:nvCxnSpPr>
          <p:spPr>
            <a:xfrm rot="10800000">
              <a:off x="1508585" y="145897"/>
              <a:ext cx="0" cy="360699"/>
            </a:xfrm>
            <a:prstGeom prst="straightConnector1">
              <a:avLst/>
            </a:prstGeom>
            <a:noFill/>
            <a:ln w="50800" cap="flat" cmpd="sng">
              <a:solidFill>
                <a:srgbClr val="F2981B"/>
              </a:solidFill>
              <a:prstDash val="solid"/>
              <a:round/>
              <a:headEnd type="none" w="sm" len="sm"/>
              <a:tailEnd type="none" w="sm" len="sm"/>
            </a:ln>
          </p:spPr>
        </p:cxnSp>
        <p:cxnSp>
          <p:nvCxnSpPr>
            <p:cNvPr id="162" name="Google Shape;162;p3"/>
            <p:cNvCxnSpPr/>
            <p:nvPr/>
          </p:nvCxnSpPr>
          <p:spPr>
            <a:xfrm rot="10800000">
              <a:off x="1508585" y="2198596"/>
              <a:ext cx="0" cy="360699"/>
            </a:xfrm>
            <a:prstGeom prst="straightConnector1">
              <a:avLst/>
            </a:prstGeom>
            <a:noFill/>
            <a:ln w="50800" cap="flat" cmpd="sng">
              <a:solidFill>
                <a:srgbClr val="F2981B"/>
              </a:solidFill>
              <a:prstDash val="solid"/>
              <a:round/>
              <a:headEnd type="none" w="sm" len="sm"/>
              <a:tailEnd type="none" w="sm" len="sm"/>
            </a:ln>
          </p:spPr>
        </p:cxnSp>
        <p:cxnSp>
          <p:nvCxnSpPr>
            <p:cNvPr id="163" name="Google Shape;163;p3"/>
            <p:cNvCxnSpPr/>
            <p:nvPr/>
          </p:nvCxnSpPr>
          <p:spPr>
            <a:xfrm>
              <a:off x="271240" y="1383242"/>
              <a:ext cx="360699" cy="0"/>
            </a:xfrm>
            <a:prstGeom prst="straightConnector1">
              <a:avLst/>
            </a:prstGeom>
            <a:noFill/>
            <a:ln w="50800" cap="flat" cmpd="sng">
              <a:solidFill>
                <a:srgbClr val="F2981B"/>
              </a:solidFill>
              <a:prstDash val="solid"/>
              <a:round/>
              <a:headEnd type="none" w="sm" len="sm"/>
              <a:tailEnd type="none" w="sm" len="sm"/>
            </a:ln>
          </p:spPr>
        </p:cxnSp>
        <p:cxnSp>
          <p:nvCxnSpPr>
            <p:cNvPr id="164" name="Google Shape;164;p3"/>
            <p:cNvCxnSpPr/>
            <p:nvPr/>
          </p:nvCxnSpPr>
          <p:spPr>
            <a:xfrm>
              <a:off x="618545" y="564904"/>
              <a:ext cx="303512" cy="194896"/>
            </a:xfrm>
            <a:prstGeom prst="straightConnector1">
              <a:avLst/>
            </a:prstGeom>
            <a:noFill/>
            <a:ln w="50800" cap="flat" cmpd="sng">
              <a:solidFill>
                <a:srgbClr val="F2981B"/>
              </a:solidFill>
              <a:prstDash val="solid"/>
              <a:round/>
              <a:headEnd type="none" w="sm" len="sm"/>
              <a:tailEnd type="none" w="sm" len="sm"/>
            </a:ln>
          </p:spPr>
        </p:cxnSp>
        <p:cxnSp>
          <p:nvCxnSpPr>
            <p:cNvPr id="165" name="Google Shape;165;p3"/>
            <p:cNvCxnSpPr/>
            <p:nvPr/>
          </p:nvCxnSpPr>
          <p:spPr>
            <a:xfrm rot="10800000" flipH="1">
              <a:off x="648415" y="1955791"/>
              <a:ext cx="274526" cy="233965"/>
            </a:xfrm>
            <a:prstGeom prst="straightConnector1">
              <a:avLst/>
            </a:prstGeom>
            <a:noFill/>
            <a:ln w="50800" cap="flat" cmpd="sng">
              <a:solidFill>
                <a:srgbClr val="F2981B"/>
              </a:solidFill>
              <a:prstDash val="solid"/>
              <a:round/>
              <a:headEnd type="none" w="sm" len="sm"/>
              <a:tailEnd type="none" w="sm" len="sm"/>
            </a:ln>
          </p:spPr>
        </p:cxnSp>
        <p:sp>
          <p:nvSpPr>
            <p:cNvPr id="166" name="Google Shape;166;p3"/>
            <p:cNvSpPr txBox="1"/>
            <p:nvPr/>
          </p:nvSpPr>
          <p:spPr>
            <a:xfrm>
              <a:off x="356907" y="737207"/>
              <a:ext cx="2190714" cy="1330326"/>
            </a:xfrm>
            <a:prstGeom prst="rect">
              <a:avLst/>
            </a:prstGeom>
            <a:noFill/>
            <a:ln>
              <a:noFill/>
            </a:ln>
          </p:spPr>
          <p:txBody>
            <a:bodyPr spcFirstLastPara="1" wrap="square" lIns="0" tIns="0" rIns="0" bIns="0" anchor="t" anchorCtr="0">
              <a:spAutoFit/>
            </a:bodyPr>
            <a:lstStyle/>
            <a:p>
              <a:pPr marL="0" marR="0" lvl="0" indent="0" algn="ctr" rtl="0">
                <a:lnSpc>
                  <a:spcPct val="140006"/>
                </a:lnSpc>
                <a:spcBef>
                  <a:spcPts val="0"/>
                </a:spcBef>
                <a:spcAft>
                  <a:spcPts val="0"/>
                </a:spcAft>
                <a:buNone/>
              </a:pPr>
              <a:r>
                <a:rPr lang="en-US" sz="5999">
                  <a:solidFill>
                    <a:srgbClr val="1F1674"/>
                  </a:solidFill>
                  <a:latin typeface="Arial"/>
                  <a:ea typeface="Arial"/>
                  <a:cs typeface="Arial"/>
                  <a:sym typeface="Arial"/>
                </a:rPr>
                <a:t>1</a:t>
              </a:r>
              <a:endParaRPr/>
            </a:p>
          </p:txBody>
        </p:sp>
      </p:grpSp>
      <p:sp>
        <p:nvSpPr>
          <p:cNvPr id="167" name="Google Shape;167;p3"/>
          <p:cNvSpPr txBox="1"/>
          <p:nvPr/>
        </p:nvSpPr>
        <p:spPr>
          <a:xfrm>
            <a:off x="1808506" y="2975316"/>
            <a:ext cx="9976824" cy="7753661"/>
          </a:xfrm>
          <a:prstGeom prst="rect">
            <a:avLst/>
          </a:prstGeom>
          <a:noFill/>
          <a:ln>
            <a:noFill/>
          </a:ln>
        </p:spPr>
        <p:txBody>
          <a:bodyPr spcFirstLastPara="1" wrap="square" lIns="0" tIns="0" rIns="0" bIns="0" anchor="t" anchorCtr="0">
            <a:spAutoFit/>
          </a:bodyPr>
          <a:lstStyle/>
          <a:p>
            <a:pPr marL="0" marR="0" lvl="0" indent="0" algn="just" rtl="0">
              <a:lnSpc>
                <a:spcPct val="140013"/>
              </a:lnSpc>
              <a:spcBef>
                <a:spcPts val="0"/>
              </a:spcBef>
              <a:spcAft>
                <a:spcPts val="0"/>
              </a:spcAft>
              <a:buNone/>
            </a:pPr>
            <a:r>
              <a:rPr lang="en-US" sz="2999" dirty="0">
                <a:solidFill>
                  <a:srgbClr val="1F1674"/>
                </a:solidFill>
                <a:latin typeface="Montserrat"/>
                <a:ea typeface="Montserrat"/>
                <a:cs typeface="Montserrat"/>
                <a:sym typeface="Montserrat"/>
              </a:rPr>
              <a:t>¿Por </a:t>
            </a:r>
            <a:r>
              <a:rPr lang="en-US" sz="2999" dirty="0" err="1">
                <a:solidFill>
                  <a:srgbClr val="1F1674"/>
                </a:solidFill>
                <a:latin typeface="Montserrat"/>
                <a:ea typeface="Montserrat"/>
                <a:cs typeface="Montserrat"/>
                <a:sym typeface="Montserrat"/>
              </a:rPr>
              <a:t>qué</a:t>
            </a:r>
            <a:r>
              <a:rPr lang="en-US" sz="2999" dirty="0">
                <a:solidFill>
                  <a:srgbClr val="1F1674"/>
                </a:solidFill>
                <a:latin typeface="Montserrat"/>
                <a:ea typeface="Montserrat"/>
                <a:cs typeface="Montserrat"/>
                <a:sym typeface="Montserrat"/>
              </a:rPr>
              <a:t> </a:t>
            </a:r>
            <a:r>
              <a:rPr lang="en-US" sz="2999" u="none" strike="noStrike" dirty="0">
                <a:solidFill>
                  <a:srgbClr val="1F1674"/>
                </a:solidFill>
                <a:latin typeface="Montserrat"/>
                <a:ea typeface="Montserrat"/>
                <a:cs typeface="Montserrat"/>
                <a:sym typeface="Montserrat"/>
              </a:rPr>
              <a:t>es </a:t>
            </a:r>
            <a:r>
              <a:rPr lang="en-US" sz="2999" u="none" strike="noStrike" dirty="0" err="1">
                <a:solidFill>
                  <a:srgbClr val="1F1674"/>
                </a:solidFill>
                <a:latin typeface="Montserrat"/>
                <a:ea typeface="Montserrat"/>
                <a:cs typeface="Montserrat"/>
                <a:sym typeface="Montserrat"/>
              </a:rPr>
              <a:t>importante</a:t>
            </a:r>
            <a:r>
              <a:rPr lang="en-US" sz="2999" u="none" strike="noStrike" dirty="0">
                <a:solidFill>
                  <a:srgbClr val="1F1674"/>
                </a:solidFill>
                <a:latin typeface="Montserrat"/>
                <a:ea typeface="Montserrat"/>
                <a:cs typeface="Montserrat"/>
                <a:sym typeface="Montserrat"/>
              </a:rPr>
              <a:t> </a:t>
            </a:r>
            <a:r>
              <a:rPr lang="en-US" sz="2999" u="none" strike="noStrike" dirty="0" err="1">
                <a:solidFill>
                  <a:srgbClr val="1F1674"/>
                </a:solidFill>
                <a:latin typeface="Montserrat"/>
                <a:ea typeface="Montserrat"/>
                <a:cs typeface="Montserrat"/>
                <a:sym typeface="Montserrat"/>
              </a:rPr>
              <a:t>este</a:t>
            </a:r>
            <a:r>
              <a:rPr lang="en-US" sz="2999" u="none" strike="noStrike" dirty="0">
                <a:solidFill>
                  <a:srgbClr val="1F1674"/>
                </a:solidFill>
                <a:latin typeface="Montserrat"/>
                <a:ea typeface="Montserrat"/>
                <a:cs typeface="Montserrat"/>
                <a:sym typeface="Montserrat"/>
              </a:rPr>
              <a:t> </a:t>
            </a:r>
            <a:r>
              <a:rPr lang="en-US" sz="2999" u="none" strike="noStrike" dirty="0" err="1">
                <a:solidFill>
                  <a:srgbClr val="1F1674"/>
                </a:solidFill>
                <a:latin typeface="Montserrat"/>
                <a:ea typeface="Montserrat"/>
                <a:cs typeface="Montserrat"/>
                <a:sym typeface="Montserrat"/>
              </a:rPr>
              <a:t>estudio</a:t>
            </a:r>
            <a:r>
              <a:rPr lang="en-US" sz="2999" u="none" strike="noStrike" dirty="0">
                <a:solidFill>
                  <a:srgbClr val="1F1674"/>
                </a:solidFill>
                <a:latin typeface="Montserrat"/>
                <a:ea typeface="Montserrat"/>
                <a:cs typeface="Montserrat"/>
                <a:sym typeface="Montserrat"/>
              </a:rPr>
              <a:t>?</a:t>
            </a:r>
            <a:endParaRPr dirty="0"/>
          </a:p>
          <a:p>
            <a:pPr marL="647698" marR="0" lvl="1" indent="-323848" algn="just" rtl="0">
              <a:lnSpc>
                <a:spcPct val="140013"/>
              </a:lnSpc>
              <a:spcBef>
                <a:spcPts val="0"/>
              </a:spcBef>
              <a:spcAft>
                <a:spcPts val="0"/>
              </a:spcAft>
              <a:buClr>
                <a:srgbClr val="1F1674"/>
              </a:buClr>
              <a:buSzPts val="2999"/>
              <a:buFont typeface="Arial"/>
              <a:buChar char="•"/>
            </a:pPr>
            <a:r>
              <a:rPr lang="en-US" sz="2999" b="0" i="0" u="none" strike="noStrike" cap="none" dirty="0">
                <a:solidFill>
                  <a:srgbClr val="1F1674"/>
                </a:solidFill>
                <a:latin typeface="Montserrat"/>
                <a:ea typeface="Montserrat"/>
                <a:cs typeface="Montserrat"/>
                <a:sym typeface="Montserrat"/>
              </a:rPr>
              <a:t>La anemia </a:t>
            </a:r>
            <a:r>
              <a:rPr lang="en-US" sz="2999" b="0" i="0" u="none" strike="noStrike" cap="none" dirty="0" err="1">
                <a:solidFill>
                  <a:srgbClr val="1F1674"/>
                </a:solidFill>
                <a:latin typeface="Montserrat"/>
                <a:ea typeface="Montserrat"/>
                <a:cs typeface="Montserrat"/>
                <a:sym typeface="Montserrat"/>
              </a:rPr>
              <a:t>infantil</a:t>
            </a:r>
            <a:r>
              <a:rPr lang="en-US" sz="2999" b="0" i="0" u="none" strike="noStrike" cap="none" dirty="0">
                <a:solidFill>
                  <a:srgbClr val="1F1674"/>
                </a:solidFill>
                <a:latin typeface="Montserrat"/>
                <a:ea typeface="Montserrat"/>
                <a:cs typeface="Montserrat"/>
                <a:sym typeface="Montserrat"/>
              </a:rPr>
              <a:t> es un </a:t>
            </a:r>
            <a:r>
              <a:rPr lang="en-US" sz="2999" b="0" i="0" u="none" strike="noStrike" cap="none" dirty="0" err="1">
                <a:solidFill>
                  <a:srgbClr val="1F1674"/>
                </a:solidFill>
                <a:latin typeface="Montserrat"/>
                <a:ea typeface="Montserrat"/>
                <a:cs typeface="Montserrat"/>
                <a:sym typeface="Montserrat"/>
              </a:rPr>
              <a:t>problema</a:t>
            </a:r>
            <a:r>
              <a:rPr lang="en-US" sz="2999" b="0" i="0" u="none" strike="noStrike" cap="none" dirty="0">
                <a:solidFill>
                  <a:srgbClr val="1F1674"/>
                </a:solidFill>
                <a:latin typeface="Montserrat"/>
                <a:ea typeface="Montserrat"/>
                <a:cs typeface="Montserrat"/>
                <a:sym typeface="Montserrat"/>
              </a:rPr>
              <a:t> de </a:t>
            </a:r>
            <a:r>
              <a:rPr lang="en-US" sz="2999" b="0" i="0" u="none" strike="noStrike" cap="none" dirty="0" err="1">
                <a:solidFill>
                  <a:srgbClr val="1F1674"/>
                </a:solidFill>
                <a:latin typeface="Montserrat"/>
                <a:ea typeface="Montserrat"/>
                <a:cs typeface="Montserrat"/>
                <a:sym typeface="Montserrat"/>
              </a:rPr>
              <a:t>salud</a:t>
            </a:r>
            <a:r>
              <a:rPr lang="en-US" sz="2999" b="0" i="0" u="none" strike="noStrike" cap="none" dirty="0">
                <a:solidFill>
                  <a:srgbClr val="1F1674"/>
                </a:solidFill>
                <a:latin typeface="Montserrat"/>
                <a:ea typeface="Montserrat"/>
                <a:cs typeface="Montserrat"/>
                <a:sym typeface="Montserrat"/>
              </a:rPr>
              <a:t> </a:t>
            </a:r>
            <a:r>
              <a:rPr lang="en-US" sz="2999" b="0" i="0" u="none" strike="noStrike" cap="none" dirty="0" err="1">
                <a:solidFill>
                  <a:srgbClr val="1F1674"/>
                </a:solidFill>
                <a:latin typeface="Montserrat"/>
                <a:ea typeface="Montserrat"/>
                <a:cs typeface="Montserrat"/>
                <a:sym typeface="Montserrat"/>
              </a:rPr>
              <a:t>pública</a:t>
            </a:r>
            <a:r>
              <a:rPr lang="en-US" sz="2999" b="0" i="0" u="none" strike="noStrike" cap="none" dirty="0">
                <a:solidFill>
                  <a:srgbClr val="1F1674"/>
                </a:solidFill>
                <a:latin typeface="Montserrat"/>
                <a:ea typeface="Montserrat"/>
                <a:cs typeface="Montserrat"/>
                <a:sym typeface="Montserrat"/>
              </a:rPr>
              <a:t> </a:t>
            </a:r>
            <a:r>
              <a:rPr lang="en-US" sz="2999" b="0" i="0" u="none" strike="noStrike" cap="none" dirty="0" err="1">
                <a:solidFill>
                  <a:srgbClr val="1F1674"/>
                </a:solidFill>
                <a:latin typeface="Montserrat"/>
                <a:ea typeface="Montserrat"/>
                <a:cs typeface="Montserrat"/>
                <a:sym typeface="Montserrat"/>
              </a:rPr>
              <a:t>en</a:t>
            </a:r>
            <a:r>
              <a:rPr lang="en-US" sz="2999" b="0" i="0" u="none" strike="noStrike" cap="none" dirty="0">
                <a:solidFill>
                  <a:srgbClr val="1F1674"/>
                </a:solidFill>
                <a:latin typeface="Montserrat"/>
                <a:ea typeface="Montserrat"/>
                <a:cs typeface="Montserrat"/>
                <a:sym typeface="Montserrat"/>
              </a:rPr>
              <a:t> </a:t>
            </a:r>
            <a:r>
              <a:rPr lang="en-US" sz="2999" b="0" i="0" u="none" strike="noStrike" cap="none" dirty="0" err="1">
                <a:solidFill>
                  <a:srgbClr val="1F1674"/>
                </a:solidFill>
                <a:latin typeface="Montserrat"/>
                <a:ea typeface="Montserrat"/>
                <a:cs typeface="Montserrat"/>
                <a:sym typeface="Montserrat"/>
              </a:rPr>
              <a:t>el</a:t>
            </a:r>
            <a:r>
              <a:rPr lang="en-US" sz="2999" b="0" i="0" u="none" strike="noStrike" cap="none" dirty="0">
                <a:solidFill>
                  <a:srgbClr val="1F1674"/>
                </a:solidFill>
                <a:latin typeface="Montserrat"/>
                <a:ea typeface="Montserrat"/>
                <a:cs typeface="Montserrat"/>
                <a:sym typeface="Montserrat"/>
              </a:rPr>
              <a:t> Perú.</a:t>
            </a:r>
            <a:endParaRPr dirty="0"/>
          </a:p>
          <a:p>
            <a:pPr marL="647698" marR="0" lvl="1" indent="-323848" algn="just" rtl="0">
              <a:lnSpc>
                <a:spcPct val="140013"/>
              </a:lnSpc>
              <a:spcBef>
                <a:spcPts val="0"/>
              </a:spcBef>
              <a:spcAft>
                <a:spcPts val="0"/>
              </a:spcAft>
              <a:buClr>
                <a:srgbClr val="1F1674"/>
              </a:buClr>
              <a:buSzPts val="2999"/>
              <a:buFont typeface="Arial"/>
              <a:buChar char="•"/>
            </a:pPr>
            <a:r>
              <a:rPr lang="en-US" sz="2999" b="0" i="0" u="none" strike="noStrike" cap="none" dirty="0" err="1">
                <a:solidFill>
                  <a:srgbClr val="1F1674"/>
                </a:solidFill>
                <a:latin typeface="Montserrat"/>
                <a:ea typeface="Montserrat"/>
                <a:cs typeface="Montserrat"/>
                <a:sym typeface="Montserrat"/>
              </a:rPr>
              <a:t>Afecta</a:t>
            </a:r>
            <a:r>
              <a:rPr lang="en-US" sz="2999" b="0" i="0" u="none" strike="noStrike" cap="none" dirty="0">
                <a:solidFill>
                  <a:srgbClr val="1F1674"/>
                </a:solidFill>
                <a:latin typeface="Montserrat"/>
                <a:ea typeface="Montserrat"/>
                <a:cs typeface="Montserrat"/>
                <a:sym typeface="Montserrat"/>
              </a:rPr>
              <a:t> </a:t>
            </a:r>
            <a:r>
              <a:rPr lang="en-US" sz="2999" b="0" i="0" u="none" strike="noStrike" cap="none" dirty="0" err="1">
                <a:solidFill>
                  <a:srgbClr val="1F1674"/>
                </a:solidFill>
                <a:latin typeface="Montserrat"/>
                <a:ea typeface="Montserrat"/>
                <a:cs typeface="Montserrat"/>
                <a:sym typeface="Montserrat"/>
              </a:rPr>
              <a:t>el</a:t>
            </a:r>
            <a:r>
              <a:rPr lang="en-US" sz="2999" b="0" i="0" u="none" strike="noStrike" cap="none" dirty="0">
                <a:solidFill>
                  <a:srgbClr val="1F1674"/>
                </a:solidFill>
                <a:latin typeface="Montserrat"/>
                <a:ea typeface="Montserrat"/>
                <a:cs typeface="Montserrat"/>
                <a:sym typeface="Montserrat"/>
              </a:rPr>
              <a:t> </a:t>
            </a:r>
            <a:r>
              <a:rPr lang="en-US" sz="2999" b="0" i="0" u="none" strike="noStrike" cap="none" dirty="0" err="1">
                <a:solidFill>
                  <a:srgbClr val="1F1674"/>
                </a:solidFill>
                <a:latin typeface="Montserrat"/>
                <a:ea typeface="Montserrat"/>
                <a:cs typeface="Montserrat"/>
                <a:sym typeface="Montserrat"/>
              </a:rPr>
              <a:t>desarrollo</a:t>
            </a:r>
            <a:r>
              <a:rPr lang="en-US" sz="2999" b="0" i="0" u="none" strike="noStrike" cap="none" dirty="0">
                <a:solidFill>
                  <a:srgbClr val="1F1674"/>
                </a:solidFill>
                <a:latin typeface="Montserrat"/>
                <a:ea typeface="Montserrat"/>
                <a:cs typeface="Montserrat"/>
                <a:sym typeface="Montserrat"/>
              </a:rPr>
              <a:t> </a:t>
            </a:r>
            <a:r>
              <a:rPr lang="en-US" sz="2999" b="0" i="0" u="none" strike="noStrike" cap="none" dirty="0" err="1">
                <a:solidFill>
                  <a:srgbClr val="1F1674"/>
                </a:solidFill>
                <a:latin typeface="Montserrat"/>
                <a:ea typeface="Montserrat"/>
                <a:cs typeface="Montserrat"/>
                <a:sym typeface="Montserrat"/>
              </a:rPr>
              <a:t>cognitivo</a:t>
            </a:r>
            <a:r>
              <a:rPr lang="en-US" sz="2999" b="0" i="0" u="none" strike="noStrike" cap="none" dirty="0">
                <a:solidFill>
                  <a:srgbClr val="1F1674"/>
                </a:solidFill>
                <a:latin typeface="Montserrat"/>
                <a:ea typeface="Montserrat"/>
                <a:cs typeface="Montserrat"/>
                <a:sym typeface="Montserrat"/>
              </a:rPr>
              <a:t> y </a:t>
            </a:r>
            <a:r>
              <a:rPr lang="en-US" sz="2999" b="0" i="0" u="none" strike="noStrike" cap="none" dirty="0" err="1">
                <a:solidFill>
                  <a:srgbClr val="1F1674"/>
                </a:solidFill>
                <a:latin typeface="Montserrat"/>
                <a:ea typeface="Montserrat"/>
                <a:cs typeface="Montserrat"/>
                <a:sym typeface="Montserrat"/>
              </a:rPr>
              <a:t>físico</a:t>
            </a:r>
            <a:r>
              <a:rPr lang="en-US" sz="2999" b="0" i="0" u="none" strike="noStrike" cap="none" dirty="0">
                <a:solidFill>
                  <a:srgbClr val="1F1674"/>
                </a:solidFill>
                <a:latin typeface="Montserrat"/>
                <a:ea typeface="Montserrat"/>
                <a:cs typeface="Montserrat"/>
                <a:sym typeface="Montserrat"/>
              </a:rPr>
              <a:t> de los </a:t>
            </a:r>
            <a:r>
              <a:rPr lang="en-US" sz="2999" b="0" i="0" u="none" strike="noStrike" cap="none" dirty="0" err="1">
                <a:solidFill>
                  <a:srgbClr val="1F1674"/>
                </a:solidFill>
                <a:latin typeface="Montserrat"/>
                <a:ea typeface="Montserrat"/>
                <a:cs typeface="Montserrat"/>
                <a:sym typeface="Montserrat"/>
              </a:rPr>
              <a:t>niños</a:t>
            </a:r>
            <a:r>
              <a:rPr lang="en-US" sz="2999" b="0" i="0" u="none" strike="noStrike" cap="none" dirty="0">
                <a:solidFill>
                  <a:srgbClr val="1F1674"/>
                </a:solidFill>
                <a:latin typeface="Montserrat"/>
                <a:ea typeface="Montserrat"/>
                <a:cs typeface="Montserrat"/>
                <a:sym typeface="Montserrat"/>
              </a:rPr>
              <a:t>.</a:t>
            </a:r>
            <a:endParaRPr dirty="0"/>
          </a:p>
          <a:p>
            <a:pPr marL="647698" marR="0" lvl="1" indent="-323848" algn="just" rtl="0">
              <a:lnSpc>
                <a:spcPct val="140013"/>
              </a:lnSpc>
              <a:spcBef>
                <a:spcPts val="0"/>
              </a:spcBef>
              <a:spcAft>
                <a:spcPts val="0"/>
              </a:spcAft>
              <a:buClr>
                <a:srgbClr val="1F1674"/>
              </a:buClr>
              <a:buSzPts val="2999"/>
              <a:buFont typeface="Arial"/>
              <a:buChar char="•"/>
            </a:pPr>
            <a:r>
              <a:rPr lang="en-US" sz="2999" b="0" i="0" u="none" strike="noStrike" cap="none" dirty="0">
                <a:solidFill>
                  <a:srgbClr val="1F1674"/>
                </a:solidFill>
                <a:latin typeface="Montserrat"/>
                <a:ea typeface="Montserrat"/>
                <a:cs typeface="Montserrat"/>
                <a:sym typeface="Montserrat"/>
              </a:rPr>
              <a:t>El </a:t>
            </a:r>
            <a:r>
              <a:rPr lang="en-US" sz="2999" b="0" i="0" u="none" strike="noStrike" cap="none" dirty="0" err="1">
                <a:solidFill>
                  <a:srgbClr val="1F1674"/>
                </a:solidFill>
                <a:latin typeface="Montserrat"/>
                <a:ea typeface="Montserrat"/>
                <a:cs typeface="Montserrat"/>
                <a:sym typeface="Montserrat"/>
              </a:rPr>
              <a:t>objetivo</a:t>
            </a:r>
            <a:r>
              <a:rPr lang="en-US" sz="2999" b="0" i="0" u="none" strike="noStrike" cap="none" dirty="0">
                <a:solidFill>
                  <a:srgbClr val="1F1674"/>
                </a:solidFill>
                <a:latin typeface="Montserrat"/>
                <a:ea typeface="Montserrat"/>
                <a:cs typeface="Montserrat"/>
                <a:sym typeface="Montserrat"/>
              </a:rPr>
              <a:t> es </a:t>
            </a:r>
            <a:r>
              <a:rPr lang="en-US" sz="2999" b="0" i="0" u="none" strike="noStrike" cap="none" dirty="0" err="1">
                <a:solidFill>
                  <a:srgbClr val="1F1674"/>
                </a:solidFill>
                <a:latin typeface="Montserrat"/>
                <a:ea typeface="Montserrat"/>
                <a:cs typeface="Montserrat"/>
                <a:sym typeface="Montserrat"/>
              </a:rPr>
              <a:t>identificar</a:t>
            </a:r>
            <a:r>
              <a:rPr lang="en-US" sz="2999" b="0" i="0" u="none" strike="noStrike" cap="none" dirty="0">
                <a:solidFill>
                  <a:srgbClr val="1F1674"/>
                </a:solidFill>
                <a:latin typeface="Montserrat"/>
                <a:ea typeface="Montserrat"/>
                <a:cs typeface="Montserrat"/>
                <a:sym typeface="Montserrat"/>
              </a:rPr>
              <a:t> </a:t>
            </a:r>
            <a:r>
              <a:rPr lang="en-US" sz="2999" b="0" i="0" u="none" strike="noStrike" cap="none" dirty="0" err="1">
                <a:solidFill>
                  <a:srgbClr val="1F1674"/>
                </a:solidFill>
                <a:latin typeface="Montserrat"/>
                <a:ea typeface="Montserrat"/>
                <a:cs typeface="Montserrat"/>
                <a:sym typeface="Montserrat"/>
              </a:rPr>
              <a:t>perfiles</a:t>
            </a:r>
            <a:r>
              <a:rPr lang="en-US" sz="2999" b="0" i="0" u="none" strike="noStrike" cap="none" dirty="0">
                <a:solidFill>
                  <a:srgbClr val="1F1674"/>
                </a:solidFill>
                <a:latin typeface="Montserrat"/>
                <a:ea typeface="Montserrat"/>
                <a:cs typeface="Montserrat"/>
                <a:sym typeface="Montserrat"/>
              </a:rPr>
              <a:t> </a:t>
            </a:r>
            <a:r>
              <a:rPr lang="en-US" sz="2999" b="0" i="0" u="none" strike="noStrike" cap="none" dirty="0" err="1">
                <a:solidFill>
                  <a:srgbClr val="1F1674"/>
                </a:solidFill>
                <a:latin typeface="Montserrat"/>
                <a:ea typeface="Montserrat"/>
                <a:cs typeface="Montserrat"/>
                <a:sym typeface="Montserrat"/>
              </a:rPr>
              <a:t>nutricionales</a:t>
            </a:r>
            <a:r>
              <a:rPr lang="en-US" sz="2999" b="0" i="0" u="none" strike="noStrike" cap="none" dirty="0">
                <a:solidFill>
                  <a:srgbClr val="1F1674"/>
                </a:solidFill>
                <a:latin typeface="Montserrat"/>
                <a:ea typeface="Montserrat"/>
                <a:cs typeface="Montserrat"/>
                <a:sym typeface="Montserrat"/>
              </a:rPr>
              <a:t> </a:t>
            </a:r>
            <a:r>
              <a:rPr lang="en-US" sz="2999" b="0" i="0" u="none" strike="noStrike" cap="none" dirty="0" err="1">
                <a:solidFill>
                  <a:srgbClr val="1F1674"/>
                </a:solidFill>
                <a:latin typeface="Montserrat"/>
                <a:ea typeface="Montserrat"/>
                <a:cs typeface="Montserrat"/>
                <a:sym typeface="Montserrat"/>
              </a:rPr>
              <a:t>vinculados</a:t>
            </a:r>
            <a:r>
              <a:rPr lang="en-US" sz="2999" b="0" i="0" u="none" strike="noStrike" cap="none" dirty="0">
                <a:solidFill>
                  <a:srgbClr val="1F1674"/>
                </a:solidFill>
                <a:latin typeface="Montserrat"/>
                <a:ea typeface="Montserrat"/>
                <a:cs typeface="Montserrat"/>
                <a:sym typeface="Montserrat"/>
              </a:rPr>
              <a:t> a la anemia </a:t>
            </a:r>
            <a:r>
              <a:rPr lang="en-US" sz="2999" b="0" i="0" u="none" strike="noStrike" cap="none" dirty="0" err="1">
                <a:solidFill>
                  <a:srgbClr val="1F1674"/>
                </a:solidFill>
                <a:latin typeface="Montserrat"/>
                <a:ea typeface="Montserrat"/>
                <a:cs typeface="Montserrat"/>
                <a:sym typeface="Montserrat"/>
              </a:rPr>
              <a:t>usando</a:t>
            </a:r>
            <a:r>
              <a:rPr lang="en-US" sz="2999" b="0" i="0" u="none" strike="noStrike" cap="none" dirty="0">
                <a:solidFill>
                  <a:srgbClr val="1F1674"/>
                </a:solidFill>
                <a:latin typeface="Montserrat"/>
                <a:ea typeface="Montserrat"/>
                <a:cs typeface="Montserrat"/>
                <a:sym typeface="Montserrat"/>
              </a:rPr>
              <a:t> </a:t>
            </a:r>
            <a:r>
              <a:rPr lang="en-US" sz="2999" b="0" i="0" u="none" strike="noStrike" cap="none" dirty="0" err="1">
                <a:solidFill>
                  <a:srgbClr val="1F1674"/>
                </a:solidFill>
                <a:latin typeface="Montserrat"/>
                <a:ea typeface="Montserrat"/>
                <a:cs typeface="Montserrat"/>
                <a:sym typeface="Montserrat"/>
              </a:rPr>
              <a:t>técnicas</a:t>
            </a:r>
            <a:r>
              <a:rPr lang="en-US" sz="2999" b="0" i="0" u="none" strike="noStrike" cap="none" dirty="0">
                <a:solidFill>
                  <a:srgbClr val="1F1674"/>
                </a:solidFill>
                <a:latin typeface="Montserrat"/>
                <a:ea typeface="Montserrat"/>
                <a:cs typeface="Montserrat"/>
                <a:sym typeface="Montserrat"/>
              </a:rPr>
              <a:t> de </a:t>
            </a:r>
            <a:r>
              <a:rPr lang="en-US" sz="2999" b="0" i="0" u="none" strike="noStrike" cap="none" dirty="0" err="1">
                <a:solidFill>
                  <a:srgbClr val="1F1674"/>
                </a:solidFill>
                <a:latin typeface="Montserrat"/>
                <a:ea typeface="Montserrat"/>
                <a:cs typeface="Montserrat"/>
                <a:sym typeface="Montserrat"/>
              </a:rPr>
              <a:t>minería</a:t>
            </a:r>
            <a:r>
              <a:rPr lang="en-US" sz="2999" b="0" i="0" u="none" strike="noStrike" cap="none" dirty="0">
                <a:solidFill>
                  <a:srgbClr val="1F1674"/>
                </a:solidFill>
                <a:latin typeface="Montserrat"/>
                <a:ea typeface="Montserrat"/>
                <a:cs typeface="Montserrat"/>
                <a:sym typeface="Montserrat"/>
              </a:rPr>
              <a:t> de </a:t>
            </a:r>
            <a:r>
              <a:rPr lang="en-US" sz="2999" b="0" i="0" u="none" strike="noStrike" cap="none" dirty="0" err="1">
                <a:solidFill>
                  <a:srgbClr val="1F1674"/>
                </a:solidFill>
                <a:latin typeface="Montserrat"/>
                <a:ea typeface="Montserrat"/>
                <a:cs typeface="Montserrat"/>
                <a:sym typeface="Montserrat"/>
              </a:rPr>
              <a:t>datos</a:t>
            </a:r>
            <a:r>
              <a:rPr lang="en-US" sz="2999" b="0" i="0" u="none" strike="noStrike" cap="none" dirty="0">
                <a:solidFill>
                  <a:srgbClr val="1F1674"/>
                </a:solidFill>
                <a:latin typeface="Montserrat"/>
                <a:ea typeface="Montserrat"/>
                <a:cs typeface="Montserrat"/>
                <a:sym typeface="Montserrat"/>
              </a:rPr>
              <a:t> </a:t>
            </a:r>
            <a:r>
              <a:rPr lang="en-US" sz="2999" b="0" i="0" u="none" strike="noStrike" cap="none" dirty="0" err="1">
                <a:solidFill>
                  <a:srgbClr val="1F1674"/>
                </a:solidFill>
                <a:latin typeface="Montserrat"/>
                <a:ea typeface="Montserrat"/>
                <a:cs typeface="Montserrat"/>
                <a:sym typeface="Montserrat"/>
              </a:rPr>
              <a:t>supervisadas</a:t>
            </a:r>
            <a:r>
              <a:rPr lang="en-US" sz="2999" b="0" i="0" u="none" strike="noStrike" cap="none" dirty="0">
                <a:solidFill>
                  <a:srgbClr val="1F1674"/>
                </a:solidFill>
                <a:latin typeface="Montserrat"/>
                <a:ea typeface="Montserrat"/>
                <a:cs typeface="Montserrat"/>
                <a:sym typeface="Montserrat"/>
              </a:rPr>
              <a:t>.</a:t>
            </a:r>
            <a:endParaRPr dirty="0"/>
          </a:p>
          <a:p>
            <a:pPr marL="647698" marR="0" lvl="1" indent="-323848" algn="just" rtl="0">
              <a:lnSpc>
                <a:spcPct val="140013"/>
              </a:lnSpc>
              <a:spcBef>
                <a:spcPts val="0"/>
              </a:spcBef>
              <a:spcAft>
                <a:spcPts val="0"/>
              </a:spcAft>
              <a:buClr>
                <a:srgbClr val="1F1674"/>
              </a:buClr>
              <a:buSzPts val="2999"/>
              <a:buFont typeface="Arial"/>
              <a:buChar char="•"/>
            </a:pPr>
            <a:r>
              <a:rPr lang="en-US" sz="2999" b="0" i="0" u="none" strike="noStrike" cap="none" dirty="0" err="1">
                <a:solidFill>
                  <a:srgbClr val="1F1674"/>
                </a:solidFill>
                <a:latin typeface="Montserrat"/>
                <a:ea typeface="Montserrat"/>
                <a:cs typeface="Montserrat"/>
                <a:sym typeface="Montserrat"/>
              </a:rPr>
              <a:t>Esto</a:t>
            </a:r>
            <a:r>
              <a:rPr lang="en-US" sz="2999" b="0" i="0" u="none" strike="noStrike" cap="none" dirty="0">
                <a:solidFill>
                  <a:srgbClr val="1F1674"/>
                </a:solidFill>
                <a:latin typeface="Montserrat"/>
                <a:ea typeface="Montserrat"/>
                <a:cs typeface="Montserrat"/>
                <a:sym typeface="Montserrat"/>
              </a:rPr>
              <a:t> </a:t>
            </a:r>
            <a:r>
              <a:rPr lang="en-US" sz="2999" b="0" i="0" u="none" strike="noStrike" cap="none" dirty="0" err="1">
                <a:solidFill>
                  <a:srgbClr val="1F1674"/>
                </a:solidFill>
                <a:latin typeface="Montserrat"/>
                <a:ea typeface="Montserrat"/>
                <a:cs typeface="Montserrat"/>
                <a:sym typeface="Montserrat"/>
              </a:rPr>
              <a:t>permitirá</a:t>
            </a:r>
            <a:r>
              <a:rPr lang="en-US" sz="2999" b="0" i="0" u="none" strike="noStrike" cap="none" dirty="0">
                <a:solidFill>
                  <a:srgbClr val="1F1674"/>
                </a:solidFill>
                <a:latin typeface="Montserrat"/>
                <a:ea typeface="Montserrat"/>
                <a:cs typeface="Montserrat"/>
                <a:sym typeface="Montserrat"/>
              </a:rPr>
              <a:t> una </a:t>
            </a:r>
            <a:r>
              <a:rPr lang="en-US" sz="2999" b="0" i="0" u="none" strike="noStrike" cap="none" dirty="0" err="1">
                <a:solidFill>
                  <a:srgbClr val="1F1674"/>
                </a:solidFill>
                <a:latin typeface="Montserrat"/>
                <a:ea typeface="Montserrat"/>
                <a:cs typeface="Montserrat"/>
                <a:sym typeface="Montserrat"/>
              </a:rPr>
              <a:t>mejor</a:t>
            </a:r>
            <a:r>
              <a:rPr lang="en-US" sz="2999" b="0" i="0" u="none" strike="noStrike" cap="none" dirty="0">
                <a:solidFill>
                  <a:srgbClr val="1F1674"/>
                </a:solidFill>
                <a:latin typeface="Montserrat"/>
                <a:ea typeface="Montserrat"/>
                <a:cs typeface="Montserrat"/>
                <a:sym typeface="Montserrat"/>
              </a:rPr>
              <a:t> </a:t>
            </a:r>
            <a:r>
              <a:rPr lang="en-US" sz="2999" b="0" i="0" u="none" strike="noStrike" cap="none" dirty="0" err="1">
                <a:solidFill>
                  <a:srgbClr val="1F1674"/>
                </a:solidFill>
                <a:latin typeface="Montserrat"/>
                <a:ea typeface="Montserrat"/>
                <a:cs typeface="Montserrat"/>
                <a:sym typeface="Montserrat"/>
              </a:rPr>
              <a:t>segmentación</a:t>
            </a:r>
            <a:r>
              <a:rPr lang="en-US" sz="2999" b="0" i="0" u="none" strike="noStrike" cap="none" dirty="0">
                <a:solidFill>
                  <a:srgbClr val="1F1674"/>
                </a:solidFill>
                <a:latin typeface="Montserrat"/>
                <a:ea typeface="Montserrat"/>
                <a:cs typeface="Montserrat"/>
                <a:sym typeface="Montserrat"/>
              </a:rPr>
              <a:t> </a:t>
            </a:r>
            <a:r>
              <a:rPr lang="en-US" sz="2999" b="0" i="0" u="none" strike="noStrike" cap="none" dirty="0" err="1">
                <a:solidFill>
                  <a:srgbClr val="1F1674"/>
                </a:solidFill>
                <a:latin typeface="Montserrat"/>
                <a:ea typeface="Montserrat"/>
                <a:cs typeface="Montserrat"/>
                <a:sym typeface="Montserrat"/>
              </a:rPr>
              <a:t>poblacional</a:t>
            </a:r>
            <a:r>
              <a:rPr lang="en-US" sz="2999" b="0" i="0" u="none" strike="noStrike" cap="none" dirty="0">
                <a:solidFill>
                  <a:srgbClr val="1F1674"/>
                </a:solidFill>
                <a:latin typeface="Montserrat"/>
                <a:ea typeface="Montserrat"/>
                <a:cs typeface="Montserrat"/>
                <a:sym typeface="Montserrat"/>
              </a:rPr>
              <a:t> y </a:t>
            </a:r>
            <a:r>
              <a:rPr lang="en-US" sz="2999" b="0" i="0" u="none" strike="noStrike" cap="none" dirty="0" err="1">
                <a:solidFill>
                  <a:srgbClr val="1F1674"/>
                </a:solidFill>
                <a:latin typeface="Montserrat"/>
                <a:ea typeface="Montserrat"/>
                <a:cs typeface="Montserrat"/>
                <a:sym typeface="Montserrat"/>
              </a:rPr>
              <a:t>toma</a:t>
            </a:r>
            <a:r>
              <a:rPr lang="en-US" sz="2999" b="0" i="0" u="none" strike="noStrike" cap="none" dirty="0">
                <a:solidFill>
                  <a:srgbClr val="1F1674"/>
                </a:solidFill>
                <a:latin typeface="Montserrat"/>
                <a:ea typeface="Montserrat"/>
                <a:cs typeface="Montserrat"/>
                <a:sym typeface="Montserrat"/>
              </a:rPr>
              <a:t> de </a:t>
            </a:r>
            <a:r>
              <a:rPr lang="en-US" sz="2999" b="0" i="0" u="none" strike="noStrike" cap="none" dirty="0" err="1">
                <a:solidFill>
                  <a:srgbClr val="1F1674"/>
                </a:solidFill>
                <a:latin typeface="Montserrat"/>
                <a:ea typeface="Montserrat"/>
                <a:cs typeface="Montserrat"/>
                <a:sym typeface="Montserrat"/>
              </a:rPr>
              <a:t>decisiones</a:t>
            </a:r>
            <a:r>
              <a:rPr lang="en-US" sz="2999" b="0" i="0" u="none" strike="noStrike" cap="none" dirty="0">
                <a:solidFill>
                  <a:srgbClr val="1F1674"/>
                </a:solidFill>
                <a:latin typeface="Montserrat"/>
                <a:ea typeface="Montserrat"/>
                <a:cs typeface="Montserrat"/>
                <a:sym typeface="Montserrat"/>
              </a:rPr>
              <a:t> </a:t>
            </a:r>
            <a:r>
              <a:rPr lang="en-US" sz="2999" b="0" i="0" u="none" strike="noStrike" cap="none" dirty="0" err="1">
                <a:solidFill>
                  <a:srgbClr val="1F1674"/>
                </a:solidFill>
                <a:latin typeface="Montserrat"/>
                <a:ea typeface="Montserrat"/>
                <a:cs typeface="Montserrat"/>
                <a:sym typeface="Montserrat"/>
              </a:rPr>
              <a:t>en</a:t>
            </a:r>
            <a:r>
              <a:rPr lang="en-US" sz="2999" b="0" i="0" u="none" strike="noStrike" cap="none" dirty="0">
                <a:solidFill>
                  <a:srgbClr val="1F1674"/>
                </a:solidFill>
                <a:latin typeface="Montserrat"/>
                <a:ea typeface="Montserrat"/>
                <a:cs typeface="Montserrat"/>
                <a:sym typeface="Montserrat"/>
              </a:rPr>
              <a:t> </a:t>
            </a:r>
            <a:r>
              <a:rPr lang="en-US" sz="2999" b="0" i="0" u="none" strike="noStrike" cap="none" dirty="0" err="1">
                <a:solidFill>
                  <a:srgbClr val="1F1674"/>
                </a:solidFill>
                <a:latin typeface="Montserrat"/>
                <a:ea typeface="Montserrat"/>
                <a:cs typeface="Montserrat"/>
                <a:sym typeface="Montserrat"/>
              </a:rPr>
              <a:t>salud</a:t>
            </a:r>
            <a:r>
              <a:rPr lang="en-US" sz="2999" b="0" i="0" u="none" strike="noStrike" cap="none" dirty="0">
                <a:solidFill>
                  <a:srgbClr val="1F1674"/>
                </a:solidFill>
                <a:latin typeface="Montserrat"/>
                <a:ea typeface="Montserrat"/>
                <a:cs typeface="Montserrat"/>
                <a:sym typeface="Montserrat"/>
              </a:rPr>
              <a:t> </a:t>
            </a:r>
            <a:r>
              <a:rPr lang="en-US" sz="2999" b="0" i="0" u="none" strike="noStrike" cap="none" dirty="0" err="1">
                <a:solidFill>
                  <a:srgbClr val="1F1674"/>
                </a:solidFill>
                <a:latin typeface="Montserrat"/>
                <a:ea typeface="Montserrat"/>
                <a:cs typeface="Montserrat"/>
                <a:sym typeface="Montserrat"/>
              </a:rPr>
              <a:t>pública</a:t>
            </a:r>
            <a:r>
              <a:rPr lang="en-US" sz="2999" b="0" i="0" u="none" strike="noStrike" cap="none" dirty="0">
                <a:solidFill>
                  <a:srgbClr val="1F1674"/>
                </a:solidFill>
                <a:latin typeface="Montserrat"/>
                <a:ea typeface="Montserrat"/>
                <a:cs typeface="Montserrat"/>
                <a:sym typeface="Montserrat"/>
              </a:rPr>
              <a:t>.</a:t>
            </a:r>
            <a:endParaRPr dirty="0"/>
          </a:p>
          <a:p>
            <a:pPr marL="0" marR="0" lvl="0" indent="0" algn="just" rtl="0">
              <a:lnSpc>
                <a:spcPct val="140013"/>
              </a:lnSpc>
              <a:spcBef>
                <a:spcPts val="0"/>
              </a:spcBef>
              <a:spcAft>
                <a:spcPts val="0"/>
              </a:spcAft>
              <a:buNone/>
            </a:pPr>
            <a:endParaRPr sz="2999" u="none" strike="noStrike" dirty="0">
              <a:solidFill>
                <a:srgbClr val="1F1674"/>
              </a:solidFill>
              <a:latin typeface="Montserrat"/>
              <a:ea typeface="Montserrat"/>
              <a:cs typeface="Montserrat"/>
              <a:sym typeface="Montserrat"/>
            </a:endParaRPr>
          </a:p>
        </p:txBody>
      </p:sp>
      <p:sp>
        <p:nvSpPr>
          <p:cNvPr id="168" name="Google Shape;168;p3"/>
          <p:cNvSpPr/>
          <p:nvPr/>
        </p:nvSpPr>
        <p:spPr>
          <a:xfrm>
            <a:off x="12820325" y="2689921"/>
            <a:ext cx="3487293" cy="4114800"/>
          </a:xfrm>
          <a:custGeom>
            <a:avLst/>
            <a:gdLst/>
            <a:ahLst/>
            <a:cxnLst/>
            <a:rect l="l" t="t" r="r" b="b"/>
            <a:pathLst>
              <a:path w="3487293" h="4114800" extrusionOk="0">
                <a:moveTo>
                  <a:pt x="0" y="0"/>
                </a:moveTo>
                <a:lnTo>
                  <a:pt x="3487293" y="0"/>
                </a:lnTo>
                <a:lnTo>
                  <a:pt x="3487293" y="4114800"/>
                </a:lnTo>
                <a:lnTo>
                  <a:pt x="0" y="4114800"/>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9" name="Google Shape;169;p3"/>
          <p:cNvSpPr/>
          <p:nvPr/>
        </p:nvSpPr>
        <p:spPr>
          <a:xfrm>
            <a:off x="14703655" y="5827965"/>
            <a:ext cx="3408895" cy="3430335"/>
          </a:xfrm>
          <a:custGeom>
            <a:avLst/>
            <a:gdLst/>
            <a:ahLst/>
            <a:cxnLst/>
            <a:rect l="l" t="t" r="r" b="b"/>
            <a:pathLst>
              <a:path w="3408895" h="3430335" extrusionOk="0">
                <a:moveTo>
                  <a:pt x="0" y="0"/>
                </a:moveTo>
                <a:lnTo>
                  <a:pt x="3408895" y="0"/>
                </a:lnTo>
                <a:lnTo>
                  <a:pt x="3408895" y="3430335"/>
                </a:lnTo>
                <a:lnTo>
                  <a:pt x="0" y="3430335"/>
                </a:lnTo>
                <a:lnTo>
                  <a:pt x="0" y="0"/>
                </a:lnTo>
                <a:close/>
              </a:path>
            </a:pathLst>
          </a:custGeom>
          <a:blipFill rotWithShape="1">
            <a:blip r:embed="rId4">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0" name="Google Shape;170;p3"/>
          <p:cNvSpPr txBox="1"/>
          <p:nvPr/>
        </p:nvSpPr>
        <p:spPr>
          <a:xfrm>
            <a:off x="3845269" y="1384837"/>
            <a:ext cx="11783408" cy="863600"/>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5000">
                <a:solidFill>
                  <a:srgbClr val="145C8C"/>
                </a:solidFill>
                <a:latin typeface="Arial"/>
                <a:ea typeface="Arial"/>
                <a:cs typeface="Arial"/>
                <a:sym typeface="Arial"/>
              </a:rPr>
              <a:t>INTRODUCCIÓN</a:t>
            </a:r>
            <a:endParaRPr/>
          </a:p>
        </p:txBody>
      </p:sp>
    </p:spTree>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8FCFF"/>
        </a:solidFill>
        <a:effectLst/>
      </p:bgPr>
    </p:bg>
    <p:spTree>
      <p:nvGrpSpPr>
        <p:cNvPr id="1" name="Shape 174"/>
        <p:cNvGrpSpPr/>
        <p:nvPr/>
      </p:nvGrpSpPr>
      <p:grpSpPr>
        <a:xfrm>
          <a:off x="0" y="0"/>
          <a:ext cx="0" cy="0"/>
          <a:chOff x="0" y="0"/>
          <a:chExt cx="0" cy="0"/>
        </a:xfrm>
      </p:grpSpPr>
      <p:grpSp>
        <p:nvGrpSpPr>
          <p:cNvPr id="175" name="Google Shape;175;p4"/>
          <p:cNvGrpSpPr/>
          <p:nvPr/>
        </p:nvGrpSpPr>
        <p:grpSpPr>
          <a:xfrm>
            <a:off x="1611566" y="3266178"/>
            <a:ext cx="14695991" cy="5270373"/>
            <a:chOff x="0" y="-47625"/>
            <a:chExt cx="3870549" cy="1388082"/>
          </a:xfrm>
        </p:grpSpPr>
        <p:sp>
          <p:nvSpPr>
            <p:cNvPr id="176" name="Google Shape;176;p4"/>
            <p:cNvSpPr/>
            <p:nvPr/>
          </p:nvSpPr>
          <p:spPr>
            <a:xfrm>
              <a:off x="0" y="0"/>
              <a:ext cx="3870549" cy="1340457"/>
            </a:xfrm>
            <a:custGeom>
              <a:avLst/>
              <a:gdLst/>
              <a:ahLst/>
              <a:cxnLst/>
              <a:rect l="l" t="t" r="r" b="b"/>
              <a:pathLst>
                <a:path w="3870549" h="1340457" extrusionOk="0">
                  <a:moveTo>
                    <a:pt x="26867" y="0"/>
                  </a:moveTo>
                  <a:lnTo>
                    <a:pt x="3843682" y="0"/>
                  </a:lnTo>
                  <a:cubicBezTo>
                    <a:pt x="3850808" y="0"/>
                    <a:pt x="3857641" y="2831"/>
                    <a:pt x="3862680" y="7869"/>
                  </a:cubicBezTo>
                  <a:cubicBezTo>
                    <a:pt x="3867719" y="12908"/>
                    <a:pt x="3870549" y="19741"/>
                    <a:pt x="3870549" y="26867"/>
                  </a:cubicBezTo>
                  <a:lnTo>
                    <a:pt x="3870549" y="1313590"/>
                  </a:lnTo>
                  <a:cubicBezTo>
                    <a:pt x="3870549" y="1320715"/>
                    <a:pt x="3867719" y="1327549"/>
                    <a:pt x="3862680" y="1332588"/>
                  </a:cubicBezTo>
                  <a:cubicBezTo>
                    <a:pt x="3857641" y="1337626"/>
                    <a:pt x="3850808" y="1340457"/>
                    <a:pt x="3843682" y="1340457"/>
                  </a:cubicBezTo>
                  <a:lnTo>
                    <a:pt x="26867" y="1340457"/>
                  </a:lnTo>
                  <a:cubicBezTo>
                    <a:pt x="19741" y="1340457"/>
                    <a:pt x="12908" y="1337626"/>
                    <a:pt x="7869" y="1332588"/>
                  </a:cubicBezTo>
                  <a:cubicBezTo>
                    <a:pt x="2831" y="1327549"/>
                    <a:pt x="0" y="1320715"/>
                    <a:pt x="0" y="1313590"/>
                  </a:cubicBezTo>
                  <a:lnTo>
                    <a:pt x="0" y="26867"/>
                  </a:lnTo>
                  <a:cubicBezTo>
                    <a:pt x="0" y="19741"/>
                    <a:pt x="2831" y="12908"/>
                    <a:pt x="7869" y="7869"/>
                  </a:cubicBezTo>
                  <a:cubicBezTo>
                    <a:pt x="12908" y="2831"/>
                    <a:pt x="19741" y="0"/>
                    <a:pt x="26867" y="0"/>
                  </a:cubicBezTo>
                  <a:close/>
                </a:path>
              </a:pathLst>
            </a:custGeom>
            <a:solidFill>
              <a:srgbClr val="FFA85A"/>
            </a:solidFill>
            <a:ln w="152400" cap="rnd" cmpd="sng">
              <a:solidFill>
                <a:srgbClr val="4E639E"/>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7" name="Google Shape;177;p4"/>
            <p:cNvSpPr txBox="1"/>
            <p:nvPr/>
          </p:nvSpPr>
          <p:spPr>
            <a:xfrm>
              <a:off x="0" y="-47625"/>
              <a:ext cx="3870549" cy="1388082"/>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178" name="Google Shape;178;p4"/>
          <p:cNvGrpSpPr/>
          <p:nvPr/>
        </p:nvGrpSpPr>
        <p:grpSpPr>
          <a:xfrm>
            <a:off x="1808506" y="534938"/>
            <a:ext cx="14499051" cy="2154982"/>
            <a:chOff x="0" y="-157626"/>
            <a:chExt cx="19332068" cy="2873309"/>
          </a:xfrm>
        </p:grpSpPr>
        <p:cxnSp>
          <p:nvCxnSpPr>
            <p:cNvPr id="179" name="Google Shape;179;p4"/>
            <p:cNvCxnSpPr/>
            <p:nvPr/>
          </p:nvCxnSpPr>
          <p:spPr>
            <a:xfrm rot="10800000" flipH="1">
              <a:off x="1357842" y="2185493"/>
              <a:ext cx="17974226" cy="38504"/>
            </a:xfrm>
            <a:prstGeom prst="straightConnector1">
              <a:avLst/>
            </a:prstGeom>
            <a:noFill/>
            <a:ln w="76200" cap="flat" cmpd="sng">
              <a:solidFill>
                <a:srgbClr val="4E639E"/>
              </a:solidFill>
              <a:prstDash val="solid"/>
              <a:round/>
              <a:headEnd type="none" w="sm" len="sm"/>
              <a:tailEnd type="stealth" w="med" len="med"/>
            </a:ln>
          </p:spPr>
        </p:cxnSp>
        <p:grpSp>
          <p:nvGrpSpPr>
            <p:cNvPr id="180" name="Google Shape;180;p4"/>
            <p:cNvGrpSpPr/>
            <p:nvPr/>
          </p:nvGrpSpPr>
          <p:grpSpPr>
            <a:xfrm>
              <a:off x="0" y="0"/>
              <a:ext cx="2715683" cy="2715683"/>
              <a:chOff x="0" y="0"/>
              <a:chExt cx="812800" cy="812800"/>
            </a:xfrm>
          </p:grpSpPr>
          <p:sp>
            <p:nvSpPr>
              <p:cNvPr id="181" name="Google Shape;181;p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7150" cap="sq" cmpd="sng">
                <a:solidFill>
                  <a:srgbClr val="4E639E"/>
                </a:solidFill>
                <a:prstDash val="dash"/>
                <a:miter lim="8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2" name="Google Shape;182;p4"/>
              <p:cNvSpPr txBox="1"/>
              <p:nvPr/>
            </p:nvSpPr>
            <p:spPr>
              <a:xfrm>
                <a:off x="76200" y="28575"/>
                <a:ext cx="660400" cy="708025"/>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183" name="Google Shape;183;p4"/>
            <p:cNvGrpSpPr/>
            <p:nvPr/>
          </p:nvGrpSpPr>
          <p:grpSpPr>
            <a:xfrm>
              <a:off x="150744" y="-157626"/>
              <a:ext cx="2603039" cy="2786065"/>
              <a:chOff x="0" y="-57150"/>
              <a:chExt cx="812800" cy="869950"/>
            </a:xfrm>
          </p:grpSpPr>
          <p:sp>
            <p:nvSpPr>
              <p:cNvPr id="184" name="Google Shape;184;p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3D5E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5" name="Google Shape;185;p4"/>
              <p:cNvSpPr txBox="1"/>
              <p:nvPr/>
            </p:nvSpPr>
            <p:spPr>
              <a:xfrm>
                <a:off x="76200" y="-57150"/>
                <a:ext cx="660400" cy="793750"/>
              </a:xfrm>
              <a:prstGeom prst="rect">
                <a:avLst/>
              </a:prstGeom>
              <a:noFill/>
              <a:ln>
                <a:noFill/>
              </a:ln>
            </p:spPr>
            <p:txBody>
              <a:bodyPr spcFirstLastPara="1" wrap="square" lIns="50800" tIns="50800" rIns="50800" bIns="50800" anchor="ctr" anchorCtr="0">
                <a:noAutofit/>
              </a:bodyPr>
              <a:lstStyle/>
              <a:p>
                <a:pPr marL="0" marR="0" lvl="0" indent="0" algn="ctr" rtl="0">
                  <a:lnSpc>
                    <a:spcPct val="544388"/>
                  </a:lnSpc>
                  <a:spcBef>
                    <a:spcPts val="0"/>
                  </a:spcBef>
                  <a:spcAft>
                    <a:spcPts val="0"/>
                  </a:spcAft>
                  <a:buNone/>
                </a:pPr>
                <a:endParaRPr sz="1800">
                  <a:solidFill>
                    <a:schemeClr val="dk1"/>
                  </a:solidFill>
                  <a:latin typeface="Calibri"/>
                  <a:ea typeface="Calibri"/>
                  <a:cs typeface="Calibri"/>
                  <a:sym typeface="Calibri"/>
                </a:endParaRPr>
              </a:p>
            </p:txBody>
          </p:sp>
        </p:grpSp>
        <p:cxnSp>
          <p:nvCxnSpPr>
            <p:cNvPr id="186" name="Google Shape;186;p4"/>
            <p:cNvCxnSpPr/>
            <p:nvPr/>
          </p:nvCxnSpPr>
          <p:spPr>
            <a:xfrm rot="10800000">
              <a:off x="1508585" y="145897"/>
              <a:ext cx="0" cy="360699"/>
            </a:xfrm>
            <a:prstGeom prst="straightConnector1">
              <a:avLst/>
            </a:prstGeom>
            <a:noFill/>
            <a:ln w="50800" cap="flat" cmpd="sng">
              <a:solidFill>
                <a:srgbClr val="F2981B"/>
              </a:solidFill>
              <a:prstDash val="solid"/>
              <a:round/>
              <a:headEnd type="none" w="sm" len="sm"/>
              <a:tailEnd type="none" w="sm" len="sm"/>
            </a:ln>
          </p:spPr>
        </p:cxnSp>
        <p:cxnSp>
          <p:nvCxnSpPr>
            <p:cNvPr id="187" name="Google Shape;187;p4"/>
            <p:cNvCxnSpPr/>
            <p:nvPr/>
          </p:nvCxnSpPr>
          <p:spPr>
            <a:xfrm rot="10800000">
              <a:off x="1508585" y="2198596"/>
              <a:ext cx="0" cy="360699"/>
            </a:xfrm>
            <a:prstGeom prst="straightConnector1">
              <a:avLst/>
            </a:prstGeom>
            <a:noFill/>
            <a:ln w="50800" cap="flat" cmpd="sng">
              <a:solidFill>
                <a:srgbClr val="F2981B"/>
              </a:solidFill>
              <a:prstDash val="solid"/>
              <a:round/>
              <a:headEnd type="none" w="sm" len="sm"/>
              <a:tailEnd type="none" w="sm" len="sm"/>
            </a:ln>
          </p:spPr>
        </p:cxnSp>
        <p:cxnSp>
          <p:nvCxnSpPr>
            <p:cNvPr id="188" name="Google Shape;188;p4"/>
            <p:cNvCxnSpPr/>
            <p:nvPr/>
          </p:nvCxnSpPr>
          <p:spPr>
            <a:xfrm>
              <a:off x="271240" y="1383242"/>
              <a:ext cx="360699" cy="0"/>
            </a:xfrm>
            <a:prstGeom prst="straightConnector1">
              <a:avLst/>
            </a:prstGeom>
            <a:noFill/>
            <a:ln w="50800" cap="flat" cmpd="sng">
              <a:solidFill>
                <a:srgbClr val="F2981B"/>
              </a:solidFill>
              <a:prstDash val="solid"/>
              <a:round/>
              <a:headEnd type="none" w="sm" len="sm"/>
              <a:tailEnd type="none" w="sm" len="sm"/>
            </a:ln>
          </p:spPr>
        </p:cxnSp>
        <p:cxnSp>
          <p:nvCxnSpPr>
            <p:cNvPr id="189" name="Google Shape;189;p4"/>
            <p:cNvCxnSpPr/>
            <p:nvPr/>
          </p:nvCxnSpPr>
          <p:spPr>
            <a:xfrm>
              <a:off x="618545" y="564904"/>
              <a:ext cx="303512" cy="194896"/>
            </a:xfrm>
            <a:prstGeom prst="straightConnector1">
              <a:avLst/>
            </a:prstGeom>
            <a:noFill/>
            <a:ln w="50800" cap="flat" cmpd="sng">
              <a:solidFill>
                <a:srgbClr val="F2981B"/>
              </a:solidFill>
              <a:prstDash val="solid"/>
              <a:round/>
              <a:headEnd type="none" w="sm" len="sm"/>
              <a:tailEnd type="none" w="sm" len="sm"/>
            </a:ln>
          </p:spPr>
        </p:cxnSp>
        <p:cxnSp>
          <p:nvCxnSpPr>
            <p:cNvPr id="190" name="Google Shape;190;p4"/>
            <p:cNvCxnSpPr/>
            <p:nvPr/>
          </p:nvCxnSpPr>
          <p:spPr>
            <a:xfrm rot="10800000" flipH="1">
              <a:off x="648415" y="1955791"/>
              <a:ext cx="274526" cy="233965"/>
            </a:xfrm>
            <a:prstGeom prst="straightConnector1">
              <a:avLst/>
            </a:prstGeom>
            <a:noFill/>
            <a:ln w="50800" cap="flat" cmpd="sng">
              <a:solidFill>
                <a:srgbClr val="F2981B"/>
              </a:solidFill>
              <a:prstDash val="solid"/>
              <a:round/>
              <a:headEnd type="none" w="sm" len="sm"/>
              <a:tailEnd type="none" w="sm" len="sm"/>
            </a:ln>
          </p:spPr>
        </p:cxnSp>
        <p:sp>
          <p:nvSpPr>
            <p:cNvPr id="191" name="Google Shape;191;p4"/>
            <p:cNvSpPr txBox="1"/>
            <p:nvPr/>
          </p:nvSpPr>
          <p:spPr>
            <a:xfrm>
              <a:off x="356907" y="737207"/>
              <a:ext cx="2190714" cy="1330326"/>
            </a:xfrm>
            <a:prstGeom prst="rect">
              <a:avLst/>
            </a:prstGeom>
            <a:noFill/>
            <a:ln>
              <a:noFill/>
            </a:ln>
          </p:spPr>
          <p:txBody>
            <a:bodyPr spcFirstLastPara="1" wrap="square" lIns="0" tIns="0" rIns="0" bIns="0" anchor="t" anchorCtr="0">
              <a:spAutoFit/>
            </a:bodyPr>
            <a:lstStyle/>
            <a:p>
              <a:pPr marL="0" marR="0" lvl="0" indent="0" algn="ctr" rtl="0">
                <a:lnSpc>
                  <a:spcPct val="140006"/>
                </a:lnSpc>
                <a:spcBef>
                  <a:spcPts val="0"/>
                </a:spcBef>
                <a:spcAft>
                  <a:spcPts val="0"/>
                </a:spcAft>
                <a:buNone/>
              </a:pPr>
              <a:r>
                <a:rPr lang="en-US" sz="5999">
                  <a:solidFill>
                    <a:srgbClr val="1F1674"/>
                  </a:solidFill>
                  <a:latin typeface="Arial"/>
                  <a:ea typeface="Arial"/>
                  <a:cs typeface="Arial"/>
                  <a:sym typeface="Arial"/>
                </a:rPr>
                <a:t>2</a:t>
              </a:r>
              <a:endParaRPr/>
            </a:p>
          </p:txBody>
        </p:sp>
      </p:grpSp>
      <p:sp>
        <p:nvSpPr>
          <p:cNvPr id="192" name="Google Shape;192;p4"/>
          <p:cNvSpPr txBox="1"/>
          <p:nvPr/>
        </p:nvSpPr>
        <p:spPr>
          <a:xfrm>
            <a:off x="4193081" y="1473972"/>
            <a:ext cx="11783408" cy="771525"/>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en-US" sz="5000">
                <a:solidFill>
                  <a:srgbClr val="145C8C"/>
                </a:solidFill>
                <a:latin typeface="Arial"/>
                <a:ea typeface="Arial"/>
                <a:cs typeface="Arial"/>
                <a:sym typeface="Arial"/>
              </a:rPr>
              <a:t>OBJETIVO DE LA INVESTIGACIÓN</a:t>
            </a:r>
            <a:endParaRPr/>
          </a:p>
        </p:txBody>
      </p:sp>
      <p:grpSp>
        <p:nvGrpSpPr>
          <p:cNvPr id="193" name="Google Shape;193;p4"/>
          <p:cNvGrpSpPr/>
          <p:nvPr/>
        </p:nvGrpSpPr>
        <p:grpSpPr>
          <a:xfrm>
            <a:off x="2011936" y="2961378"/>
            <a:ext cx="6724704" cy="5317250"/>
            <a:chOff x="0" y="-47625"/>
            <a:chExt cx="1771115" cy="1400428"/>
          </a:xfrm>
        </p:grpSpPr>
        <p:sp>
          <p:nvSpPr>
            <p:cNvPr id="194" name="Google Shape;194;p4"/>
            <p:cNvSpPr/>
            <p:nvPr/>
          </p:nvSpPr>
          <p:spPr>
            <a:xfrm>
              <a:off x="0" y="0"/>
              <a:ext cx="1771115" cy="1352803"/>
            </a:xfrm>
            <a:custGeom>
              <a:avLst/>
              <a:gdLst/>
              <a:ahLst/>
              <a:cxnLst/>
              <a:rect l="l" t="t" r="r" b="b"/>
              <a:pathLst>
                <a:path w="1771115" h="1352803" extrusionOk="0">
                  <a:moveTo>
                    <a:pt x="0" y="0"/>
                  </a:moveTo>
                  <a:lnTo>
                    <a:pt x="1771115" y="0"/>
                  </a:lnTo>
                  <a:lnTo>
                    <a:pt x="1771115" y="1352803"/>
                  </a:lnTo>
                  <a:lnTo>
                    <a:pt x="0" y="1352803"/>
                  </a:lnTo>
                  <a:close/>
                </a:path>
              </a:pathLst>
            </a:custGeom>
            <a:solidFill>
              <a:srgbClr val="E9EAEB"/>
            </a:solidFill>
            <a:ln w="57150" cap="sq" cmpd="sng">
              <a:solidFill>
                <a:srgbClr val="4E639E"/>
              </a:solidFill>
              <a:prstDash val="solid"/>
              <a:miter lim="8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5" name="Google Shape;195;p4"/>
            <p:cNvSpPr txBox="1"/>
            <p:nvPr/>
          </p:nvSpPr>
          <p:spPr>
            <a:xfrm>
              <a:off x="0" y="-47625"/>
              <a:ext cx="1771115" cy="1400428"/>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sp>
        <p:nvSpPr>
          <p:cNvPr id="196" name="Google Shape;196;p4"/>
          <p:cNvSpPr/>
          <p:nvPr/>
        </p:nvSpPr>
        <p:spPr>
          <a:xfrm flipH="1">
            <a:off x="13927279" y="6198339"/>
            <a:ext cx="4554366" cy="3519283"/>
          </a:xfrm>
          <a:custGeom>
            <a:avLst/>
            <a:gdLst/>
            <a:ahLst/>
            <a:cxnLst/>
            <a:rect l="l" t="t" r="r" b="b"/>
            <a:pathLst>
              <a:path w="4554366" h="3519283" extrusionOk="0">
                <a:moveTo>
                  <a:pt x="4554366" y="0"/>
                </a:moveTo>
                <a:lnTo>
                  <a:pt x="0" y="0"/>
                </a:lnTo>
                <a:lnTo>
                  <a:pt x="0" y="3519283"/>
                </a:lnTo>
                <a:lnTo>
                  <a:pt x="4554366" y="3519283"/>
                </a:lnTo>
                <a:lnTo>
                  <a:pt x="4554366"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197" name="Google Shape;197;p4"/>
          <p:cNvGrpSpPr/>
          <p:nvPr/>
        </p:nvGrpSpPr>
        <p:grpSpPr>
          <a:xfrm>
            <a:off x="9118972" y="2961378"/>
            <a:ext cx="6724704" cy="5317250"/>
            <a:chOff x="0" y="-47625"/>
            <a:chExt cx="1771115" cy="1400428"/>
          </a:xfrm>
        </p:grpSpPr>
        <p:sp>
          <p:nvSpPr>
            <p:cNvPr id="198" name="Google Shape;198;p4"/>
            <p:cNvSpPr/>
            <p:nvPr/>
          </p:nvSpPr>
          <p:spPr>
            <a:xfrm>
              <a:off x="0" y="0"/>
              <a:ext cx="1771115" cy="1352803"/>
            </a:xfrm>
            <a:custGeom>
              <a:avLst/>
              <a:gdLst/>
              <a:ahLst/>
              <a:cxnLst/>
              <a:rect l="l" t="t" r="r" b="b"/>
              <a:pathLst>
                <a:path w="1771115" h="1352803" extrusionOk="0">
                  <a:moveTo>
                    <a:pt x="0" y="0"/>
                  </a:moveTo>
                  <a:lnTo>
                    <a:pt x="1771115" y="0"/>
                  </a:lnTo>
                  <a:lnTo>
                    <a:pt x="1771115" y="1352803"/>
                  </a:lnTo>
                  <a:lnTo>
                    <a:pt x="0" y="1352803"/>
                  </a:lnTo>
                  <a:close/>
                </a:path>
              </a:pathLst>
            </a:custGeom>
            <a:solidFill>
              <a:srgbClr val="E9EAEB"/>
            </a:solidFill>
            <a:ln w="57150" cap="sq" cmpd="sng">
              <a:solidFill>
                <a:srgbClr val="4E639E"/>
              </a:solidFill>
              <a:prstDash val="solid"/>
              <a:miter lim="8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9" name="Google Shape;199;p4"/>
            <p:cNvSpPr txBox="1"/>
            <p:nvPr/>
          </p:nvSpPr>
          <p:spPr>
            <a:xfrm>
              <a:off x="0" y="-47625"/>
              <a:ext cx="1771115" cy="1400428"/>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sp>
        <p:nvSpPr>
          <p:cNvPr id="200" name="Google Shape;200;p4"/>
          <p:cNvSpPr txBox="1"/>
          <p:nvPr/>
        </p:nvSpPr>
        <p:spPr>
          <a:xfrm>
            <a:off x="8959561" y="3564257"/>
            <a:ext cx="7244901" cy="712470"/>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en-US" sz="4500" b="1">
                <a:solidFill>
                  <a:srgbClr val="1F1674"/>
                </a:solidFill>
                <a:latin typeface="Bebas Neue"/>
                <a:ea typeface="Bebas Neue"/>
                <a:cs typeface="Bebas Neue"/>
                <a:sym typeface="Bebas Neue"/>
              </a:rPr>
              <a:t>Obj</a:t>
            </a:r>
            <a:r>
              <a:rPr lang="en-US" sz="4500" b="1" u="none" strike="noStrike">
                <a:solidFill>
                  <a:srgbClr val="1F1674"/>
                </a:solidFill>
                <a:latin typeface="Bebas Neue"/>
                <a:ea typeface="Bebas Neue"/>
                <a:cs typeface="Bebas Neue"/>
                <a:sym typeface="Bebas Neue"/>
              </a:rPr>
              <a:t>etivos Específicos</a:t>
            </a:r>
            <a:endParaRPr/>
          </a:p>
        </p:txBody>
      </p:sp>
      <p:sp>
        <p:nvSpPr>
          <p:cNvPr id="201" name="Google Shape;201;p4"/>
          <p:cNvSpPr txBox="1"/>
          <p:nvPr/>
        </p:nvSpPr>
        <p:spPr>
          <a:xfrm>
            <a:off x="9550824" y="4497700"/>
            <a:ext cx="6118800" cy="3616200"/>
          </a:xfrm>
          <a:prstGeom prst="rect">
            <a:avLst/>
          </a:prstGeom>
          <a:noFill/>
          <a:ln>
            <a:noFill/>
          </a:ln>
        </p:spPr>
        <p:txBody>
          <a:bodyPr spcFirstLastPara="1" wrap="square" lIns="0" tIns="0" rIns="0" bIns="0" anchor="t" anchorCtr="0">
            <a:spAutoFit/>
          </a:bodyPr>
          <a:lstStyle/>
          <a:p>
            <a:pPr marL="539749" marR="0" lvl="1" indent="-269874" algn="l" rtl="0">
              <a:lnSpc>
                <a:spcPct val="140016"/>
              </a:lnSpc>
              <a:spcBef>
                <a:spcPts val="0"/>
              </a:spcBef>
              <a:spcAft>
                <a:spcPts val="0"/>
              </a:spcAft>
              <a:buClr>
                <a:srgbClr val="1F1674"/>
              </a:buClr>
              <a:buSzPts val="2499"/>
              <a:buFont typeface="Arial"/>
              <a:buChar char="•"/>
            </a:pPr>
            <a:r>
              <a:rPr lang="en-US" sz="2499" b="0" i="0" u="none" strike="noStrike" cap="none">
                <a:solidFill>
                  <a:srgbClr val="1F1674"/>
                </a:solidFill>
                <a:latin typeface="Montserrat"/>
                <a:ea typeface="Montserrat"/>
                <a:cs typeface="Montserrat"/>
                <a:sym typeface="Montserrat"/>
              </a:rPr>
              <a:t>Preprocesar y transformar la base de datos </a:t>
            </a:r>
            <a:r>
              <a:rPr lang="en-US" sz="2499">
                <a:solidFill>
                  <a:srgbClr val="1F1674"/>
                </a:solidFill>
                <a:latin typeface="Montserrat"/>
                <a:ea typeface="Montserrat"/>
                <a:cs typeface="Montserrat"/>
                <a:sym typeface="Montserrat"/>
              </a:rPr>
              <a:t>ENDES </a:t>
            </a:r>
            <a:r>
              <a:rPr lang="en-US" sz="2499" b="0" i="0" u="none" strike="noStrike" cap="none">
                <a:solidFill>
                  <a:srgbClr val="1F1674"/>
                </a:solidFill>
                <a:latin typeface="Montserrat"/>
                <a:ea typeface="Montserrat"/>
                <a:cs typeface="Montserrat"/>
                <a:sym typeface="Montserrat"/>
              </a:rPr>
              <a:t>para análisis.</a:t>
            </a:r>
            <a:endParaRPr/>
          </a:p>
          <a:p>
            <a:pPr marL="539749" marR="0" lvl="1" indent="-269874" algn="l" rtl="0">
              <a:lnSpc>
                <a:spcPct val="140016"/>
              </a:lnSpc>
              <a:spcBef>
                <a:spcPts val="0"/>
              </a:spcBef>
              <a:spcAft>
                <a:spcPts val="0"/>
              </a:spcAft>
              <a:buClr>
                <a:srgbClr val="1F1674"/>
              </a:buClr>
              <a:buSzPts val="2499"/>
              <a:buFont typeface="Arial"/>
              <a:buChar char="•"/>
            </a:pPr>
            <a:r>
              <a:rPr lang="en-US" sz="2499" b="0" i="0" u="none" strike="noStrike" cap="none">
                <a:solidFill>
                  <a:srgbClr val="1F1674"/>
                </a:solidFill>
                <a:latin typeface="Montserrat"/>
                <a:ea typeface="Montserrat"/>
                <a:cs typeface="Montserrat"/>
                <a:sym typeface="Montserrat"/>
              </a:rPr>
              <a:t>Aplicar algoritmos de agrupamiento en WEKA.</a:t>
            </a:r>
            <a:endParaRPr/>
          </a:p>
          <a:p>
            <a:pPr marL="539749" marR="0" lvl="1" indent="-269874" algn="l" rtl="0">
              <a:lnSpc>
                <a:spcPct val="140016"/>
              </a:lnSpc>
              <a:spcBef>
                <a:spcPts val="0"/>
              </a:spcBef>
              <a:spcAft>
                <a:spcPts val="0"/>
              </a:spcAft>
              <a:buClr>
                <a:srgbClr val="1F1674"/>
              </a:buClr>
              <a:buSzPts val="2499"/>
              <a:buFont typeface="Arial"/>
              <a:buChar char="•"/>
            </a:pPr>
            <a:r>
              <a:rPr lang="en-US" sz="2499" b="0" i="0" u="none" strike="noStrike" cap="none">
                <a:solidFill>
                  <a:srgbClr val="1F1674"/>
                </a:solidFill>
                <a:latin typeface="Montserrat"/>
                <a:ea typeface="Montserrat"/>
                <a:cs typeface="Montserrat"/>
                <a:sym typeface="Montserrat"/>
              </a:rPr>
              <a:t>Interpretar los perfiles hallados en relación a la presencia de anemia.</a:t>
            </a:r>
            <a:endParaRPr/>
          </a:p>
          <a:p>
            <a:pPr marL="539749" marR="0" lvl="1" indent="-111188" algn="l" rtl="0">
              <a:lnSpc>
                <a:spcPct val="140016"/>
              </a:lnSpc>
              <a:spcBef>
                <a:spcPts val="0"/>
              </a:spcBef>
              <a:spcAft>
                <a:spcPts val="0"/>
              </a:spcAft>
              <a:buClr>
                <a:schemeClr val="dk1"/>
              </a:buClr>
              <a:buSzPts val="2499"/>
              <a:buFont typeface="Arial"/>
              <a:buNone/>
            </a:pPr>
            <a:endParaRPr sz="2499" b="0" i="0" u="none" strike="noStrike" cap="none">
              <a:solidFill>
                <a:srgbClr val="1F1674"/>
              </a:solidFill>
              <a:latin typeface="Montserrat"/>
              <a:ea typeface="Montserrat"/>
              <a:cs typeface="Montserrat"/>
              <a:sym typeface="Montserrat"/>
            </a:endParaRPr>
          </a:p>
        </p:txBody>
      </p:sp>
      <p:sp>
        <p:nvSpPr>
          <p:cNvPr id="202" name="Google Shape;202;p4"/>
          <p:cNvSpPr txBox="1"/>
          <p:nvPr/>
        </p:nvSpPr>
        <p:spPr>
          <a:xfrm>
            <a:off x="1714661" y="3564257"/>
            <a:ext cx="7244901" cy="712470"/>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en-US" sz="4500" b="1">
                <a:solidFill>
                  <a:srgbClr val="1F1674"/>
                </a:solidFill>
                <a:latin typeface="Bebas Neue"/>
                <a:ea typeface="Bebas Neue"/>
                <a:cs typeface="Bebas Neue"/>
                <a:sym typeface="Bebas Neue"/>
              </a:rPr>
              <a:t>Obj</a:t>
            </a:r>
            <a:r>
              <a:rPr lang="en-US" sz="4500" b="1" u="none" strike="noStrike">
                <a:solidFill>
                  <a:srgbClr val="1F1674"/>
                </a:solidFill>
                <a:latin typeface="Bebas Neue"/>
                <a:ea typeface="Bebas Neue"/>
                <a:cs typeface="Bebas Neue"/>
                <a:sym typeface="Bebas Neue"/>
              </a:rPr>
              <a:t>etivo General</a:t>
            </a:r>
            <a:endParaRPr/>
          </a:p>
        </p:txBody>
      </p:sp>
      <p:sp>
        <p:nvSpPr>
          <p:cNvPr id="203" name="Google Shape;203;p4"/>
          <p:cNvSpPr txBox="1"/>
          <p:nvPr/>
        </p:nvSpPr>
        <p:spPr>
          <a:xfrm>
            <a:off x="2305933" y="4599529"/>
            <a:ext cx="5721032" cy="2692084"/>
          </a:xfrm>
          <a:prstGeom prst="rect">
            <a:avLst/>
          </a:prstGeom>
          <a:noFill/>
          <a:ln>
            <a:noFill/>
          </a:ln>
        </p:spPr>
        <p:txBody>
          <a:bodyPr spcFirstLastPara="1" wrap="square" lIns="0" tIns="0" rIns="0" bIns="0" anchor="t" anchorCtr="0">
            <a:spAutoFit/>
          </a:bodyPr>
          <a:lstStyle/>
          <a:p>
            <a:pPr marL="539749" marR="0" lvl="1" indent="-269874" algn="l" rtl="0">
              <a:lnSpc>
                <a:spcPct val="140016"/>
              </a:lnSpc>
              <a:spcBef>
                <a:spcPts val="0"/>
              </a:spcBef>
              <a:spcAft>
                <a:spcPts val="0"/>
              </a:spcAft>
              <a:buClr>
                <a:srgbClr val="1F1674"/>
              </a:buClr>
              <a:buSzPts val="2499"/>
              <a:buFont typeface="Arial"/>
              <a:buChar char="•"/>
            </a:pPr>
            <a:r>
              <a:rPr lang="en-US" sz="2499" b="0" i="0" u="none" strike="noStrike" cap="none" dirty="0" err="1">
                <a:solidFill>
                  <a:srgbClr val="1F1674"/>
                </a:solidFill>
                <a:latin typeface="Montserrat"/>
                <a:ea typeface="Montserrat"/>
                <a:cs typeface="Montserrat"/>
                <a:sym typeface="Montserrat"/>
              </a:rPr>
              <a:t>Identificar</a:t>
            </a:r>
            <a:r>
              <a:rPr lang="en-US" sz="2499" b="0" i="0" u="none" strike="noStrike" cap="none" dirty="0">
                <a:solidFill>
                  <a:srgbClr val="1F1674"/>
                </a:solidFill>
                <a:latin typeface="Montserrat"/>
                <a:ea typeface="Montserrat"/>
                <a:cs typeface="Montserrat"/>
                <a:sym typeface="Montserrat"/>
              </a:rPr>
              <a:t> </a:t>
            </a:r>
            <a:r>
              <a:rPr lang="en-US" sz="2499" b="0" i="0" u="none" strike="noStrike" cap="none" dirty="0" err="1">
                <a:solidFill>
                  <a:srgbClr val="1F1674"/>
                </a:solidFill>
                <a:latin typeface="Montserrat"/>
                <a:ea typeface="Montserrat"/>
                <a:cs typeface="Montserrat"/>
                <a:sym typeface="Montserrat"/>
              </a:rPr>
              <a:t>perfiles</a:t>
            </a:r>
            <a:r>
              <a:rPr lang="en-US" sz="2499" b="0" i="0" u="none" strike="noStrike" cap="none" dirty="0">
                <a:solidFill>
                  <a:srgbClr val="1F1674"/>
                </a:solidFill>
                <a:latin typeface="Montserrat"/>
                <a:ea typeface="Montserrat"/>
                <a:cs typeface="Montserrat"/>
                <a:sym typeface="Montserrat"/>
              </a:rPr>
              <a:t> </a:t>
            </a:r>
            <a:r>
              <a:rPr lang="en-US" sz="2499" b="0" i="0" u="none" strike="noStrike" cap="none" dirty="0" err="1">
                <a:solidFill>
                  <a:srgbClr val="1F1674"/>
                </a:solidFill>
                <a:latin typeface="Montserrat"/>
                <a:ea typeface="Montserrat"/>
                <a:cs typeface="Montserrat"/>
                <a:sym typeface="Montserrat"/>
              </a:rPr>
              <a:t>nutricionales</a:t>
            </a:r>
            <a:r>
              <a:rPr lang="en-US" sz="2499" b="0" i="0" u="none" strike="noStrike" cap="none" dirty="0">
                <a:solidFill>
                  <a:srgbClr val="1F1674"/>
                </a:solidFill>
                <a:latin typeface="Montserrat"/>
                <a:ea typeface="Montserrat"/>
                <a:cs typeface="Montserrat"/>
                <a:sym typeface="Montserrat"/>
              </a:rPr>
              <a:t> </a:t>
            </a:r>
            <a:r>
              <a:rPr lang="en-US" sz="2499" b="0" i="0" u="none" strike="noStrike" cap="none" dirty="0" err="1">
                <a:solidFill>
                  <a:srgbClr val="1F1674"/>
                </a:solidFill>
                <a:latin typeface="Montserrat"/>
                <a:ea typeface="Montserrat"/>
                <a:cs typeface="Montserrat"/>
                <a:sym typeface="Montserrat"/>
              </a:rPr>
              <a:t>asociados</a:t>
            </a:r>
            <a:r>
              <a:rPr lang="en-US" sz="2499" b="0" i="0" u="none" strike="noStrike" cap="none" dirty="0">
                <a:solidFill>
                  <a:srgbClr val="1F1674"/>
                </a:solidFill>
                <a:latin typeface="Montserrat"/>
                <a:ea typeface="Montserrat"/>
                <a:cs typeface="Montserrat"/>
                <a:sym typeface="Montserrat"/>
              </a:rPr>
              <a:t> a la </a:t>
            </a:r>
            <a:r>
              <a:rPr lang="en-US" sz="2499" b="0" i="0" u="none" strike="noStrike" cap="none" dirty="0" err="1">
                <a:solidFill>
                  <a:srgbClr val="1F1674"/>
                </a:solidFill>
                <a:latin typeface="Montserrat"/>
                <a:ea typeface="Montserrat"/>
                <a:cs typeface="Montserrat"/>
                <a:sym typeface="Montserrat"/>
              </a:rPr>
              <a:t>presencia</a:t>
            </a:r>
            <a:r>
              <a:rPr lang="en-US" sz="2499" b="0" i="0" u="none" strike="noStrike" cap="none" dirty="0">
                <a:solidFill>
                  <a:srgbClr val="1F1674"/>
                </a:solidFill>
                <a:latin typeface="Montserrat"/>
                <a:ea typeface="Montserrat"/>
                <a:cs typeface="Montserrat"/>
                <a:sym typeface="Montserrat"/>
              </a:rPr>
              <a:t> de anemia </a:t>
            </a:r>
            <a:r>
              <a:rPr lang="en-US" sz="2499" b="0" i="0" u="none" strike="noStrike" cap="none" dirty="0" err="1">
                <a:solidFill>
                  <a:srgbClr val="1F1674"/>
                </a:solidFill>
                <a:latin typeface="Montserrat"/>
                <a:ea typeface="Montserrat"/>
                <a:cs typeface="Montserrat"/>
                <a:sym typeface="Montserrat"/>
              </a:rPr>
              <a:t>en</a:t>
            </a:r>
            <a:r>
              <a:rPr lang="en-US" sz="2499" b="0" i="0" u="none" strike="noStrike" cap="none" dirty="0">
                <a:solidFill>
                  <a:srgbClr val="1F1674"/>
                </a:solidFill>
                <a:latin typeface="Montserrat"/>
                <a:ea typeface="Montserrat"/>
                <a:cs typeface="Montserrat"/>
                <a:sym typeface="Montserrat"/>
              </a:rPr>
              <a:t> </a:t>
            </a:r>
            <a:r>
              <a:rPr lang="en-US" sz="2499" b="0" i="0" u="none" strike="noStrike" cap="none" dirty="0" err="1">
                <a:solidFill>
                  <a:srgbClr val="1F1674"/>
                </a:solidFill>
                <a:latin typeface="Montserrat"/>
                <a:ea typeface="Montserrat"/>
                <a:cs typeface="Montserrat"/>
                <a:sym typeface="Montserrat"/>
              </a:rPr>
              <a:t>niños</a:t>
            </a:r>
            <a:r>
              <a:rPr lang="en-US" sz="2499" b="0" i="0" u="none" strike="noStrike" cap="none" dirty="0">
                <a:solidFill>
                  <a:srgbClr val="1F1674"/>
                </a:solidFill>
                <a:latin typeface="Montserrat"/>
                <a:ea typeface="Montserrat"/>
                <a:cs typeface="Montserrat"/>
                <a:sym typeface="Montserrat"/>
              </a:rPr>
              <a:t> </a:t>
            </a:r>
            <a:r>
              <a:rPr lang="en-US" sz="2499" b="0" i="0" u="none" strike="noStrike" cap="none" dirty="0" err="1">
                <a:solidFill>
                  <a:srgbClr val="1F1674"/>
                </a:solidFill>
                <a:latin typeface="Montserrat"/>
                <a:ea typeface="Montserrat"/>
                <a:cs typeface="Montserrat"/>
                <a:sym typeface="Montserrat"/>
              </a:rPr>
              <a:t>menores</a:t>
            </a:r>
            <a:r>
              <a:rPr lang="en-US" sz="2499" b="0" i="0" u="none" strike="noStrike" cap="none" dirty="0">
                <a:solidFill>
                  <a:srgbClr val="1F1674"/>
                </a:solidFill>
                <a:latin typeface="Montserrat"/>
                <a:ea typeface="Montserrat"/>
                <a:cs typeface="Montserrat"/>
                <a:sym typeface="Montserrat"/>
              </a:rPr>
              <a:t> de 5 </a:t>
            </a:r>
            <a:r>
              <a:rPr lang="en-US" sz="2499" b="0" i="0" u="none" strike="noStrike" cap="none" dirty="0" err="1">
                <a:solidFill>
                  <a:srgbClr val="1F1674"/>
                </a:solidFill>
                <a:latin typeface="Montserrat"/>
                <a:ea typeface="Montserrat"/>
                <a:cs typeface="Montserrat"/>
                <a:sym typeface="Montserrat"/>
              </a:rPr>
              <a:t>años</a:t>
            </a:r>
            <a:r>
              <a:rPr lang="en-US" sz="2499" b="0" i="0" u="none" strike="noStrike" cap="none" dirty="0">
                <a:solidFill>
                  <a:srgbClr val="1F1674"/>
                </a:solidFill>
                <a:latin typeface="Montserrat"/>
                <a:ea typeface="Montserrat"/>
                <a:cs typeface="Montserrat"/>
                <a:sym typeface="Montserrat"/>
              </a:rPr>
              <a:t>, </a:t>
            </a:r>
            <a:r>
              <a:rPr lang="en-US" sz="2499" b="0" i="0" u="none" strike="noStrike" cap="none" dirty="0" err="1">
                <a:solidFill>
                  <a:srgbClr val="1F1674"/>
                </a:solidFill>
                <a:latin typeface="Montserrat"/>
                <a:ea typeface="Montserrat"/>
                <a:cs typeface="Montserrat"/>
                <a:sym typeface="Montserrat"/>
              </a:rPr>
              <a:t>mediante</a:t>
            </a:r>
            <a:r>
              <a:rPr lang="en-US" sz="2499" b="0" i="0" u="none" strike="noStrike" cap="none" dirty="0">
                <a:solidFill>
                  <a:srgbClr val="1F1674"/>
                </a:solidFill>
                <a:latin typeface="Montserrat"/>
                <a:ea typeface="Montserrat"/>
                <a:cs typeface="Montserrat"/>
                <a:sym typeface="Montserrat"/>
              </a:rPr>
              <a:t> </a:t>
            </a:r>
            <a:r>
              <a:rPr lang="en-US" sz="2499" b="0" i="0" u="none" strike="noStrike" cap="none" dirty="0" err="1">
                <a:solidFill>
                  <a:srgbClr val="1F1674"/>
                </a:solidFill>
                <a:latin typeface="Montserrat"/>
                <a:ea typeface="Montserrat"/>
                <a:cs typeface="Montserrat"/>
                <a:sym typeface="Montserrat"/>
              </a:rPr>
              <a:t>técnicas</a:t>
            </a:r>
            <a:r>
              <a:rPr lang="en-US" sz="2499" b="0" i="0" u="none" strike="noStrike" cap="none" dirty="0">
                <a:solidFill>
                  <a:srgbClr val="1F1674"/>
                </a:solidFill>
                <a:latin typeface="Montserrat"/>
                <a:ea typeface="Montserrat"/>
                <a:cs typeface="Montserrat"/>
                <a:sym typeface="Montserrat"/>
              </a:rPr>
              <a:t> de </a:t>
            </a:r>
            <a:r>
              <a:rPr lang="en-US" sz="2499" b="0" i="0" u="none" strike="noStrike" cap="none" dirty="0" err="1">
                <a:solidFill>
                  <a:srgbClr val="1F1674"/>
                </a:solidFill>
                <a:latin typeface="Montserrat"/>
                <a:ea typeface="Montserrat"/>
                <a:cs typeface="Montserrat"/>
                <a:sym typeface="Montserrat"/>
              </a:rPr>
              <a:t>aprendizaje</a:t>
            </a:r>
            <a:r>
              <a:rPr lang="en-US" sz="2499" b="0" i="0" u="none" strike="noStrike" cap="none" dirty="0">
                <a:solidFill>
                  <a:srgbClr val="1F1674"/>
                </a:solidFill>
                <a:latin typeface="Montserrat"/>
                <a:ea typeface="Montserrat"/>
                <a:cs typeface="Montserrat"/>
                <a:sym typeface="Montserrat"/>
              </a:rPr>
              <a:t> </a:t>
            </a:r>
            <a:r>
              <a:rPr lang="en-US" sz="2499" b="0" i="0" u="none" strike="noStrike" cap="none" dirty="0" err="1">
                <a:solidFill>
                  <a:srgbClr val="1F1674"/>
                </a:solidFill>
                <a:latin typeface="Montserrat"/>
                <a:ea typeface="Montserrat"/>
                <a:cs typeface="Montserrat"/>
                <a:sym typeface="Montserrat"/>
              </a:rPr>
              <a:t>supervisado</a:t>
            </a:r>
            <a:r>
              <a:rPr lang="en-US" sz="2499" b="0" i="0" u="none" strike="noStrike" cap="none" dirty="0">
                <a:solidFill>
                  <a:srgbClr val="1F1674"/>
                </a:solidFill>
                <a:latin typeface="Montserrat"/>
                <a:ea typeface="Montserrat"/>
                <a:cs typeface="Montserrat"/>
                <a:sym typeface="Montserrat"/>
              </a:rPr>
              <a:t>.</a:t>
            </a:r>
            <a:endParaRPr dirty="0"/>
          </a:p>
        </p:txBody>
      </p:sp>
    </p:spTree>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8FCFF"/>
        </a:solidFill>
        <a:effectLst/>
      </p:bgPr>
    </p:bg>
    <p:spTree>
      <p:nvGrpSpPr>
        <p:cNvPr id="1" name="Shape 207"/>
        <p:cNvGrpSpPr/>
        <p:nvPr/>
      </p:nvGrpSpPr>
      <p:grpSpPr>
        <a:xfrm>
          <a:off x="0" y="0"/>
          <a:ext cx="0" cy="0"/>
          <a:chOff x="0" y="0"/>
          <a:chExt cx="0" cy="0"/>
        </a:xfrm>
      </p:grpSpPr>
      <p:pic>
        <p:nvPicPr>
          <p:cNvPr id="208" name="Google Shape;208;g360ab399a31_0_2"/>
          <p:cNvPicPr preferRelativeResize="0"/>
          <p:nvPr/>
        </p:nvPicPr>
        <p:blipFill>
          <a:blip r:embed="rId3">
            <a:alphaModFix/>
          </a:blip>
          <a:stretch>
            <a:fillRect/>
          </a:stretch>
        </p:blipFill>
        <p:spPr>
          <a:xfrm>
            <a:off x="76163" y="2682300"/>
            <a:ext cx="18135600" cy="7337802"/>
          </a:xfrm>
          <a:prstGeom prst="rect">
            <a:avLst/>
          </a:prstGeom>
          <a:noFill/>
          <a:ln>
            <a:noFill/>
          </a:ln>
        </p:spPr>
      </p:pic>
      <p:grpSp>
        <p:nvGrpSpPr>
          <p:cNvPr id="209" name="Google Shape;209;g360ab399a31_0_2"/>
          <p:cNvGrpSpPr/>
          <p:nvPr/>
        </p:nvGrpSpPr>
        <p:grpSpPr>
          <a:xfrm>
            <a:off x="1894444" y="527356"/>
            <a:ext cx="14499032" cy="2154956"/>
            <a:chOff x="0" y="-157629"/>
            <a:chExt cx="19332042" cy="2873275"/>
          </a:xfrm>
        </p:grpSpPr>
        <p:cxnSp>
          <p:nvCxnSpPr>
            <p:cNvPr id="210" name="Google Shape;210;g360ab399a31_0_2"/>
            <p:cNvCxnSpPr/>
            <p:nvPr/>
          </p:nvCxnSpPr>
          <p:spPr>
            <a:xfrm rot="10800000" flipH="1">
              <a:off x="1357842" y="2185597"/>
              <a:ext cx="17974200" cy="38400"/>
            </a:xfrm>
            <a:prstGeom prst="straightConnector1">
              <a:avLst/>
            </a:prstGeom>
            <a:noFill/>
            <a:ln w="76200" cap="flat" cmpd="sng">
              <a:solidFill>
                <a:srgbClr val="4E639E"/>
              </a:solidFill>
              <a:prstDash val="solid"/>
              <a:round/>
              <a:headEnd type="none" w="sm" len="sm"/>
              <a:tailEnd type="stealth" w="med" len="med"/>
            </a:ln>
          </p:spPr>
        </p:cxnSp>
        <p:grpSp>
          <p:nvGrpSpPr>
            <p:cNvPr id="211" name="Google Shape;211;g360ab399a31_0_2"/>
            <p:cNvGrpSpPr/>
            <p:nvPr/>
          </p:nvGrpSpPr>
          <p:grpSpPr>
            <a:xfrm>
              <a:off x="0" y="0"/>
              <a:ext cx="2715646" cy="2715646"/>
              <a:chOff x="0" y="0"/>
              <a:chExt cx="812800" cy="812800"/>
            </a:xfrm>
          </p:grpSpPr>
          <p:sp>
            <p:nvSpPr>
              <p:cNvPr id="212" name="Google Shape;212;g360ab399a31_0_2"/>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7150" cap="sq" cmpd="sng">
                <a:solidFill>
                  <a:srgbClr val="4E639E"/>
                </a:solidFill>
                <a:prstDash val="dash"/>
                <a:miter lim="8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3" name="Google Shape;213;g360ab399a31_0_2"/>
              <p:cNvSpPr txBox="1"/>
              <p:nvPr/>
            </p:nvSpPr>
            <p:spPr>
              <a:xfrm>
                <a:off x="76200" y="28575"/>
                <a:ext cx="660300" cy="708000"/>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214" name="Google Shape;214;g360ab399a31_0_2"/>
            <p:cNvGrpSpPr/>
            <p:nvPr/>
          </p:nvGrpSpPr>
          <p:grpSpPr>
            <a:xfrm>
              <a:off x="150744" y="-157629"/>
              <a:ext cx="2603073" cy="2786102"/>
              <a:chOff x="0" y="-57150"/>
              <a:chExt cx="812800" cy="869950"/>
            </a:xfrm>
          </p:grpSpPr>
          <p:sp>
            <p:nvSpPr>
              <p:cNvPr id="215" name="Google Shape;215;g360ab399a31_0_2"/>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3D5E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6" name="Google Shape;216;g360ab399a31_0_2"/>
              <p:cNvSpPr txBox="1"/>
              <p:nvPr/>
            </p:nvSpPr>
            <p:spPr>
              <a:xfrm>
                <a:off x="76200" y="-57150"/>
                <a:ext cx="660300" cy="793800"/>
              </a:xfrm>
              <a:prstGeom prst="rect">
                <a:avLst/>
              </a:prstGeom>
              <a:noFill/>
              <a:ln>
                <a:noFill/>
              </a:ln>
            </p:spPr>
            <p:txBody>
              <a:bodyPr spcFirstLastPara="1" wrap="square" lIns="50800" tIns="50800" rIns="50800" bIns="50800" anchor="ctr" anchorCtr="0">
                <a:noAutofit/>
              </a:bodyPr>
              <a:lstStyle/>
              <a:p>
                <a:pPr marL="0" marR="0" lvl="0" indent="0" algn="ctr" rtl="0">
                  <a:lnSpc>
                    <a:spcPct val="544388"/>
                  </a:lnSpc>
                  <a:spcBef>
                    <a:spcPts val="0"/>
                  </a:spcBef>
                  <a:spcAft>
                    <a:spcPts val="0"/>
                  </a:spcAft>
                  <a:buNone/>
                </a:pPr>
                <a:endParaRPr sz="1800">
                  <a:solidFill>
                    <a:schemeClr val="dk1"/>
                  </a:solidFill>
                  <a:latin typeface="Calibri"/>
                  <a:ea typeface="Calibri"/>
                  <a:cs typeface="Calibri"/>
                  <a:sym typeface="Calibri"/>
                </a:endParaRPr>
              </a:p>
            </p:txBody>
          </p:sp>
        </p:grpSp>
        <p:cxnSp>
          <p:nvCxnSpPr>
            <p:cNvPr id="217" name="Google Shape;217;g360ab399a31_0_2"/>
            <p:cNvCxnSpPr/>
            <p:nvPr/>
          </p:nvCxnSpPr>
          <p:spPr>
            <a:xfrm rot="10800000">
              <a:off x="1508585" y="145996"/>
              <a:ext cx="0" cy="360600"/>
            </a:xfrm>
            <a:prstGeom prst="straightConnector1">
              <a:avLst/>
            </a:prstGeom>
            <a:noFill/>
            <a:ln w="50800" cap="flat" cmpd="sng">
              <a:solidFill>
                <a:srgbClr val="F2981B"/>
              </a:solidFill>
              <a:prstDash val="solid"/>
              <a:round/>
              <a:headEnd type="none" w="sm" len="sm"/>
              <a:tailEnd type="none" w="sm" len="sm"/>
            </a:ln>
          </p:spPr>
        </p:cxnSp>
        <p:cxnSp>
          <p:nvCxnSpPr>
            <p:cNvPr id="218" name="Google Shape;218;g360ab399a31_0_2"/>
            <p:cNvCxnSpPr/>
            <p:nvPr/>
          </p:nvCxnSpPr>
          <p:spPr>
            <a:xfrm rot="10800000">
              <a:off x="1508585" y="2198695"/>
              <a:ext cx="0" cy="360600"/>
            </a:xfrm>
            <a:prstGeom prst="straightConnector1">
              <a:avLst/>
            </a:prstGeom>
            <a:noFill/>
            <a:ln w="50800" cap="flat" cmpd="sng">
              <a:solidFill>
                <a:srgbClr val="F2981B"/>
              </a:solidFill>
              <a:prstDash val="solid"/>
              <a:round/>
              <a:headEnd type="none" w="sm" len="sm"/>
              <a:tailEnd type="none" w="sm" len="sm"/>
            </a:ln>
          </p:spPr>
        </p:cxnSp>
        <p:cxnSp>
          <p:nvCxnSpPr>
            <p:cNvPr id="219" name="Google Shape;219;g360ab399a31_0_2"/>
            <p:cNvCxnSpPr/>
            <p:nvPr/>
          </p:nvCxnSpPr>
          <p:spPr>
            <a:xfrm>
              <a:off x="271240" y="1383242"/>
              <a:ext cx="360600" cy="0"/>
            </a:xfrm>
            <a:prstGeom prst="straightConnector1">
              <a:avLst/>
            </a:prstGeom>
            <a:noFill/>
            <a:ln w="50800" cap="flat" cmpd="sng">
              <a:solidFill>
                <a:srgbClr val="F2981B"/>
              </a:solidFill>
              <a:prstDash val="solid"/>
              <a:round/>
              <a:headEnd type="none" w="sm" len="sm"/>
              <a:tailEnd type="none" w="sm" len="sm"/>
            </a:ln>
          </p:spPr>
        </p:cxnSp>
        <p:cxnSp>
          <p:nvCxnSpPr>
            <p:cNvPr id="220" name="Google Shape;220;g360ab399a31_0_2"/>
            <p:cNvCxnSpPr/>
            <p:nvPr/>
          </p:nvCxnSpPr>
          <p:spPr>
            <a:xfrm>
              <a:off x="618545" y="564904"/>
              <a:ext cx="303600" cy="195000"/>
            </a:xfrm>
            <a:prstGeom prst="straightConnector1">
              <a:avLst/>
            </a:prstGeom>
            <a:noFill/>
            <a:ln w="50800" cap="flat" cmpd="sng">
              <a:solidFill>
                <a:srgbClr val="F2981B"/>
              </a:solidFill>
              <a:prstDash val="solid"/>
              <a:round/>
              <a:headEnd type="none" w="sm" len="sm"/>
              <a:tailEnd type="none" w="sm" len="sm"/>
            </a:ln>
          </p:spPr>
        </p:cxnSp>
        <p:cxnSp>
          <p:nvCxnSpPr>
            <p:cNvPr id="221" name="Google Shape;221;g360ab399a31_0_2"/>
            <p:cNvCxnSpPr/>
            <p:nvPr/>
          </p:nvCxnSpPr>
          <p:spPr>
            <a:xfrm rot="10800000" flipH="1">
              <a:off x="648415" y="1955756"/>
              <a:ext cx="274500" cy="234000"/>
            </a:xfrm>
            <a:prstGeom prst="straightConnector1">
              <a:avLst/>
            </a:prstGeom>
            <a:noFill/>
            <a:ln w="50800" cap="flat" cmpd="sng">
              <a:solidFill>
                <a:srgbClr val="F2981B"/>
              </a:solidFill>
              <a:prstDash val="solid"/>
              <a:round/>
              <a:headEnd type="none" w="sm" len="sm"/>
              <a:tailEnd type="none" w="sm" len="sm"/>
            </a:ln>
          </p:spPr>
        </p:cxnSp>
        <p:sp>
          <p:nvSpPr>
            <p:cNvPr id="222" name="Google Shape;222;g360ab399a31_0_2"/>
            <p:cNvSpPr txBox="1"/>
            <p:nvPr/>
          </p:nvSpPr>
          <p:spPr>
            <a:xfrm>
              <a:off x="356907" y="737207"/>
              <a:ext cx="2190600" cy="1231200"/>
            </a:xfrm>
            <a:prstGeom prst="rect">
              <a:avLst/>
            </a:prstGeom>
            <a:noFill/>
            <a:ln>
              <a:noFill/>
            </a:ln>
          </p:spPr>
          <p:txBody>
            <a:bodyPr spcFirstLastPara="1" wrap="square" lIns="0" tIns="0" rIns="0" bIns="0" anchor="t" anchorCtr="0">
              <a:spAutoFit/>
            </a:bodyPr>
            <a:lstStyle/>
            <a:p>
              <a:pPr marL="0" marR="0" lvl="0" indent="0" algn="ctr" rtl="0">
                <a:lnSpc>
                  <a:spcPct val="140006"/>
                </a:lnSpc>
                <a:spcBef>
                  <a:spcPts val="0"/>
                </a:spcBef>
                <a:spcAft>
                  <a:spcPts val="0"/>
                </a:spcAft>
                <a:buNone/>
              </a:pPr>
              <a:r>
                <a:rPr lang="en-US" sz="5999">
                  <a:solidFill>
                    <a:srgbClr val="1F1674"/>
                  </a:solidFill>
                  <a:latin typeface="Arial"/>
                  <a:ea typeface="Arial"/>
                  <a:cs typeface="Arial"/>
                  <a:sym typeface="Arial"/>
                </a:rPr>
                <a:t>3</a:t>
              </a:r>
              <a:endParaRPr/>
            </a:p>
          </p:txBody>
        </p:sp>
      </p:grpSp>
      <p:sp>
        <p:nvSpPr>
          <p:cNvPr id="223" name="Google Shape;223;g360ab399a31_0_2"/>
          <p:cNvSpPr txBox="1"/>
          <p:nvPr/>
        </p:nvSpPr>
        <p:spPr>
          <a:xfrm>
            <a:off x="3875192" y="1425039"/>
            <a:ext cx="12660300" cy="769500"/>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en-US" sz="5000">
                <a:solidFill>
                  <a:srgbClr val="145C8C"/>
                </a:solidFill>
                <a:latin typeface="Arial"/>
                <a:ea typeface="Arial"/>
                <a:cs typeface="Arial"/>
                <a:sym typeface="Arial"/>
              </a:rPr>
              <a:t>FUENTE DE DATOS</a:t>
            </a:r>
            <a:endParaRPr/>
          </a:p>
        </p:txBody>
      </p:sp>
    </p:spTree>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8FCFF"/>
        </a:solidFill>
        <a:effectLst/>
      </p:bgPr>
    </p:bg>
    <p:spTree>
      <p:nvGrpSpPr>
        <p:cNvPr id="1" name="Shape 227"/>
        <p:cNvGrpSpPr/>
        <p:nvPr/>
      </p:nvGrpSpPr>
      <p:grpSpPr>
        <a:xfrm>
          <a:off x="0" y="0"/>
          <a:ext cx="0" cy="0"/>
          <a:chOff x="0" y="0"/>
          <a:chExt cx="0" cy="0"/>
        </a:xfrm>
      </p:grpSpPr>
      <p:grpSp>
        <p:nvGrpSpPr>
          <p:cNvPr id="228" name="Google Shape;228;p5"/>
          <p:cNvGrpSpPr/>
          <p:nvPr/>
        </p:nvGrpSpPr>
        <p:grpSpPr>
          <a:xfrm>
            <a:off x="1894444" y="527357"/>
            <a:ext cx="14499051" cy="2154982"/>
            <a:chOff x="0" y="-157626"/>
            <a:chExt cx="19332068" cy="2873309"/>
          </a:xfrm>
        </p:grpSpPr>
        <p:cxnSp>
          <p:nvCxnSpPr>
            <p:cNvPr id="229" name="Google Shape;229;p5"/>
            <p:cNvCxnSpPr/>
            <p:nvPr/>
          </p:nvCxnSpPr>
          <p:spPr>
            <a:xfrm rot="10800000" flipH="1">
              <a:off x="1357842" y="2185493"/>
              <a:ext cx="17974226" cy="38504"/>
            </a:xfrm>
            <a:prstGeom prst="straightConnector1">
              <a:avLst/>
            </a:prstGeom>
            <a:noFill/>
            <a:ln w="76200" cap="flat" cmpd="sng">
              <a:solidFill>
                <a:srgbClr val="4E639E"/>
              </a:solidFill>
              <a:prstDash val="solid"/>
              <a:round/>
              <a:headEnd type="none" w="sm" len="sm"/>
              <a:tailEnd type="stealth" w="med" len="med"/>
            </a:ln>
          </p:spPr>
        </p:cxnSp>
        <p:grpSp>
          <p:nvGrpSpPr>
            <p:cNvPr id="230" name="Google Shape;230;p5"/>
            <p:cNvGrpSpPr/>
            <p:nvPr/>
          </p:nvGrpSpPr>
          <p:grpSpPr>
            <a:xfrm>
              <a:off x="0" y="0"/>
              <a:ext cx="2715683" cy="2715683"/>
              <a:chOff x="0" y="0"/>
              <a:chExt cx="812800" cy="812800"/>
            </a:xfrm>
          </p:grpSpPr>
          <p:sp>
            <p:nvSpPr>
              <p:cNvPr id="231" name="Google Shape;231;p5"/>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7150" cap="sq" cmpd="sng">
                <a:solidFill>
                  <a:srgbClr val="4E639E"/>
                </a:solidFill>
                <a:prstDash val="dash"/>
                <a:miter lim="8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2" name="Google Shape;232;p5"/>
              <p:cNvSpPr txBox="1"/>
              <p:nvPr/>
            </p:nvSpPr>
            <p:spPr>
              <a:xfrm>
                <a:off x="76200" y="28575"/>
                <a:ext cx="660400" cy="708025"/>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233" name="Google Shape;233;p5"/>
            <p:cNvGrpSpPr/>
            <p:nvPr/>
          </p:nvGrpSpPr>
          <p:grpSpPr>
            <a:xfrm>
              <a:off x="150744" y="-157626"/>
              <a:ext cx="2603039" cy="2786065"/>
              <a:chOff x="0" y="-57150"/>
              <a:chExt cx="812800" cy="869950"/>
            </a:xfrm>
          </p:grpSpPr>
          <p:sp>
            <p:nvSpPr>
              <p:cNvPr id="234" name="Google Shape;234;p5"/>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3D5E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5" name="Google Shape;235;p5"/>
              <p:cNvSpPr txBox="1"/>
              <p:nvPr/>
            </p:nvSpPr>
            <p:spPr>
              <a:xfrm>
                <a:off x="76200" y="-57150"/>
                <a:ext cx="660400" cy="793750"/>
              </a:xfrm>
              <a:prstGeom prst="rect">
                <a:avLst/>
              </a:prstGeom>
              <a:noFill/>
              <a:ln>
                <a:noFill/>
              </a:ln>
            </p:spPr>
            <p:txBody>
              <a:bodyPr spcFirstLastPara="1" wrap="square" lIns="50800" tIns="50800" rIns="50800" bIns="50800" anchor="ctr" anchorCtr="0">
                <a:noAutofit/>
              </a:bodyPr>
              <a:lstStyle/>
              <a:p>
                <a:pPr marL="0" marR="0" lvl="0" indent="0" algn="ctr" rtl="0">
                  <a:lnSpc>
                    <a:spcPct val="544388"/>
                  </a:lnSpc>
                  <a:spcBef>
                    <a:spcPts val="0"/>
                  </a:spcBef>
                  <a:spcAft>
                    <a:spcPts val="0"/>
                  </a:spcAft>
                  <a:buNone/>
                </a:pPr>
                <a:endParaRPr sz="1800">
                  <a:solidFill>
                    <a:schemeClr val="dk1"/>
                  </a:solidFill>
                  <a:latin typeface="Calibri"/>
                  <a:ea typeface="Calibri"/>
                  <a:cs typeface="Calibri"/>
                  <a:sym typeface="Calibri"/>
                </a:endParaRPr>
              </a:p>
            </p:txBody>
          </p:sp>
        </p:grpSp>
        <p:cxnSp>
          <p:nvCxnSpPr>
            <p:cNvPr id="236" name="Google Shape;236;p5"/>
            <p:cNvCxnSpPr/>
            <p:nvPr/>
          </p:nvCxnSpPr>
          <p:spPr>
            <a:xfrm rot="10800000">
              <a:off x="1508585" y="145897"/>
              <a:ext cx="0" cy="360699"/>
            </a:xfrm>
            <a:prstGeom prst="straightConnector1">
              <a:avLst/>
            </a:prstGeom>
            <a:noFill/>
            <a:ln w="50800" cap="flat" cmpd="sng">
              <a:solidFill>
                <a:srgbClr val="F2981B"/>
              </a:solidFill>
              <a:prstDash val="solid"/>
              <a:round/>
              <a:headEnd type="none" w="sm" len="sm"/>
              <a:tailEnd type="none" w="sm" len="sm"/>
            </a:ln>
          </p:spPr>
        </p:cxnSp>
        <p:cxnSp>
          <p:nvCxnSpPr>
            <p:cNvPr id="237" name="Google Shape;237;p5"/>
            <p:cNvCxnSpPr/>
            <p:nvPr/>
          </p:nvCxnSpPr>
          <p:spPr>
            <a:xfrm rot="10800000">
              <a:off x="1508585" y="2198596"/>
              <a:ext cx="0" cy="360699"/>
            </a:xfrm>
            <a:prstGeom prst="straightConnector1">
              <a:avLst/>
            </a:prstGeom>
            <a:noFill/>
            <a:ln w="50800" cap="flat" cmpd="sng">
              <a:solidFill>
                <a:srgbClr val="F2981B"/>
              </a:solidFill>
              <a:prstDash val="solid"/>
              <a:round/>
              <a:headEnd type="none" w="sm" len="sm"/>
              <a:tailEnd type="none" w="sm" len="sm"/>
            </a:ln>
          </p:spPr>
        </p:cxnSp>
        <p:cxnSp>
          <p:nvCxnSpPr>
            <p:cNvPr id="238" name="Google Shape;238;p5"/>
            <p:cNvCxnSpPr/>
            <p:nvPr/>
          </p:nvCxnSpPr>
          <p:spPr>
            <a:xfrm>
              <a:off x="271240" y="1383242"/>
              <a:ext cx="360699" cy="0"/>
            </a:xfrm>
            <a:prstGeom prst="straightConnector1">
              <a:avLst/>
            </a:prstGeom>
            <a:noFill/>
            <a:ln w="50800" cap="flat" cmpd="sng">
              <a:solidFill>
                <a:srgbClr val="F2981B"/>
              </a:solidFill>
              <a:prstDash val="solid"/>
              <a:round/>
              <a:headEnd type="none" w="sm" len="sm"/>
              <a:tailEnd type="none" w="sm" len="sm"/>
            </a:ln>
          </p:spPr>
        </p:cxnSp>
        <p:cxnSp>
          <p:nvCxnSpPr>
            <p:cNvPr id="239" name="Google Shape;239;p5"/>
            <p:cNvCxnSpPr/>
            <p:nvPr/>
          </p:nvCxnSpPr>
          <p:spPr>
            <a:xfrm>
              <a:off x="618545" y="564904"/>
              <a:ext cx="303512" cy="194896"/>
            </a:xfrm>
            <a:prstGeom prst="straightConnector1">
              <a:avLst/>
            </a:prstGeom>
            <a:noFill/>
            <a:ln w="50800" cap="flat" cmpd="sng">
              <a:solidFill>
                <a:srgbClr val="F2981B"/>
              </a:solidFill>
              <a:prstDash val="solid"/>
              <a:round/>
              <a:headEnd type="none" w="sm" len="sm"/>
              <a:tailEnd type="none" w="sm" len="sm"/>
            </a:ln>
          </p:spPr>
        </p:cxnSp>
        <p:cxnSp>
          <p:nvCxnSpPr>
            <p:cNvPr id="240" name="Google Shape;240;p5"/>
            <p:cNvCxnSpPr/>
            <p:nvPr/>
          </p:nvCxnSpPr>
          <p:spPr>
            <a:xfrm rot="10800000" flipH="1">
              <a:off x="648415" y="1955791"/>
              <a:ext cx="274526" cy="233965"/>
            </a:xfrm>
            <a:prstGeom prst="straightConnector1">
              <a:avLst/>
            </a:prstGeom>
            <a:noFill/>
            <a:ln w="50800" cap="flat" cmpd="sng">
              <a:solidFill>
                <a:srgbClr val="F2981B"/>
              </a:solidFill>
              <a:prstDash val="solid"/>
              <a:round/>
              <a:headEnd type="none" w="sm" len="sm"/>
              <a:tailEnd type="none" w="sm" len="sm"/>
            </a:ln>
          </p:spPr>
        </p:cxnSp>
        <p:sp>
          <p:nvSpPr>
            <p:cNvPr id="241" name="Google Shape;241;p5"/>
            <p:cNvSpPr txBox="1"/>
            <p:nvPr/>
          </p:nvSpPr>
          <p:spPr>
            <a:xfrm>
              <a:off x="356907" y="737207"/>
              <a:ext cx="2190714" cy="1330326"/>
            </a:xfrm>
            <a:prstGeom prst="rect">
              <a:avLst/>
            </a:prstGeom>
            <a:noFill/>
            <a:ln>
              <a:noFill/>
            </a:ln>
          </p:spPr>
          <p:txBody>
            <a:bodyPr spcFirstLastPara="1" wrap="square" lIns="0" tIns="0" rIns="0" bIns="0" anchor="t" anchorCtr="0">
              <a:spAutoFit/>
            </a:bodyPr>
            <a:lstStyle/>
            <a:p>
              <a:pPr marL="0" marR="0" lvl="0" indent="0" algn="ctr" rtl="0">
                <a:lnSpc>
                  <a:spcPct val="140006"/>
                </a:lnSpc>
                <a:spcBef>
                  <a:spcPts val="0"/>
                </a:spcBef>
                <a:spcAft>
                  <a:spcPts val="0"/>
                </a:spcAft>
                <a:buNone/>
              </a:pPr>
              <a:r>
                <a:rPr lang="en-US" sz="5999">
                  <a:solidFill>
                    <a:srgbClr val="1F1674"/>
                  </a:solidFill>
                  <a:latin typeface="Arial"/>
                  <a:ea typeface="Arial"/>
                  <a:cs typeface="Arial"/>
                  <a:sym typeface="Arial"/>
                </a:rPr>
                <a:t>3</a:t>
              </a:r>
              <a:endParaRPr/>
            </a:p>
          </p:txBody>
        </p:sp>
      </p:grpSp>
      <p:grpSp>
        <p:nvGrpSpPr>
          <p:cNvPr id="242" name="Google Shape;242;p5"/>
          <p:cNvGrpSpPr/>
          <p:nvPr/>
        </p:nvGrpSpPr>
        <p:grpSpPr>
          <a:xfrm>
            <a:off x="3903932" y="4527898"/>
            <a:ext cx="4715063" cy="4715063"/>
            <a:chOff x="0" y="0"/>
            <a:chExt cx="812800" cy="812800"/>
          </a:xfrm>
        </p:grpSpPr>
        <p:sp>
          <p:nvSpPr>
            <p:cNvPr id="243" name="Google Shape;243;p5"/>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3D5E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4" name="Google Shape;244;p5"/>
            <p:cNvSpPr txBox="1"/>
            <p:nvPr/>
          </p:nvSpPr>
          <p:spPr>
            <a:xfrm>
              <a:off x="76200" y="28575"/>
              <a:ext cx="660400" cy="708025"/>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245" name="Google Shape;245;p5"/>
          <p:cNvGrpSpPr/>
          <p:nvPr/>
        </p:nvGrpSpPr>
        <p:grpSpPr>
          <a:xfrm>
            <a:off x="1028700" y="5693993"/>
            <a:ext cx="4380344" cy="2813044"/>
            <a:chOff x="0" y="-47625"/>
            <a:chExt cx="1153671" cy="740884"/>
          </a:xfrm>
        </p:grpSpPr>
        <p:sp>
          <p:nvSpPr>
            <p:cNvPr id="246" name="Google Shape;246;p5"/>
            <p:cNvSpPr/>
            <p:nvPr/>
          </p:nvSpPr>
          <p:spPr>
            <a:xfrm>
              <a:off x="0" y="0"/>
              <a:ext cx="1153671" cy="693259"/>
            </a:xfrm>
            <a:custGeom>
              <a:avLst/>
              <a:gdLst/>
              <a:ahLst/>
              <a:cxnLst/>
              <a:rect l="l" t="t" r="r" b="b"/>
              <a:pathLst>
                <a:path w="1153671" h="693259" extrusionOk="0">
                  <a:moveTo>
                    <a:pt x="90139" y="0"/>
                  </a:moveTo>
                  <a:lnTo>
                    <a:pt x="1063532" y="0"/>
                  </a:lnTo>
                  <a:cubicBezTo>
                    <a:pt x="1087439" y="0"/>
                    <a:pt x="1110366" y="9497"/>
                    <a:pt x="1127270" y="26401"/>
                  </a:cubicBezTo>
                  <a:cubicBezTo>
                    <a:pt x="1144174" y="43305"/>
                    <a:pt x="1153671" y="66232"/>
                    <a:pt x="1153671" y="90139"/>
                  </a:cubicBezTo>
                  <a:lnTo>
                    <a:pt x="1153671" y="603121"/>
                  </a:lnTo>
                  <a:cubicBezTo>
                    <a:pt x="1153671" y="652903"/>
                    <a:pt x="1113315" y="693259"/>
                    <a:pt x="1063532" y="693259"/>
                  </a:cubicBezTo>
                  <a:lnTo>
                    <a:pt x="90139" y="693259"/>
                  </a:lnTo>
                  <a:cubicBezTo>
                    <a:pt x="66232" y="693259"/>
                    <a:pt x="43305" y="683762"/>
                    <a:pt x="26401" y="666858"/>
                  </a:cubicBezTo>
                  <a:cubicBezTo>
                    <a:pt x="9497" y="649954"/>
                    <a:pt x="0" y="627027"/>
                    <a:pt x="0" y="603121"/>
                  </a:cubicBezTo>
                  <a:lnTo>
                    <a:pt x="0" y="90139"/>
                  </a:lnTo>
                  <a:cubicBezTo>
                    <a:pt x="0" y="66232"/>
                    <a:pt x="9497" y="43305"/>
                    <a:pt x="26401" y="26401"/>
                  </a:cubicBezTo>
                  <a:cubicBezTo>
                    <a:pt x="43305" y="9497"/>
                    <a:pt x="66232" y="0"/>
                    <a:pt x="90139" y="0"/>
                  </a:cubicBezTo>
                  <a:close/>
                </a:path>
              </a:pathLst>
            </a:custGeom>
            <a:solidFill>
              <a:srgbClr val="F8FCFF"/>
            </a:solidFill>
            <a:ln w="38100" cap="rnd" cmpd="sng">
              <a:solidFill>
                <a:srgbClr val="4E639E"/>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7" name="Google Shape;247;p5"/>
            <p:cNvSpPr txBox="1"/>
            <p:nvPr/>
          </p:nvSpPr>
          <p:spPr>
            <a:xfrm>
              <a:off x="0" y="-47625"/>
              <a:ext cx="1153671" cy="740884"/>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248" name="Google Shape;248;p5"/>
          <p:cNvGrpSpPr/>
          <p:nvPr/>
        </p:nvGrpSpPr>
        <p:grpSpPr>
          <a:xfrm>
            <a:off x="4095051" y="2905274"/>
            <a:ext cx="4380344" cy="2813044"/>
            <a:chOff x="0" y="-47625"/>
            <a:chExt cx="1153671" cy="740884"/>
          </a:xfrm>
        </p:grpSpPr>
        <p:sp>
          <p:nvSpPr>
            <p:cNvPr id="249" name="Google Shape;249;p5"/>
            <p:cNvSpPr/>
            <p:nvPr/>
          </p:nvSpPr>
          <p:spPr>
            <a:xfrm>
              <a:off x="0" y="0"/>
              <a:ext cx="1153671" cy="693259"/>
            </a:xfrm>
            <a:custGeom>
              <a:avLst/>
              <a:gdLst/>
              <a:ahLst/>
              <a:cxnLst/>
              <a:rect l="l" t="t" r="r" b="b"/>
              <a:pathLst>
                <a:path w="1153671" h="693259" extrusionOk="0">
                  <a:moveTo>
                    <a:pt x="90139" y="0"/>
                  </a:moveTo>
                  <a:lnTo>
                    <a:pt x="1063532" y="0"/>
                  </a:lnTo>
                  <a:cubicBezTo>
                    <a:pt x="1087439" y="0"/>
                    <a:pt x="1110366" y="9497"/>
                    <a:pt x="1127270" y="26401"/>
                  </a:cubicBezTo>
                  <a:cubicBezTo>
                    <a:pt x="1144174" y="43305"/>
                    <a:pt x="1153671" y="66232"/>
                    <a:pt x="1153671" y="90139"/>
                  </a:cubicBezTo>
                  <a:lnTo>
                    <a:pt x="1153671" y="603121"/>
                  </a:lnTo>
                  <a:cubicBezTo>
                    <a:pt x="1153671" y="652903"/>
                    <a:pt x="1113315" y="693259"/>
                    <a:pt x="1063532" y="693259"/>
                  </a:cubicBezTo>
                  <a:lnTo>
                    <a:pt x="90139" y="693259"/>
                  </a:lnTo>
                  <a:cubicBezTo>
                    <a:pt x="66232" y="693259"/>
                    <a:pt x="43305" y="683762"/>
                    <a:pt x="26401" y="666858"/>
                  </a:cubicBezTo>
                  <a:cubicBezTo>
                    <a:pt x="9497" y="649954"/>
                    <a:pt x="0" y="627027"/>
                    <a:pt x="0" y="603121"/>
                  </a:cubicBezTo>
                  <a:lnTo>
                    <a:pt x="0" y="90139"/>
                  </a:lnTo>
                  <a:cubicBezTo>
                    <a:pt x="0" y="66232"/>
                    <a:pt x="9497" y="43305"/>
                    <a:pt x="26401" y="26401"/>
                  </a:cubicBezTo>
                  <a:cubicBezTo>
                    <a:pt x="43305" y="9497"/>
                    <a:pt x="66232" y="0"/>
                    <a:pt x="90139" y="0"/>
                  </a:cubicBezTo>
                  <a:close/>
                </a:path>
              </a:pathLst>
            </a:custGeom>
            <a:solidFill>
              <a:srgbClr val="F8FCFF"/>
            </a:solidFill>
            <a:ln w="38100" cap="rnd" cmpd="sng">
              <a:solidFill>
                <a:srgbClr val="4E639E"/>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50" name="Google Shape;250;p5"/>
            <p:cNvSpPr txBox="1"/>
            <p:nvPr/>
          </p:nvSpPr>
          <p:spPr>
            <a:xfrm>
              <a:off x="0" y="-47625"/>
              <a:ext cx="1153671" cy="740884"/>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251" name="Google Shape;251;p5"/>
          <p:cNvGrpSpPr/>
          <p:nvPr/>
        </p:nvGrpSpPr>
        <p:grpSpPr>
          <a:xfrm>
            <a:off x="7161401" y="5693993"/>
            <a:ext cx="4380344" cy="2813044"/>
            <a:chOff x="0" y="-47625"/>
            <a:chExt cx="1153671" cy="740884"/>
          </a:xfrm>
        </p:grpSpPr>
        <p:sp>
          <p:nvSpPr>
            <p:cNvPr id="252" name="Google Shape;252;p5"/>
            <p:cNvSpPr/>
            <p:nvPr/>
          </p:nvSpPr>
          <p:spPr>
            <a:xfrm>
              <a:off x="0" y="0"/>
              <a:ext cx="1153671" cy="693259"/>
            </a:xfrm>
            <a:custGeom>
              <a:avLst/>
              <a:gdLst/>
              <a:ahLst/>
              <a:cxnLst/>
              <a:rect l="l" t="t" r="r" b="b"/>
              <a:pathLst>
                <a:path w="1153671" h="693259" extrusionOk="0">
                  <a:moveTo>
                    <a:pt x="90139" y="0"/>
                  </a:moveTo>
                  <a:lnTo>
                    <a:pt x="1063532" y="0"/>
                  </a:lnTo>
                  <a:cubicBezTo>
                    <a:pt x="1087439" y="0"/>
                    <a:pt x="1110366" y="9497"/>
                    <a:pt x="1127270" y="26401"/>
                  </a:cubicBezTo>
                  <a:cubicBezTo>
                    <a:pt x="1144174" y="43305"/>
                    <a:pt x="1153671" y="66232"/>
                    <a:pt x="1153671" y="90139"/>
                  </a:cubicBezTo>
                  <a:lnTo>
                    <a:pt x="1153671" y="603121"/>
                  </a:lnTo>
                  <a:cubicBezTo>
                    <a:pt x="1153671" y="652903"/>
                    <a:pt x="1113315" y="693259"/>
                    <a:pt x="1063532" y="693259"/>
                  </a:cubicBezTo>
                  <a:lnTo>
                    <a:pt x="90139" y="693259"/>
                  </a:lnTo>
                  <a:cubicBezTo>
                    <a:pt x="66232" y="693259"/>
                    <a:pt x="43305" y="683762"/>
                    <a:pt x="26401" y="666858"/>
                  </a:cubicBezTo>
                  <a:cubicBezTo>
                    <a:pt x="9497" y="649954"/>
                    <a:pt x="0" y="627027"/>
                    <a:pt x="0" y="603121"/>
                  </a:cubicBezTo>
                  <a:lnTo>
                    <a:pt x="0" y="90139"/>
                  </a:lnTo>
                  <a:cubicBezTo>
                    <a:pt x="0" y="66232"/>
                    <a:pt x="9497" y="43305"/>
                    <a:pt x="26401" y="26401"/>
                  </a:cubicBezTo>
                  <a:cubicBezTo>
                    <a:pt x="43305" y="9497"/>
                    <a:pt x="66232" y="0"/>
                    <a:pt x="90139" y="0"/>
                  </a:cubicBezTo>
                  <a:close/>
                </a:path>
              </a:pathLst>
            </a:custGeom>
            <a:solidFill>
              <a:srgbClr val="F8FCFF"/>
            </a:solidFill>
            <a:ln w="38100" cap="rnd" cmpd="sng">
              <a:solidFill>
                <a:srgbClr val="4E639E"/>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53" name="Google Shape;253;p5"/>
            <p:cNvSpPr txBox="1"/>
            <p:nvPr/>
          </p:nvSpPr>
          <p:spPr>
            <a:xfrm>
              <a:off x="0" y="-47625"/>
              <a:ext cx="1153671" cy="740884"/>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254" name="Google Shape;254;p5"/>
          <p:cNvGrpSpPr/>
          <p:nvPr/>
        </p:nvGrpSpPr>
        <p:grpSpPr>
          <a:xfrm>
            <a:off x="4210536" y="3024784"/>
            <a:ext cx="4226739" cy="2656263"/>
            <a:chOff x="0" y="-47625"/>
            <a:chExt cx="1113215" cy="699592"/>
          </a:xfrm>
        </p:grpSpPr>
        <p:sp>
          <p:nvSpPr>
            <p:cNvPr id="255" name="Google Shape;255;p5"/>
            <p:cNvSpPr/>
            <p:nvPr/>
          </p:nvSpPr>
          <p:spPr>
            <a:xfrm>
              <a:off x="0" y="0"/>
              <a:ext cx="1113215" cy="651967"/>
            </a:xfrm>
            <a:custGeom>
              <a:avLst/>
              <a:gdLst/>
              <a:ahLst/>
              <a:cxnLst/>
              <a:rect l="l" t="t" r="r" b="b"/>
              <a:pathLst>
                <a:path w="1113215" h="651967" extrusionOk="0">
                  <a:moveTo>
                    <a:pt x="93414" y="0"/>
                  </a:moveTo>
                  <a:lnTo>
                    <a:pt x="1019801" y="0"/>
                  </a:lnTo>
                  <a:cubicBezTo>
                    <a:pt x="1071392" y="0"/>
                    <a:pt x="1113215" y="41823"/>
                    <a:pt x="1113215" y="93414"/>
                  </a:cubicBezTo>
                  <a:lnTo>
                    <a:pt x="1113215" y="558553"/>
                  </a:lnTo>
                  <a:cubicBezTo>
                    <a:pt x="1113215" y="610144"/>
                    <a:pt x="1071392" y="651967"/>
                    <a:pt x="1019801" y="651967"/>
                  </a:cubicBezTo>
                  <a:lnTo>
                    <a:pt x="93414" y="651967"/>
                  </a:lnTo>
                  <a:cubicBezTo>
                    <a:pt x="41823" y="651967"/>
                    <a:pt x="0" y="610144"/>
                    <a:pt x="0" y="558553"/>
                  </a:cubicBezTo>
                  <a:lnTo>
                    <a:pt x="0" y="93414"/>
                  </a:lnTo>
                  <a:cubicBezTo>
                    <a:pt x="0" y="41823"/>
                    <a:pt x="41823" y="0"/>
                    <a:pt x="93414" y="0"/>
                  </a:cubicBezTo>
                  <a:close/>
                </a:path>
              </a:pathLst>
            </a:custGeom>
            <a:solidFill>
              <a:srgbClr val="61E1F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56" name="Google Shape;256;p5"/>
            <p:cNvSpPr txBox="1"/>
            <p:nvPr/>
          </p:nvSpPr>
          <p:spPr>
            <a:xfrm>
              <a:off x="0" y="-47625"/>
              <a:ext cx="1113215" cy="699592"/>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257" name="Google Shape;257;p5"/>
          <p:cNvGrpSpPr/>
          <p:nvPr/>
        </p:nvGrpSpPr>
        <p:grpSpPr>
          <a:xfrm>
            <a:off x="7185238" y="5813717"/>
            <a:ext cx="4226739" cy="2656263"/>
            <a:chOff x="0" y="-47625"/>
            <a:chExt cx="1113215" cy="699592"/>
          </a:xfrm>
        </p:grpSpPr>
        <p:sp>
          <p:nvSpPr>
            <p:cNvPr id="258" name="Google Shape;258;p5"/>
            <p:cNvSpPr/>
            <p:nvPr/>
          </p:nvSpPr>
          <p:spPr>
            <a:xfrm>
              <a:off x="0" y="0"/>
              <a:ext cx="1113215" cy="651967"/>
            </a:xfrm>
            <a:custGeom>
              <a:avLst/>
              <a:gdLst/>
              <a:ahLst/>
              <a:cxnLst/>
              <a:rect l="l" t="t" r="r" b="b"/>
              <a:pathLst>
                <a:path w="1113215" h="651967" extrusionOk="0">
                  <a:moveTo>
                    <a:pt x="93414" y="0"/>
                  </a:moveTo>
                  <a:lnTo>
                    <a:pt x="1019801" y="0"/>
                  </a:lnTo>
                  <a:cubicBezTo>
                    <a:pt x="1071392" y="0"/>
                    <a:pt x="1113215" y="41823"/>
                    <a:pt x="1113215" y="93414"/>
                  </a:cubicBezTo>
                  <a:lnTo>
                    <a:pt x="1113215" y="558553"/>
                  </a:lnTo>
                  <a:cubicBezTo>
                    <a:pt x="1113215" y="610144"/>
                    <a:pt x="1071392" y="651967"/>
                    <a:pt x="1019801" y="651967"/>
                  </a:cubicBezTo>
                  <a:lnTo>
                    <a:pt x="93414" y="651967"/>
                  </a:lnTo>
                  <a:cubicBezTo>
                    <a:pt x="41823" y="651967"/>
                    <a:pt x="0" y="610144"/>
                    <a:pt x="0" y="558553"/>
                  </a:cubicBezTo>
                  <a:lnTo>
                    <a:pt x="0" y="93414"/>
                  </a:lnTo>
                  <a:cubicBezTo>
                    <a:pt x="0" y="41823"/>
                    <a:pt x="41823" y="0"/>
                    <a:pt x="93414" y="0"/>
                  </a:cubicBezTo>
                  <a:close/>
                </a:path>
              </a:pathLst>
            </a:custGeom>
            <a:solidFill>
              <a:srgbClr val="9ACEE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59" name="Google Shape;259;p5"/>
            <p:cNvSpPr txBox="1"/>
            <p:nvPr/>
          </p:nvSpPr>
          <p:spPr>
            <a:xfrm>
              <a:off x="0" y="-47625"/>
              <a:ext cx="1113215" cy="699592"/>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260" name="Google Shape;260;p5"/>
          <p:cNvGrpSpPr/>
          <p:nvPr/>
        </p:nvGrpSpPr>
        <p:grpSpPr>
          <a:xfrm>
            <a:off x="4881971" y="5505937"/>
            <a:ext cx="3063785" cy="3063785"/>
            <a:chOff x="0" y="0"/>
            <a:chExt cx="812800" cy="812800"/>
          </a:xfrm>
        </p:grpSpPr>
        <p:sp>
          <p:nvSpPr>
            <p:cNvPr id="261" name="Google Shape;261;p5"/>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4E639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62" name="Google Shape;262;p5"/>
            <p:cNvSpPr txBox="1"/>
            <p:nvPr/>
          </p:nvSpPr>
          <p:spPr>
            <a:xfrm>
              <a:off x="76200" y="28575"/>
              <a:ext cx="660400" cy="708025"/>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263" name="Google Shape;263;p5"/>
          <p:cNvGrpSpPr/>
          <p:nvPr/>
        </p:nvGrpSpPr>
        <p:grpSpPr>
          <a:xfrm>
            <a:off x="1172780" y="5808684"/>
            <a:ext cx="4226739" cy="2656263"/>
            <a:chOff x="0" y="-47625"/>
            <a:chExt cx="1113215" cy="699592"/>
          </a:xfrm>
        </p:grpSpPr>
        <p:sp>
          <p:nvSpPr>
            <p:cNvPr id="264" name="Google Shape;264;p5"/>
            <p:cNvSpPr/>
            <p:nvPr/>
          </p:nvSpPr>
          <p:spPr>
            <a:xfrm>
              <a:off x="0" y="0"/>
              <a:ext cx="1113215" cy="651967"/>
            </a:xfrm>
            <a:custGeom>
              <a:avLst/>
              <a:gdLst/>
              <a:ahLst/>
              <a:cxnLst/>
              <a:rect l="l" t="t" r="r" b="b"/>
              <a:pathLst>
                <a:path w="1113215" h="651967" extrusionOk="0">
                  <a:moveTo>
                    <a:pt x="93414" y="0"/>
                  </a:moveTo>
                  <a:lnTo>
                    <a:pt x="1019801" y="0"/>
                  </a:lnTo>
                  <a:cubicBezTo>
                    <a:pt x="1071392" y="0"/>
                    <a:pt x="1113215" y="41823"/>
                    <a:pt x="1113215" y="93414"/>
                  </a:cubicBezTo>
                  <a:lnTo>
                    <a:pt x="1113215" y="558553"/>
                  </a:lnTo>
                  <a:cubicBezTo>
                    <a:pt x="1113215" y="610144"/>
                    <a:pt x="1071392" y="651967"/>
                    <a:pt x="1019801" y="651967"/>
                  </a:cubicBezTo>
                  <a:lnTo>
                    <a:pt x="93414" y="651967"/>
                  </a:lnTo>
                  <a:cubicBezTo>
                    <a:pt x="41823" y="651967"/>
                    <a:pt x="0" y="610144"/>
                    <a:pt x="0" y="558553"/>
                  </a:cubicBezTo>
                  <a:lnTo>
                    <a:pt x="0" y="93414"/>
                  </a:lnTo>
                  <a:cubicBezTo>
                    <a:pt x="0" y="41823"/>
                    <a:pt x="41823" y="0"/>
                    <a:pt x="93414" y="0"/>
                  </a:cubicBezTo>
                  <a:close/>
                </a:path>
              </a:pathLst>
            </a:custGeom>
            <a:solidFill>
              <a:srgbClr val="FFA85A"/>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65" name="Google Shape;265;p5"/>
            <p:cNvSpPr txBox="1"/>
            <p:nvPr/>
          </p:nvSpPr>
          <p:spPr>
            <a:xfrm>
              <a:off x="0" y="-47625"/>
              <a:ext cx="1113215" cy="699592"/>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266" name="Google Shape;266;p5"/>
          <p:cNvGrpSpPr/>
          <p:nvPr/>
        </p:nvGrpSpPr>
        <p:grpSpPr>
          <a:xfrm>
            <a:off x="4772380" y="5401162"/>
            <a:ext cx="3063785" cy="3063785"/>
            <a:chOff x="0" y="0"/>
            <a:chExt cx="812800" cy="812800"/>
          </a:xfrm>
        </p:grpSpPr>
        <p:sp>
          <p:nvSpPr>
            <p:cNvPr id="267" name="Google Shape;267;p5"/>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9EAEB"/>
            </a:solidFill>
            <a:ln w="76200" cap="sq" cmpd="sng">
              <a:solidFill>
                <a:srgbClr val="4E639E"/>
              </a:solidFill>
              <a:prstDash val="lgDash"/>
              <a:miter lim="8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68" name="Google Shape;268;p5"/>
            <p:cNvSpPr txBox="1"/>
            <p:nvPr/>
          </p:nvSpPr>
          <p:spPr>
            <a:xfrm>
              <a:off x="76200" y="28575"/>
              <a:ext cx="660400" cy="708025"/>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269" name="Google Shape;269;p5"/>
          <p:cNvGrpSpPr/>
          <p:nvPr/>
        </p:nvGrpSpPr>
        <p:grpSpPr>
          <a:xfrm rot="-7655156">
            <a:off x="5161500" y="5929348"/>
            <a:ext cx="1323714" cy="915678"/>
            <a:chOff x="0" y="0"/>
            <a:chExt cx="812800" cy="562253"/>
          </a:xfrm>
        </p:grpSpPr>
        <p:sp>
          <p:nvSpPr>
            <p:cNvPr id="270" name="Google Shape;270;p5"/>
            <p:cNvSpPr/>
            <p:nvPr/>
          </p:nvSpPr>
          <p:spPr>
            <a:xfrm>
              <a:off x="0" y="0"/>
              <a:ext cx="812800" cy="562253"/>
            </a:xfrm>
            <a:custGeom>
              <a:avLst/>
              <a:gdLst/>
              <a:ahLst/>
              <a:cxnLst/>
              <a:rect l="l" t="t" r="r" b="b"/>
              <a:pathLst>
                <a:path w="812800" h="562253" extrusionOk="0">
                  <a:moveTo>
                    <a:pt x="812800" y="281127"/>
                  </a:moveTo>
                  <a:lnTo>
                    <a:pt x="406400" y="0"/>
                  </a:lnTo>
                  <a:lnTo>
                    <a:pt x="406400" y="203200"/>
                  </a:lnTo>
                  <a:lnTo>
                    <a:pt x="0" y="203200"/>
                  </a:lnTo>
                  <a:lnTo>
                    <a:pt x="0" y="359053"/>
                  </a:lnTo>
                  <a:lnTo>
                    <a:pt x="406400" y="359053"/>
                  </a:lnTo>
                  <a:lnTo>
                    <a:pt x="406400" y="562253"/>
                  </a:lnTo>
                  <a:lnTo>
                    <a:pt x="812800" y="281127"/>
                  </a:lnTo>
                  <a:close/>
                </a:path>
              </a:pathLst>
            </a:custGeom>
            <a:solidFill>
              <a:srgbClr val="61E1FF"/>
            </a:solidFill>
            <a:ln w="38100" cap="sq" cmpd="sng">
              <a:solidFill>
                <a:srgbClr val="4E639E"/>
              </a:solidFill>
              <a:prstDash val="solid"/>
              <a:miter lim="8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71" name="Google Shape;271;p5"/>
            <p:cNvSpPr txBox="1"/>
            <p:nvPr/>
          </p:nvSpPr>
          <p:spPr>
            <a:xfrm>
              <a:off x="0" y="155575"/>
              <a:ext cx="711200" cy="203478"/>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272" name="Google Shape;272;p5"/>
          <p:cNvGrpSpPr/>
          <p:nvPr/>
        </p:nvGrpSpPr>
        <p:grpSpPr>
          <a:xfrm>
            <a:off x="5823357" y="6452139"/>
            <a:ext cx="961831" cy="961831"/>
            <a:chOff x="0" y="0"/>
            <a:chExt cx="812800" cy="812800"/>
          </a:xfrm>
        </p:grpSpPr>
        <p:sp>
          <p:nvSpPr>
            <p:cNvPr id="273" name="Google Shape;273;p5"/>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1E1FF"/>
            </a:solidFill>
            <a:ln w="38100" cap="sq" cmpd="sng">
              <a:solidFill>
                <a:srgbClr val="4E639E"/>
              </a:solidFill>
              <a:prstDash val="solid"/>
              <a:miter lim="8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74" name="Google Shape;274;p5"/>
            <p:cNvSpPr txBox="1"/>
            <p:nvPr/>
          </p:nvSpPr>
          <p:spPr>
            <a:xfrm>
              <a:off x="76200" y="28575"/>
              <a:ext cx="660400" cy="708025"/>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275" name="Google Shape;275;p5"/>
          <p:cNvGrpSpPr/>
          <p:nvPr/>
        </p:nvGrpSpPr>
        <p:grpSpPr>
          <a:xfrm>
            <a:off x="5880507" y="6528339"/>
            <a:ext cx="809431" cy="809431"/>
            <a:chOff x="0" y="0"/>
            <a:chExt cx="812800" cy="812800"/>
          </a:xfrm>
        </p:grpSpPr>
        <p:sp>
          <p:nvSpPr>
            <p:cNvPr id="276" name="Google Shape;276;p5"/>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3D5EC"/>
            </a:solidFill>
            <a:ln w="38100" cap="sq" cmpd="sng">
              <a:solidFill>
                <a:srgbClr val="4E639E"/>
              </a:solidFill>
              <a:prstDash val="solid"/>
              <a:miter lim="8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77" name="Google Shape;277;p5"/>
            <p:cNvSpPr txBox="1"/>
            <p:nvPr/>
          </p:nvSpPr>
          <p:spPr>
            <a:xfrm>
              <a:off x="76200" y="28575"/>
              <a:ext cx="660400" cy="708025"/>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sp>
        <p:nvSpPr>
          <p:cNvPr id="278" name="Google Shape;278;p5"/>
          <p:cNvSpPr/>
          <p:nvPr/>
        </p:nvSpPr>
        <p:spPr>
          <a:xfrm>
            <a:off x="14742146" y="2247891"/>
            <a:ext cx="3256189" cy="4685164"/>
          </a:xfrm>
          <a:custGeom>
            <a:avLst/>
            <a:gdLst/>
            <a:ahLst/>
            <a:cxnLst/>
            <a:rect l="l" t="t" r="r" b="b"/>
            <a:pathLst>
              <a:path w="3256189" h="4685164" extrusionOk="0">
                <a:moveTo>
                  <a:pt x="0" y="0"/>
                </a:moveTo>
                <a:lnTo>
                  <a:pt x="3256189" y="0"/>
                </a:lnTo>
                <a:lnTo>
                  <a:pt x="3256189" y="4685163"/>
                </a:lnTo>
                <a:lnTo>
                  <a:pt x="0" y="4685163"/>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79" name="Google Shape;279;p5"/>
          <p:cNvSpPr/>
          <p:nvPr/>
        </p:nvSpPr>
        <p:spPr>
          <a:xfrm>
            <a:off x="12684746" y="4904130"/>
            <a:ext cx="5902474" cy="3969413"/>
          </a:xfrm>
          <a:custGeom>
            <a:avLst/>
            <a:gdLst/>
            <a:ahLst/>
            <a:cxnLst/>
            <a:rect l="l" t="t" r="r" b="b"/>
            <a:pathLst>
              <a:path w="5902474" h="3969413" extrusionOk="0">
                <a:moveTo>
                  <a:pt x="0" y="0"/>
                </a:moveTo>
                <a:lnTo>
                  <a:pt x="5902473" y="0"/>
                </a:lnTo>
                <a:lnTo>
                  <a:pt x="5902473" y="3969414"/>
                </a:lnTo>
                <a:lnTo>
                  <a:pt x="0" y="3969414"/>
                </a:lnTo>
                <a:lnTo>
                  <a:pt x="0" y="0"/>
                </a:lnTo>
                <a:close/>
              </a:path>
            </a:pathLst>
          </a:custGeom>
          <a:blipFill rotWithShape="1">
            <a:blip r:embed="rId4">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80" name="Google Shape;280;p5"/>
          <p:cNvSpPr txBox="1"/>
          <p:nvPr/>
        </p:nvSpPr>
        <p:spPr>
          <a:xfrm>
            <a:off x="3875192" y="1425039"/>
            <a:ext cx="12660271" cy="771525"/>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en-US" sz="5000">
                <a:solidFill>
                  <a:srgbClr val="145C8C"/>
                </a:solidFill>
                <a:latin typeface="Arial"/>
                <a:ea typeface="Arial"/>
                <a:cs typeface="Arial"/>
                <a:sym typeface="Arial"/>
              </a:rPr>
              <a:t>FUENTE DE DATOS</a:t>
            </a:r>
            <a:endParaRPr/>
          </a:p>
        </p:txBody>
      </p:sp>
      <p:sp>
        <p:nvSpPr>
          <p:cNvPr id="281" name="Google Shape;281;p5"/>
          <p:cNvSpPr txBox="1"/>
          <p:nvPr/>
        </p:nvSpPr>
        <p:spPr>
          <a:xfrm>
            <a:off x="4314863" y="3697359"/>
            <a:ext cx="4018084" cy="1405890"/>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en-US" sz="4500" b="1">
                <a:solidFill>
                  <a:srgbClr val="1F1674"/>
                </a:solidFill>
                <a:latin typeface="Bebas Neue"/>
                <a:ea typeface="Bebas Neue"/>
                <a:cs typeface="Bebas Neue"/>
                <a:sym typeface="Bebas Neue"/>
              </a:rPr>
              <a:t>variables utilizadas</a:t>
            </a:r>
            <a:endParaRPr/>
          </a:p>
        </p:txBody>
      </p:sp>
      <p:sp>
        <p:nvSpPr>
          <p:cNvPr id="282" name="Google Shape;282;p5"/>
          <p:cNvSpPr txBox="1"/>
          <p:nvPr/>
        </p:nvSpPr>
        <p:spPr>
          <a:xfrm>
            <a:off x="1172780" y="6184511"/>
            <a:ext cx="3467355" cy="2099310"/>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en-US" sz="4500" b="1">
                <a:solidFill>
                  <a:srgbClr val="1F1674"/>
                </a:solidFill>
                <a:latin typeface="Bebas Neue"/>
                <a:ea typeface="Bebas Neue"/>
                <a:cs typeface="Bebas Neue"/>
                <a:sym typeface="Bebas Neue"/>
              </a:rPr>
              <a:t>niños menores de 5 años</a:t>
            </a:r>
            <a:endParaRPr/>
          </a:p>
        </p:txBody>
      </p:sp>
      <p:sp>
        <p:nvSpPr>
          <p:cNvPr id="283" name="Google Shape;283;p5"/>
          <p:cNvSpPr txBox="1"/>
          <p:nvPr/>
        </p:nvSpPr>
        <p:spPr>
          <a:xfrm>
            <a:off x="7836166" y="6184511"/>
            <a:ext cx="3405000" cy="1523700"/>
          </a:xfrm>
          <a:prstGeom prst="rect">
            <a:avLst/>
          </a:prstGeom>
          <a:noFill/>
          <a:ln>
            <a:noFill/>
          </a:ln>
        </p:spPr>
        <p:txBody>
          <a:bodyPr spcFirstLastPara="1" wrap="square" lIns="0" tIns="0" rIns="0" bIns="0" anchor="t" anchorCtr="0">
            <a:spAutoFit/>
          </a:bodyPr>
          <a:lstStyle/>
          <a:p>
            <a:pPr marL="0" marR="0" lvl="0" indent="0" algn="ctr" rtl="0">
              <a:lnSpc>
                <a:spcPct val="300000"/>
              </a:lnSpc>
              <a:spcBef>
                <a:spcPts val="0"/>
              </a:spcBef>
              <a:spcAft>
                <a:spcPts val="0"/>
              </a:spcAft>
              <a:buNone/>
            </a:pPr>
            <a:endParaRPr sz="1800">
              <a:solidFill>
                <a:schemeClr val="dk1"/>
              </a:solidFill>
              <a:latin typeface="Calibri"/>
              <a:ea typeface="Calibri"/>
              <a:cs typeface="Calibri"/>
              <a:sym typeface="Calibri"/>
            </a:endParaRPr>
          </a:p>
          <a:p>
            <a:pPr marL="0" marR="0" lvl="0" indent="0" algn="ctr" rtl="0">
              <a:lnSpc>
                <a:spcPct val="120000"/>
              </a:lnSpc>
              <a:spcBef>
                <a:spcPts val="0"/>
              </a:spcBef>
              <a:spcAft>
                <a:spcPts val="0"/>
              </a:spcAft>
              <a:buNone/>
            </a:pPr>
            <a:r>
              <a:rPr lang="en-US" sz="4500" b="1">
                <a:solidFill>
                  <a:srgbClr val="1F1674"/>
                </a:solidFill>
                <a:latin typeface="Bebas Neue"/>
                <a:ea typeface="Bebas Neue"/>
                <a:cs typeface="Bebas Neue"/>
                <a:sym typeface="Bebas Neue"/>
              </a:rPr>
              <a:t>ENDES - inei 2023</a:t>
            </a:r>
            <a:endParaRPr/>
          </a:p>
        </p:txBody>
      </p:sp>
      <p:sp>
        <p:nvSpPr>
          <p:cNvPr id="284" name="Google Shape;284;p5"/>
          <p:cNvSpPr txBox="1"/>
          <p:nvPr/>
        </p:nvSpPr>
        <p:spPr>
          <a:xfrm>
            <a:off x="8650101" y="2565049"/>
            <a:ext cx="7593000" cy="2973122"/>
          </a:xfrm>
          <a:prstGeom prst="rect">
            <a:avLst/>
          </a:prstGeom>
          <a:noFill/>
          <a:ln>
            <a:noFill/>
          </a:ln>
        </p:spPr>
        <p:txBody>
          <a:bodyPr spcFirstLastPara="1" wrap="square" lIns="0" tIns="0" rIns="0" bIns="0" anchor="t" anchorCtr="0">
            <a:spAutoFit/>
          </a:bodyPr>
          <a:lstStyle/>
          <a:p>
            <a:pPr marL="496574" marR="0" lvl="1" indent="-248287" algn="l" rtl="0">
              <a:lnSpc>
                <a:spcPct val="140000"/>
              </a:lnSpc>
              <a:spcBef>
                <a:spcPts val="0"/>
              </a:spcBef>
              <a:spcAft>
                <a:spcPts val="0"/>
              </a:spcAft>
              <a:buClr>
                <a:srgbClr val="1F1674"/>
              </a:buClr>
              <a:buSzPts val="2300"/>
              <a:buFont typeface="Arial"/>
              <a:buChar char="•"/>
            </a:pPr>
            <a:r>
              <a:rPr lang="en-US" sz="2300" dirty="0" err="1">
                <a:solidFill>
                  <a:srgbClr val="1F1674"/>
                </a:solidFill>
                <a:latin typeface="Montserrat"/>
                <a:ea typeface="Montserrat"/>
                <a:cs typeface="Montserrat"/>
                <a:sym typeface="Montserrat"/>
              </a:rPr>
              <a:t>Edad</a:t>
            </a:r>
            <a:endParaRPr lang="en-US" sz="2300" dirty="0">
              <a:solidFill>
                <a:srgbClr val="1F1674"/>
              </a:solidFill>
              <a:latin typeface="Montserrat"/>
              <a:ea typeface="Montserrat"/>
              <a:cs typeface="Montserrat"/>
              <a:sym typeface="Montserrat"/>
            </a:endParaRPr>
          </a:p>
          <a:p>
            <a:pPr marL="496574" marR="0" lvl="1" indent="-248287" algn="l" rtl="0">
              <a:lnSpc>
                <a:spcPct val="140000"/>
              </a:lnSpc>
              <a:spcBef>
                <a:spcPts val="0"/>
              </a:spcBef>
              <a:spcAft>
                <a:spcPts val="0"/>
              </a:spcAft>
              <a:buClr>
                <a:srgbClr val="1F1674"/>
              </a:buClr>
              <a:buSzPts val="2300"/>
              <a:buFont typeface="Arial"/>
              <a:buChar char="•"/>
            </a:pPr>
            <a:r>
              <a:rPr lang="en-US" sz="2300" dirty="0">
                <a:solidFill>
                  <a:srgbClr val="1F1674"/>
                </a:solidFill>
                <a:latin typeface="Montserrat"/>
                <a:ea typeface="Montserrat"/>
                <a:cs typeface="Montserrat"/>
                <a:sym typeface="Montserrat"/>
              </a:rPr>
              <a:t>Peso/</a:t>
            </a:r>
            <a:r>
              <a:rPr lang="en-US" sz="2300" dirty="0" err="1">
                <a:solidFill>
                  <a:srgbClr val="1F1674"/>
                </a:solidFill>
                <a:latin typeface="Montserrat"/>
                <a:ea typeface="Montserrat"/>
                <a:cs typeface="Montserrat"/>
                <a:sym typeface="Montserrat"/>
              </a:rPr>
              <a:t>Talla</a:t>
            </a:r>
            <a:endParaRPr lang="en-US" sz="2300" dirty="0">
              <a:solidFill>
                <a:srgbClr val="1F1674"/>
              </a:solidFill>
              <a:latin typeface="Montserrat"/>
              <a:ea typeface="Montserrat"/>
              <a:cs typeface="Montserrat"/>
              <a:sym typeface="Montserrat"/>
            </a:endParaRPr>
          </a:p>
          <a:p>
            <a:pPr marL="496574" marR="0" lvl="1" indent="-248287" algn="l" rtl="0">
              <a:lnSpc>
                <a:spcPct val="140000"/>
              </a:lnSpc>
              <a:spcBef>
                <a:spcPts val="0"/>
              </a:spcBef>
              <a:spcAft>
                <a:spcPts val="0"/>
              </a:spcAft>
              <a:buClr>
                <a:srgbClr val="1F1674"/>
              </a:buClr>
              <a:buSzPts val="2300"/>
              <a:buFont typeface="Arial"/>
              <a:buChar char="•"/>
            </a:pPr>
            <a:r>
              <a:rPr lang="en-US" sz="2300" dirty="0">
                <a:solidFill>
                  <a:srgbClr val="1F1674"/>
                </a:solidFill>
                <a:latin typeface="Montserrat"/>
                <a:ea typeface="Montserrat"/>
                <a:cs typeface="Montserrat"/>
                <a:sym typeface="Montserrat"/>
              </a:rPr>
              <a:t>Nivel de </a:t>
            </a:r>
            <a:r>
              <a:rPr lang="en-US" sz="2300" dirty="0" err="1">
                <a:solidFill>
                  <a:srgbClr val="1F1674"/>
                </a:solidFill>
                <a:latin typeface="Montserrat"/>
                <a:ea typeface="Montserrat"/>
                <a:cs typeface="Montserrat"/>
                <a:sym typeface="Montserrat"/>
              </a:rPr>
              <a:t>hemoglobina</a:t>
            </a:r>
            <a:r>
              <a:rPr lang="en-US" sz="2300" dirty="0">
                <a:solidFill>
                  <a:srgbClr val="1F1674"/>
                </a:solidFill>
                <a:latin typeface="Montserrat"/>
                <a:ea typeface="Montserrat"/>
                <a:cs typeface="Montserrat"/>
                <a:sym typeface="Montserrat"/>
              </a:rPr>
              <a:t>.</a:t>
            </a:r>
          </a:p>
          <a:p>
            <a:pPr marL="496574" marR="0" lvl="1" indent="-248287" algn="l" rtl="0">
              <a:lnSpc>
                <a:spcPct val="140000"/>
              </a:lnSpc>
              <a:spcBef>
                <a:spcPts val="0"/>
              </a:spcBef>
              <a:spcAft>
                <a:spcPts val="0"/>
              </a:spcAft>
              <a:buClr>
                <a:srgbClr val="1F1674"/>
              </a:buClr>
              <a:buSzPts val="2300"/>
              <a:buFont typeface="Arial"/>
              <a:buChar char="•"/>
            </a:pPr>
            <a:r>
              <a:rPr lang="en-US" sz="2300" dirty="0">
                <a:solidFill>
                  <a:srgbClr val="1F1674"/>
                </a:solidFill>
                <a:latin typeface="Montserrat"/>
                <a:ea typeface="Montserrat"/>
                <a:cs typeface="Montserrat"/>
                <a:sym typeface="Montserrat"/>
              </a:rPr>
              <a:t>Nivel de anemia.</a:t>
            </a:r>
            <a:endParaRPr sz="2300" b="0" i="0" u="none" strike="noStrike" cap="none" dirty="0">
              <a:solidFill>
                <a:srgbClr val="1F1674"/>
              </a:solidFill>
              <a:latin typeface="Montserrat"/>
              <a:ea typeface="Montserrat"/>
              <a:cs typeface="Montserrat"/>
              <a:sym typeface="Montserrat"/>
            </a:endParaRPr>
          </a:p>
          <a:p>
            <a:pPr marL="496574" marR="0" lvl="1" indent="-248287" algn="l" rtl="0">
              <a:lnSpc>
                <a:spcPct val="140000"/>
              </a:lnSpc>
              <a:spcBef>
                <a:spcPts val="0"/>
              </a:spcBef>
              <a:spcAft>
                <a:spcPts val="0"/>
              </a:spcAft>
              <a:buClr>
                <a:srgbClr val="1F1674"/>
              </a:buClr>
              <a:buSzPts val="2300"/>
              <a:buFont typeface="Arial"/>
              <a:buChar char="•"/>
            </a:pPr>
            <a:r>
              <a:rPr lang="es-ES" sz="2300" b="0" i="0" u="none" strike="noStrike" cap="none" dirty="0">
                <a:solidFill>
                  <a:srgbClr val="1F1674"/>
                </a:solidFill>
                <a:latin typeface="Montserrat"/>
                <a:ea typeface="Montserrat"/>
                <a:cs typeface="Montserrat"/>
                <a:sym typeface="Montserrat"/>
              </a:rPr>
              <a:t>Región natural.</a:t>
            </a:r>
            <a:endParaRPr sz="2300" b="0" i="0" u="none" strike="noStrike" cap="none" dirty="0">
              <a:solidFill>
                <a:srgbClr val="1F1674"/>
              </a:solidFill>
              <a:latin typeface="Montserrat"/>
              <a:ea typeface="Montserrat"/>
              <a:cs typeface="Montserrat"/>
              <a:sym typeface="Montserrat"/>
            </a:endParaRPr>
          </a:p>
          <a:p>
            <a:pPr marL="496573" marR="0" lvl="1" indent="-248286" algn="l" rtl="0">
              <a:lnSpc>
                <a:spcPct val="140000"/>
              </a:lnSpc>
              <a:spcBef>
                <a:spcPts val="0"/>
              </a:spcBef>
              <a:spcAft>
                <a:spcPts val="0"/>
              </a:spcAft>
              <a:buClr>
                <a:srgbClr val="1F1674"/>
              </a:buClr>
              <a:buSzPts val="2300"/>
              <a:buFont typeface="Arial"/>
              <a:buChar char="•"/>
            </a:pPr>
            <a:r>
              <a:rPr lang="es-ES" sz="2300" dirty="0">
                <a:solidFill>
                  <a:srgbClr val="1F1674"/>
                </a:solidFill>
                <a:latin typeface="Montserrat"/>
                <a:ea typeface="Montserrat"/>
                <a:cs typeface="Montserrat"/>
                <a:sym typeface="Montserrat"/>
              </a:rPr>
              <a:t>Índice de riqueza</a:t>
            </a:r>
            <a:endParaRPr sz="2300" dirty="0">
              <a:solidFill>
                <a:srgbClr val="1F1674"/>
              </a:solidFill>
              <a:latin typeface="Montserrat"/>
              <a:ea typeface="Montserrat"/>
              <a:cs typeface="Montserrat"/>
              <a:sym typeface="Montserrat"/>
            </a:endParaRPr>
          </a:p>
        </p:txBody>
      </p:sp>
    </p:spTree>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8FCFF"/>
        </a:solidFill>
        <a:effectLst/>
      </p:bgPr>
    </p:bg>
    <p:spTree>
      <p:nvGrpSpPr>
        <p:cNvPr id="1" name="Shape 336"/>
        <p:cNvGrpSpPr/>
        <p:nvPr/>
      </p:nvGrpSpPr>
      <p:grpSpPr>
        <a:xfrm>
          <a:off x="0" y="0"/>
          <a:ext cx="0" cy="0"/>
          <a:chOff x="0" y="0"/>
          <a:chExt cx="0" cy="0"/>
        </a:xfrm>
      </p:grpSpPr>
      <p:grpSp>
        <p:nvGrpSpPr>
          <p:cNvPr id="337" name="Google Shape;337;g360ab509c04_0_0"/>
          <p:cNvGrpSpPr/>
          <p:nvPr/>
        </p:nvGrpSpPr>
        <p:grpSpPr>
          <a:xfrm>
            <a:off x="1894444" y="527356"/>
            <a:ext cx="14499032" cy="2154956"/>
            <a:chOff x="0" y="-157629"/>
            <a:chExt cx="19332042" cy="2873275"/>
          </a:xfrm>
        </p:grpSpPr>
        <p:cxnSp>
          <p:nvCxnSpPr>
            <p:cNvPr id="338" name="Google Shape;338;g360ab509c04_0_0"/>
            <p:cNvCxnSpPr/>
            <p:nvPr/>
          </p:nvCxnSpPr>
          <p:spPr>
            <a:xfrm rot="10800000" flipH="1">
              <a:off x="1357842" y="2185597"/>
              <a:ext cx="17974200" cy="38400"/>
            </a:xfrm>
            <a:prstGeom prst="straightConnector1">
              <a:avLst/>
            </a:prstGeom>
            <a:noFill/>
            <a:ln w="76200" cap="flat" cmpd="sng">
              <a:solidFill>
                <a:srgbClr val="4E639E"/>
              </a:solidFill>
              <a:prstDash val="solid"/>
              <a:round/>
              <a:headEnd type="none" w="sm" len="sm"/>
              <a:tailEnd type="stealth" w="med" len="med"/>
            </a:ln>
          </p:spPr>
        </p:cxnSp>
        <p:grpSp>
          <p:nvGrpSpPr>
            <p:cNvPr id="339" name="Google Shape;339;g360ab509c04_0_0"/>
            <p:cNvGrpSpPr/>
            <p:nvPr/>
          </p:nvGrpSpPr>
          <p:grpSpPr>
            <a:xfrm>
              <a:off x="0" y="0"/>
              <a:ext cx="2715646" cy="2715646"/>
              <a:chOff x="0" y="0"/>
              <a:chExt cx="812800" cy="812800"/>
            </a:xfrm>
          </p:grpSpPr>
          <p:sp>
            <p:nvSpPr>
              <p:cNvPr id="340" name="Google Shape;340;g360ab509c04_0_0"/>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7150" cap="sq" cmpd="sng">
                <a:solidFill>
                  <a:srgbClr val="4E639E"/>
                </a:solidFill>
                <a:prstDash val="dash"/>
                <a:miter lim="8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41" name="Google Shape;341;g360ab509c04_0_0"/>
              <p:cNvSpPr txBox="1"/>
              <p:nvPr/>
            </p:nvSpPr>
            <p:spPr>
              <a:xfrm>
                <a:off x="76200" y="28575"/>
                <a:ext cx="660300" cy="708000"/>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342" name="Google Shape;342;g360ab509c04_0_0"/>
            <p:cNvGrpSpPr/>
            <p:nvPr/>
          </p:nvGrpSpPr>
          <p:grpSpPr>
            <a:xfrm>
              <a:off x="150744" y="-157629"/>
              <a:ext cx="2603073" cy="2786102"/>
              <a:chOff x="0" y="-57150"/>
              <a:chExt cx="812800" cy="869950"/>
            </a:xfrm>
          </p:grpSpPr>
          <p:sp>
            <p:nvSpPr>
              <p:cNvPr id="343" name="Google Shape;343;g360ab509c04_0_0"/>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3D5E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44" name="Google Shape;344;g360ab509c04_0_0"/>
              <p:cNvSpPr txBox="1"/>
              <p:nvPr/>
            </p:nvSpPr>
            <p:spPr>
              <a:xfrm>
                <a:off x="76200" y="-57150"/>
                <a:ext cx="660300" cy="793800"/>
              </a:xfrm>
              <a:prstGeom prst="rect">
                <a:avLst/>
              </a:prstGeom>
              <a:noFill/>
              <a:ln>
                <a:noFill/>
              </a:ln>
            </p:spPr>
            <p:txBody>
              <a:bodyPr spcFirstLastPara="1" wrap="square" lIns="50800" tIns="50800" rIns="50800" bIns="50800" anchor="ctr" anchorCtr="0">
                <a:noAutofit/>
              </a:bodyPr>
              <a:lstStyle/>
              <a:p>
                <a:pPr marL="0" marR="0" lvl="0" indent="0" algn="ctr" rtl="0">
                  <a:lnSpc>
                    <a:spcPct val="544388"/>
                  </a:lnSpc>
                  <a:spcBef>
                    <a:spcPts val="0"/>
                  </a:spcBef>
                  <a:spcAft>
                    <a:spcPts val="0"/>
                  </a:spcAft>
                  <a:buNone/>
                </a:pPr>
                <a:endParaRPr sz="1800">
                  <a:solidFill>
                    <a:schemeClr val="dk1"/>
                  </a:solidFill>
                  <a:latin typeface="Calibri"/>
                  <a:ea typeface="Calibri"/>
                  <a:cs typeface="Calibri"/>
                  <a:sym typeface="Calibri"/>
                </a:endParaRPr>
              </a:p>
            </p:txBody>
          </p:sp>
        </p:grpSp>
        <p:cxnSp>
          <p:nvCxnSpPr>
            <p:cNvPr id="345" name="Google Shape;345;g360ab509c04_0_0"/>
            <p:cNvCxnSpPr/>
            <p:nvPr/>
          </p:nvCxnSpPr>
          <p:spPr>
            <a:xfrm rot="10800000">
              <a:off x="1508585" y="145996"/>
              <a:ext cx="0" cy="360600"/>
            </a:xfrm>
            <a:prstGeom prst="straightConnector1">
              <a:avLst/>
            </a:prstGeom>
            <a:noFill/>
            <a:ln w="50800" cap="flat" cmpd="sng">
              <a:solidFill>
                <a:srgbClr val="F2981B"/>
              </a:solidFill>
              <a:prstDash val="solid"/>
              <a:round/>
              <a:headEnd type="none" w="sm" len="sm"/>
              <a:tailEnd type="none" w="sm" len="sm"/>
            </a:ln>
          </p:spPr>
        </p:cxnSp>
        <p:cxnSp>
          <p:nvCxnSpPr>
            <p:cNvPr id="346" name="Google Shape;346;g360ab509c04_0_0"/>
            <p:cNvCxnSpPr/>
            <p:nvPr/>
          </p:nvCxnSpPr>
          <p:spPr>
            <a:xfrm rot="10800000">
              <a:off x="1508585" y="2198695"/>
              <a:ext cx="0" cy="360600"/>
            </a:xfrm>
            <a:prstGeom prst="straightConnector1">
              <a:avLst/>
            </a:prstGeom>
            <a:noFill/>
            <a:ln w="50800" cap="flat" cmpd="sng">
              <a:solidFill>
                <a:srgbClr val="F2981B"/>
              </a:solidFill>
              <a:prstDash val="solid"/>
              <a:round/>
              <a:headEnd type="none" w="sm" len="sm"/>
              <a:tailEnd type="none" w="sm" len="sm"/>
            </a:ln>
          </p:spPr>
        </p:cxnSp>
        <p:cxnSp>
          <p:nvCxnSpPr>
            <p:cNvPr id="347" name="Google Shape;347;g360ab509c04_0_0"/>
            <p:cNvCxnSpPr/>
            <p:nvPr/>
          </p:nvCxnSpPr>
          <p:spPr>
            <a:xfrm>
              <a:off x="271240" y="1383242"/>
              <a:ext cx="360600" cy="0"/>
            </a:xfrm>
            <a:prstGeom prst="straightConnector1">
              <a:avLst/>
            </a:prstGeom>
            <a:noFill/>
            <a:ln w="50800" cap="flat" cmpd="sng">
              <a:solidFill>
                <a:srgbClr val="F2981B"/>
              </a:solidFill>
              <a:prstDash val="solid"/>
              <a:round/>
              <a:headEnd type="none" w="sm" len="sm"/>
              <a:tailEnd type="none" w="sm" len="sm"/>
            </a:ln>
          </p:spPr>
        </p:cxnSp>
        <p:cxnSp>
          <p:nvCxnSpPr>
            <p:cNvPr id="348" name="Google Shape;348;g360ab509c04_0_0"/>
            <p:cNvCxnSpPr/>
            <p:nvPr/>
          </p:nvCxnSpPr>
          <p:spPr>
            <a:xfrm>
              <a:off x="618545" y="564904"/>
              <a:ext cx="303600" cy="195000"/>
            </a:xfrm>
            <a:prstGeom prst="straightConnector1">
              <a:avLst/>
            </a:prstGeom>
            <a:noFill/>
            <a:ln w="50800" cap="flat" cmpd="sng">
              <a:solidFill>
                <a:srgbClr val="F2981B"/>
              </a:solidFill>
              <a:prstDash val="solid"/>
              <a:round/>
              <a:headEnd type="none" w="sm" len="sm"/>
              <a:tailEnd type="none" w="sm" len="sm"/>
            </a:ln>
          </p:spPr>
        </p:cxnSp>
        <p:cxnSp>
          <p:nvCxnSpPr>
            <p:cNvPr id="349" name="Google Shape;349;g360ab509c04_0_0"/>
            <p:cNvCxnSpPr/>
            <p:nvPr/>
          </p:nvCxnSpPr>
          <p:spPr>
            <a:xfrm rot="10800000" flipH="1">
              <a:off x="648415" y="1955756"/>
              <a:ext cx="274500" cy="234000"/>
            </a:xfrm>
            <a:prstGeom prst="straightConnector1">
              <a:avLst/>
            </a:prstGeom>
            <a:noFill/>
            <a:ln w="50800" cap="flat" cmpd="sng">
              <a:solidFill>
                <a:srgbClr val="F2981B"/>
              </a:solidFill>
              <a:prstDash val="solid"/>
              <a:round/>
              <a:headEnd type="none" w="sm" len="sm"/>
              <a:tailEnd type="none" w="sm" len="sm"/>
            </a:ln>
          </p:spPr>
        </p:cxnSp>
        <p:sp>
          <p:nvSpPr>
            <p:cNvPr id="350" name="Google Shape;350;g360ab509c04_0_0"/>
            <p:cNvSpPr txBox="1"/>
            <p:nvPr/>
          </p:nvSpPr>
          <p:spPr>
            <a:xfrm>
              <a:off x="356907" y="737207"/>
              <a:ext cx="2190600" cy="1231200"/>
            </a:xfrm>
            <a:prstGeom prst="rect">
              <a:avLst/>
            </a:prstGeom>
            <a:noFill/>
            <a:ln>
              <a:noFill/>
            </a:ln>
          </p:spPr>
          <p:txBody>
            <a:bodyPr spcFirstLastPara="1" wrap="square" lIns="0" tIns="0" rIns="0" bIns="0" anchor="t" anchorCtr="0">
              <a:spAutoFit/>
            </a:bodyPr>
            <a:lstStyle/>
            <a:p>
              <a:pPr marL="0" marR="0" lvl="0" indent="0" algn="ctr" rtl="0">
                <a:lnSpc>
                  <a:spcPct val="140006"/>
                </a:lnSpc>
                <a:spcBef>
                  <a:spcPts val="0"/>
                </a:spcBef>
                <a:spcAft>
                  <a:spcPts val="0"/>
                </a:spcAft>
                <a:buNone/>
              </a:pPr>
              <a:r>
                <a:rPr lang="en-US" sz="5999">
                  <a:solidFill>
                    <a:srgbClr val="1F1674"/>
                  </a:solidFill>
                  <a:latin typeface="Arial"/>
                  <a:ea typeface="Arial"/>
                  <a:cs typeface="Arial"/>
                  <a:sym typeface="Arial"/>
                </a:rPr>
                <a:t>3</a:t>
              </a:r>
              <a:endParaRPr/>
            </a:p>
          </p:txBody>
        </p:sp>
      </p:grpSp>
      <p:sp>
        <p:nvSpPr>
          <p:cNvPr id="351" name="Google Shape;351;g360ab509c04_0_0"/>
          <p:cNvSpPr txBox="1"/>
          <p:nvPr/>
        </p:nvSpPr>
        <p:spPr>
          <a:xfrm>
            <a:off x="3875192" y="1425039"/>
            <a:ext cx="12660300" cy="769500"/>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en-US" sz="5000">
                <a:solidFill>
                  <a:srgbClr val="145C8C"/>
                </a:solidFill>
              </a:rPr>
              <a:t>DICCIONARIO</a:t>
            </a:r>
            <a:r>
              <a:rPr lang="en-US" sz="5000">
                <a:solidFill>
                  <a:srgbClr val="145C8C"/>
                </a:solidFill>
                <a:latin typeface="Arial"/>
                <a:ea typeface="Arial"/>
                <a:cs typeface="Arial"/>
                <a:sym typeface="Arial"/>
              </a:rPr>
              <a:t> DE DATOS</a:t>
            </a:r>
            <a:endParaRPr/>
          </a:p>
        </p:txBody>
      </p:sp>
      <p:pic>
        <p:nvPicPr>
          <p:cNvPr id="352" name="Google Shape;352;g360ab509c04_0_0"/>
          <p:cNvPicPr preferRelativeResize="0"/>
          <p:nvPr/>
        </p:nvPicPr>
        <p:blipFill>
          <a:blip r:embed="rId3">
            <a:alphaModFix/>
          </a:blip>
          <a:stretch>
            <a:fillRect/>
          </a:stretch>
        </p:blipFill>
        <p:spPr>
          <a:xfrm>
            <a:off x="152400" y="2868050"/>
            <a:ext cx="17407775" cy="6997051"/>
          </a:xfrm>
          <a:prstGeom prst="rect">
            <a:avLst/>
          </a:prstGeom>
          <a:noFill/>
          <a:ln>
            <a:noFill/>
          </a:ln>
        </p:spPr>
      </p:pic>
    </p:spTree>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8FCFF"/>
        </a:solidFill>
        <a:effectLst/>
      </p:bgPr>
    </p:bg>
    <p:spTree>
      <p:nvGrpSpPr>
        <p:cNvPr id="1" name="Shape 288"/>
        <p:cNvGrpSpPr/>
        <p:nvPr/>
      </p:nvGrpSpPr>
      <p:grpSpPr>
        <a:xfrm>
          <a:off x="0" y="0"/>
          <a:ext cx="0" cy="0"/>
          <a:chOff x="0" y="0"/>
          <a:chExt cx="0" cy="0"/>
        </a:xfrm>
      </p:grpSpPr>
      <p:grpSp>
        <p:nvGrpSpPr>
          <p:cNvPr id="289" name="Google Shape;289;p6"/>
          <p:cNvGrpSpPr/>
          <p:nvPr/>
        </p:nvGrpSpPr>
        <p:grpSpPr>
          <a:xfrm>
            <a:off x="1028700" y="3508882"/>
            <a:ext cx="3086100" cy="2017311"/>
            <a:chOff x="0" y="-47625"/>
            <a:chExt cx="812800" cy="531308"/>
          </a:xfrm>
        </p:grpSpPr>
        <p:sp>
          <p:nvSpPr>
            <p:cNvPr id="290" name="Google Shape;290;p6"/>
            <p:cNvSpPr/>
            <p:nvPr/>
          </p:nvSpPr>
          <p:spPr>
            <a:xfrm>
              <a:off x="0" y="0"/>
              <a:ext cx="812800" cy="483683"/>
            </a:xfrm>
            <a:custGeom>
              <a:avLst/>
              <a:gdLst/>
              <a:ahLst/>
              <a:cxnLst/>
              <a:rect l="l" t="t" r="r" b="b"/>
              <a:pathLst>
                <a:path w="812800" h="483683" extrusionOk="0">
                  <a:moveTo>
                    <a:pt x="75259" y="0"/>
                  </a:moveTo>
                  <a:lnTo>
                    <a:pt x="737541" y="0"/>
                  </a:lnTo>
                  <a:cubicBezTo>
                    <a:pt x="779105" y="0"/>
                    <a:pt x="812800" y="33695"/>
                    <a:pt x="812800" y="75259"/>
                  </a:cubicBezTo>
                  <a:lnTo>
                    <a:pt x="812800" y="408424"/>
                  </a:lnTo>
                  <a:cubicBezTo>
                    <a:pt x="812800" y="449989"/>
                    <a:pt x="779105" y="483683"/>
                    <a:pt x="737541" y="483683"/>
                  </a:cubicBezTo>
                  <a:lnTo>
                    <a:pt x="75259" y="483683"/>
                  </a:lnTo>
                  <a:cubicBezTo>
                    <a:pt x="33695" y="483683"/>
                    <a:pt x="0" y="449989"/>
                    <a:pt x="0" y="408424"/>
                  </a:cubicBezTo>
                  <a:lnTo>
                    <a:pt x="0" y="75259"/>
                  </a:lnTo>
                  <a:cubicBezTo>
                    <a:pt x="0" y="33695"/>
                    <a:pt x="33695" y="0"/>
                    <a:pt x="75259" y="0"/>
                  </a:cubicBezTo>
                  <a:close/>
                </a:path>
              </a:pathLst>
            </a:custGeom>
            <a:solidFill>
              <a:srgbClr val="C3D5EC"/>
            </a:solidFill>
            <a:ln w="104775" cap="rnd" cmpd="sng">
              <a:solidFill>
                <a:srgbClr val="4E639E"/>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91" name="Google Shape;291;p6"/>
            <p:cNvSpPr txBox="1"/>
            <p:nvPr/>
          </p:nvSpPr>
          <p:spPr>
            <a:xfrm>
              <a:off x="0" y="-47625"/>
              <a:ext cx="812800" cy="531308"/>
            </a:xfrm>
            <a:prstGeom prst="rect">
              <a:avLst/>
            </a:prstGeom>
            <a:noFill/>
            <a:ln>
              <a:noFill/>
            </a:ln>
          </p:spPr>
          <p:txBody>
            <a:bodyPr spcFirstLastPara="1" wrap="square" lIns="50800" tIns="50800" rIns="50800" bIns="50800" anchor="ctr" anchorCtr="0">
              <a:noAutofit/>
            </a:bodyPr>
            <a:lstStyle/>
            <a:p>
              <a:pPr marL="0" marR="0" lvl="0" indent="0" algn="ctr" rtl="0">
                <a:lnSpc>
                  <a:spcPct val="140000"/>
                </a:lnSpc>
                <a:spcBef>
                  <a:spcPts val="0"/>
                </a:spcBef>
                <a:spcAft>
                  <a:spcPts val="0"/>
                </a:spcAft>
                <a:buNone/>
              </a:pPr>
              <a:r>
                <a:rPr lang="en-US" sz="2500">
                  <a:solidFill>
                    <a:srgbClr val="1F1674"/>
                  </a:solidFill>
                  <a:latin typeface="Montserrat"/>
                  <a:ea typeface="Montserrat"/>
                  <a:cs typeface="Montserrat"/>
                  <a:sym typeface="Montserrat"/>
                </a:rPr>
                <a:t>Limpieza de datos</a:t>
              </a:r>
              <a:endParaRPr/>
            </a:p>
          </p:txBody>
        </p:sp>
      </p:grpSp>
      <p:grpSp>
        <p:nvGrpSpPr>
          <p:cNvPr id="292" name="Google Shape;292;p6"/>
          <p:cNvGrpSpPr/>
          <p:nvPr/>
        </p:nvGrpSpPr>
        <p:grpSpPr>
          <a:xfrm>
            <a:off x="1894444" y="494555"/>
            <a:ext cx="14499051" cy="2154982"/>
            <a:chOff x="0" y="-157626"/>
            <a:chExt cx="19332068" cy="2873309"/>
          </a:xfrm>
        </p:grpSpPr>
        <p:cxnSp>
          <p:nvCxnSpPr>
            <p:cNvPr id="293" name="Google Shape;293;p6"/>
            <p:cNvCxnSpPr/>
            <p:nvPr/>
          </p:nvCxnSpPr>
          <p:spPr>
            <a:xfrm rot="10800000" flipH="1">
              <a:off x="1357842" y="2185493"/>
              <a:ext cx="17974226" cy="38504"/>
            </a:xfrm>
            <a:prstGeom prst="straightConnector1">
              <a:avLst/>
            </a:prstGeom>
            <a:noFill/>
            <a:ln w="76200" cap="flat" cmpd="sng">
              <a:solidFill>
                <a:srgbClr val="4E639E"/>
              </a:solidFill>
              <a:prstDash val="solid"/>
              <a:round/>
              <a:headEnd type="none" w="sm" len="sm"/>
              <a:tailEnd type="stealth" w="med" len="med"/>
            </a:ln>
          </p:spPr>
        </p:cxnSp>
        <p:grpSp>
          <p:nvGrpSpPr>
            <p:cNvPr id="294" name="Google Shape;294;p6"/>
            <p:cNvGrpSpPr/>
            <p:nvPr/>
          </p:nvGrpSpPr>
          <p:grpSpPr>
            <a:xfrm>
              <a:off x="0" y="0"/>
              <a:ext cx="2715683" cy="2715683"/>
              <a:chOff x="0" y="0"/>
              <a:chExt cx="812800" cy="812800"/>
            </a:xfrm>
          </p:grpSpPr>
          <p:sp>
            <p:nvSpPr>
              <p:cNvPr id="295" name="Google Shape;295;p6"/>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7150" cap="sq" cmpd="sng">
                <a:solidFill>
                  <a:srgbClr val="4E639E"/>
                </a:solidFill>
                <a:prstDash val="dash"/>
                <a:miter lim="8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96" name="Google Shape;296;p6"/>
              <p:cNvSpPr txBox="1"/>
              <p:nvPr/>
            </p:nvSpPr>
            <p:spPr>
              <a:xfrm>
                <a:off x="76200" y="28575"/>
                <a:ext cx="660400" cy="708025"/>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297" name="Google Shape;297;p6"/>
            <p:cNvGrpSpPr/>
            <p:nvPr/>
          </p:nvGrpSpPr>
          <p:grpSpPr>
            <a:xfrm>
              <a:off x="150744" y="-157626"/>
              <a:ext cx="2603039" cy="2786065"/>
              <a:chOff x="0" y="-57150"/>
              <a:chExt cx="812800" cy="869950"/>
            </a:xfrm>
          </p:grpSpPr>
          <p:sp>
            <p:nvSpPr>
              <p:cNvPr id="298" name="Google Shape;298;p6"/>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3D5E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99" name="Google Shape;299;p6"/>
              <p:cNvSpPr txBox="1"/>
              <p:nvPr/>
            </p:nvSpPr>
            <p:spPr>
              <a:xfrm>
                <a:off x="76200" y="-57150"/>
                <a:ext cx="660400" cy="793750"/>
              </a:xfrm>
              <a:prstGeom prst="rect">
                <a:avLst/>
              </a:prstGeom>
              <a:noFill/>
              <a:ln>
                <a:noFill/>
              </a:ln>
            </p:spPr>
            <p:txBody>
              <a:bodyPr spcFirstLastPara="1" wrap="square" lIns="50800" tIns="50800" rIns="50800" bIns="50800" anchor="ctr" anchorCtr="0">
                <a:noAutofit/>
              </a:bodyPr>
              <a:lstStyle/>
              <a:p>
                <a:pPr marL="0" marR="0" lvl="0" indent="0" algn="ctr" rtl="0">
                  <a:lnSpc>
                    <a:spcPct val="544388"/>
                  </a:lnSpc>
                  <a:spcBef>
                    <a:spcPts val="0"/>
                  </a:spcBef>
                  <a:spcAft>
                    <a:spcPts val="0"/>
                  </a:spcAft>
                  <a:buNone/>
                </a:pPr>
                <a:endParaRPr sz="1800">
                  <a:solidFill>
                    <a:schemeClr val="dk1"/>
                  </a:solidFill>
                  <a:latin typeface="Calibri"/>
                  <a:ea typeface="Calibri"/>
                  <a:cs typeface="Calibri"/>
                  <a:sym typeface="Calibri"/>
                </a:endParaRPr>
              </a:p>
            </p:txBody>
          </p:sp>
        </p:grpSp>
        <p:cxnSp>
          <p:nvCxnSpPr>
            <p:cNvPr id="300" name="Google Shape;300;p6"/>
            <p:cNvCxnSpPr/>
            <p:nvPr/>
          </p:nvCxnSpPr>
          <p:spPr>
            <a:xfrm rot="10800000">
              <a:off x="1508585" y="145897"/>
              <a:ext cx="0" cy="360699"/>
            </a:xfrm>
            <a:prstGeom prst="straightConnector1">
              <a:avLst/>
            </a:prstGeom>
            <a:noFill/>
            <a:ln w="50800" cap="flat" cmpd="sng">
              <a:solidFill>
                <a:srgbClr val="F2981B"/>
              </a:solidFill>
              <a:prstDash val="solid"/>
              <a:round/>
              <a:headEnd type="none" w="sm" len="sm"/>
              <a:tailEnd type="none" w="sm" len="sm"/>
            </a:ln>
          </p:spPr>
        </p:cxnSp>
        <p:cxnSp>
          <p:nvCxnSpPr>
            <p:cNvPr id="301" name="Google Shape;301;p6"/>
            <p:cNvCxnSpPr/>
            <p:nvPr/>
          </p:nvCxnSpPr>
          <p:spPr>
            <a:xfrm rot="10800000">
              <a:off x="1508585" y="2198596"/>
              <a:ext cx="0" cy="360699"/>
            </a:xfrm>
            <a:prstGeom prst="straightConnector1">
              <a:avLst/>
            </a:prstGeom>
            <a:noFill/>
            <a:ln w="50800" cap="flat" cmpd="sng">
              <a:solidFill>
                <a:srgbClr val="F2981B"/>
              </a:solidFill>
              <a:prstDash val="solid"/>
              <a:round/>
              <a:headEnd type="none" w="sm" len="sm"/>
              <a:tailEnd type="none" w="sm" len="sm"/>
            </a:ln>
          </p:spPr>
        </p:cxnSp>
        <p:cxnSp>
          <p:nvCxnSpPr>
            <p:cNvPr id="302" name="Google Shape;302;p6"/>
            <p:cNvCxnSpPr/>
            <p:nvPr/>
          </p:nvCxnSpPr>
          <p:spPr>
            <a:xfrm>
              <a:off x="271240" y="1383242"/>
              <a:ext cx="360699" cy="0"/>
            </a:xfrm>
            <a:prstGeom prst="straightConnector1">
              <a:avLst/>
            </a:prstGeom>
            <a:noFill/>
            <a:ln w="50800" cap="flat" cmpd="sng">
              <a:solidFill>
                <a:srgbClr val="F2981B"/>
              </a:solidFill>
              <a:prstDash val="solid"/>
              <a:round/>
              <a:headEnd type="none" w="sm" len="sm"/>
              <a:tailEnd type="none" w="sm" len="sm"/>
            </a:ln>
          </p:spPr>
        </p:cxnSp>
        <p:cxnSp>
          <p:nvCxnSpPr>
            <p:cNvPr id="303" name="Google Shape;303;p6"/>
            <p:cNvCxnSpPr/>
            <p:nvPr/>
          </p:nvCxnSpPr>
          <p:spPr>
            <a:xfrm>
              <a:off x="618545" y="564904"/>
              <a:ext cx="303512" cy="194896"/>
            </a:xfrm>
            <a:prstGeom prst="straightConnector1">
              <a:avLst/>
            </a:prstGeom>
            <a:noFill/>
            <a:ln w="50800" cap="flat" cmpd="sng">
              <a:solidFill>
                <a:srgbClr val="F2981B"/>
              </a:solidFill>
              <a:prstDash val="solid"/>
              <a:round/>
              <a:headEnd type="none" w="sm" len="sm"/>
              <a:tailEnd type="none" w="sm" len="sm"/>
            </a:ln>
          </p:spPr>
        </p:cxnSp>
        <p:cxnSp>
          <p:nvCxnSpPr>
            <p:cNvPr id="304" name="Google Shape;304;p6"/>
            <p:cNvCxnSpPr/>
            <p:nvPr/>
          </p:nvCxnSpPr>
          <p:spPr>
            <a:xfrm rot="10800000" flipH="1">
              <a:off x="648415" y="1955791"/>
              <a:ext cx="274526" cy="233965"/>
            </a:xfrm>
            <a:prstGeom prst="straightConnector1">
              <a:avLst/>
            </a:prstGeom>
            <a:noFill/>
            <a:ln w="50800" cap="flat" cmpd="sng">
              <a:solidFill>
                <a:srgbClr val="F2981B"/>
              </a:solidFill>
              <a:prstDash val="solid"/>
              <a:round/>
              <a:headEnd type="none" w="sm" len="sm"/>
              <a:tailEnd type="none" w="sm" len="sm"/>
            </a:ln>
          </p:spPr>
        </p:cxnSp>
        <p:sp>
          <p:nvSpPr>
            <p:cNvPr id="305" name="Google Shape;305;p6"/>
            <p:cNvSpPr txBox="1"/>
            <p:nvPr/>
          </p:nvSpPr>
          <p:spPr>
            <a:xfrm>
              <a:off x="356907" y="737207"/>
              <a:ext cx="2190714" cy="1330326"/>
            </a:xfrm>
            <a:prstGeom prst="rect">
              <a:avLst/>
            </a:prstGeom>
            <a:noFill/>
            <a:ln>
              <a:noFill/>
            </a:ln>
          </p:spPr>
          <p:txBody>
            <a:bodyPr spcFirstLastPara="1" wrap="square" lIns="0" tIns="0" rIns="0" bIns="0" anchor="t" anchorCtr="0">
              <a:spAutoFit/>
            </a:bodyPr>
            <a:lstStyle/>
            <a:p>
              <a:pPr marL="0" marR="0" lvl="0" indent="0" algn="ctr" rtl="0">
                <a:lnSpc>
                  <a:spcPct val="140006"/>
                </a:lnSpc>
                <a:spcBef>
                  <a:spcPts val="0"/>
                </a:spcBef>
                <a:spcAft>
                  <a:spcPts val="0"/>
                </a:spcAft>
                <a:buNone/>
              </a:pPr>
              <a:r>
                <a:rPr lang="en-US" sz="5999">
                  <a:solidFill>
                    <a:srgbClr val="1F1674"/>
                  </a:solidFill>
                  <a:latin typeface="Arial"/>
                  <a:ea typeface="Arial"/>
                  <a:cs typeface="Arial"/>
                  <a:sym typeface="Arial"/>
                </a:rPr>
                <a:t>4</a:t>
              </a:r>
              <a:endParaRPr/>
            </a:p>
          </p:txBody>
        </p:sp>
      </p:grpSp>
      <p:grpSp>
        <p:nvGrpSpPr>
          <p:cNvPr id="306" name="Google Shape;306;p6"/>
          <p:cNvGrpSpPr/>
          <p:nvPr/>
        </p:nvGrpSpPr>
        <p:grpSpPr>
          <a:xfrm>
            <a:off x="5410200" y="3508882"/>
            <a:ext cx="3086100" cy="2017311"/>
            <a:chOff x="0" y="-47625"/>
            <a:chExt cx="812800" cy="531308"/>
          </a:xfrm>
        </p:grpSpPr>
        <p:sp>
          <p:nvSpPr>
            <p:cNvPr id="307" name="Google Shape;307;p6"/>
            <p:cNvSpPr/>
            <p:nvPr/>
          </p:nvSpPr>
          <p:spPr>
            <a:xfrm>
              <a:off x="0" y="0"/>
              <a:ext cx="812800" cy="483683"/>
            </a:xfrm>
            <a:custGeom>
              <a:avLst/>
              <a:gdLst/>
              <a:ahLst/>
              <a:cxnLst/>
              <a:rect l="l" t="t" r="r" b="b"/>
              <a:pathLst>
                <a:path w="812800" h="483683" extrusionOk="0">
                  <a:moveTo>
                    <a:pt x="75259" y="0"/>
                  </a:moveTo>
                  <a:lnTo>
                    <a:pt x="737541" y="0"/>
                  </a:lnTo>
                  <a:cubicBezTo>
                    <a:pt x="779105" y="0"/>
                    <a:pt x="812800" y="33695"/>
                    <a:pt x="812800" y="75259"/>
                  </a:cubicBezTo>
                  <a:lnTo>
                    <a:pt x="812800" y="408424"/>
                  </a:lnTo>
                  <a:cubicBezTo>
                    <a:pt x="812800" y="449989"/>
                    <a:pt x="779105" y="483683"/>
                    <a:pt x="737541" y="483683"/>
                  </a:cubicBezTo>
                  <a:lnTo>
                    <a:pt x="75259" y="483683"/>
                  </a:lnTo>
                  <a:cubicBezTo>
                    <a:pt x="33695" y="483683"/>
                    <a:pt x="0" y="449989"/>
                    <a:pt x="0" y="408424"/>
                  </a:cubicBezTo>
                  <a:lnTo>
                    <a:pt x="0" y="75259"/>
                  </a:lnTo>
                  <a:cubicBezTo>
                    <a:pt x="0" y="33695"/>
                    <a:pt x="33695" y="0"/>
                    <a:pt x="75259" y="0"/>
                  </a:cubicBezTo>
                  <a:close/>
                </a:path>
              </a:pathLst>
            </a:custGeom>
            <a:solidFill>
              <a:srgbClr val="C3D5EC"/>
            </a:solidFill>
            <a:ln w="104775" cap="rnd" cmpd="sng">
              <a:solidFill>
                <a:srgbClr val="4E639E"/>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08" name="Google Shape;308;p6"/>
            <p:cNvSpPr txBox="1"/>
            <p:nvPr/>
          </p:nvSpPr>
          <p:spPr>
            <a:xfrm>
              <a:off x="0" y="-47625"/>
              <a:ext cx="812800" cy="531308"/>
            </a:xfrm>
            <a:prstGeom prst="rect">
              <a:avLst/>
            </a:prstGeom>
            <a:noFill/>
            <a:ln>
              <a:noFill/>
            </a:ln>
          </p:spPr>
          <p:txBody>
            <a:bodyPr spcFirstLastPara="1" wrap="square" lIns="50800" tIns="50800" rIns="50800" bIns="50800" anchor="ctr" anchorCtr="0">
              <a:noAutofit/>
            </a:bodyPr>
            <a:lstStyle/>
            <a:p>
              <a:pPr marL="0" marR="0" lvl="0" indent="0" algn="ctr" rtl="0">
                <a:lnSpc>
                  <a:spcPct val="140000"/>
                </a:lnSpc>
                <a:spcBef>
                  <a:spcPts val="0"/>
                </a:spcBef>
                <a:spcAft>
                  <a:spcPts val="0"/>
                </a:spcAft>
                <a:buNone/>
              </a:pPr>
              <a:r>
                <a:rPr lang="en-US" sz="2500">
                  <a:solidFill>
                    <a:srgbClr val="1F1674"/>
                  </a:solidFill>
                  <a:latin typeface="Montserrat"/>
                  <a:ea typeface="Montserrat"/>
                  <a:cs typeface="Montserrat"/>
                  <a:sym typeface="Montserrat"/>
                </a:rPr>
                <a:t>Cod</a:t>
              </a:r>
              <a:r>
                <a:rPr lang="en-US" sz="2500" u="none" strike="noStrike">
                  <a:solidFill>
                    <a:srgbClr val="1F1674"/>
                  </a:solidFill>
                  <a:latin typeface="Montserrat"/>
                  <a:ea typeface="Montserrat"/>
                  <a:cs typeface="Montserrat"/>
                  <a:sym typeface="Montserrat"/>
                </a:rPr>
                <a:t>ificación de variables</a:t>
              </a:r>
              <a:endParaRPr/>
            </a:p>
          </p:txBody>
        </p:sp>
      </p:grpSp>
      <p:grpSp>
        <p:nvGrpSpPr>
          <p:cNvPr id="309" name="Google Shape;309;p6"/>
          <p:cNvGrpSpPr/>
          <p:nvPr/>
        </p:nvGrpSpPr>
        <p:grpSpPr>
          <a:xfrm>
            <a:off x="9791700" y="3508882"/>
            <a:ext cx="3086100" cy="2017311"/>
            <a:chOff x="0" y="-47625"/>
            <a:chExt cx="812800" cy="531308"/>
          </a:xfrm>
        </p:grpSpPr>
        <p:sp>
          <p:nvSpPr>
            <p:cNvPr id="310" name="Google Shape;310;p6"/>
            <p:cNvSpPr/>
            <p:nvPr/>
          </p:nvSpPr>
          <p:spPr>
            <a:xfrm>
              <a:off x="0" y="0"/>
              <a:ext cx="812800" cy="483683"/>
            </a:xfrm>
            <a:custGeom>
              <a:avLst/>
              <a:gdLst/>
              <a:ahLst/>
              <a:cxnLst/>
              <a:rect l="l" t="t" r="r" b="b"/>
              <a:pathLst>
                <a:path w="812800" h="483683" extrusionOk="0">
                  <a:moveTo>
                    <a:pt x="75259" y="0"/>
                  </a:moveTo>
                  <a:lnTo>
                    <a:pt x="737541" y="0"/>
                  </a:lnTo>
                  <a:cubicBezTo>
                    <a:pt x="779105" y="0"/>
                    <a:pt x="812800" y="33695"/>
                    <a:pt x="812800" y="75259"/>
                  </a:cubicBezTo>
                  <a:lnTo>
                    <a:pt x="812800" y="408424"/>
                  </a:lnTo>
                  <a:cubicBezTo>
                    <a:pt x="812800" y="449989"/>
                    <a:pt x="779105" y="483683"/>
                    <a:pt x="737541" y="483683"/>
                  </a:cubicBezTo>
                  <a:lnTo>
                    <a:pt x="75259" y="483683"/>
                  </a:lnTo>
                  <a:cubicBezTo>
                    <a:pt x="33695" y="483683"/>
                    <a:pt x="0" y="449989"/>
                    <a:pt x="0" y="408424"/>
                  </a:cubicBezTo>
                  <a:lnTo>
                    <a:pt x="0" y="75259"/>
                  </a:lnTo>
                  <a:cubicBezTo>
                    <a:pt x="0" y="33695"/>
                    <a:pt x="33695" y="0"/>
                    <a:pt x="75259" y="0"/>
                  </a:cubicBezTo>
                  <a:close/>
                </a:path>
              </a:pathLst>
            </a:custGeom>
            <a:solidFill>
              <a:srgbClr val="C3D5EC"/>
            </a:solidFill>
            <a:ln w="104775" cap="rnd" cmpd="sng">
              <a:solidFill>
                <a:srgbClr val="4E639E"/>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11" name="Google Shape;311;p6"/>
            <p:cNvSpPr txBox="1"/>
            <p:nvPr/>
          </p:nvSpPr>
          <p:spPr>
            <a:xfrm>
              <a:off x="0" y="-47625"/>
              <a:ext cx="812800" cy="531308"/>
            </a:xfrm>
            <a:prstGeom prst="rect">
              <a:avLst/>
            </a:prstGeom>
            <a:noFill/>
            <a:ln>
              <a:noFill/>
            </a:ln>
          </p:spPr>
          <p:txBody>
            <a:bodyPr spcFirstLastPara="1" wrap="square" lIns="50800" tIns="50800" rIns="50800" bIns="50800" anchor="ctr" anchorCtr="0">
              <a:noAutofit/>
            </a:bodyPr>
            <a:lstStyle/>
            <a:p>
              <a:pPr marL="0" marR="0" lvl="0" indent="0" algn="ctr" rtl="0">
                <a:lnSpc>
                  <a:spcPct val="140000"/>
                </a:lnSpc>
                <a:spcBef>
                  <a:spcPts val="0"/>
                </a:spcBef>
                <a:spcAft>
                  <a:spcPts val="0"/>
                </a:spcAft>
                <a:buNone/>
              </a:pPr>
              <a:r>
                <a:rPr lang="en-US" sz="2500">
                  <a:solidFill>
                    <a:srgbClr val="1F1674"/>
                  </a:solidFill>
                  <a:latin typeface="Montserrat"/>
                  <a:ea typeface="Montserrat"/>
                  <a:cs typeface="Montserrat"/>
                  <a:sym typeface="Montserrat"/>
                </a:rPr>
                <a:t>Norma</a:t>
              </a:r>
              <a:r>
                <a:rPr lang="en-US" sz="2500" u="none" strike="noStrike">
                  <a:solidFill>
                    <a:srgbClr val="1F1674"/>
                  </a:solidFill>
                  <a:latin typeface="Montserrat"/>
                  <a:ea typeface="Montserrat"/>
                  <a:cs typeface="Montserrat"/>
                  <a:sym typeface="Montserrat"/>
                </a:rPr>
                <a:t>lización/estandarización de atributos</a:t>
              </a:r>
              <a:endParaRPr/>
            </a:p>
          </p:txBody>
        </p:sp>
      </p:grpSp>
      <p:grpSp>
        <p:nvGrpSpPr>
          <p:cNvPr id="312" name="Google Shape;312;p6"/>
          <p:cNvGrpSpPr/>
          <p:nvPr/>
        </p:nvGrpSpPr>
        <p:grpSpPr>
          <a:xfrm>
            <a:off x="14173200" y="3508882"/>
            <a:ext cx="3086100" cy="2017311"/>
            <a:chOff x="0" y="-47625"/>
            <a:chExt cx="812800" cy="531308"/>
          </a:xfrm>
        </p:grpSpPr>
        <p:sp>
          <p:nvSpPr>
            <p:cNvPr id="313" name="Google Shape;313;p6"/>
            <p:cNvSpPr/>
            <p:nvPr/>
          </p:nvSpPr>
          <p:spPr>
            <a:xfrm>
              <a:off x="0" y="0"/>
              <a:ext cx="812800" cy="483683"/>
            </a:xfrm>
            <a:custGeom>
              <a:avLst/>
              <a:gdLst/>
              <a:ahLst/>
              <a:cxnLst/>
              <a:rect l="l" t="t" r="r" b="b"/>
              <a:pathLst>
                <a:path w="812800" h="483683" extrusionOk="0">
                  <a:moveTo>
                    <a:pt x="75259" y="0"/>
                  </a:moveTo>
                  <a:lnTo>
                    <a:pt x="737541" y="0"/>
                  </a:lnTo>
                  <a:cubicBezTo>
                    <a:pt x="779105" y="0"/>
                    <a:pt x="812800" y="33695"/>
                    <a:pt x="812800" y="75259"/>
                  </a:cubicBezTo>
                  <a:lnTo>
                    <a:pt x="812800" y="408424"/>
                  </a:lnTo>
                  <a:cubicBezTo>
                    <a:pt x="812800" y="449989"/>
                    <a:pt x="779105" y="483683"/>
                    <a:pt x="737541" y="483683"/>
                  </a:cubicBezTo>
                  <a:lnTo>
                    <a:pt x="75259" y="483683"/>
                  </a:lnTo>
                  <a:cubicBezTo>
                    <a:pt x="33695" y="483683"/>
                    <a:pt x="0" y="449989"/>
                    <a:pt x="0" y="408424"/>
                  </a:cubicBezTo>
                  <a:lnTo>
                    <a:pt x="0" y="75259"/>
                  </a:lnTo>
                  <a:cubicBezTo>
                    <a:pt x="0" y="33695"/>
                    <a:pt x="33695" y="0"/>
                    <a:pt x="75259" y="0"/>
                  </a:cubicBezTo>
                  <a:close/>
                </a:path>
              </a:pathLst>
            </a:custGeom>
            <a:solidFill>
              <a:srgbClr val="C3D5EC"/>
            </a:solidFill>
            <a:ln w="104775" cap="rnd" cmpd="sng">
              <a:solidFill>
                <a:srgbClr val="4E639E"/>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14" name="Google Shape;314;p6"/>
            <p:cNvSpPr txBox="1"/>
            <p:nvPr/>
          </p:nvSpPr>
          <p:spPr>
            <a:xfrm>
              <a:off x="0" y="-47625"/>
              <a:ext cx="812800" cy="531308"/>
            </a:xfrm>
            <a:prstGeom prst="rect">
              <a:avLst/>
            </a:prstGeom>
            <a:noFill/>
            <a:ln>
              <a:noFill/>
            </a:ln>
          </p:spPr>
          <p:txBody>
            <a:bodyPr spcFirstLastPara="1" wrap="square" lIns="50800" tIns="50800" rIns="50800" bIns="50800" anchor="ctr" anchorCtr="0">
              <a:noAutofit/>
            </a:bodyPr>
            <a:lstStyle/>
            <a:p>
              <a:pPr marL="0" marR="0" lvl="0" indent="0" algn="ctr" rtl="0">
                <a:lnSpc>
                  <a:spcPct val="140000"/>
                </a:lnSpc>
                <a:spcBef>
                  <a:spcPts val="0"/>
                </a:spcBef>
                <a:spcAft>
                  <a:spcPts val="0"/>
                </a:spcAft>
                <a:buNone/>
              </a:pPr>
              <a:r>
                <a:rPr lang="en-US" sz="2500">
                  <a:solidFill>
                    <a:srgbClr val="1F1674"/>
                  </a:solidFill>
                  <a:latin typeface="Montserrat"/>
                  <a:ea typeface="Montserrat"/>
                  <a:cs typeface="Montserrat"/>
                  <a:sym typeface="Montserrat"/>
                </a:rPr>
                <a:t>A</a:t>
              </a:r>
              <a:r>
                <a:rPr lang="en-US" sz="2500" u="none" strike="noStrike">
                  <a:solidFill>
                    <a:srgbClr val="1F1674"/>
                  </a:solidFill>
                  <a:latin typeface="Montserrat"/>
                  <a:ea typeface="Montserrat"/>
                  <a:cs typeface="Montserrat"/>
                  <a:sym typeface="Montserrat"/>
                </a:rPr>
                <a:t>plicación del algoritmo</a:t>
              </a:r>
              <a:endParaRPr/>
            </a:p>
          </p:txBody>
        </p:sp>
      </p:grpSp>
      <p:grpSp>
        <p:nvGrpSpPr>
          <p:cNvPr id="315" name="Google Shape;315;p6"/>
          <p:cNvGrpSpPr/>
          <p:nvPr/>
        </p:nvGrpSpPr>
        <p:grpSpPr>
          <a:xfrm>
            <a:off x="14173200" y="6696062"/>
            <a:ext cx="3086100" cy="2017311"/>
            <a:chOff x="0" y="-47625"/>
            <a:chExt cx="812800" cy="531308"/>
          </a:xfrm>
        </p:grpSpPr>
        <p:sp>
          <p:nvSpPr>
            <p:cNvPr id="316" name="Google Shape;316;p6"/>
            <p:cNvSpPr/>
            <p:nvPr/>
          </p:nvSpPr>
          <p:spPr>
            <a:xfrm>
              <a:off x="0" y="0"/>
              <a:ext cx="812800" cy="483683"/>
            </a:xfrm>
            <a:custGeom>
              <a:avLst/>
              <a:gdLst/>
              <a:ahLst/>
              <a:cxnLst/>
              <a:rect l="l" t="t" r="r" b="b"/>
              <a:pathLst>
                <a:path w="812800" h="483683" extrusionOk="0">
                  <a:moveTo>
                    <a:pt x="75259" y="0"/>
                  </a:moveTo>
                  <a:lnTo>
                    <a:pt x="737541" y="0"/>
                  </a:lnTo>
                  <a:cubicBezTo>
                    <a:pt x="779105" y="0"/>
                    <a:pt x="812800" y="33695"/>
                    <a:pt x="812800" y="75259"/>
                  </a:cubicBezTo>
                  <a:lnTo>
                    <a:pt x="812800" y="408424"/>
                  </a:lnTo>
                  <a:cubicBezTo>
                    <a:pt x="812800" y="449989"/>
                    <a:pt x="779105" y="483683"/>
                    <a:pt x="737541" y="483683"/>
                  </a:cubicBezTo>
                  <a:lnTo>
                    <a:pt x="75259" y="483683"/>
                  </a:lnTo>
                  <a:cubicBezTo>
                    <a:pt x="33695" y="483683"/>
                    <a:pt x="0" y="449989"/>
                    <a:pt x="0" y="408424"/>
                  </a:cubicBezTo>
                  <a:lnTo>
                    <a:pt x="0" y="75259"/>
                  </a:lnTo>
                  <a:cubicBezTo>
                    <a:pt x="0" y="33695"/>
                    <a:pt x="33695" y="0"/>
                    <a:pt x="75259" y="0"/>
                  </a:cubicBezTo>
                  <a:close/>
                </a:path>
              </a:pathLst>
            </a:custGeom>
            <a:solidFill>
              <a:srgbClr val="C3D5EC"/>
            </a:solidFill>
            <a:ln w="104775" cap="rnd" cmpd="sng">
              <a:solidFill>
                <a:srgbClr val="4E639E"/>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17" name="Google Shape;317;p6"/>
            <p:cNvSpPr txBox="1"/>
            <p:nvPr/>
          </p:nvSpPr>
          <p:spPr>
            <a:xfrm>
              <a:off x="0" y="-47625"/>
              <a:ext cx="812800" cy="531308"/>
            </a:xfrm>
            <a:prstGeom prst="rect">
              <a:avLst/>
            </a:prstGeom>
            <a:noFill/>
            <a:ln>
              <a:noFill/>
            </a:ln>
          </p:spPr>
          <p:txBody>
            <a:bodyPr spcFirstLastPara="1" wrap="square" lIns="50800" tIns="50800" rIns="50800" bIns="50800" anchor="ctr" anchorCtr="0">
              <a:noAutofit/>
            </a:bodyPr>
            <a:lstStyle/>
            <a:p>
              <a:pPr marL="0" marR="0" lvl="0" indent="0" algn="ctr" rtl="0">
                <a:lnSpc>
                  <a:spcPct val="140000"/>
                </a:lnSpc>
                <a:spcBef>
                  <a:spcPts val="0"/>
                </a:spcBef>
                <a:spcAft>
                  <a:spcPts val="0"/>
                </a:spcAft>
                <a:buNone/>
              </a:pPr>
              <a:r>
                <a:rPr lang="en-US" sz="2500">
                  <a:solidFill>
                    <a:srgbClr val="1F1674"/>
                  </a:solidFill>
                  <a:latin typeface="Montserrat"/>
                  <a:ea typeface="Montserrat"/>
                  <a:cs typeface="Montserrat"/>
                  <a:sym typeface="Montserrat"/>
                </a:rPr>
                <a:t>Int</a:t>
              </a:r>
              <a:r>
                <a:rPr lang="en-US" sz="2500" u="none" strike="noStrike">
                  <a:solidFill>
                    <a:srgbClr val="1F1674"/>
                  </a:solidFill>
                  <a:latin typeface="Montserrat"/>
                  <a:ea typeface="Montserrat"/>
                  <a:cs typeface="Montserrat"/>
                  <a:sym typeface="Montserrat"/>
                </a:rPr>
                <a:t>erpretación de resultados</a:t>
              </a:r>
              <a:endParaRPr/>
            </a:p>
          </p:txBody>
        </p:sp>
      </p:grpSp>
      <p:grpSp>
        <p:nvGrpSpPr>
          <p:cNvPr id="318" name="Google Shape;318;p6"/>
          <p:cNvGrpSpPr/>
          <p:nvPr/>
        </p:nvGrpSpPr>
        <p:grpSpPr>
          <a:xfrm>
            <a:off x="4182322" y="4117030"/>
            <a:ext cx="1160357" cy="981841"/>
            <a:chOff x="0" y="0"/>
            <a:chExt cx="812800" cy="687754"/>
          </a:xfrm>
        </p:grpSpPr>
        <p:sp>
          <p:nvSpPr>
            <p:cNvPr id="319" name="Google Shape;319;p6"/>
            <p:cNvSpPr/>
            <p:nvPr/>
          </p:nvSpPr>
          <p:spPr>
            <a:xfrm>
              <a:off x="0" y="0"/>
              <a:ext cx="812800" cy="687754"/>
            </a:xfrm>
            <a:custGeom>
              <a:avLst/>
              <a:gdLst/>
              <a:ahLst/>
              <a:cxnLst/>
              <a:rect l="l" t="t" r="r" b="b"/>
              <a:pathLst>
                <a:path w="812800" h="687754" extrusionOk="0">
                  <a:moveTo>
                    <a:pt x="812800" y="343877"/>
                  </a:moveTo>
                  <a:lnTo>
                    <a:pt x="406400" y="0"/>
                  </a:lnTo>
                  <a:lnTo>
                    <a:pt x="406400" y="203200"/>
                  </a:lnTo>
                  <a:lnTo>
                    <a:pt x="0" y="203200"/>
                  </a:lnTo>
                  <a:lnTo>
                    <a:pt x="0" y="484554"/>
                  </a:lnTo>
                  <a:lnTo>
                    <a:pt x="406400" y="484554"/>
                  </a:lnTo>
                  <a:lnTo>
                    <a:pt x="406400" y="687754"/>
                  </a:lnTo>
                  <a:lnTo>
                    <a:pt x="812800" y="343877"/>
                  </a:lnTo>
                  <a:close/>
                </a:path>
              </a:pathLst>
            </a:custGeom>
            <a:solidFill>
              <a:srgbClr val="FFA85A"/>
            </a:solidFill>
            <a:ln w="38100" cap="sq" cmpd="sng">
              <a:solidFill>
                <a:srgbClr val="7284B0"/>
              </a:solidFill>
              <a:prstDash val="dash"/>
              <a:miter lim="8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20" name="Google Shape;320;p6"/>
            <p:cNvSpPr txBox="1"/>
            <p:nvPr/>
          </p:nvSpPr>
          <p:spPr>
            <a:xfrm>
              <a:off x="0" y="155575"/>
              <a:ext cx="711200" cy="328979"/>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321" name="Google Shape;321;p6"/>
          <p:cNvGrpSpPr/>
          <p:nvPr/>
        </p:nvGrpSpPr>
        <p:grpSpPr>
          <a:xfrm>
            <a:off x="8563822" y="4117030"/>
            <a:ext cx="1160357" cy="981841"/>
            <a:chOff x="0" y="0"/>
            <a:chExt cx="812800" cy="687754"/>
          </a:xfrm>
        </p:grpSpPr>
        <p:sp>
          <p:nvSpPr>
            <p:cNvPr id="322" name="Google Shape;322;p6"/>
            <p:cNvSpPr/>
            <p:nvPr/>
          </p:nvSpPr>
          <p:spPr>
            <a:xfrm>
              <a:off x="0" y="0"/>
              <a:ext cx="812800" cy="687754"/>
            </a:xfrm>
            <a:custGeom>
              <a:avLst/>
              <a:gdLst/>
              <a:ahLst/>
              <a:cxnLst/>
              <a:rect l="l" t="t" r="r" b="b"/>
              <a:pathLst>
                <a:path w="812800" h="687754" extrusionOk="0">
                  <a:moveTo>
                    <a:pt x="812800" y="343877"/>
                  </a:moveTo>
                  <a:lnTo>
                    <a:pt x="406400" y="0"/>
                  </a:lnTo>
                  <a:lnTo>
                    <a:pt x="406400" y="203200"/>
                  </a:lnTo>
                  <a:lnTo>
                    <a:pt x="0" y="203200"/>
                  </a:lnTo>
                  <a:lnTo>
                    <a:pt x="0" y="484554"/>
                  </a:lnTo>
                  <a:lnTo>
                    <a:pt x="406400" y="484554"/>
                  </a:lnTo>
                  <a:lnTo>
                    <a:pt x="406400" y="687754"/>
                  </a:lnTo>
                  <a:lnTo>
                    <a:pt x="812800" y="343877"/>
                  </a:lnTo>
                  <a:close/>
                </a:path>
              </a:pathLst>
            </a:custGeom>
            <a:solidFill>
              <a:srgbClr val="FFA85A"/>
            </a:solidFill>
            <a:ln w="38100" cap="sq" cmpd="sng">
              <a:solidFill>
                <a:srgbClr val="7284B0"/>
              </a:solidFill>
              <a:prstDash val="dash"/>
              <a:miter lim="8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23" name="Google Shape;323;p6"/>
            <p:cNvSpPr txBox="1"/>
            <p:nvPr/>
          </p:nvSpPr>
          <p:spPr>
            <a:xfrm>
              <a:off x="0" y="155575"/>
              <a:ext cx="711200" cy="328979"/>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324" name="Google Shape;324;p6"/>
          <p:cNvGrpSpPr/>
          <p:nvPr/>
        </p:nvGrpSpPr>
        <p:grpSpPr>
          <a:xfrm>
            <a:off x="12944475" y="4117030"/>
            <a:ext cx="1160357" cy="981841"/>
            <a:chOff x="0" y="0"/>
            <a:chExt cx="812800" cy="687754"/>
          </a:xfrm>
        </p:grpSpPr>
        <p:sp>
          <p:nvSpPr>
            <p:cNvPr id="325" name="Google Shape;325;p6"/>
            <p:cNvSpPr/>
            <p:nvPr/>
          </p:nvSpPr>
          <p:spPr>
            <a:xfrm>
              <a:off x="0" y="0"/>
              <a:ext cx="812800" cy="687754"/>
            </a:xfrm>
            <a:custGeom>
              <a:avLst/>
              <a:gdLst/>
              <a:ahLst/>
              <a:cxnLst/>
              <a:rect l="l" t="t" r="r" b="b"/>
              <a:pathLst>
                <a:path w="812800" h="687754" extrusionOk="0">
                  <a:moveTo>
                    <a:pt x="812800" y="343877"/>
                  </a:moveTo>
                  <a:lnTo>
                    <a:pt x="406400" y="0"/>
                  </a:lnTo>
                  <a:lnTo>
                    <a:pt x="406400" y="203200"/>
                  </a:lnTo>
                  <a:lnTo>
                    <a:pt x="0" y="203200"/>
                  </a:lnTo>
                  <a:lnTo>
                    <a:pt x="0" y="484554"/>
                  </a:lnTo>
                  <a:lnTo>
                    <a:pt x="406400" y="484554"/>
                  </a:lnTo>
                  <a:lnTo>
                    <a:pt x="406400" y="687754"/>
                  </a:lnTo>
                  <a:lnTo>
                    <a:pt x="812800" y="343877"/>
                  </a:lnTo>
                  <a:close/>
                </a:path>
              </a:pathLst>
            </a:custGeom>
            <a:solidFill>
              <a:srgbClr val="FFA85A"/>
            </a:solidFill>
            <a:ln w="38100" cap="sq" cmpd="sng">
              <a:solidFill>
                <a:srgbClr val="7284B0"/>
              </a:solidFill>
              <a:prstDash val="dash"/>
              <a:miter lim="8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26" name="Google Shape;326;p6"/>
            <p:cNvSpPr txBox="1"/>
            <p:nvPr/>
          </p:nvSpPr>
          <p:spPr>
            <a:xfrm>
              <a:off x="0" y="155575"/>
              <a:ext cx="711200" cy="328979"/>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327" name="Google Shape;327;p6"/>
          <p:cNvGrpSpPr/>
          <p:nvPr/>
        </p:nvGrpSpPr>
        <p:grpSpPr>
          <a:xfrm rot="5400000">
            <a:off x="15136072" y="5710620"/>
            <a:ext cx="1160357" cy="981841"/>
            <a:chOff x="0" y="0"/>
            <a:chExt cx="812800" cy="687754"/>
          </a:xfrm>
        </p:grpSpPr>
        <p:sp>
          <p:nvSpPr>
            <p:cNvPr id="328" name="Google Shape;328;p6"/>
            <p:cNvSpPr/>
            <p:nvPr/>
          </p:nvSpPr>
          <p:spPr>
            <a:xfrm>
              <a:off x="0" y="0"/>
              <a:ext cx="812800" cy="687754"/>
            </a:xfrm>
            <a:custGeom>
              <a:avLst/>
              <a:gdLst/>
              <a:ahLst/>
              <a:cxnLst/>
              <a:rect l="l" t="t" r="r" b="b"/>
              <a:pathLst>
                <a:path w="812800" h="687754" extrusionOk="0">
                  <a:moveTo>
                    <a:pt x="812800" y="343877"/>
                  </a:moveTo>
                  <a:lnTo>
                    <a:pt x="406400" y="0"/>
                  </a:lnTo>
                  <a:lnTo>
                    <a:pt x="406400" y="203200"/>
                  </a:lnTo>
                  <a:lnTo>
                    <a:pt x="0" y="203200"/>
                  </a:lnTo>
                  <a:lnTo>
                    <a:pt x="0" y="484554"/>
                  </a:lnTo>
                  <a:lnTo>
                    <a:pt x="406400" y="484554"/>
                  </a:lnTo>
                  <a:lnTo>
                    <a:pt x="406400" y="687754"/>
                  </a:lnTo>
                  <a:lnTo>
                    <a:pt x="812800" y="343877"/>
                  </a:lnTo>
                  <a:close/>
                </a:path>
              </a:pathLst>
            </a:custGeom>
            <a:solidFill>
              <a:srgbClr val="FFA85A"/>
            </a:solidFill>
            <a:ln w="38100" cap="sq" cmpd="sng">
              <a:solidFill>
                <a:srgbClr val="7284B0"/>
              </a:solidFill>
              <a:prstDash val="dash"/>
              <a:miter lim="8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29" name="Google Shape;329;p6"/>
            <p:cNvSpPr txBox="1"/>
            <p:nvPr/>
          </p:nvSpPr>
          <p:spPr>
            <a:xfrm>
              <a:off x="0" y="155575"/>
              <a:ext cx="711200" cy="328979"/>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sp>
        <p:nvSpPr>
          <p:cNvPr id="330" name="Google Shape;330;p6"/>
          <p:cNvSpPr/>
          <p:nvPr/>
        </p:nvSpPr>
        <p:spPr>
          <a:xfrm>
            <a:off x="1568914" y="5737730"/>
            <a:ext cx="4114800" cy="41148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31" name="Google Shape;331;p6"/>
          <p:cNvSpPr/>
          <p:nvPr/>
        </p:nvSpPr>
        <p:spPr>
          <a:xfrm>
            <a:off x="7631814" y="5737730"/>
            <a:ext cx="5072173" cy="4114800"/>
          </a:xfrm>
          <a:custGeom>
            <a:avLst/>
            <a:gdLst/>
            <a:ahLst/>
            <a:cxnLst/>
            <a:rect l="l" t="t" r="r" b="b"/>
            <a:pathLst>
              <a:path w="5072173" h="4114800" extrusionOk="0">
                <a:moveTo>
                  <a:pt x="0" y="0"/>
                </a:moveTo>
                <a:lnTo>
                  <a:pt x="5072173" y="0"/>
                </a:lnTo>
                <a:lnTo>
                  <a:pt x="5072173" y="4114800"/>
                </a:lnTo>
                <a:lnTo>
                  <a:pt x="0" y="4114800"/>
                </a:lnTo>
                <a:lnTo>
                  <a:pt x="0" y="0"/>
                </a:lnTo>
                <a:close/>
              </a:path>
            </a:pathLst>
          </a:custGeom>
          <a:blipFill rotWithShape="1">
            <a:blip r:embed="rId4">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32" name="Google Shape;332;p6"/>
          <p:cNvSpPr txBox="1"/>
          <p:nvPr/>
        </p:nvSpPr>
        <p:spPr>
          <a:xfrm>
            <a:off x="4039425" y="1317578"/>
            <a:ext cx="11369508" cy="863600"/>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5000">
                <a:solidFill>
                  <a:srgbClr val="145C8C"/>
                </a:solidFill>
                <a:latin typeface="Arial"/>
                <a:ea typeface="Arial"/>
                <a:cs typeface="Arial"/>
                <a:sym typeface="Arial"/>
              </a:rPr>
              <a:t>PASOS DEL PROCESO</a:t>
            </a:r>
            <a:endParaRPr/>
          </a:p>
        </p:txBody>
      </p:sp>
    </p:spTree>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8FCFF"/>
        </a:solidFill>
        <a:effectLst/>
      </p:bgPr>
    </p:bg>
    <p:spTree>
      <p:nvGrpSpPr>
        <p:cNvPr id="1" name="Shape 376"/>
        <p:cNvGrpSpPr/>
        <p:nvPr/>
      </p:nvGrpSpPr>
      <p:grpSpPr>
        <a:xfrm>
          <a:off x="0" y="0"/>
          <a:ext cx="0" cy="0"/>
          <a:chOff x="0" y="0"/>
          <a:chExt cx="0" cy="0"/>
        </a:xfrm>
      </p:grpSpPr>
      <p:grpSp>
        <p:nvGrpSpPr>
          <p:cNvPr id="377" name="Google Shape;377;p7"/>
          <p:cNvGrpSpPr/>
          <p:nvPr/>
        </p:nvGrpSpPr>
        <p:grpSpPr>
          <a:xfrm>
            <a:off x="1894444" y="494555"/>
            <a:ext cx="14499051" cy="2154982"/>
            <a:chOff x="0" y="-157626"/>
            <a:chExt cx="19332068" cy="2873309"/>
          </a:xfrm>
        </p:grpSpPr>
        <p:cxnSp>
          <p:nvCxnSpPr>
            <p:cNvPr id="378" name="Google Shape;378;p7"/>
            <p:cNvCxnSpPr/>
            <p:nvPr/>
          </p:nvCxnSpPr>
          <p:spPr>
            <a:xfrm rot="10800000" flipH="1">
              <a:off x="1357842" y="2185493"/>
              <a:ext cx="17974226" cy="38504"/>
            </a:xfrm>
            <a:prstGeom prst="straightConnector1">
              <a:avLst/>
            </a:prstGeom>
            <a:noFill/>
            <a:ln w="76200" cap="flat" cmpd="sng">
              <a:solidFill>
                <a:srgbClr val="4E639E"/>
              </a:solidFill>
              <a:prstDash val="solid"/>
              <a:round/>
              <a:headEnd type="none" w="sm" len="sm"/>
              <a:tailEnd type="stealth" w="med" len="med"/>
            </a:ln>
          </p:spPr>
        </p:cxnSp>
        <p:grpSp>
          <p:nvGrpSpPr>
            <p:cNvPr id="379" name="Google Shape;379;p7"/>
            <p:cNvGrpSpPr/>
            <p:nvPr/>
          </p:nvGrpSpPr>
          <p:grpSpPr>
            <a:xfrm>
              <a:off x="0" y="0"/>
              <a:ext cx="2715683" cy="2715683"/>
              <a:chOff x="0" y="0"/>
              <a:chExt cx="812800" cy="812800"/>
            </a:xfrm>
          </p:grpSpPr>
          <p:sp>
            <p:nvSpPr>
              <p:cNvPr id="380" name="Google Shape;380;p7"/>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7150" cap="sq" cmpd="sng">
                <a:solidFill>
                  <a:srgbClr val="4E639E"/>
                </a:solidFill>
                <a:prstDash val="dash"/>
                <a:miter lim="8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1" name="Google Shape;381;p7"/>
              <p:cNvSpPr txBox="1"/>
              <p:nvPr/>
            </p:nvSpPr>
            <p:spPr>
              <a:xfrm>
                <a:off x="76200" y="28575"/>
                <a:ext cx="660400" cy="708025"/>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382" name="Google Shape;382;p7"/>
            <p:cNvGrpSpPr/>
            <p:nvPr/>
          </p:nvGrpSpPr>
          <p:grpSpPr>
            <a:xfrm>
              <a:off x="150744" y="-157626"/>
              <a:ext cx="2603039" cy="2786065"/>
              <a:chOff x="0" y="-57150"/>
              <a:chExt cx="812800" cy="869950"/>
            </a:xfrm>
          </p:grpSpPr>
          <p:sp>
            <p:nvSpPr>
              <p:cNvPr id="383" name="Google Shape;383;p7"/>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3D5E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4" name="Google Shape;384;p7"/>
              <p:cNvSpPr txBox="1"/>
              <p:nvPr/>
            </p:nvSpPr>
            <p:spPr>
              <a:xfrm>
                <a:off x="76200" y="-57150"/>
                <a:ext cx="660400" cy="793750"/>
              </a:xfrm>
              <a:prstGeom prst="rect">
                <a:avLst/>
              </a:prstGeom>
              <a:noFill/>
              <a:ln>
                <a:noFill/>
              </a:ln>
            </p:spPr>
            <p:txBody>
              <a:bodyPr spcFirstLastPara="1" wrap="square" lIns="50800" tIns="50800" rIns="50800" bIns="50800" anchor="ctr" anchorCtr="0">
                <a:noAutofit/>
              </a:bodyPr>
              <a:lstStyle/>
              <a:p>
                <a:pPr marL="0" marR="0" lvl="0" indent="0" algn="ctr" rtl="0">
                  <a:lnSpc>
                    <a:spcPct val="544388"/>
                  </a:lnSpc>
                  <a:spcBef>
                    <a:spcPts val="0"/>
                  </a:spcBef>
                  <a:spcAft>
                    <a:spcPts val="0"/>
                  </a:spcAft>
                  <a:buNone/>
                </a:pPr>
                <a:endParaRPr sz="1800">
                  <a:solidFill>
                    <a:schemeClr val="dk1"/>
                  </a:solidFill>
                  <a:latin typeface="Calibri"/>
                  <a:ea typeface="Calibri"/>
                  <a:cs typeface="Calibri"/>
                  <a:sym typeface="Calibri"/>
                </a:endParaRPr>
              </a:p>
            </p:txBody>
          </p:sp>
        </p:grpSp>
        <p:cxnSp>
          <p:nvCxnSpPr>
            <p:cNvPr id="385" name="Google Shape;385;p7"/>
            <p:cNvCxnSpPr/>
            <p:nvPr/>
          </p:nvCxnSpPr>
          <p:spPr>
            <a:xfrm rot="10800000">
              <a:off x="1508585" y="145897"/>
              <a:ext cx="0" cy="360699"/>
            </a:xfrm>
            <a:prstGeom prst="straightConnector1">
              <a:avLst/>
            </a:prstGeom>
            <a:noFill/>
            <a:ln w="50800" cap="flat" cmpd="sng">
              <a:solidFill>
                <a:srgbClr val="F2981B"/>
              </a:solidFill>
              <a:prstDash val="solid"/>
              <a:round/>
              <a:headEnd type="none" w="sm" len="sm"/>
              <a:tailEnd type="none" w="sm" len="sm"/>
            </a:ln>
          </p:spPr>
        </p:cxnSp>
        <p:cxnSp>
          <p:nvCxnSpPr>
            <p:cNvPr id="386" name="Google Shape;386;p7"/>
            <p:cNvCxnSpPr/>
            <p:nvPr/>
          </p:nvCxnSpPr>
          <p:spPr>
            <a:xfrm rot="10800000">
              <a:off x="1508585" y="2198596"/>
              <a:ext cx="0" cy="360699"/>
            </a:xfrm>
            <a:prstGeom prst="straightConnector1">
              <a:avLst/>
            </a:prstGeom>
            <a:noFill/>
            <a:ln w="50800" cap="flat" cmpd="sng">
              <a:solidFill>
                <a:srgbClr val="F2981B"/>
              </a:solidFill>
              <a:prstDash val="solid"/>
              <a:round/>
              <a:headEnd type="none" w="sm" len="sm"/>
              <a:tailEnd type="none" w="sm" len="sm"/>
            </a:ln>
          </p:spPr>
        </p:cxnSp>
        <p:cxnSp>
          <p:nvCxnSpPr>
            <p:cNvPr id="387" name="Google Shape;387;p7"/>
            <p:cNvCxnSpPr/>
            <p:nvPr/>
          </p:nvCxnSpPr>
          <p:spPr>
            <a:xfrm>
              <a:off x="271240" y="1383242"/>
              <a:ext cx="360699" cy="0"/>
            </a:xfrm>
            <a:prstGeom prst="straightConnector1">
              <a:avLst/>
            </a:prstGeom>
            <a:noFill/>
            <a:ln w="50800" cap="flat" cmpd="sng">
              <a:solidFill>
                <a:srgbClr val="F2981B"/>
              </a:solidFill>
              <a:prstDash val="solid"/>
              <a:round/>
              <a:headEnd type="none" w="sm" len="sm"/>
              <a:tailEnd type="none" w="sm" len="sm"/>
            </a:ln>
          </p:spPr>
        </p:cxnSp>
        <p:cxnSp>
          <p:nvCxnSpPr>
            <p:cNvPr id="388" name="Google Shape;388;p7"/>
            <p:cNvCxnSpPr/>
            <p:nvPr/>
          </p:nvCxnSpPr>
          <p:spPr>
            <a:xfrm>
              <a:off x="618545" y="564904"/>
              <a:ext cx="303512" cy="194896"/>
            </a:xfrm>
            <a:prstGeom prst="straightConnector1">
              <a:avLst/>
            </a:prstGeom>
            <a:noFill/>
            <a:ln w="50800" cap="flat" cmpd="sng">
              <a:solidFill>
                <a:srgbClr val="F2981B"/>
              </a:solidFill>
              <a:prstDash val="solid"/>
              <a:round/>
              <a:headEnd type="none" w="sm" len="sm"/>
              <a:tailEnd type="none" w="sm" len="sm"/>
            </a:ln>
          </p:spPr>
        </p:cxnSp>
        <p:cxnSp>
          <p:nvCxnSpPr>
            <p:cNvPr id="389" name="Google Shape;389;p7"/>
            <p:cNvCxnSpPr/>
            <p:nvPr/>
          </p:nvCxnSpPr>
          <p:spPr>
            <a:xfrm rot="10800000" flipH="1">
              <a:off x="648415" y="1955791"/>
              <a:ext cx="274526" cy="233965"/>
            </a:xfrm>
            <a:prstGeom prst="straightConnector1">
              <a:avLst/>
            </a:prstGeom>
            <a:noFill/>
            <a:ln w="50800" cap="flat" cmpd="sng">
              <a:solidFill>
                <a:srgbClr val="F2981B"/>
              </a:solidFill>
              <a:prstDash val="solid"/>
              <a:round/>
              <a:headEnd type="none" w="sm" len="sm"/>
              <a:tailEnd type="none" w="sm" len="sm"/>
            </a:ln>
          </p:spPr>
        </p:cxnSp>
        <p:sp>
          <p:nvSpPr>
            <p:cNvPr id="390" name="Google Shape;390;p7"/>
            <p:cNvSpPr txBox="1"/>
            <p:nvPr/>
          </p:nvSpPr>
          <p:spPr>
            <a:xfrm>
              <a:off x="356907" y="737207"/>
              <a:ext cx="2190714" cy="1330326"/>
            </a:xfrm>
            <a:prstGeom prst="rect">
              <a:avLst/>
            </a:prstGeom>
            <a:noFill/>
            <a:ln>
              <a:noFill/>
            </a:ln>
          </p:spPr>
          <p:txBody>
            <a:bodyPr spcFirstLastPara="1" wrap="square" lIns="0" tIns="0" rIns="0" bIns="0" anchor="t" anchorCtr="0">
              <a:spAutoFit/>
            </a:bodyPr>
            <a:lstStyle/>
            <a:p>
              <a:pPr marL="0" marR="0" lvl="0" indent="0" algn="ctr" rtl="0">
                <a:lnSpc>
                  <a:spcPct val="140006"/>
                </a:lnSpc>
                <a:spcBef>
                  <a:spcPts val="0"/>
                </a:spcBef>
                <a:spcAft>
                  <a:spcPts val="0"/>
                </a:spcAft>
                <a:buNone/>
              </a:pPr>
              <a:r>
                <a:rPr lang="en-US" sz="5999">
                  <a:solidFill>
                    <a:srgbClr val="1F1674"/>
                  </a:solidFill>
                  <a:latin typeface="Arial"/>
                  <a:ea typeface="Arial"/>
                  <a:cs typeface="Arial"/>
                  <a:sym typeface="Arial"/>
                </a:rPr>
                <a:t>5</a:t>
              </a:r>
              <a:endParaRPr/>
            </a:p>
          </p:txBody>
        </p:sp>
      </p:grpSp>
      <p:sp>
        <p:nvSpPr>
          <p:cNvPr id="391" name="Google Shape;391;p7"/>
          <p:cNvSpPr txBox="1"/>
          <p:nvPr/>
        </p:nvSpPr>
        <p:spPr>
          <a:xfrm>
            <a:off x="4235644" y="1365250"/>
            <a:ext cx="10445918" cy="1077218"/>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5000" dirty="0">
                <a:solidFill>
                  <a:srgbClr val="145C8C"/>
                </a:solidFill>
                <a:latin typeface="Arial"/>
                <a:ea typeface="Arial"/>
                <a:cs typeface="Arial"/>
                <a:sym typeface="Arial"/>
              </a:rPr>
              <a:t>ATRIBUTO – </a:t>
            </a:r>
            <a:r>
              <a:rPr lang="en-US" sz="5000" dirty="0" err="1">
                <a:solidFill>
                  <a:srgbClr val="145C8C"/>
                </a:solidFill>
                <a:latin typeface="Arial"/>
                <a:ea typeface="Arial"/>
                <a:cs typeface="Arial"/>
                <a:sym typeface="Arial"/>
              </a:rPr>
              <a:t>Edad</a:t>
            </a:r>
            <a:r>
              <a:rPr lang="en-US" sz="5000" dirty="0">
                <a:solidFill>
                  <a:srgbClr val="145C8C"/>
                </a:solidFill>
                <a:latin typeface="Arial"/>
                <a:ea typeface="Arial"/>
                <a:cs typeface="Arial"/>
                <a:sym typeface="Arial"/>
              </a:rPr>
              <a:t> </a:t>
            </a:r>
            <a:r>
              <a:rPr lang="en-US" sz="5000" dirty="0" err="1">
                <a:solidFill>
                  <a:srgbClr val="145C8C"/>
                </a:solidFill>
                <a:latin typeface="Arial"/>
                <a:ea typeface="Arial"/>
                <a:cs typeface="Arial"/>
                <a:sym typeface="Arial"/>
              </a:rPr>
              <a:t>en</a:t>
            </a:r>
            <a:r>
              <a:rPr lang="en-US" sz="5000" dirty="0">
                <a:solidFill>
                  <a:srgbClr val="145C8C"/>
                </a:solidFill>
                <a:latin typeface="Arial"/>
                <a:ea typeface="Arial"/>
                <a:cs typeface="Arial"/>
                <a:sym typeface="Arial"/>
              </a:rPr>
              <a:t> </a:t>
            </a:r>
            <a:r>
              <a:rPr lang="en-US" sz="5000" dirty="0" err="1">
                <a:solidFill>
                  <a:srgbClr val="145C8C"/>
                </a:solidFill>
                <a:latin typeface="Arial"/>
                <a:ea typeface="Arial"/>
                <a:cs typeface="Arial"/>
                <a:sym typeface="Arial"/>
              </a:rPr>
              <a:t>Años</a:t>
            </a:r>
            <a:endParaRPr dirty="0"/>
          </a:p>
        </p:txBody>
      </p:sp>
      <p:pic>
        <p:nvPicPr>
          <p:cNvPr id="3" name="Imagen 2">
            <a:extLst>
              <a:ext uri="{FF2B5EF4-FFF2-40B4-BE49-F238E27FC236}">
                <a16:creationId xmlns:a16="http://schemas.microsoft.com/office/drawing/2014/main" id="{0C337584-07F6-48D1-AFBB-3DBBE1373024}"/>
              </a:ext>
            </a:extLst>
          </p:cNvPr>
          <p:cNvPicPr>
            <a:picLocks noChangeAspect="1"/>
          </p:cNvPicPr>
          <p:nvPr/>
        </p:nvPicPr>
        <p:blipFill>
          <a:blip r:embed="rId3"/>
          <a:stretch>
            <a:fillRect/>
          </a:stretch>
        </p:blipFill>
        <p:spPr>
          <a:xfrm>
            <a:off x="3931206" y="3329111"/>
            <a:ext cx="11346480" cy="6221898"/>
          </a:xfrm>
          <a:prstGeom prst="rect">
            <a:avLst/>
          </a:prstGeom>
        </p:spPr>
      </p:pic>
    </p:spTree>
    <p:extLst>
      <p:ext uri="{BB962C8B-B14F-4D97-AF65-F5344CB8AC3E}">
        <p14:creationId xmlns:p14="http://schemas.microsoft.com/office/powerpoint/2010/main" val="2832876686"/>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8FCFF"/>
        </a:solidFill>
        <a:effectLst/>
      </p:bgPr>
    </p:bg>
    <p:spTree>
      <p:nvGrpSpPr>
        <p:cNvPr id="1" name="Shape 376"/>
        <p:cNvGrpSpPr/>
        <p:nvPr/>
      </p:nvGrpSpPr>
      <p:grpSpPr>
        <a:xfrm>
          <a:off x="0" y="0"/>
          <a:ext cx="0" cy="0"/>
          <a:chOff x="0" y="0"/>
          <a:chExt cx="0" cy="0"/>
        </a:xfrm>
      </p:grpSpPr>
      <p:grpSp>
        <p:nvGrpSpPr>
          <p:cNvPr id="377" name="Google Shape;377;p7"/>
          <p:cNvGrpSpPr/>
          <p:nvPr/>
        </p:nvGrpSpPr>
        <p:grpSpPr>
          <a:xfrm>
            <a:off x="1894444" y="494555"/>
            <a:ext cx="14499051" cy="2154982"/>
            <a:chOff x="0" y="-157626"/>
            <a:chExt cx="19332068" cy="2873309"/>
          </a:xfrm>
        </p:grpSpPr>
        <p:cxnSp>
          <p:nvCxnSpPr>
            <p:cNvPr id="378" name="Google Shape;378;p7"/>
            <p:cNvCxnSpPr/>
            <p:nvPr/>
          </p:nvCxnSpPr>
          <p:spPr>
            <a:xfrm rot="10800000" flipH="1">
              <a:off x="1357842" y="2185493"/>
              <a:ext cx="17974226" cy="38504"/>
            </a:xfrm>
            <a:prstGeom prst="straightConnector1">
              <a:avLst/>
            </a:prstGeom>
            <a:noFill/>
            <a:ln w="76200" cap="flat" cmpd="sng">
              <a:solidFill>
                <a:srgbClr val="4E639E"/>
              </a:solidFill>
              <a:prstDash val="solid"/>
              <a:round/>
              <a:headEnd type="none" w="sm" len="sm"/>
              <a:tailEnd type="stealth" w="med" len="med"/>
            </a:ln>
          </p:spPr>
        </p:cxnSp>
        <p:grpSp>
          <p:nvGrpSpPr>
            <p:cNvPr id="379" name="Google Shape;379;p7"/>
            <p:cNvGrpSpPr/>
            <p:nvPr/>
          </p:nvGrpSpPr>
          <p:grpSpPr>
            <a:xfrm>
              <a:off x="0" y="0"/>
              <a:ext cx="2715683" cy="2715683"/>
              <a:chOff x="0" y="0"/>
              <a:chExt cx="812800" cy="812800"/>
            </a:xfrm>
          </p:grpSpPr>
          <p:sp>
            <p:nvSpPr>
              <p:cNvPr id="380" name="Google Shape;380;p7"/>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7150" cap="sq" cmpd="sng">
                <a:solidFill>
                  <a:srgbClr val="4E639E"/>
                </a:solidFill>
                <a:prstDash val="dash"/>
                <a:miter lim="8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1" name="Google Shape;381;p7"/>
              <p:cNvSpPr txBox="1"/>
              <p:nvPr/>
            </p:nvSpPr>
            <p:spPr>
              <a:xfrm>
                <a:off x="76200" y="28575"/>
                <a:ext cx="660400" cy="708025"/>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382" name="Google Shape;382;p7"/>
            <p:cNvGrpSpPr/>
            <p:nvPr/>
          </p:nvGrpSpPr>
          <p:grpSpPr>
            <a:xfrm>
              <a:off x="150744" y="-157626"/>
              <a:ext cx="2603039" cy="2786065"/>
              <a:chOff x="0" y="-57150"/>
              <a:chExt cx="812800" cy="869950"/>
            </a:xfrm>
          </p:grpSpPr>
          <p:sp>
            <p:nvSpPr>
              <p:cNvPr id="383" name="Google Shape;383;p7"/>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3D5E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4" name="Google Shape;384;p7"/>
              <p:cNvSpPr txBox="1"/>
              <p:nvPr/>
            </p:nvSpPr>
            <p:spPr>
              <a:xfrm>
                <a:off x="76200" y="-57150"/>
                <a:ext cx="660400" cy="793750"/>
              </a:xfrm>
              <a:prstGeom prst="rect">
                <a:avLst/>
              </a:prstGeom>
              <a:noFill/>
              <a:ln>
                <a:noFill/>
              </a:ln>
            </p:spPr>
            <p:txBody>
              <a:bodyPr spcFirstLastPara="1" wrap="square" lIns="50800" tIns="50800" rIns="50800" bIns="50800" anchor="ctr" anchorCtr="0">
                <a:noAutofit/>
              </a:bodyPr>
              <a:lstStyle/>
              <a:p>
                <a:pPr marL="0" marR="0" lvl="0" indent="0" algn="ctr" rtl="0">
                  <a:lnSpc>
                    <a:spcPct val="544388"/>
                  </a:lnSpc>
                  <a:spcBef>
                    <a:spcPts val="0"/>
                  </a:spcBef>
                  <a:spcAft>
                    <a:spcPts val="0"/>
                  </a:spcAft>
                  <a:buNone/>
                </a:pPr>
                <a:endParaRPr sz="1800">
                  <a:solidFill>
                    <a:schemeClr val="dk1"/>
                  </a:solidFill>
                  <a:latin typeface="Calibri"/>
                  <a:ea typeface="Calibri"/>
                  <a:cs typeface="Calibri"/>
                  <a:sym typeface="Calibri"/>
                </a:endParaRPr>
              </a:p>
            </p:txBody>
          </p:sp>
        </p:grpSp>
        <p:cxnSp>
          <p:nvCxnSpPr>
            <p:cNvPr id="385" name="Google Shape;385;p7"/>
            <p:cNvCxnSpPr/>
            <p:nvPr/>
          </p:nvCxnSpPr>
          <p:spPr>
            <a:xfrm rot="10800000">
              <a:off x="1508585" y="145897"/>
              <a:ext cx="0" cy="360699"/>
            </a:xfrm>
            <a:prstGeom prst="straightConnector1">
              <a:avLst/>
            </a:prstGeom>
            <a:noFill/>
            <a:ln w="50800" cap="flat" cmpd="sng">
              <a:solidFill>
                <a:srgbClr val="F2981B"/>
              </a:solidFill>
              <a:prstDash val="solid"/>
              <a:round/>
              <a:headEnd type="none" w="sm" len="sm"/>
              <a:tailEnd type="none" w="sm" len="sm"/>
            </a:ln>
          </p:spPr>
        </p:cxnSp>
        <p:cxnSp>
          <p:nvCxnSpPr>
            <p:cNvPr id="386" name="Google Shape;386;p7"/>
            <p:cNvCxnSpPr/>
            <p:nvPr/>
          </p:nvCxnSpPr>
          <p:spPr>
            <a:xfrm rot="10800000">
              <a:off x="1508585" y="2198596"/>
              <a:ext cx="0" cy="360699"/>
            </a:xfrm>
            <a:prstGeom prst="straightConnector1">
              <a:avLst/>
            </a:prstGeom>
            <a:noFill/>
            <a:ln w="50800" cap="flat" cmpd="sng">
              <a:solidFill>
                <a:srgbClr val="F2981B"/>
              </a:solidFill>
              <a:prstDash val="solid"/>
              <a:round/>
              <a:headEnd type="none" w="sm" len="sm"/>
              <a:tailEnd type="none" w="sm" len="sm"/>
            </a:ln>
          </p:spPr>
        </p:cxnSp>
        <p:cxnSp>
          <p:nvCxnSpPr>
            <p:cNvPr id="387" name="Google Shape;387;p7"/>
            <p:cNvCxnSpPr/>
            <p:nvPr/>
          </p:nvCxnSpPr>
          <p:spPr>
            <a:xfrm>
              <a:off x="271240" y="1383242"/>
              <a:ext cx="360699" cy="0"/>
            </a:xfrm>
            <a:prstGeom prst="straightConnector1">
              <a:avLst/>
            </a:prstGeom>
            <a:noFill/>
            <a:ln w="50800" cap="flat" cmpd="sng">
              <a:solidFill>
                <a:srgbClr val="F2981B"/>
              </a:solidFill>
              <a:prstDash val="solid"/>
              <a:round/>
              <a:headEnd type="none" w="sm" len="sm"/>
              <a:tailEnd type="none" w="sm" len="sm"/>
            </a:ln>
          </p:spPr>
        </p:cxnSp>
        <p:cxnSp>
          <p:nvCxnSpPr>
            <p:cNvPr id="388" name="Google Shape;388;p7"/>
            <p:cNvCxnSpPr/>
            <p:nvPr/>
          </p:nvCxnSpPr>
          <p:spPr>
            <a:xfrm>
              <a:off x="618545" y="564904"/>
              <a:ext cx="303512" cy="194896"/>
            </a:xfrm>
            <a:prstGeom prst="straightConnector1">
              <a:avLst/>
            </a:prstGeom>
            <a:noFill/>
            <a:ln w="50800" cap="flat" cmpd="sng">
              <a:solidFill>
                <a:srgbClr val="F2981B"/>
              </a:solidFill>
              <a:prstDash val="solid"/>
              <a:round/>
              <a:headEnd type="none" w="sm" len="sm"/>
              <a:tailEnd type="none" w="sm" len="sm"/>
            </a:ln>
          </p:spPr>
        </p:cxnSp>
        <p:cxnSp>
          <p:nvCxnSpPr>
            <p:cNvPr id="389" name="Google Shape;389;p7"/>
            <p:cNvCxnSpPr/>
            <p:nvPr/>
          </p:nvCxnSpPr>
          <p:spPr>
            <a:xfrm rot="10800000" flipH="1">
              <a:off x="648415" y="1955791"/>
              <a:ext cx="274526" cy="233965"/>
            </a:xfrm>
            <a:prstGeom prst="straightConnector1">
              <a:avLst/>
            </a:prstGeom>
            <a:noFill/>
            <a:ln w="50800" cap="flat" cmpd="sng">
              <a:solidFill>
                <a:srgbClr val="F2981B"/>
              </a:solidFill>
              <a:prstDash val="solid"/>
              <a:round/>
              <a:headEnd type="none" w="sm" len="sm"/>
              <a:tailEnd type="none" w="sm" len="sm"/>
            </a:ln>
          </p:spPr>
        </p:cxnSp>
        <p:sp>
          <p:nvSpPr>
            <p:cNvPr id="390" name="Google Shape;390;p7"/>
            <p:cNvSpPr txBox="1"/>
            <p:nvPr/>
          </p:nvSpPr>
          <p:spPr>
            <a:xfrm>
              <a:off x="356907" y="737207"/>
              <a:ext cx="2190714" cy="1330326"/>
            </a:xfrm>
            <a:prstGeom prst="rect">
              <a:avLst/>
            </a:prstGeom>
            <a:noFill/>
            <a:ln>
              <a:noFill/>
            </a:ln>
          </p:spPr>
          <p:txBody>
            <a:bodyPr spcFirstLastPara="1" wrap="square" lIns="0" tIns="0" rIns="0" bIns="0" anchor="t" anchorCtr="0">
              <a:spAutoFit/>
            </a:bodyPr>
            <a:lstStyle/>
            <a:p>
              <a:pPr marL="0" marR="0" lvl="0" indent="0" algn="ctr" rtl="0">
                <a:lnSpc>
                  <a:spcPct val="140006"/>
                </a:lnSpc>
                <a:spcBef>
                  <a:spcPts val="0"/>
                </a:spcBef>
                <a:spcAft>
                  <a:spcPts val="0"/>
                </a:spcAft>
                <a:buNone/>
              </a:pPr>
              <a:r>
                <a:rPr lang="en-US" sz="5999">
                  <a:solidFill>
                    <a:srgbClr val="1F1674"/>
                  </a:solidFill>
                  <a:latin typeface="Arial"/>
                  <a:ea typeface="Arial"/>
                  <a:cs typeface="Arial"/>
                  <a:sym typeface="Arial"/>
                </a:rPr>
                <a:t>5</a:t>
              </a:r>
              <a:endParaRPr/>
            </a:p>
          </p:txBody>
        </p:sp>
      </p:grpSp>
      <p:sp>
        <p:nvSpPr>
          <p:cNvPr id="391" name="Google Shape;391;p7"/>
          <p:cNvSpPr txBox="1"/>
          <p:nvPr/>
        </p:nvSpPr>
        <p:spPr>
          <a:xfrm>
            <a:off x="4235644" y="1365250"/>
            <a:ext cx="10445918" cy="1077218"/>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5000" dirty="0">
                <a:solidFill>
                  <a:srgbClr val="145C8C"/>
                </a:solidFill>
                <a:latin typeface="Arial"/>
                <a:ea typeface="Arial"/>
                <a:cs typeface="Arial"/>
                <a:sym typeface="Arial"/>
              </a:rPr>
              <a:t>ATRIBUTO – Peso Kg</a:t>
            </a:r>
            <a:endParaRPr dirty="0"/>
          </a:p>
        </p:txBody>
      </p:sp>
      <p:pic>
        <p:nvPicPr>
          <p:cNvPr id="3" name="Imagen 2">
            <a:extLst>
              <a:ext uri="{FF2B5EF4-FFF2-40B4-BE49-F238E27FC236}">
                <a16:creationId xmlns:a16="http://schemas.microsoft.com/office/drawing/2014/main" id="{4476B4B9-BBBD-4A1C-BAFD-2A24F3648E93}"/>
              </a:ext>
            </a:extLst>
          </p:cNvPr>
          <p:cNvPicPr>
            <a:picLocks noChangeAspect="1"/>
          </p:cNvPicPr>
          <p:nvPr/>
        </p:nvPicPr>
        <p:blipFill>
          <a:blip r:embed="rId3"/>
          <a:stretch>
            <a:fillRect/>
          </a:stretch>
        </p:blipFill>
        <p:spPr>
          <a:xfrm>
            <a:off x="0" y="2603154"/>
            <a:ext cx="8892607" cy="4968877"/>
          </a:xfrm>
          <a:prstGeom prst="rect">
            <a:avLst/>
          </a:prstGeom>
        </p:spPr>
      </p:pic>
      <p:pic>
        <p:nvPicPr>
          <p:cNvPr id="9" name="Imagen 8">
            <a:extLst>
              <a:ext uri="{FF2B5EF4-FFF2-40B4-BE49-F238E27FC236}">
                <a16:creationId xmlns:a16="http://schemas.microsoft.com/office/drawing/2014/main" id="{B8B3B9CF-CF89-4610-B759-41F157EFDDBD}"/>
              </a:ext>
            </a:extLst>
          </p:cNvPr>
          <p:cNvPicPr>
            <a:picLocks noChangeAspect="1"/>
          </p:cNvPicPr>
          <p:nvPr/>
        </p:nvPicPr>
        <p:blipFill>
          <a:blip r:embed="rId4"/>
          <a:stretch>
            <a:fillRect/>
          </a:stretch>
        </p:blipFill>
        <p:spPr>
          <a:xfrm>
            <a:off x="8892607" y="4473298"/>
            <a:ext cx="9232052" cy="5089112"/>
          </a:xfrm>
          <a:prstGeom prst="rect">
            <a:avLst/>
          </a:prstGeom>
        </p:spPr>
      </p:pic>
    </p:spTree>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17"/>
        <p:cNvGrpSpPr/>
        <p:nvPr/>
      </p:nvGrpSpPr>
      <p:grpSpPr>
        <a:xfrm>
          <a:off x="0" y="0"/>
          <a:ext cx="0" cy="0"/>
          <a:chOff x="0" y="0"/>
          <a:chExt cx="0" cy="0"/>
        </a:xfrm>
      </p:grpSpPr>
      <p:grpSp>
        <p:nvGrpSpPr>
          <p:cNvPr id="418" name="Google Shape;418;p9"/>
          <p:cNvGrpSpPr/>
          <p:nvPr/>
        </p:nvGrpSpPr>
        <p:grpSpPr>
          <a:xfrm>
            <a:off x="1894444" y="494555"/>
            <a:ext cx="14499051" cy="2154982"/>
            <a:chOff x="0" y="-157626"/>
            <a:chExt cx="19332068" cy="2873309"/>
          </a:xfrm>
        </p:grpSpPr>
        <p:cxnSp>
          <p:nvCxnSpPr>
            <p:cNvPr id="419" name="Google Shape;419;p9"/>
            <p:cNvCxnSpPr/>
            <p:nvPr/>
          </p:nvCxnSpPr>
          <p:spPr>
            <a:xfrm rot="10800000" flipH="1">
              <a:off x="1357842" y="2185493"/>
              <a:ext cx="17974226" cy="38504"/>
            </a:xfrm>
            <a:prstGeom prst="straightConnector1">
              <a:avLst/>
            </a:prstGeom>
            <a:noFill/>
            <a:ln w="76200" cap="flat" cmpd="sng">
              <a:solidFill>
                <a:srgbClr val="4E639E"/>
              </a:solidFill>
              <a:prstDash val="solid"/>
              <a:round/>
              <a:headEnd type="none" w="sm" len="sm"/>
              <a:tailEnd type="stealth" w="med" len="med"/>
            </a:ln>
          </p:spPr>
        </p:cxnSp>
        <p:grpSp>
          <p:nvGrpSpPr>
            <p:cNvPr id="420" name="Google Shape;420;p9"/>
            <p:cNvGrpSpPr/>
            <p:nvPr/>
          </p:nvGrpSpPr>
          <p:grpSpPr>
            <a:xfrm>
              <a:off x="0" y="0"/>
              <a:ext cx="2715683" cy="2715683"/>
              <a:chOff x="0" y="0"/>
              <a:chExt cx="812800" cy="812800"/>
            </a:xfrm>
          </p:grpSpPr>
          <p:sp>
            <p:nvSpPr>
              <p:cNvPr id="421" name="Google Shape;421;p9"/>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7150" cap="sq" cmpd="sng">
                <a:solidFill>
                  <a:srgbClr val="4E639E"/>
                </a:solidFill>
                <a:prstDash val="dash"/>
                <a:miter lim="8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22" name="Google Shape;422;p9"/>
              <p:cNvSpPr txBox="1"/>
              <p:nvPr/>
            </p:nvSpPr>
            <p:spPr>
              <a:xfrm>
                <a:off x="76200" y="28575"/>
                <a:ext cx="660400" cy="708025"/>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423" name="Google Shape;423;p9"/>
            <p:cNvGrpSpPr/>
            <p:nvPr/>
          </p:nvGrpSpPr>
          <p:grpSpPr>
            <a:xfrm>
              <a:off x="150744" y="-157626"/>
              <a:ext cx="2603039" cy="2786065"/>
              <a:chOff x="0" y="-57150"/>
              <a:chExt cx="812800" cy="869950"/>
            </a:xfrm>
          </p:grpSpPr>
          <p:sp>
            <p:nvSpPr>
              <p:cNvPr id="424" name="Google Shape;424;p9"/>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3D5E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25" name="Google Shape;425;p9"/>
              <p:cNvSpPr txBox="1"/>
              <p:nvPr/>
            </p:nvSpPr>
            <p:spPr>
              <a:xfrm>
                <a:off x="76200" y="-57150"/>
                <a:ext cx="660400" cy="793750"/>
              </a:xfrm>
              <a:prstGeom prst="rect">
                <a:avLst/>
              </a:prstGeom>
              <a:noFill/>
              <a:ln>
                <a:noFill/>
              </a:ln>
            </p:spPr>
            <p:txBody>
              <a:bodyPr spcFirstLastPara="1" wrap="square" lIns="50800" tIns="50800" rIns="50800" bIns="50800" anchor="ctr" anchorCtr="0">
                <a:noAutofit/>
              </a:bodyPr>
              <a:lstStyle/>
              <a:p>
                <a:pPr marL="0" marR="0" lvl="0" indent="0" algn="ctr" rtl="0">
                  <a:lnSpc>
                    <a:spcPct val="544388"/>
                  </a:lnSpc>
                  <a:spcBef>
                    <a:spcPts val="0"/>
                  </a:spcBef>
                  <a:spcAft>
                    <a:spcPts val="0"/>
                  </a:spcAft>
                  <a:buNone/>
                </a:pPr>
                <a:endParaRPr sz="1800">
                  <a:solidFill>
                    <a:schemeClr val="dk1"/>
                  </a:solidFill>
                  <a:latin typeface="Calibri"/>
                  <a:ea typeface="Calibri"/>
                  <a:cs typeface="Calibri"/>
                  <a:sym typeface="Calibri"/>
                </a:endParaRPr>
              </a:p>
            </p:txBody>
          </p:sp>
        </p:grpSp>
        <p:cxnSp>
          <p:nvCxnSpPr>
            <p:cNvPr id="426" name="Google Shape;426;p9"/>
            <p:cNvCxnSpPr/>
            <p:nvPr/>
          </p:nvCxnSpPr>
          <p:spPr>
            <a:xfrm rot="10800000">
              <a:off x="1508585" y="145897"/>
              <a:ext cx="0" cy="360699"/>
            </a:xfrm>
            <a:prstGeom prst="straightConnector1">
              <a:avLst/>
            </a:prstGeom>
            <a:noFill/>
            <a:ln w="50800" cap="flat" cmpd="sng">
              <a:solidFill>
                <a:srgbClr val="F2981B"/>
              </a:solidFill>
              <a:prstDash val="solid"/>
              <a:round/>
              <a:headEnd type="none" w="sm" len="sm"/>
              <a:tailEnd type="none" w="sm" len="sm"/>
            </a:ln>
          </p:spPr>
        </p:cxnSp>
        <p:cxnSp>
          <p:nvCxnSpPr>
            <p:cNvPr id="427" name="Google Shape;427;p9"/>
            <p:cNvCxnSpPr/>
            <p:nvPr/>
          </p:nvCxnSpPr>
          <p:spPr>
            <a:xfrm rot="10800000">
              <a:off x="1508585" y="2198596"/>
              <a:ext cx="0" cy="360699"/>
            </a:xfrm>
            <a:prstGeom prst="straightConnector1">
              <a:avLst/>
            </a:prstGeom>
            <a:noFill/>
            <a:ln w="50800" cap="flat" cmpd="sng">
              <a:solidFill>
                <a:srgbClr val="F2981B"/>
              </a:solidFill>
              <a:prstDash val="solid"/>
              <a:round/>
              <a:headEnd type="none" w="sm" len="sm"/>
              <a:tailEnd type="none" w="sm" len="sm"/>
            </a:ln>
          </p:spPr>
        </p:cxnSp>
        <p:cxnSp>
          <p:nvCxnSpPr>
            <p:cNvPr id="428" name="Google Shape;428;p9"/>
            <p:cNvCxnSpPr/>
            <p:nvPr/>
          </p:nvCxnSpPr>
          <p:spPr>
            <a:xfrm>
              <a:off x="271240" y="1383242"/>
              <a:ext cx="360699" cy="0"/>
            </a:xfrm>
            <a:prstGeom prst="straightConnector1">
              <a:avLst/>
            </a:prstGeom>
            <a:noFill/>
            <a:ln w="50800" cap="flat" cmpd="sng">
              <a:solidFill>
                <a:srgbClr val="F2981B"/>
              </a:solidFill>
              <a:prstDash val="solid"/>
              <a:round/>
              <a:headEnd type="none" w="sm" len="sm"/>
              <a:tailEnd type="none" w="sm" len="sm"/>
            </a:ln>
          </p:spPr>
        </p:cxnSp>
        <p:cxnSp>
          <p:nvCxnSpPr>
            <p:cNvPr id="429" name="Google Shape;429;p9"/>
            <p:cNvCxnSpPr/>
            <p:nvPr/>
          </p:nvCxnSpPr>
          <p:spPr>
            <a:xfrm>
              <a:off x="618545" y="564904"/>
              <a:ext cx="303512" cy="194896"/>
            </a:xfrm>
            <a:prstGeom prst="straightConnector1">
              <a:avLst/>
            </a:prstGeom>
            <a:noFill/>
            <a:ln w="50800" cap="flat" cmpd="sng">
              <a:solidFill>
                <a:srgbClr val="F2981B"/>
              </a:solidFill>
              <a:prstDash val="solid"/>
              <a:round/>
              <a:headEnd type="none" w="sm" len="sm"/>
              <a:tailEnd type="none" w="sm" len="sm"/>
            </a:ln>
          </p:spPr>
        </p:cxnSp>
        <p:cxnSp>
          <p:nvCxnSpPr>
            <p:cNvPr id="430" name="Google Shape;430;p9"/>
            <p:cNvCxnSpPr/>
            <p:nvPr/>
          </p:nvCxnSpPr>
          <p:spPr>
            <a:xfrm rot="10800000" flipH="1">
              <a:off x="648415" y="1955791"/>
              <a:ext cx="274526" cy="233965"/>
            </a:xfrm>
            <a:prstGeom prst="straightConnector1">
              <a:avLst/>
            </a:prstGeom>
            <a:noFill/>
            <a:ln w="50800" cap="flat" cmpd="sng">
              <a:solidFill>
                <a:srgbClr val="F2981B"/>
              </a:solidFill>
              <a:prstDash val="solid"/>
              <a:round/>
              <a:headEnd type="none" w="sm" len="sm"/>
              <a:tailEnd type="none" w="sm" len="sm"/>
            </a:ln>
          </p:spPr>
        </p:cxnSp>
        <p:sp>
          <p:nvSpPr>
            <p:cNvPr id="431" name="Google Shape;431;p9"/>
            <p:cNvSpPr txBox="1"/>
            <p:nvPr/>
          </p:nvSpPr>
          <p:spPr>
            <a:xfrm>
              <a:off x="356907" y="737207"/>
              <a:ext cx="2190714" cy="1330326"/>
            </a:xfrm>
            <a:prstGeom prst="rect">
              <a:avLst/>
            </a:prstGeom>
            <a:noFill/>
            <a:ln>
              <a:noFill/>
            </a:ln>
          </p:spPr>
          <p:txBody>
            <a:bodyPr spcFirstLastPara="1" wrap="square" lIns="0" tIns="0" rIns="0" bIns="0" anchor="t" anchorCtr="0">
              <a:spAutoFit/>
            </a:bodyPr>
            <a:lstStyle/>
            <a:p>
              <a:pPr marL="0" marR="0" lvl="0" indent="0" algn="ctr" rtl="0">
                <a:lnSpc>
                  <a:spcPct val="140006"/>
                </a:lnSpc>
                <a:spcBef>
                  <a:spcPts val="0"/>
                </a:spcBef>
                <a:spcAft>
                  <a:spcPts val="0"/>
                </a:spcAft>
                <a:buNone/>
              </a:pPr>
              <a:r>
                <a:rPr lang="en-US" sz="5999">
                  <a:solidFill>
                    <a:srgbClr val="1F1674"/>
                  </a:solidFill>
                  <a:latin typeface="Arial"/>
                  <a:ea typeface="Arial"/>
                  <a:cs typeface="Arial"/>
                  <a:sym typeface="Arial"/>
                </a:rPr>
                <a:t>5</a:t>
              </a:r>
              <a:endParaRPr/>
            </a:p>
          </p:txBody>
        </p:sp>
      </p:grpSp>
      <p:sp>
        <p:nvSpPr>
          <p:cNvPr id="432" name="Google Shape;432;p9"/>
          <p:cNvSpPr txBox="1"/>
          <p:nvPr/>
        </p:nvSpPr>
        <p:spPr>
          <a:xfrm>
            <a:off x="4235644" y="1365250"/>
            <a:ext cx="10445918" cy="1077218"/>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5000" dirty="0">
                <a:solidFill>
                  <a:srgbClr val="145C8C"/>
                </a:solidFill>
                <a:latin typeface="Arial"/>
                <a:ea typeface="Arial"/>
                <a:cs typeface="Arial"/>
                <a:sym typeface="Arial"/>
              </a:rPr>
              <a:t>ATRIBUTO – </a:t>
            </a:r>
            <a:r>
              <a:rPr lang="en-US" sz="5000" dirty="0" err="1">
                <a:solidFill>
                  <a:srgbClr val="145C8C"/>
                </a:solidFill>
                <a:latin typeface="Arial"/>
                <a:ea typeface="Arial"/>
                <a:cs typeface="Arial"/>
                <a:sym typeface="Arial"/>
              </a:rPr>
              <a:t>Talla</a:t>
            </a:r>
            <a:r>
              <a:rPr lang="en-US" sz="5000" dirty="0">
                <a:solidFill>
                  <a:srgbClr val="145C8C"/>
                </a:solidFill>
                <a:latin typeface="Arial"/>
                <a:ea typeface="Arial"/>
                <a:cs typeface="Arial"/>
                <a:sym typeface="Arial"/>
              </a:rPr>
              <a:t> Cm</a:t>
            </a:r>
            <a:endParaRPr dirty="0"/>
          </a:p>
        </p:txBody>
      </p:sp>
      <p:pic>
        <p:nvPicPr>
          <p:cNvPr id="3" name="Imagen 2">
            <a:extLst>
              <a:ext uri="{FF2B5EF4-FFF2-40B4-BE49-F238E27FC236}">
                <a16:creationId xmlns:a16="http://schemas.microsoft.com/office/drawing/2014/main" id="{ECCAE1DA-31DF-4891-91F1-D807FB6B74DB}"/>
              </a:ext>
            </a:extLst>
          </p:cNvPr>
          <p:cNvPicPr>
            <a:picLocks noChangeAspect="1"/>
          </p:cNvPicPr>
          <p:nvPr/>
        </p:nvPicPr>
        <p:blipFill>
          <a:blip r:embed="rId3"/>
          <a:stretch>
            <a:fillRect/>
          </a:stretch>
        </p:blipFill>
        <p:spPr>
          <a:xfrm>
            <a:off x="298417" y="2865333"/>
            <a:ext cx="8395009" cy="4659271"/>
          </a:xfrm>
          <a:prstGeom prst="rect">
            <a:avLst/>
          </a:prstGeom>
        </p:spPr>
      </p:pic>
      <p:pic>
        <p:nvPicPr>
          <p:cNvPr id="5" name="Imagen 4">
            <a:extLst>
              <a:ext uri="{FF2B5EF4-FFF2-40B4-BE49-F238E27FC236}">
                <a16:creationId xmlns:a16="http://schemas.microsoft.com/office/drawing/2014/main" id="{9BBFABBF-EC45-455E-A050-9895E906EDAC}"/>
              </a:ext>
            </a:extLst>
          </p:cNvPr>
          <p:cNvPicPr>
            <a:picLocks noChangeAspect="1"/>
          </p:cNvPicPr>
          <p:nvPr/>
        </p:nvPicPr>
        <p:blipFill>
          <a:blip r:embed="rId4"/>
          <a:stretch>
            <a:fillRect/>
          </a:stretch>
        </p:blipFill>
        <p:spPr>
          <a:xfrm>
            <a:off x="8839200" y="4971810"/>
            <a:ext cx="9150384" cy="5086590"/>
          </a:xfrm>
          <a:prstGeom prst="rect">
            <a:avLst/>
          </a:prstGeom>
        </p:spPr>
      </p:pic>
    </p:spTree>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58"/>
        <p:cNvGrpSpPr/>
        <p:nvPr/>
      </p:nvGrpSpPr>
      <p:grpSpPr>
        <a:xfrm>
          <a:off x="0" y="0"/>
          <a:ext cx="0" cy="0"/>
          <a:chOff x="0" y="0"/>
          <a:chExt cx="0" cy="0"/>
        </a:xfrm>
      </p:grpSpPr>
      <p:grpSp>
        <p:nvGrpSpPr>
          <p:cNvPr id="459" name="Google Shape;459;p11"/>
          <p:cNvGrpSpPr/>
          <p:nvPr/>
        </p:nvGrpSpPr>
        <p:grpSpPr>
          <a:xfrm>
            <a:off x="1894444" y="494555"/>
            <a:ext cx="14499051" cy="2154982"/>
            <a:chOff x="0" y="-157626"/>
            <a:chExt cx="19332068" cy="2873309"/>
          </a:xfrm>
        </p:grpSpPr>
        <p:cxnSp>
          <p:nvCxnSpPr>
            <p:cNvPr id="460" name="Google Shape;460;p11"/>
            <p:cNvCxnSpPr/>
            <p:nvPr/>
          </p:nvCxnSpPr>
          <p:spPr>
            <a:xfrm rot="10800000" flipH="1">
              <a:off x="1357842" y="2185493"/>
              <a:ext cx="17974226" cy="38504"/>
            </a:xfrm>
            <a:prstGeom prst="straightConnector1">
              <a:avLst/>
            </a:prstGeom>
            <a:noFill/>
            <a:ln w="76200" cap="flat" cmpd="sng">
              <a:solidFill>
                <a:srgbClr val="4E639E"/>
              </a:solidFill>
              <a:prstDash val="solid"/>
              <a:round/>
              <a:headEnd type="none" w="sm" len="sm"/>
              <a:tailEnd type="stealth" w="med" len="med"/>
            </a:ln>
          </p:spPr>
        </p:cxnSp>
        <p:grpSp>
          <p:nvGrpSpPr>
            <p:cNvPr id="461" name="Google Shape;461;p11"/>
            <p:cNvGrpSpPr/>
            <p:nvPr/>
          </p:nvGrpSpPr>
          <p:grpSpPr>
            <a:xfrm>
              <a:off x="0" y="0"/>
              <a:ext cx="2715683" cy="2715683"/>
              <a:chOff x="0" y="0"/>
              <a:chExt cx="812800" cy="812800"/>
            </a:xfrm>
          </p:grpSpPr>
          <p:sp>
            <p:nvSpPr>
              <p:cNvPr id="462" name="Google Shape;462;p11"/>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7150" cap="sq" cmpd="sng">
                <a:solidFill>
                  <a:srgbClr val="4E639E"/>
                </a:solidFill>
                <a:prstDash val="dash"/>
                <a:miter lim="8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63" name="Google Shape;463;p11"/>
              <p:cNvSpPr txBox="1"/>
              <p:nvPr/>
            </p:nvSpPr>
            <p:spPr>
              <a:xfrm>
                <a:off x="76200" y="28575"/>
                <a:ext cx="660400" cy="708025"/>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464" name="Google Shape;464;p11"/>
            <p:cNvGrpSpPr/>
            <p:nvPr/>
          </p:nvGrpSpPr>
          <p:grpSpPr>
            <a:xfrm>
              <a:off x="150744" y="-157626"/>
              <a:ext cx="2603039" cy="2786065"/>
              <a:chOff x="0" y="-57150"/>
              <a:chExt cx="812800" cy="869950"/>
            </a:xfrm>
          </p:grpSpPr>
          <p:sp>
            <p:nvSpPr>
              <p:cNvPr id="465" name="Google Shape;465;p11"/>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3D5E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66" name="Google Shape;466;p11"/>
              <p:cNvSpPr txBox="1"/>
              <p:nvPr/>
            </p:nvSpPr>
            <p:spPr>
              <a:xfrm>
                <a:off x="76200" y="-57150"/>
                <a:ext cx="660400" cy="793750"/>
              </a:xfrm>
              <a:prstGeom prst="rect">
                <a:avLst/>
              </a:prstGeom>
              <a:noFill/>
              <a:ln>
                <a:noFill/>
              </a:ln>
            </p:spPr>
            <p:txBody>
              <a:bodyPr spcFirstLastPara="1" wrap="square" lIns="50800" tIns="50800" rIns="50800" bIns="50800" anchor="ctr" anchorCtr="0">
                <a:noAutofit/>
              </a:bodyPr>
              <a:lstStyle/>
              <a:p>
                <a:pPr marL="0" marR="0" lvl="0" indent="0" algn="ctr" rtl="0">
                  <a:lnSpc>
                    <a:spcPct val="544388"/>
                  </a:lnSpc>
                  <a:spcBef>
                    <a:spcPts val="0"/>
                  </a:spcBef>
                  <a:spcAft>
                    <a:spcPts val="0"/>
                  </a:spcAft>
                  <a:buNone/>
                </a:pPr>
                <a:endParaRPr sz="1800">
                  <a:solidFill>
                    <a:schemeClr val="dk1"/>
                  </a:solidFill>
                  <a:latin typeface="Calibri"/>
                  <a:ea typeface="Calibri"/>
                  <a:cs typeface="Calibri"/>
                  <a:sym typeface="Calibri"/>
                </a:endParaRPr>
              </a:p>
            </p:txBody>
          </p:sp>
        </p:grpSp>
        <p:cxnSp>
          <p:nvCxnSpPr>
            <p:cNvPr id="467" name="Google Shape;467;p11"/>
            <p:cNvCxnSpPr/>
            <p:nvPr/>
          </p:nvCxnSpPr>
          <p:spPr>
            <a:xfrm rot="10800000">
              <a:off x="1508585" y="145897"/>
              <a:ext cx="0" cy="360699"/>
            </a:xfrm>
            <a:prstGeom prst="straightConnector1">
              <a:avLst/>
            </a:prstGeom>
            <a:noFill/>
            <a:ln w="50800" cap="flat" cmpd="sng">
              <a:solidFill>
                <a:srgbClr val="F2981B"/>
              </a:solidFill>
              <a:prstDash val="solid"/>
              <a:round/>
              <a:headEnd type="none" w="sm" len="sm"/>
              <a:tailEnd type="none" w="sm" len="sm"/>
            </a:ln>
          </p:spPr>
        </p:cxnSp>
        <p:cxnSp>
          <p:nvCxnSpPr>
            <p:cNvPr id="468" name="Google Shape;468;p11"/>
            <p:cNvCxnSpPr/>
            <p:nvPr/>
          </p:nvCxnSpPr>
          <p:spPr>
            <a:xfrm rot="10800000">
              <a:off x="1508585" y="2198596"/>
              <a:ext cx="0" cy="360699"/>
            </a:xfrm>
            <a:prstGeom prst="straightConnector1">
              <a:avLst/>
            </a:prstGeom>
            <a:noFill/>
            <a:ln w="50800" cap="flat" cmpd="sng">
              <a:solidFill>
                <a:srgbClr val="F2981B"/>
              </a:solidFill>
              <a:prstDash val="solid"/>
              <a:round/>
              <a:headEnd type="none" w="sm" len="sm"/>
              <a:tailEnd type="none" w="sm" len="sm"/>
            </a:ln>
          </p:spPr>
        </p:cxnSp>
        <p:cxnSp>
          <p:nvCxnSpPr>
            <p:cNvPr id="469" name="Google Shape;469;p11"/>
            <p:cNvCxnSpPr/>
            <p:nvPr/>
          </p:nvCxnSpPr>
          <p:spPr>
            <a:xfrm>
              <a:off x="271240" y="1383242"/>
              <a:ext cx="360699" cy="0"/>
            </a:xfrm>
            <a:prstGeom prst="straightConnector1">
              <a:avLst/>
            </a:prstGeom>
            <a:noFill/>
            <a:ln w="50800" cap="flat" cmpd="sng">
              <a:solidFill>
                <a:srgbClr val="F2981B"/>
              </a:solidFill>
              <a:prstDash val="solid"/>
              <a:round/>
              <a:headEnd type="none" w="sm" len="sm"/>
              <a:tailEnd type="none" w="sm" len="sm"/>
            </a:ln>
          </p:spPr>
        </p:cxnSp>
        <p:cxnSp>
          <p:nvCxnSpPr>
            <p:cNvPr id="470" name="Google Shape;470;p11"/>
            <p:cNvCxnSpPr/>
            <p:nvPr/>
          </p:nvCxnSpPr>
          <p:spPr>
            <a:xfrm>
              <a:off x="618545" y="564904"/>
              <a:ext cx="303512" cy="194896"/>
            </a:xfrm>
            <a:prstGeom prst="straightConnector1">
              <a:avLst/>
            </a:prstGeom>
            <a:noFill/>
            <a:ln w="50800" cap="flat" cmpd="sng">
              <a:solidFill>
                <a:srgbClr val="F2981B"/>
              </a:solidFill>
              <a:prstDash val="solid"/>
              <a:round/>
              <a:headEnd type="none" w="sm" len="sm"/>
              <a:tailEnd type="none" w="sm" len="sm"/>
            </a:ln>
          </p:spPr>
        </p:cxnSp>
        <p:cxnSp>
          <p:nvCxnSpPr>
            <p:cNvPr id="471" name="Google Shape;471;p11"/>
            <p:cNvCxnSpPr/>
            <p:nvPr/>
          </p:nvCxnSpPr>
          <p:spPr>
            <a:xfrm rot="10800000" flipH="1">
              <a:off x="648415" y="1955791"/>
              <a:ext cx="274526" cy="233965"/>
            </a:xfrm>
            <a:prstGeom prst="straightConnector1">
              <a:avLst/>
            </a:prstGeom>
            <a:noFill/>
            <a:ln w="50800" cap="flat" cmpd="sng">
              <a:solidFill>
                <a:srgbClr val="F2981B"/>
              </a:solidFill>
              <a:prstDash val="solid"/>
              <a:round/>
              <a:headEnd type="none" w="sm" len="sm"/>
              <a:tailEnd type="none" w="sm" len="sm"/>
            </a:ln>
          </p:spPr>
        </p:cxnSp>
        <p:sp>
          <p:nvSpPr>
            <p:cNvPr id="472" name="Google Shape;472;p11"/>
            <p:cNvSpPr txBox="1"/>
            <p:nvPr/>
          </p:nvSpPr>
          <p:spPr>
            <a:xfrm>
              <a:off x="356907" y="737207"/>
              <a:ext cx="2190714" cy="1330326"/>
            </a:xfrm>
            <a:prstGeom prst="rect">
              <a:avLst/>
            </a:prstGeom>
            <a:noFill/>
            <a:ln>
              <a:noFill/>
            </a:ln>
          </p:spPr>
          <p:txBody>
            <a:bodyPr spcFirstLastPara="1" wrap="square" lIns="0" tIns="0" rIns="0" bIns="0" anchor="t" anchorCtr="0">
              <a:spAutoFit/>
            </a:bodyPr>
            <a:lstStyle/>
            <a:p>
              <a:pPr marL="0" marR="0" lvl="0" indent="0" algn="ctr" rtl="0">
                <a:lnSpc>
                  <a:spcPct val="140006"/>
                </a:lnSpc>
                <a:spcBef>
                  <a:spcPts val="0"/>
                </a:spcBef>
                <a:spcAft>
                  <a:spcPts val="0"/>
                </a:spcAft>
                <a:buNone/>
              </a:pPr>
              <a:r>
                <a:rPr lang="en-US" sz="5999">
                  <a:solidFill>
                    <a:srgbClr val="1F1674"/>
                  </a:solidFill>
                  <a:latin typeface="Arial"/>
                  <a:ea typeface="Arial"/>
                  <a:cs typeface="Arial"/>
                  <a:sym typeface="Arial"/>
                </a:rPr>
                <a:t>5</a:t>
              </a:r>
              <a:endParaRPr/>
            </a:p>
          </p:txBody>
        </p:sp>
      </p:grpSp>
      <p:sp>
        <p:nvSpPr>
          <p:cNvPr id="473" name="Google Shape;473;p11"/>
          <p:cNvSpPr txBox="1"/>
          <p:nvPr/>
        </p:nvSpPr>
        <p:spPr>
          <a:xfrm>
            <a:off x="4235644" y="1365250"/>
            <a:ext cx="11139530" cy="1077218"/>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5000" dirty="0">
                <a:solidFill>
                  <a:srgbClr val="145C8C"/>
                </a:solidFill>
                <a:latin typeface="Arial"/>
                <a:ea typeface="Arial"/>
                <a:cs typeface="Arial"/>
                <a:sym typeface="Arial"/>
              </a:rPr>
              <a:t>ATRIBUTO – Nivel de </a:t>
            </a:r>
            <a:r>
              <a:rPr lang="en-US" sz="5000" dirty="0" err="1">
                <a:solidFill>
                  <a:srgbClr val="145C8C"/>
                </a:solidFill>
                <a:latin typeface="Arial"/>
                <a:ea typeface="Arial"/>
                <a:cs typeface="Arial"/>
                <a:sym typeface="Arial"/>
              </a:rPr>
              <a:t>hemoglobina</a:t>
            </a:r>
            <a:endParaRPr sz="5000" dirty="0">
              <a:solidFill>
                <a:srgbClr val="145C8C"/>
              </a:solidFill>
              <a:latin typeface="Arial"/>
              <a:ea typeface="Arial"/>
              <a:cs typeface="Arial"/>
              <a:sym typeface="Arial"/>
            </a:endParaRPr>
          </a:p>
        </p:txBody>
      </p:sp>
      <p:pic>
        <p:nvPicPr>
          <p:cNvPr id="3" name="Imagen 2">
            <a:extLst>
              <a:ext uri="{FF2B5EF4-FFF2-40B4-BE49-F238E27FC236}">
                <a16:creationId xmlns:a16="http://schemas.microsoft.com/office/drawing/2014/main" id="{4ED60BA9-2480-4E9B-8D81-D189F155CE60}"/>
              </a:ext>
            </a:extLst>
          </p:cNvPr>
          <p:cNvPicPr>
            <a:picLocks noChangeAspect="1"/>
          </p:cNvPicPr>
          <p:nvPr/>
        </p:nvPicPr>
        <p:blipFill>
          <a:blip r:embed="rId3"/>
          <a:stretch>
            <a:fillRect/>
          </a:stretch>
        </p:blipFill>
        <p:spPr>
          <a:xfrm>
            <a:off x="219847" y="2882378"/>
            <a:ext cx="8420569" cy="4623386"/>
          </a:xfrm>
          <a:prstGeom prst="rect">
            <a:avLst/>
          </a:prstGeom>
        </p:spPr>
      </p:pic>
      <p:pic>
        <p:nvPicPr>
          <p:cNvPr id="5" name="Imagen 4">
            <a:extLst>
              <a:ext uri="{FF2B5EF4-FFF2-40B4-BE49-F238E27FC236}">
                <a16:creationId xmlns:a16="http://schemas.microsoft.com/office/drawing/2014/main" id="{98DA72B8-42B7-4318-A00D-6CEDCA033A80}"/>
              </a:ext>
            </a:extLst>
          </p:cNvPr>
          <p:cNvPicPr>
            <a:picLocks noChangeAspect="1"/>
          </p:cNvPicPr>
          <p:nvPr/>
        </p:nvPicPr>
        <p:blipFill>
          <a:blip r:embed="rId4"/>
          <a:stretch>
            <a:fillRect/>
          </a:stretch>
        </p:blipFill>
        <p:spPr>
          <a:xfrm>
            <a:off x="8772939" y="4917891"/>
            <a:ext cx="9005935" cy="5004292"/>
          </a:xfrm>
          <a:prstGeom prst="rect">
            <a:avLst/>
          </a:prstGeom>
        </p:spPr>
      </p:pic>
    </p:spTree>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479"/>
        <p:cNvGrpSpPr/>
        <p:nvPr/>
      </p:nvGrpSpPr>
      <p:grpSpPr>
        <a:xfrm>
          <a:off x="0" y="0"/>
          <a:ext cx="0" cy="0"/>
          <a:chOff x="0" y="0"/>
          <a:chExt cx="0" cy="0"/>
        </a:xfrm>
      </p:grpSpPr>
      <p:grpSp>
        <p:nvGrpSpPr>
          <p:cNvPr id="480" name="Google Shape;480;p12"/>
          <p:cNvGrpSpPr/>
          <p:nvPr/>
        </p:nvGrpSpPr>
        <p:grpSpPr>
          <a:xfrm>
            <a:off x="1894444" y="494555"/>
            <a:ext cx="14499051" cy="2154982"/>
            <a:chOff x="0" y="-157626"/>
            <a:chExt cx="19332068" cy="2873309"/>
          </a:xfrm>
        </p:grpSpPr>
        <p:cxnSp>
          <p:nvCxnSpPr>
            <p:cNvPr id="481" name="Google Shape;481;p12"/>
            <p:cNvCxnSpPr/>
            <p:nvPr/>
          </p:nvCxnSpPr>
          <p:spPr>
            <a:xfrm rot="10800000" flipH="1">
              <a:off x="1357842" y="2185493"/>
              <a:ext cx="17974226" cy="38504"/>
            </a:xfrm>
            <a:prstGeom prst="straightConnector1">
              <a:avLst/>
            </a:prstGeom>
            <a:noFill/>
            <a:ln w="76200" cap="flat" cmpd="sng">
              <a:solidFill>
                <a:srgbClr val="4E639E"/>
              </a:solidFill>
              <a:prstDash val="solid"/>
              <a:round/>
              <a:headEnd type="none" w="sm" len="sm"/>
              <a:tailEnd type="stealth" w="med" len="med"/>
            </a:ln>
          </p:spPr>
        </p:cxnSp>
        <p:grpSp>
          <p:nvGrpSpPr>
            <p:cNvPr id="482" name="Google Shape;482;p12"/>
            <p:cNvGrpSpPr/>
            <p:nvPr/>
          </p:nvGrpSpPr>
          <p:grpSpPr>
            <a:xfrm>
              <a:off x="0" y="0"/>
              <a:ext cx="2715683" cy="2715683"/>
              <a:chOff x="0" y="0"/>
              <a:chExt cx="812800" cy="812800"/>
            </a:xfrm>
          </p:grpSpPr>
          <p:sp>
            <p:nvSpPr>
              <p:cNvPr id="483" name="Google Shape;483;p12"/>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7150" cap="sq" cmpd="sng">
                <a:solidFill>
                  <a:srgbClr val="4E639E"/>
                </a:solidFill>
                <a:prstDash val="dash"/>
                <a:miter lim="8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4" name="Google Shape;484;p12"/>
              <p:cNvSpPr txBox="1"/>
              <p:nvPr/>
            </p:nvSpPr>
            <p:spPr>
              <a:xfrm>
                <a:off x="76200" y="28575"/>
                <a:ext cx="660400" cy="708025"/>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485" name="Google Shape;485;p12"/>
            <p:cNvGrpSpPr/>
            <p:nvPr/>
          </p:nvGrpSpPr>
          <p:grpSpPr>
            <a:xfrm>
              <a:off x="150744" y="-157626"/>
              <a:ext cx="2603039" cy="2786065"/>
              <a:chOff x="0" y="-57150"/>
              <a:chExt cx="812800" cy="869950"/>
            </a:xfrm>
          </p:grpSpPr>
          <p:sp>
            <p:nvSpPr>
              <p:cNvPr id="486" name="Google Shape;486;p12"/>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3D5E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7" name="Google Shape;487;p12"/>
              <p:cNvSpPr txBox="1"/>
              <p:nvPr/>
            </p:nvSpPr>
            <p:spPr>
              <a:xfrm>
                <a:off x="76200" y="-57150"/>
                <a:ext cx="660400" cy="793750"/>
              </a:xfrm>
              <a:prstGeom prst="rect">
                <a:avLst/>
              </a:prstGeom>
              <a:noFill/>
              <a:ln>
                <a:noFill/>
              </a:ln>
            </p:spPr>
            <p:txBody>
              <a:bodyPr spcFirstLastPara="1" wrap="square" lIns="50800" tIns="50800" rIns="50800" bIns="50800" anchor="ctr" anchorCtr="0">
                <a:noAutofit/>
              </a:bodyPr>
              <a:lstStyle/>
              <a:p>
                <a:pPr marL="0" marR="0" lvl="0" indent="0" algn="ctr" rtl="0">
                  <a:lnSpc>
                    <a:spcPct val="544388"/>
                  </a:lnSpc>
                  <a:spcBef>
                    <a:spcPts val="0"/>
                  </a:spcBef>
                  <a:spcAft>
                    <a:spcPts val="0"/>
                  </a:spcAft>
                  <a:buNone/>
                </a:pPr>
                <a:endParaRPr sz="1800">
                  <a:solidFill>
                    <a:schemeClr val="dk1"/>
                  </a:solidFill>
                  <a:latin typeface="Calibri"/>
                  <a:ea typeface="Calibri"/>
                  <a:cs typeface="Calibri"/>
                  <a:sym typeface="Calibri"/>
                </a:endParaRPr>
              </a:p>
            </p:txBody>
          </p:sp>
        </p:grpSp>
        <p:cxnSp>
          <p:nvCxnSpPr>
            <p:cNvPr id="488" name="Google Shape;488;p12"/>
            <p:cNvCxnSpPr/>
            <p:nvPr/>
          </p:nvCxnSpPr>
          <p:spPr>
            <a:xfrm rot="10800000">
              <a:off x="1508585" y="145897"/>
              <a:ext cx="0" cy="360699"/>
            </a:xfrm>
            <a:prstGeom prst="straightConnector1">
              <a:avLst/>
            </a:prstGeom>
            <a:noFill/>
            <a:ln w="50800" cap="flat" cmpd="sng">
              <a:solidFill>
                <a:srgbClr val="F2981B"/>
              </a:solidFill>
              <a:prstDash val="solid"/>
              <a:round/>
              <a:headEnd type="none" w="sm" len="sm"/>
              <a:tailEnd type="none" w="sm" len="sm"/>
            </a:ln>
          </p:spPr>
        </p:cxnSp>
        <p:cxnSp>
          <p:nvCxnSpPr>
            <p:cNvPr id="489" name="Google Shape;489;p12"/>
            <p:cNvCxnSpPr/>
            <p:nvPr/>
          </p:nvCxnSpPr>
          <p:spPr>
            <a:xfrm rot="10800000">
              <a:off x="1508585" y="2198596"/>
              <a:ext cx="0" cy="360699"/>
            </a:xfrm>
            <a:prstGeom prst="straightConnector1">
              <a:avLst/>
            </a:prstGeom>
            <a:noFill/>
            <a:ln w="50800" cap="flat" cmpd="sng">
              <a:solidFill>
                <a:srgbClr val="F2981B"/>
              </a:solidFill>
              <a:prstDash val="solid"/>
              <a:round/>
              <a:headEnd type="none" w="sm" len="sm"/>
              <a:tailEnd type="none" w="sm" len="sm"/>
            </a:ln>
          </p:spPr>
        </p:cxnSp>
        <p:cxnSp>
          <p:nvCxnSpPr>
            <p:cNvPr id="490" name="Google Shape;490;p12"/>
            <p:cNvCxnSpPr/>
            <p:nvPr/>
          </p:nvCxnSpPr>
          <p:spPr>
            <a:xfrm>
              <a:off x="271240" y="1383242"/>
              <a:ext cx="360699" cy="0"/>
            </a:xfrm>
            <a:prstGeom prst="straightConnector1">
              <a:avLst/>
            </a:prstGeom>
            <a:noFill/>
            <a:ln w="50800" cap="flat" cmpd="sng">
              <a:solidFill>
                <a:srgbClr val="F2981B"/>
              </a:solidFill>
              <a:prstDash val="solid"/>
              <a:round/>
              <a:headEnd type="none" w="sm" len="sm"/>
              <a:tailEnd type="none" w="sm" len="sm"/>
            </a:ln>
          </p:spPr>
        </p:cxnSp>
        <p:cxnSp>
          <p:nvCxnSpPr>
            <p:cNvPr id="491" name="Google Shape;491;p12"/>
            <p:cNvCxnSpPr/>
            <p:nvPr/>
          </p:nvCxnSpPr>
          <p:spPr>
            <a:xfrm>
              <a:off x="618545" y="564904"/>
              <a:ext cx="303512" cy="194896"/>
            </a:xfrm>
            <a:prstGeom prst="straightConnector1">
              <a:avLst/>
            </a:prstGeom>
            <a:noFill/>
            <a:ln w="50800" cap="flat" cmpd="sng">
              <a:solidFill>
                <a:srgbClr val="F2981B"/>
              </a:solidFill>
              <a:prstDash val="solid"/>
              <a:round/>
              <a:headEnd type="none" w="sm" len="sm"/>
              <a:tailEnd type="none" w="sm" len="sm"/>
            </a:ln>
          </p:spPr>
        </p:cxnSp>
        <p:cxnSp>
          <p:nvCxnSpPr>
            <p:cNvPr id="492" name="Google Shape;492;p12"/>
            <p:cNvCxnSpPr/>
            <p:nvPr/>
          </p:nvCxnSpPr>
          <p:spPr>
            <a:xfrm rot="10800000" flipH="1">
              <a:off x="648415" y="1955791"/>
              <a:ext cx="274526" cy="233965"/>
            </a:xfrm>
            <a:prstGeom prst="straightConnector1">
              <a:avLst/>
            </a:prstGeom>
            <a:noFill/>
            <a:ln w="50800" cap="flat" cmpd="sng">
              <a:solidFill>
                <a:srgbClr val="F2981B"/>
              </a:solidFill>
              <a:prstDash val="solid"/>
              <a:round/>
              <a:headEnd type="none" w="sm" len="sm"/>
              <a:tailEnd type="none" w="sm" len="sm"/>
            </a:ln>
          </p:spPr>
        </p:cxnSp>
        <p:sp>
          <p:nvSpPr>
            <p:cNvPr id="493" name="Google Shape;493;p12"/>
            <p:cNvSpPr txBox="1"/>
            <p:nvPr/>
          </p:nvSpPr>
          <p:spPr>
            <a:xfrm>
              <a:off x="356907" y="737207"/>
              <a:ext cx="2190714" cy="1330326"/>
            </a:xfrm>
            <a:prstGeom prst="rect">
              <a:avLst/>
            </a:prstGeom>
            <a:noFill/>
            <a:ln>
              <a:noFill/>
            </a:ln>
          </p:spPr>
          <p:txBody>
            <a:bodyPr spcFirstLastPara="1" wrap="square" lIns="0" tIns="0" rIns="0" bIns="0" anchor="t" anchorCtr="0">
              <a:spAutoFit/>
            </a:bodyPr>
            <a:lstStyle/>
            <a:p>
              <a:pPr marL="0" marR="0" lvl="0" indent="0" algn="ctr" rtl="0">
                <a:lnSpc>
                  <a:spcPct val="140006"/>
                </a:lnSpc>
                <a:spcBef>
                  <a:spcPts val="0"/>
                </a:spcBef>
                <a:spcAft>
                  <a:spcPts val="0"/>
                </a:spcAft>
                <a:buNone/>
              </a:pPr>
              <a:r>
                <a:rPr lang="en-US" sz="5999">
                  <a:solidFill>
                    <a:srgbClr val="1F1674"/>
                  </a:solidFill>
                  <a:latin typeface="Arial"/>
                  <a:ea typeface="Arial"/>
                  <a:cs typeface="Arial"/>
                  <a:sym typeface="Arial"/>
                </a:rPr>
                <a:t>5</a:t>
              </a:r>
              <a:endParaRPr/>
            </a:p>
          </p:txBody>
        </p:sp>
      </p:grpSp>
      <p:sp>
        <p:nvSpPr>
          <p:cNvPr id="494" name="Google Shape;494;p12"/>
          <p:cNvSpPr txBox="1"/>
          <p:nvPr/>
        </p:nvSpPr>
        <p:spPr>
          <a:xfrm>
            <a:off x="4235644" y="1365250"/>
            <a:ext cx="11139530" cy="1077218"/>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5000" dirty="0">
                <a:solidFill>
                  <a:srgbClr val="145C8C"/>
                </a:solidFill>
                <a:latin typeface="Arial"/>
                <a:ea typeface="Arial"/>
                <a:cs typeface="Arial"/>
                <a:sym typeface="Arial"/>
              </a:rPr>
              <a:t>ATRIBUTO – Nivel de Anemia</a:t>
            </a:r>
            <a:endParaRPr sz="5000" dirty="0">
              <a:solidFill>
                <a:srgbClr val="145C8C"/>
              </a:solidFill>
              <a:latin typeface="Arial"/>
              <a:ea typeface="Arial"/>
              <a:cs typeface="Arial"/>
              <a:sym typeface="Arial"/>
            </a:endParaRPr>
          </a:p>
        </p:txBody>
      </p:sp>
      <p:pic>
        <p:nvPicPr>
          <p:cNvPr id="5" name="Imagen 4">
            <a:extLst>
              <a:ext uri="{FF2B5EF4-FFF2-40B4-BE49-F238E27FC236}">
                <a16:creationId xmlns:a16="http://schemas.microsoft.com/office/drawing/2014/main" id="{C1CEA142-7A4E-456A-921B-23D3701F78D1}"/>
              </a:ext>
            </a:extLst>
          </p:cNvPr>
          <p:cNvPicPr>
            <a:picLocks noChangeAspect="1"/>
          </p:cNvPicPr>
          <p:nvPr/>
        </p:nvPicPr>
        <p:blipFill>
          <a:blip r:embed="rId3"/>
          <a:stretch>
            <a:fillRect/>
          </a:stretch>
        </p:blipFill>
        <p:spPr>
          <a:xfrm>
            <a:off x="4235643" y="3329111"/>
            <a:ext cx="10604243" cy="5814889"/>
          </a:xfrm>
          <a:prstGeom prst="rect">
            <a:avLst/>
          </a:prstGeom>
        </p:spPr>
      </p:pic>
    </p:spTree>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479"/>
        <p:cNvGrpSpPr/>
        <p:nvPr/>
      </p:nvGrpSpPr>
      <p:grpSpPr>
        <a:xfrm>
          <a:off x="0" y="0"/>
          <a:ext cx="0" cy="0"/>
          <a:chOff x="0" y="0"/>
          <a:chExt cx="0" cy="0"/>
        </a:xfrm>
      </p:grpSpPr>
      <p:grpSp>
        <p:nvGrpSpPr>
          <p:cNvPr id="480" name="Google Shape;480;p12"/>
          <p:cNvGrpSpPr/>
          <p:nvPr/>
        </p:nvGrpSpPr>
        <p:grpSpPr>
          <a:xfrm>
            <a:off x="1894444" y="494555"/>
            <a:ext cx="14499051" cy="2154982"/>
            <a:chOff x="0" y="-157626"/>
            <a:chExt cx="19332068" cy="2873309"/>
          </a:xfrm>
        </p:grpSpPr>
        <p:cxnSp>
          <p:nvCxnSpPr>
            <p:cNvPr id="481" name="Google Shape;481;p12"/>
            <p:cNvCxnSpPr/>
            <p:nvPr/>
          </p:nvCxnSpPr>
          <p:spPr>
            <a:xfrm rot="10800000" flipH="1">
              <a:off x="1357842" y="2185493"/>
              <a:ext cx="17974226" cy="38504"/>
            </a:xfrm>
            <a:prstGeom prst="straightConnector1">
              <a:avLst/>
            </a:prstGeom>
            <a:noFill/>
            <a:ln w="76200" cap="flat" cmpd="sng">
              <a:solidFill>
                <a:srgbClr val="4E639E"/>
              </a:solidFill>
              <a:prstDash val="solid"/>
              <a:round/>
              <a:headEnd type="none" w="sm" len="sm"/>
              <a:tailEnd type="stealth" w="med" len="med"/>
            </a:ln>
          </p:spPr>
        </p:cxnSp>
        <p:grpSp>
          <p:nvGrpSpPr>
            <p:cNvPr id="482" name="Google Shape;482;p12"/>
            <p:cNvGrpSpPr/>
            <p:nvPr/>
          </p:nvGrpSpPr>
          <p:grpSpPr>
            <a:xfrm>
              <a:off x="0" y="0"/>
              <a:ext cx="2715683" cy="2715683"/>
              <a:chOff x="0" y="0"/>
              <a:chExt cx="812800" cy="812800"/>
            </a:xfrm>
          </p:grpSpPr>
          <p:sp>
            <p:nvSpPr>
              <p:cNvPr id="483" name="Google Shape;483;p12"/>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7150" cap="sq" cmpd="sng">
                <a:solidFill>
                  <a:srgbClr val="4E639E"/>
                </a:solidFill>
                <a:prstDash val="dash"/>
                <a:miter lim="8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4" name="Google Shape;484;p12"/>
              <p:cNvSpPr txBox="1"/>
              <p:nvPr/>
            </p:nvSpPr>
            <p:spPr>
              <a:xfrm>
                <a:off x="76200" y="28575"/>
                <a:ext cx="660400" cy="708025"/>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485" name="Google Shape;485;p12"/>
            <p:cNvGrpSpPr/>
            <p:nvPr/>
          </p:nvGrpSpPr>
          <p:grpSpPr>
            <a:xfrm>
              <a:off x="150744" y="-157626"/>
              <a:ext cx="2603039" cy="2786065"/>
              <a:chOff x="0" y="-57150"/>
              <a:chExt cx="812800" cy="869950"/>
            </a:xfrm>
          </p:grpSpPr>
          <p:sp>
            <p:nvSpPr>
              <p:cNvPr id="486" name="Google Shape;486;p12"/>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3D5E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7" name="Google Shape;487;p12"/>
              <p:cNvSpPr txBox="1"/>
              <p:nvPr/>
            </p:nvSpPr>
            <p:spPr>
              <a:xfrm>
                <a:off x="76200" y="-57150"/>
                <a:ext cx="660400" cy="793750"/>
              </a:xfrm>
              <a:prstGeom prst="rect">
                <a:avLst/>
              </a:prstGeom>
              <a:noFill/>
              <a:ln>
                <a:noFill/>
              </a:ln>
            </p:spPr>
            <p:txBody>
              <a:bodyPr spcFirstLastPara="1" wrap="square" lIns="50800" tIns="50800" rIns="50800" bIns="50800" anchor="ctr" anchorCtr="0">
                <a:noAutofit/>
              </a:bodyPr>
              <a:lstStyle/>
              <a:p>
                <a:pPr marL="0" marR="0" lvl="0" indent="0" algn="ctr" rtl="0">
                  <a:lnSpc>
                    <a:spcPct val="544388"/>
                  </a:lnSpc>
                  <a:spcBef>
                    <a:spcPts val="0"/>
                  </a:spcBef>
                  <a:spcAft>
                    <a:spcPts val="0"/>
                  </a:spcAft>
                  <a:buNone/>
                </a:pPr>
                <a:endParaRPr sz="1800">
                  <a:solidFill>
                    <a:schemeClr val="dk1"/>
                  </a:solidFill>
                  <a:latin typeface="Calibri"/>
                  <a:ea typeface="Calibri"/>
                  <a:cs typeface="Calibri"/>
                  <a:sym typeface="Calibri"/>
                </a:endParaRPr>
              </a:p>
            </p:txBody>
          </p:sp>
        </p:grpSp>
        <p:cxnSp>
          <p:nvCxnSpPr>
            <p:cNvPr id="488" name="Google Shape;488;p12"/>
            <p:cNvCxnSpPr/>
            <p:nvPr/>
          </p:nvCxnSpPr>
          <p:spPr>
            <a:xfrm rot="10800000">
              <a:off x="1508585" y="145897"/>
              <a:ext cx="0" cy="360699"/>
            </a:xfrm>
            <a:prstGeom prst="straightConnector1">
              <a:avLst/>
            </a:prstGeom>
            <a:noFill/>
            <a:ln w="50800" cap="flat" cmpd="sng">
              <a:solidFill>
                <a:srgbClr val="F2981B"/>
              </a:solidFill>
              <a:prstDash val="solid"/>
              <a:round/>
              <a:headEnd type="none" w="sm" len="sm"/>
              <a:tailEnd type="none" w="sm" len="sm"/>
            </a:ln>
          </p:spPr>
        </p:cxnSp>
        <p:cxnSp>
          <p:nvCxnSpPr>
            <p:cNvPr id="489" name="Google Shape;489;p12"/>
            <p:cNvCxnSpPr/>
            <p:nvPr/>
          </p:nvCxnSpPr>
          <p:spPr>
            <a:xfrm rot="10800000">
              <a:off x="1508585" y="2198596"/>
              <a:ext cx="0" cy="360699"/>
            </a:xfrm>
            <a:prstGeom prst="straightConnector1">
              <a:avLst/>
            </a:prstGeom>
            <a:noFill/>
            <a:ln w="50800" cap="flat" cmpd="sng">
              <a:solidFill>
                <a:srgbClr val="F2981B"/>
              </a:solidFill>
              <a:prstDash val="solid"/>
              <a:round/>
              <a:headEnd type="none" w="sm" len="sm"/>
              <a:tailEnd type="none" w="sm" len="sm"/>
            </a:ln>
          </p:spPr>
        </p:cxnSp>
        <p:cxnSp>
          <p:nvCxnSpPr>
            <p:cNvPr id="490" name="Google Shape;490;p12"/>
            <p:cNvCxnSpPr/>
            <p:nvPr/>
          </p:nvCxnSpPr>
          <p:spPr>
            <a:xfrm>
              <a:off x="271240" y="1383242"/>
              <a:ext cx="360699" cy="0"/>
            </a:xfrm>
            <a:prstGeom prst="straightConnector1">
              <a:avLst/>
            </a:prstGeom>
            <a:noFill/>
            <a:ln w="50800" cap="flat" cmpd="sng">
              <a:solidFill>
                <a:srgbClr val="F2981B"/>
              </a:solidFill>
              <a:prstDash val="solid"/>
              <a:round/>
              <a:headEnd type="none" w="sm" len="sm"/>
              <a:tailEnd type="none" w="sm" len="sm"/>
            </a:ln>
          </p:spPr>
        </p:cxnSp>
        <p:cxnSp>
          <p:nvCxnSpPr>
            <p:cNvPr id="491" name="Google Shape;491;p12"/>
            <p:cNvCxnSpPr/>
            <p:nvPr/>
          </p:nvCxnSpPr>
          <p:spPr>
            <a:xfrm>
              <a:off x="618545" y="564904"/>
              <a:ext cx="303512" cy="194896"/>
            </a:xfrm>
            <a:prstGeom prst="straightConnector1">
              <a:avLst/>
            </a:prstGeom>
            <a:noFill/>
            <a:ln w="50800" cap="flat" cmpd="sng">
              <a:solidFill>
                <a:srgbClr val="F2981B"/>
              </a:solidFill>
              <a:prstDash val="solid"/>
              <a:round/>
              <a:headEnd type="none" w="sm" len="sm"/>
              <a:tailEnd type="none" w="sm" len="sm"/>
            </a:ln>
          </p:spPr>
        </p:cxnSp>
        <p:cxnSp>
          <p:nvCxnSpPr>
            <p:cNvPr id="492" name="Google Shape;492;p12"/>
            <p:cNvCxnSpPr/>
            <p:nvPr/>
          </p:nvCxnSpPr>
          <p:spPr>
            <a:xfrm rot="10800000" flipH="1">
              <a:off x="648415" y="1955791"/>
              <a:ext cx="274526" cy="233965"/>
            </a:xfrm>
            <a:prstGeom prst="straightConnector1">
              <a:avLst/>
            </a:prstGeom>
            <a:noFill/>
            <a:ln w="50800" cap="flat" cmpd="sng">
              <a:solidFill>
                <a:srgbClr val="F2981B"/>
              </a:solidFill>
              <a:prstDash val="solid"/>
              <a:round/>
              <a:headEnd type="none" w="sm" len="sm"/>
              <a:tailEnd type="none" w="sm" len="sm"/>
            </a:ln>
          </p:spPr>
        </p:cxnSp>
        <p:sp>
          <p:nvSpPr>
            <p:cNvPr id="493" name="Google Shape;493;p12"/>
            <p:cNvSpPr txBox="1"/>
            <p:nvPr/>
          </p:nvSpPr>
          <p:spPr>
            <a:xfrm>
              <a:off x="356907" y="737207"/>
              <a:ext cx="2190714" cy="1330326"/>
            </a:xfrm>
            <a:prstGeom prst="rect">
              <a:avLst/>
            </a:prstGeom>
            <a:noFill/>
            <a:ln>
              <a:noFill/>
            </a:ln>
          </p:spPr>
          <p:txBody>
            <a:bodyPr spcFirstLastPara="1" wrap="square" lIns="0" tIns="0" rIns="0" bIns="0" anchor="t" anchorCtr="0">
              <a:spAutoFit/>
            </a:bodyPr>
            <a:lstStyle/>
            <a:p>
              <a:pPr marL="0" marR="0" lvl="0" indent="0" algn="ctr" rtl="0">
                <a:lnSpc>
                  <a:spcPct val="140006"/>
                </a:lnSpc>
                <a:spcBef>
                  <a:spcPts val="0"/>
                </a:spcBef>
                <a:spcAft>
                  <a:spcPts val="0"/>
                </a:spcAft>
                <a:buNone/>
              </a:pPr>
              <a:r>
                <a:rPr lang="en-US" sz="5999">
                  <a:solidFill>
                    <a:srgbClr val="1F1674"/>
                  </a:solidFill>
                  <a:latin typeface="Arial"/>
                  <a:ea typeface="Arial"/>
                  <a:cs typeface="Arial"/>
                  <a:sym typeface="Arial"/>
                </a:rPr>
                <a:t>5</a:t>
              </a:r>
              <a:endParaRPr/>
            </a:p>
          </p:txBody>
        </p:sp>
      </p:grpSp>
      <p:sp>
        <p:nvSpPr>
          <p:cNvPr id="494" name="Google Shape;494;p12"/>
          <p:cNvSpPr txBox="1"/>
          <p:nvPr/>
        </p:nvSpPr>
        <p:spPr>
          <a:xfrm>
            <a:off x="4235644" y="1365250"/>
            <a:ext cx="11139530" cy="1077218"/>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5000" dirty="0">
                <a:solidFill>
                  <a:srgbClr val="145C8C"/>
                </a:solidFill>
                <a:latin typeface="Arial"/>
                <a:ea typeface="Arial"/>
                <a:cs typeface="Arial"/>
                <a:sym typeface="Arial"/>
              </a:rPr>
              <a:t>ATRIBUTO – </a:t>
            </a:r>
            <a:r>
              <a:rPr lang="en-US" sz="5000" dirty="0" err="1">
                <a:solidFill>
                  <a:srgbClr val="145C8C"/>
                </a:solidFill>
                <a:latin typeface="Arial"/>
                <a:ea typeface="Arial"/>
                <a:cs typeface="Arial"/>
                <a:sym typeface="Arial"/>
              </a:rPr>
              <a:t>Región</a:t>
            </a:r>
            <a:r>
              <a:rPr lang="en-US" sz="5000" dirty="0">
                <a:solidFill>
                  <a:srgbClr val="145C8C"/>
                </a:solidFill>
                <a:latin typeface="Arial"/>
                <a:ea typeface="Arial"/>
                <a:cs typeface="Arial"/>
                <a:sym typeface="Arial"/>
              </a:rPr>
              <a:t> Natural</a:t>
            </a:r>
            <a:endParaRPr sz="5000" dirty="0">
              <a:solidFill>
                <a:srgbClr val="145C8C"/>
              </a:solidFill>
              <a:latin typeface="Arial"/>
              <a:ea typeface="Arial"/>
              <a:cs typeface="Arial"/>
              <a:sym typeface="Arial"/>
            </a:endParaRPr>
          </a:p>
        </p:txBody>
      </p:sp>
      <p:pic>
        <p:nvPicPr>
          <p:cNvPr id="3" name="Imagen 2">
            <a:extLst>
              <a:ext uri="{FF2B5EF4-FFF2-40B4-BE49-F238E27FC236}">
                <a16:creationId xmlns:a16="http://schemas.microsoft.com/office/drawing/2014/main" id="{17A7FF44-800E-42B0-844C-AD70046CA435}"/>
              </a:ext>
            </a:extLst>
          </p:cNvPr>
          <p:cNvPicPr>
            <a:picLocks noChangeAspect="1"/>
          </p:cNvPicPr>
          <p:nvPr/>
        </p:nvPicPr>
        <p:blipFill>
          <a:blip r:embed="rId3"/>
          <a:stretch>
            <a:fillRect/>
          </a:stretch>
        </p:blipFill>
        <p:spPr>
          <a:xfrm>
            <a:off x="4095700" y="3167415"/>
            <a:ext cx="10624216" cy="5929304"/>
          </a:xfrm>
          <a:prstGeom prst="rect">
            <a:avLst/>
          </a:prstGeom>
        </p:spPr>
      </p:pic>
    </p:spTree>
    <p:extLst>
      <p:ext uri="{BB962C8B-B14F-4D97-AF65-F5344CB8AC3E}">
        <p14:creationId xmlns:p14="http://schemas.microsoft.com/office/powerpoint/2010/main" val="2071612150"/>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79"/>
        <p:cNvGrpSpPr/>
        <p:nvPr/>
      </p:nvGrpSpPr>
      <p:grpSpPr>
        <a:xfrm>
          <a:off x="0" y="0"/>
          <a:ext cx="0" cy="0"/>
          <a:chOff x="0" y="0"/>
          <a:chExt cx="0" cy="0"/>
        </a:xfrm>
      </p:grpSpPr>
      <p:grpSp>
        <p:nvGrpSpPr>
          <p:cNvPr id="480" name="Google Shape;480;p12"/>
          <p:cNvGrpSpPr/>
          <p:nvPr/>
        </p:nvGrpSpPr>
        <p:grpSpPr>
          <a:xfrm>
            <a:off x="1894444" y="494555"/>
            <a:ext cx="14499051" cy="2154982"/>
            <a:chOff x="0" y="-157626"/>
            <a:chExt cx="19332068" cy="2873309"/>
          </a:xfrm>
        </p:grpSpPr>
        <p:cxnSp>
          <p:nvCxnSpPr>
            <p:cNvPr id="481" name="Google Shape;481;p12"/>
            <p:cNvCxnSpPr/>
            <p:nvPr/>
          </p:nvCxnSpPr>
          <p:spPr>
            <a:xfrm rot="10800000" flipH="1">
              <a:off x="1357842" y="2185493"/>
              <a:ext cx="17974226" cy="38504"/>
            </a:xfrm>
            <a:prstGeom prst="straightConnector1">
              <a:avLst/>
            </a:prstGeom>
            <a:noFill/>
            <a:ln w="76200" cap="flat" cmpd="sng">
              <a:solidFill>
                <a:srgbClr val="4E639E"/>
              </a:solidFill>
              <a:prstDash val="solid"/>
              <a:round/>
              <a:headEnd type="none" w="sm" len="sm"/>
              <a:tailEnd type="stealth" w="med" len="med"/>
            </a:ln>
          </p:spPr>
        </p:cxnSp>
        <p:grpSp>
          <p:nvGrpSpPr>
            <p:cNvPr id="482" name="Google Shape;482;p12"/>
            <p:cNvGrpSpPr/>
            <p:nvPr/>
          </p:nvGrpSpPr>
          <p:grpSpPr>
            <a:xfrm>
              <a:off x="0" y="0"/>
              <a:ext cx="2715683" cy="2715683"/>
              <a:chOff x="0" y="0"/>
              <a:chExt cx="812800" cy="812800"/>
            </a:xfrm>
          </p:grpSpPr>
          <p:sp>
            <p:nvSpPr>
              <p:cNvPr id="483" name="Google Shape;483;p12"/>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7150" cap="sq" cmpd="sng">
                <a:solidFill>
                  <a:srgbClr val="4E639E"/>
                </a:solidFill>
                <a:prstDash val="dash"/>
                <a:miter lim="8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4" name="Google Shape;484;p12"/>
              <p:cNvSpPr txBox="1"/>
              <p:nvPr/>
            </p:nvSpPr>
            <p:spPr>
              <a:xfrm>
                <a:off x="76200" y="28575"/>
                <a:ext cx="660400" cy="708025"/>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485" name="Google Shape;485;p12"/>
            <p:cNvGrpSpPr/>
            <p:nvPr/>
          </p:nvGrpSpPr>
          <p:grpSpPr>
            <a:xfrm>
              <a:off x="150744" y="-157626"/>
              <a:ext cx="2603039" cy="2786065"/>
              <a:chOff x="0" y="-57150"/>
              <a:chExt cx="812800" cy="869950"/>
            </a:xfrm>
          </p:grpSpPr>
          <p:sp>
            <p:nvSpPr>
              <p:cNvPr id="486" name="Google Shape;486;p12"/>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3D5E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7" name="Google Shape;487;p12"/>
              <p:cNvSpPr txBox="1"/>
              <p:nvPr/>
            </p:nvSpPr>
            <p:spPr>
              <a:xfrm>
                <a:off x="76200" y="-57150"/>
                <a:ext cx="660400" cy="793750"/>
              </a:xfrm>
              <a:prstGeom prst="rect">
                <a:avLst/>
              </a:prstGeom>
              <a:noFill/>
              <a:ln>
                <a:noFill/>
              </a:ln>
            </p:spPr>
            <p:txBody>
              <a:bodyPr spcFirstLastPara="1" wrap="square" lIns="50800" tIns="50800" rIns="50800" bIns="50800" anchor="ctr" anchorCtr="0">
                <a:noAutofit/>
              </a:bodyPr>
              <a:lstStyle/>
              <a:p>
                <a:pPr marL="0" marR="0" lvl="0" indent="0" algn="ctr" rtl="0">
                  <a:lnSpc>
                    <a:spcPct val="544388"/>
                  </a:lnSpc>
                  <a:spcBef>
                    <a:spcPts val="0"/>
                  </a:spcBef>
                  <a:spcAft>
                    <a:spcPts val="0"/>
                  </a:spcAft>
                  <a:buNone/>
                </a:pPr>
                <a:endParaRPr sz="1800">
                  <a:solidFill>
                    <a:schemeClr val="dk1"/>
                  </a:solidFill>
                  <a:latin typeface="Calibri"/>
                  <a:ea typeface="Calibri"/>
                  <a:cs typeface="Calibri"/>
                  <a:sym typeface="Calibri"/>
                </a:endParaRPr>
              </a:p>
            </p:txBody>
          </p:sp>
        </p:grpSp>
        <p:cxnSp>
          <p:nvCxnSpPr>
            <p:cNvPr id="488" name="Google Shape;488;p12"/>
            <p:cNvCxnSpPr/>
            <p:nvPr/>
          </p:nvCxnSpPr>
          <p:spPr>
            <a:xfrm rot="10800000">
              <a:off x="1508585" y="145897"/>
              <a:ext cx="0" cy="360699"/>
            </a:xfrm>
            <a:prstGeom prst="straightConnector1">
              <a:avLst/>
            </a:prstGeom>
            <a:noFill/>
            <a:ln w="50800" cap="flat" cmpd="sng">
              <a:solidFill>
                <a:srgbClr val="F2981B"/>
              </a:solidFill>
              <a:prstDash val="solid"/>
              <a:round/>
              <a:headEnd type="none" w="sm" len="sm"/>
              <a:tailEnd type="none" w="sm" len="sm"/>
            </a:ln>
          </p:spPr>
        </p:cxnSp>
        <p:cxnSp>
          <p:nvCxnSpPr>
            <p:cNvPr id="489" name="Google Shape;489;p12"/>
            <p:cNvCxnSpPr/>
            <p:nvPr/>
          </p:nvCxnSpPr>
          <p:spPr>
            <a:xfrm rot="10800000">
              <a:off x="1508585" y="2198596"/>
              <a:ext cx="0" cy="360699"/>
            </a:xfrm>
            <a:prstGeom prst="straightConnector1">
              <a:avLst/>
            </a:prstGeom>
            <a:noFill/>
            <a:ln w="50800" cap="flat" cmpd="sng">
              <a:solidFill>
                <a:srgbClr val="F2981B"/>
              </a:solidFill>
              <a:prstDash val="solid"/>
              <a:round/>
              <a:headEnd type="none" w="sm" len="sm"/>
              <a:tailEnd type="none" w="sm" len="sm"/>
            </a:ln>
          </p:spPr>
        </p:cxnSp>
        <p:cxnSp>
          <p:nvCxnSpPr>
            <p:cNvPr id="490" name="Google Shape;490;p12"/>
            <p:cNvCxnSpPr/>
            <p:nvPr/>
          </p:nvCxnSpPr>
          <p:spPr>
            <a:xfrm>
              <a:off x="271240" y="1383242"/>
              <a:ext cx="360699" cy="0"/>
            </a:xfrm>
            <a:prstGeom prst="straightConnector1">
              <a:avLst/>
            </a:prstGeom>
            <a:noFill/>
            <a:ln w="50800" cap="flat" cmpd="sng">
              <a:solidFill>
                <a:srgbClr val="F2981B"/>
              </a:solidFill>
              <a:prstDash val="solid"/>
              <a:round/>
              <a:headEnd type="none" w="sm" len="sm"/>
              <a:tailEnd type="none" w="sm" len="sm"/>
            </a:ln>
          </p:spPr>
        </p:cxnSp>
        <p:cxnSp>
          <p:nvCxnSpPr>
            <p:cNvPr id="491" name="Google Shape;491;p12"/>
            <p:cNvCxnSpPr/>
            <p:nvPr/>
          </p:nvCxnSpPr>
          <p:spPr>
            <a:xfrm>
              <a:off x="618545" y="564904"/>
              <a:ext cx="303512" cy="194896"/>
            </a:xfrm>
            <a:prstGeom prst="straightConnector1">
              <a:avLst/>
            </a:prstGeom>
            <a:noFill/>
            <a:ln w="50800" cap="flat" cmpd="sng">
              <a:solidFill>
                <a:srgbClr val="F2981B"/>
              </a:solidFill>
              <a:prstDash val="solid"/>
              <a:round/>
              <a:headEnd type="none" w="sm" len="sm"/>
              <a:tailEnd type="none" w="sm" len="sm"/>
            </a:ln>
          </p:spPr>
        </p:cxnSp>
        <p:cxnSp>
          <p:nvCxnSpPr>
            <p:cNvPr id="492" name="Google Shape;492;p12"/>
            <p:cNvCxnSpPr/>
            <p:nvPr/>
          </p:nvCxnSpPr>
          <p:spPr>
            <a:xfrm rot="10800000" flipH="1">
              <a:off x="648415" y="1955791"/>
              <a:ext cx="274526" cy="233965"/>
            </a:xfrm>
            <a:prstGeom prst="straightConnector1">
              <a:avLst/>
            </a:prstGeom>
            <a:noFill/>
            <a:ln w="50800" cap="flat" cmpd="sng">
              <a:solidFill>
                <a:srgbClr val="F2981B"/>
              </a:solidFill>
              <a:prstDash val="solid"/>
              <a:round/>
              <a:headEnd type="none" w="sm" len="sm"/>
              <a:tailEnd type="none" w="sm" len="sm"/>
            </a:ln>
          </p:spPr>
        </p:cxnSp>
        <p:sp>
          <p:nvSpPr>
            <p:cNvPr id="493" name="Google Shape;493;p12"/>
            <p:cNvSpPr txBox="1"/>
            <p:nvPr/>
          </p:nvSpPr>
          <p:spPr>
            <a:xfrm>
              <a:off x="356907" y="737207"/>
              <a:ext cx="2190714" cy="1330326"/>
            </a:xfrm>
            <a:prstGeom prst="rect">
              <a:avLst/>
            </a:prstGeom>
            <a:noFill/>
            <a:ln>
              <a:noFill/>
            </a:ln>
          </p:spPr>
          <p:txBody>
            <a:bodyPr spcFirstLastPara="1" wrap="square" lIns="0" tIns="0" rIns="0" bIns="0" anchor="t" anchorCtr="0">
              <a:spAutoFit/>
            </a:bodyPr>
            <a:lstStyle/>
            <a:p>
              <a:pPr marL="0" marR="0" lvl="0" indent="0" algn="ctr" rtl="0">
                <a:lnSpc>
                  <a:spcPct val="140006"/>
                </a:lnSpc>
                <a:spcBef>
                  <a:spcPts val="0"/>
                </a:spcBef>
                <a:spcAft>
                  <a:spcPts val="0"/>
                </a:spcAft>
                <a:buNone/>
              </a:pPr>
              <a:r>
                <a:rPr lang="en-US" sz="5999">
                  <a:solidFill>
                    <a:srgbClr val="1F1674"/>
                  </a:solidFill>
                  <a:latin typeface="Arial"/>
                  <a:ea typeface="Arial"/>
                  <a:cs typeface="Arial"/>
                  <a:sym typeface="Arial"/>
                </a:rPr>
                <a:t>5</a:t>
              </a:r>
              <a:endParaRPr/>
            </a:p>
          </p:txBody>
        </p:sp>
      </p:grpSp>
      <p:sp>
        <p:nvSpPr>
          <p:cNvPr id="494" name="Google Shape;494;p12"/>
          <p:cNvSpPr txBox="1"/>
          <p:nvPr/>
        </p:nvSpPr>
        <p:spPr>
          <a:xfrm>
            <a:off x="4235644" y="1365250"/>
            <a:ext cx="11139530" cy="1077218"/>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5000" dirty="0">
                <a:solidFill>
                  <a:srgbClr val="145C8C"/>
                </a:solidFill>
                <a:latin typeface="Arial"/>
                <a:ea typeface="Arial"/>
                <a:cs typeface="Arial"/>
                <a:sym typeface="Arial"/>
              </a:rPr>
              <a:t>ATRIBUTO – </a:t>
            </a:r>
            <a:r>
              <a:rPr lang="en-US" sz="5000" dirty="0" err="1">
                <a:solidFill>
                  <a:srgbClr val="145C8C"/>
                </a:solidFill>
                <a:latin typeface="Arial"/>
                <a:ea typeface="Arial"/>
                <a:cs typeface="Arial"/>
                <a:sym typeface="Arial"/>
              </a:rPr>
              <a:t>Indice</a:t>
            </a:r>
            <a:r>
              <a:rPr lang="en-US" sz="5000" dirty="0">
                <a:solidFill>
                  <a:srgbClr val="145C8C"/>
                </a:solidFill>
                <a:latin typeface="Arial"/>
                <a:ea typeface="Arial"/>
                <a:cs typeface="Arial"/>
                <a:sym typeface="Arial"/>
              </a:rPr>
              <a:t> de </a:t>
            </a:r>
            <a:r>
              <a:rPr lang="en-US" sz="5000" dirty="0" err="1">
                <a:solidFill>
                  <a:srgbClr val="145C8C"/>
                </a:solidFill>
                <a:latin typeface="Arial"/>
                <a:ea typeface="Arial"/>
                <a:cs typeface="Arial"/>
                <a:sym typeface="Arial"/>
              </a:rPr>
              <a:t>Riqueza</a:t>
            </a:r>
            <a:endParaRPr sz="5000" dirty="0">
              <a:solidFill>
                <a:srgbClr val="145C8C"/>
              </a:solidFill>
              <a:latin typeface="Arial"/>
              <a:ea typeface="Arial"/>
              <a:cs typeface="Arial"/>
              <a:sym typeface="Arial"/>
            </a:endParaRPr>
          </a:p>
        </p:txBody>
      </p:sp>
      <p:pic>
        <p:nvPicPr>
          <p:cNvPr id="4" name="Imagen 3">
            <a:extLst>
              <a:ext uri="{FF2B5EF4-FFF2-40B4-BE49-F238E27FC236}">
                <a16:creationId xmlns:a16="http://schemas.microsoft.com/office/drawing/2014/main" id="{6B39CF2F-82D6-4FCD-BCD5-79D3517C3B9C}"/>
              </a:ext>
            </a:extLst>
          </p:cNvPr>
          <p:cNvPicPr>
            <a:picLocks noChangeAspect="1"/>
          </p:cNvPicPr>
          <p:nvPr/>
        </p:nvPicPr>
        <p:blipFill>
          <a:blip r:embed="rId3"/>
          <a:stretch>
            <a:fillRect/>
          </a:stretch>
        </p:blipFill>
        <p:spPr>
          <a:xfrm>
            <a:off x="3959781" y="3596532"/>
            <a:ext cx="9640645" cy="5325218"/>
          </a:xfrm>
          <a:prstGeom prst="rect">
            <a:avLst/>
          </a:prstGeom>
        </p:spPr>
      </p:pic>
    </p:spTree>
    <p:extLst>
      <p:ext uri="{BB962C8B-B14F-4D97-AF65-F5344CB8AC3E}">
        <p14:creationId xmlns:p14="http://schemas.microsoft.com/office/powerpoint/2010/main" val="2052364913"/>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591F8927-4118-1B35-B89C-FD3C8E75CE81}"/>
              </a:ext>
            </a:extLst>
          </p:cNvPr>
          <p:cNvSpPr txBox="1"/>
          <p:nvPr/>
        </p:nvSpPr>
        <p:spPr>
          <a:xfrm>
            <a:off x="2260600" y="1295401"/>
            <a:ext cx="14046200" cy="6001643"/>
          </a:xfrm>
          <a:prstGeom prst="rect">
            <a:avLst/>
          </a:prstGeom>
          <a:noFill/>
        </p:spPr>
        <p:txBody>
          <a:bodyPr wrap="square">
            <a:spAutoFit/>
          </a:bodyPr>
          <a:lstStyle/>
          <a:p>
            <a:r>
              <a:rPr lang="es-ES" sz="3200" b="1" dirty="0"/>
              <a:t>Interpretación de Resultados </a:t>
            </a:r>
            <a:r>
              <a:rPr lang="es-ES" sz="3200" b="1" dirty="0" err="1"/>
              <a:t>Weka</a:t>
            </a:r>
            <a:r>
              <a:rPr lang="es-ES" sz="3200" b="1" dirty="0"/>
              <a:t>: Detección de Anemia Infantil por Perfil Nutricional</a:t>
            </a:r>
          </a:p>
          <a:p>
            <a:endParaRPr lang="es-ES" sz="3200" b="1" dirty="0"/>
          </a:p>
          <a:p>
            <a:r>
              <a:rPr lang="es-ES" sz="3200" b="1" dirty="0"/>
              <a:t>ANÁLISIS BASADO EN RESULTADOS ESPECÍFICOS DE WEKA</a:t>
            </a:r>
          </a:p>
          <a:p>
            <a:endParaRPr lang="es-ES" sz="3200" b="1" dirty="0"/>
          </a:p>
          <a:p>
            <a:r>
              <a:rPr lang="es-ES" sz="3200" b="1" dirty="0"/>
              <a:t>Configuración del Estudio:</a:t>
            </a:r>
          </a:p>
          <a:p>
            <a:endParaRPr lang="es-ES" sz="3200" b="1" dirty="0"/>
          </a:p>
          <a:p>
            <a:pPr marL="457200" indent="-457200">
              <a:buFont typeface="Arial" panose="020B0604020202020204" pitchFamily="34" charset="0"/>
              <a:buChar char="•"/>
            </a:pPr>
            <a:r>
              <a:rPr lang="es-ES" sz="3200" dirty="0"/>
              <a:t>Total de instancias: 5484 niños evaluados</a:t>
            </a:r>
          </a:p>
          <a:p>
            <a:pPr marL="457200" indent="-457200">
              <a:buFont typeface="Arial" panose="020B0604020202020204" pitchFamily="34" charset="0"/>
              <a:buChar char="•"/>
            </a:pPr>
            <a:r>
              <a:rPr lang="es-ES" sz="3200" dirty="0"/>
              <a:t>Método de validación: </a:t>
            </a:r>
            <a:r>
              <a:rPr lang="es-ES" sz="3200" dirty="0" err="1"/>
              <a:t>Percentage</a:t>
            </a:r>
            <a:r>
              <a:rPr lang="es-ES" sz="3200" dirty="0"/>
              <a:t> Split 70% </a:t>
            </a:r>
          </a:p>
          <a:p>
            <a:pPr marL="457200" indent="-457200">
              <a:buFont typeface="Arial" panose="020B0604020202020204" pitchFamily="34" charset="0"/>
              <a:buChar char="•"/>
            </a:pPr>
            <a:r>
              <a:rPr lang="es-ES" sz="3200" dirty="0" err="1"/>
              <a:t>Dataset</a:t>
            </a:r>
            <a:r>
              <a:rPr lang="es-ES" sz="3200" dirty="0"/>
              <a:t> de entrenamiento: ~3,315 instancias</a:t>
            </a:r>
          </a:p>
          <a:p>
            <a:pPr marL="457200" indent="-457200">
              <a:buFont typeface="Arial" panose="020B0604020202020204" pitchFamily="34" charset="0"/>
              <a:buChar char="•"/>
            </a:pPr>
            <a:r>
              <a:rPr lang="es-ES" sz="3200" dirty="0" err="1"/>
              <a:t>Dataset</a:t>
            </a:r>
            <a:r>
              <a:rPr lang="es-ES" sz="3200" dirty="0"/>
              <a:t> de prueba: ~1,420 instancias </a:t>
            </a:r>
          </a:p>
          <a:p>
            <a:pPr marL="457200" indent="-457200">
              <a:buFont typeface="Arial" panose="020B0604020202020204" pitchFamily="34" charset="0"/>
              <a:buChar char="•"/>
            </a:pPr>
            <a:r>
              <a:rPr lang="es-ES" sz="3200" dirty="0"/>
              <a:t>Clases objetivo: 5 grupos socioeconómicos con riesgo de anemia</a:t>
            </a:r>
            <a:endParaRPr lang="es-PE" sz="3200" dirty="0"/>
          </a:p>
        </p:txBody>
      </p:sp>
    </p:spTree>
    <p:extLst>
      <p:ext uri="{BB962C8B-B14F-4D97-AF65-F5344CB8AC3E}">
        <p14:creationId xmlns:p14="http://schemas.microsoft.com/office/powerpoint/2010/main" val="33212712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79"/>
        <p:cNvGrpSpPr/>
        <p:nvPr/>
      </p:nvGrpSpPr>
      <p:grpSpPr>
        <a:xfrm>
          <a:off x="0" y="0"/>
          <a:ext cx="0" cy="0"/>
          <a:chOff x="0" y="0"/>
          <a:chExt cx="0" cy="0"/>
        </a:xfrm>
      </p:grpSpPr>
      <p:grpSp>
        <p:nvGrpSpPr>
          <p:cNvPr id="480" name="Google Shape;480;p12"/>
          <p:cNvGrpSpPr/>
          <p:nvPr/>
        </p:nvGrpSpPr>
        <p:grpSpPr>
          <a:xfrm>
            <a:off x="1894444" y="4227"/>
            <a:ext cx="14499051" cy="2154982"/>
            <a:chOff x="0" y="-157626"/>
            <a:chExt cx="19332068" cy="2873309"/>
          </a:xfrm>
        </p:grpSpPr>
        <p:cxnSp>
          <p:nvCxnSpPr>
            <p:cNvPr id="481" name="Google Shape;481;p12"/>
            <p:cNvCxnSpPr/>
            <p:nvPr/>
          </p:nvCxnSpPr>
          <p:spPr>
            <a:xfrm rot="10800000" flipH="1">
              <a:off x="1357842" y="2185493"/>
              <a:ext cx="17974226" cy="38504"/>
            </a:xfrm>
            <a:prstGeom prst="straightConnector1">
              <a:avLst/>
            </a:prstGeom>
            <a:noFill/>
            <a:ln w="76200" cap="flat" cmpd="sng">
              <a:solidFill>
                <a:srgbClr val="4E639E"/>
              </a:solidFill>
              <a:prstDash val="solid"/>
              <a:round/>
              <a:headEnd type="none" w="sm" len="sm"/>
              <a:tailEnd type="stealth" w="med" len="med"/>
            </a:ln>
          </p:spPr>
        </p:cxnSp>
        <p:grpSp>
          <p:nvGrpSpPr>
            <p:cNvPr id="482" name="Google Shape;482;p12"/>
            <p:cNvGrpSpPr/>
            <p:nvPr/>
          </p:nvGrpSpPr>
          <p:grpSpPr>
            <a:xfrm>
              <a:off x="0" y="0"/>
              <a:ext cx="2715683" cy="2715683"/>
              <a:chOff x="0" y="0"/>
              <a:chExt cx="812800" cy="812800"/>
            </a:xfrm>
          </p:grpSpPr>
          <p:sp>
            <p:nvSpPr>
              <p:cNvPr id="483" name="Google Shape;483;p12"/>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7150" cap="sq" cmpd="sng">
                <a:solidFill>
                  <a:srgbClr val="4E639E"/>
                </a:solidFill>
                <a:prstDash val="dash"/>
                <a:miter lim="8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4" name="Google Shape;484;p12"/>
              <p:cNvSpPr txBox="1"/>
              <p:nvPr/>
            </p:nvSpPr>
            <p:spPr>
              <a:xfrm>
                <a:off x="76200" y="28575"/>
                <a:ext cx="660400" cy="708025"/>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485" name="Google Shape;485;p12"/>
            <p:cNvGrpSpPr/>
            <p:nvPr/>
          </p:nvGrpSpPr>
          <p:grpSpPr>
            <a:xfrm>
              <a:off x="150744" y="-157626"/>
              <a:ext cx="2603039" cy="2786065"/>
              <a:chOff x="0" y="-57150"/>
              <a:chExt cx="812800" cy="869950"/>
            </a:xfrm>
          </p:grpSpPr>
          <p:sp>
            <p:nvSpPr>
              <p:cNvPr id="486" name="Google Shape;486;p12"/>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3D5E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7" name="Google Shape;487;p12"/>
              <p:cNvSpPr txBox="1"/>
              <p:nvPr/>
            </p:nvSpPr>
            <p:spPr>
              <a:xfrm>
                <a:off x="76200" y="-57150"/>
                <a:ext cx="660400" cy="793750"/>
              </a:xfrm>
              <a:prstGeom prst="rect">
                <a:avLst/>
              </a:prstGeom>
              <a:noFill/>
              <a:ln>
                <a:noFill/>
              </a:ln>
            </p:spPr>
            <p:txBody>
              <a:bodyPr spcFirstLastPara="1" wrap="square" lIns="50800" tIns="50800" rIns="50800" bIns="50800" anchor="ctr" anchorCtr="0">
                <a:noAutofit/>
              </a:bodyPr>
              <a:lstStyle/>
              <a:p>
                <a:pPr marL="0" marR="0" lvl="0" indent="0" algn="ctr" rtl="0">
                  <a:lnSpc>
                    <a:spcPct val="544388"/>
                  </a:lnSpc>
                  <a:spcBef>
                    <a:spcPts val="0"/>
                  </a:spcBef>
                  <a:spcAft>
                    <a:spcPts val="0"/>
                  </a:spcAft>
                  <a:buNone/>
                </a:pPr>
                <a:endParaRPr sz="1800">
                  <a:solidFill>
                    <a:schemeClr val="dk1"/>
                  </a:solidFill>
                  <a:latin typeface="Calibri"/>
                  <a:ea typeface="Calibri"/>
                  <a:cs typeface="Calibri"/>
                  <a:sym typeface="Calibri"/>
                </a:endParaRPr>
              </a:p>
            </p:txBody>
          </p:sp>
        </p:grpSp>
        <p:cxnSp>
          <p:nvCxnSpPr>
            <p:cNvPr id="488" name="Google Shape;488;p12"/>
            <p:cNvCxnSpPr/>
            <p:nvPr/>
          </p:nvCxnSpPr>
          <p:spPr>
            <a:xfrm rot="10800000">
              <a:off x="1508585" y="145897"/>
              <a:ext cx="0" cy="360699"/>
            </a:xfrm>
            <a:prstGeom prst="straightConnector1">
              <a:avLst/>
            </a:prstGeom>
            <a:noFill/>
            <a:ln w="50800" cap="flat" cmpd="sng">
              <a:solidFill>
                <a:srgbClr val="F2981B"/>
              </a:solidFill>
              <a:prstDash val="solid"/>
              <a:round/>
              <a:headEnd type="none" w="sm" len="sm"/>
              <a:tailEnd type="none" w="sm" len="sm"/>
            </a:ln>
          </p:spPr>
        </p:cxnSp>
        <p:cxnSp>
          <p:nvCxnSpPr>
            <p:cNvPr id="489" name="Google Shape;489;p12"/>
            <p:cNvCxnSpPr/>
            <p:nvPr/>
          </p:nvCxnSpPr>
          <p:spPr>
            <a:xfrm rot="10800000">
              <a:off x="1508585" y="2198596"/>
              <a:ext cx="0" cy="360699"/>
            </a:xfrm>
            <a:prstGeom prst="straightConnector1">
              <a:avLst/>
            </a:prstGeom>
            <a:noFill/>
            <a:ln w="50800" cap="flat" cmpd="sng">
              <a:solidFill>
                <a:srgbClr val="F2981B"/>
              </a:solidFill>
              <a:prstDash val="solid"/>
              <a:round/>
              <a:headEnd type="none" w="sm" len="sm"/>
              <a:tailEnd type="none" w="sm" len="sm"/>
            </a:ln>
          </p:spPr>
        </p:cxnSp>
        <p:cxnSp>
          <p:nvCxnSpPr>
            <p:cNvPr id="490" name="Google Shape;490;p12"/>
            <p:cNvCxnSpPr/>
            <p:nvPr/>
          </p:nvCxnSpPr>
          <p:spPr>
            <a:xfrm>
              <a:off x="271240" y="1383242"/>
              <a:ext cx="360699" cy="0"/>
            </a:xfrm>
            <a:prstGeom prst="straightConnector1">
              <a:avLst/>
            </a:prstGeom>
            <a:noFill/>
            <a:ln w="50800" cap="flat" cmpd="sng">
              <a:solidFill>
                <a:srgbClr val="F2981B"/>
              </a:solidFill>
              <a:prstDash val="solid"/>
              <a:round/>
              <a:headEnd type="none" w="sm" len="sm"/>
              <a:tailEnd type="none" w="sm" len="sm"/>
            </a:ln>
          </p:spPr>
        </p:cxnSp>
        <p:cxnSp>
          <p:nvCxnSpPr>
            <p:cNvPr id="491" name="Google Shape;491;p12"/>
            <p:cNvCxnSpPr/>
            <p:nvPr/>
          </p:nvCxnSpPr>
          <p:spPr>
            <a:xfrm>
              <a:off x="618545" y="564904"/>
              <a:ext cx="303512" cy="194896"/>
            </a:xfrm>
            <a:prstGeom prst="straightConnector1">
              <a:avLst/>
            </a:prstGeom>
            <a:noFill/>
            <a:ln w="50800" cap="flat" cmpd="sng">
              <a:solidFill>
                <a:srgbClr val="F2981B"/>
              </a:solidFill>
              <a:prstDash val="solid"/>
              <a:round/>
              <a:headEnd type="none" w="sm" len="sm"/>
              <a:tailEnd type="none" w="sm" len="sm"/>
            </a:ln>
          </p:spPr>
        </p:cxnSp>
        <p:cxnSp>
          <p:nvCxnSpPr>
            <p:cNvPr id="492" name="Google Shape;492;p12"/>
            <p:cNvCxnSpPr/>
            <p:nvPr/>
          </p:nvCxnSpPr>
          <p:spPr>
            <a:xfrm rot="10800000" flipH="1">
              <a:off x="648415" y="1955791"/>
              <a:ext cx="274526" cy="233965"/>
            </a:xfrm>
            <a:prstGeom prst="straightConnector1">
              <a:avLst/>
            </a:prstGeom>
            <a:noFill/>
            <a:ln w="50800" cap="flat" cmpd="sng">
              <a:solidFill>
                <a:srgbClr val="F2981B"/>
              </a:solidFill>
              <a:prstDash val="solid"/>
              <a:round/>
              <a:headEnd type="none" w="sm" len="sm"/>
              <a:tailEnd type="none" w="sm" len="sm"/>
            </a:ln>
          </p:spPr>
        </p:cxnSp>
        <p:sp>
          <p:nvSpPr>
            <p:cNvPr id="493" name="Google Shape;493;p12"/>
            <p:cNvSpPr txBox="1"/>
            <p:nvPr/>
          </p:nvSpPr>
          <p:spPr>
            <a:xfrm>
              <a:off x="356907" y="737207"/>
              <a:ext cx="2190715" cy="1723293"/>
            </a:xfrm>
            <a:prstGeom prst="rect">
              <a:avLst/>
            </a:prstGeom>
            <a:noFill/>
            <a:ln>
              <a:noFill/>
            </a:ln>
          </p:spPr>
          <p:txBody>
            <a:bodyPr spcFirstLastPara="1" wrap="square" lIns="0" tIns="0" rIns="0" bIns="0" anchor="t" anchorCtr="0">
              <a:spAutoFit/>
            </a:bodyPr>
            <a:lstStyle/>
            <a:p>
              <a:pPr marL="0" marR="0" lvl="0" indent="0" algn="ctr" rtl="0">
                <a:lnSpc>
                  <a:spcPct val="140006"/>
                </a:lnSpc>
                <a:spcBef>
                  <a:spcPts val="0"/>
                </a:spcBef>
                <a:spcAft>
                  <a:spcPts val="0"/>
                </a:spcAft>
                <a:buNone/>
              </a:pPr>
              <a:r>
                <a:rPr lang="en-US" sz="5999" dirty="0">
                  <a:solidFill>
                    <a:srgbClr val="1F1674"/>
                  </a:solidFill>
                </a:rPr>
                <a:t>6</a:t>
              </a:r>
              <a:endParaRPr dirty="0"/>
            </a:p>
          </p:txBody>
        </p:sp>
      </p:grpSp>
      <p:sp>
        <p:nvSpPr>
          <p:cNvPr id="494" name="Google Shape;494;p12"/>
          <p:cNvSpPr txBox="1"/>
          <p:nvPr/>
        </p:nvSpPr>
        <p:spPr>
          <a:xfrm>
            <a:off x="4235644" y="874922"/>
            <a:ext cx="11139530" cy="1077218"/>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5000" dirty="0">
                <a:solidFill>
                  <a:srgbClr val="145C8C"/>
                </a:solidFill>
                <a:latin typeface="Arial"/>
                <a:ea typeface="Arial"/>
                <a:cs typeface="Arial"/>
                <a:sym typeface="Arial"/>
              </a:rPr>
              <a:t>MODELO – </a:t>
            </a:r>
            <a:r>
              <a:rPr lang="en-US" sz="5000" dirty="0" err="1">
                <a:solidFill>
                  <a:srgbClr val="145C8C"/>
                </a:solidFill>
                <a:latin typeface="Arial"/>
                <a:ea typeface="Arial"/>
                <a:cs typeface="Arial"/>
                <a:sym typeface="Arial"/>
              </a:rPr>
              <a:t>trees.RandomForest</a:t>
            </a:r>
            <a:r>
              <a:rPr lang="en-US" sz="5000" dirty="0">
                <a:solidFill>
                  <a:srgbClr val="145C8C"/>
                </a:solidFill>
                <a:latin typeface="Arial"/>
                <a:ea typeface="Arial"/>
                <a:cs typeface="Arial"/>
                <a:sym typeface="Arial"/>
              </a:rPr>
              <a:t> </a:t>
            </a:r>
            <a:endParaRPr sz="5000" dirty="0">
              <a:solidFill>
                <a:srgbClr val="145C8C"/>
              </a:solidFill>
              <a:latin typeface="Arial"/>
              <a:ea typeface="Arial"/>
              <a:cs typeface="Arial"/>
              <a:sym typeface="Arial"/>
            </a:endParaRPr>
          </a:p>
        </p:txBody>
      </p:sp>
      <p:pic>
        <p:nvPicPr>
          <p:cNvPr id="3" name="Imagen 2">
            <a:extLst>
              <a:ext uri="{FF2B5EF4-FFF2-40B4-BE49-F238E27FC236}">
                <a16:creationId xmlns:a16="http://schemas.microsoft.com/office/drawing/2014/main" id="{3E255DED-54BA-35B8-0C70-AEEB15FF3ED1}"/>
              </a:ext>
            </a:extLst>
          </p:cNvPr>
          <p:cNvPicPr>
            <a:picLocks noChangeAspect="1"/>
          </p:cNvPicPr>
          <p:nvPr/>
        </p:nvPicPr>
        <p:blipFill>
          <a:blip r:embed="rId3"/>
          <a:stretch>
            <a:fillRect/>
          </a:stretch>
        </p:blipFill>
        <p:spPr>
          <a:xfrm>
            <a:off x="1822234" y="2419721"/>
            <a:ext cx="8189832" cy="3129686"/>
          </a:xfrm>
          <a:prstGeom prst="rect">
            <a:avLst/>
          </a:prstGeom>
        </p:spPr>
      </p:pic>
      <p:pic>
        <p:nvPicPr>
          <p:cNvPr id="7" name="Imagen 6">
            <a:extLst>
              <a:ext uri="{FF2B5EF4-FFF2-40B4-BE49-F238E27FC236}">
                <a16:creationId xmlns:a16="http://schemas.microsoft.com/office/drawing/2014/main" id="{DB3AC8A4-8D6D-09AF-DE2B-8E828746A80A}"/>
              </a:ext>
            </a:extLst>
          </p:cNvPr>
          <p:cNvPicPr>
            <a:picLocks noChangeAspect="1"/>
          </p:cNvPicPr>
          <p:nvPr/>
        </p:nvPicPr>
        <p:blipFill>
          <a:blip r:embed="rId4"/>
          <a:stretch>
            <a:fillRect/>
          </a:stretch>
        </p:blipFill>
        <p:spPr>
          <a:xfrm>
            <a:off x="1822234" y="5675361"/>
            <a:ext cx="9022704" cy="2744739"/>
          </a:xfrm>
          <a:prstGeom prst="rect">
            <a:avLst/>
          </a:prstGeom>
        </p:spPr>
      </p:pic>
      <p:sp>
        <p:nvSpPr>
          <p:cNvPr id="9" name="CuadroTexto 8">
            <a:extLst>
              <a:ext uri="{FF2B5EF4-FFF2-40B4-BE49-F238E27FC236}">
                <a16:creationId xmlns:a16="http://schemas.microsoft.com/office/drawing/2014/main" id="{0ABCD60F-FE54-BC10-BE8D-A12099EC2716}"/>
              </a:ext>
            </a:extLst>
          </p:cNvPr>
          <p:cNvSpPr txBox="1"/>
          <p:nvPr/>
        </p:nvSpPr>
        <p:spPr>
          <a:xfrm>
            <a:off x="11064148" y="2400681"/>
            <a:ext cx="6406850" cy="7448193"/>
          </a:xfrm>
          <a:prstGeom prst="rect">
            <a:avLst/>
          </a:prstGeom>
          <a:noFill/>
        </p:spPr>
        <p:txBody>
          <a:bodyPr wrap="square">
            <a:spAutoFit/>
          </a:bodyPr>
          <a:lstStyle/>
          <a:p>
            <a:r>
              <a:rPr lang="es-PE" sz="1500" b="1" dirty="0"/>
              <a:t>Sin Anemia (Clase a) - Excelencia en Identificación</a:t>
            </a:r>
          </a:p>
          <a:p>
            <a:pPr marL="285750" lvl="0" indent="-285750">
              <a:buFont typeface="Arial" panose="020B0604020202020204" pitchFamily="34" charset="0"/>
              <a:buChar char="•"/>
            </a:pPr>
            <a:r>
              <a:rPr lang="es-PE" sz="1500" dirty="0"/>
              <a:t>La alta precisión (84.1%) minimiza el riesgo de clasificar niños con anemia como sanos.</a:t>
            </a:r>
          </a:p>
          <a:p>
            <a:pPr marL="285750" lvl="0" indent="-285750">
              <a:buFont typeface="Arial" panose="020B0604020202020204" pitchFamily="34" charset="0"/>
              <a:buChar char="•"/>
            </a:pPr>
            <a:r>
              <a:rPr lang="es-PE" sz="1500" dirty="0"/>
              <a:t>El ROC de 0.934 indica una capacidad excepcional para distinguir casos sin anemia.</a:t>
            </a:r>
          </a:p>
          <a:p>
            <a:pPr marL="285750" lvl="0" indent="-285750">
              <a:buFont typeface="Arial" panose="020B0604020202020204" pitchFamily="34" charset="0"/>
              <a:buChar char="•"/>
            </a:pPr>
            <a:r>
              <a:rPr lang="es-PE" sz="1500" dirty="0"/>
              <a:t>La tasa de falsos positivos del 12.8% es aceptable para screening poblacional.</a:t>
            </a:r>
          </a:p>
          <a:p>
            <a:endParaRPr lang="es-PE" sz="1500" dirty="0"/>
          </a:p>
          <a:p>
            <a:r>
              <a:rPr lang="es-PE" sz="1500" b="1" dirty="0"/>
              <a:t>Anemia Leve (Clase b) - Detección Moderada con Alta Especificidad.</a:t>
            </a:r>
          </a:p>
          <a:p>
            <a:pPr marL="285750" lvl="0" indent="-285750">
              <a:buFont typeface="Arial" panose="020B0604020202020204" pitchFamily="34" charset="0"/>
              <a:buChar char="•"/>
            </a:pPr>
            <a:r>
              <a:rPr lang="es-PE" sz="1500" dirty="0"/>
              <a:t>25.2% de casos leves no detectados representa una oportunidad de mejora.</a:t>
            </a:r>
          </a:p>
          <a:p>
            <a:pPr marL="285750" lvl="0" indent="-285750">
              <a:buFont typeface="Arial" panose="020B0604020202020204" pitchFamily="34" charset="0"/>
              <a:buChar char="•"/>
            </a:pPr>
            <a:r>
              <a:rPr lang="es-PE" sz="1500" dirty="0"/>
              <a:t>La alta especificidad (91.8%) evita sobrediagnóstico y tratamientos innecesarios.</a:t>
            </a:r>
          </a:p>
          <a:p>
            <a:pPr marL="285750" lvl="0" indent="-285750">
              <a:buFont typeface="Arial" panose="020B0604020202020204" pitchFamily="34" charset="0"/>
              <a:buChar char="•"/>
            </a:pPr>
            <a:r>
              <a:rPr lang="es-PE" sz="1500" dirty="0"/>
              <a:t>El F-</a:t>
            </a:r>
            <a:r>
              <a:rPr lang="es-PE" sz="1500" dirty="0" err="1"/>
              <a:t>Measure</a:t>
            </a:r>
            <a:r>
              <a:rPr lang="es-PE" sz="1500" dirty="0"/>
              <a:t> de 0.755 indica un equilibrio adecuado para intervenciones preventivas.</a:t>
            </a:r>
          </a:p>
          <a:p>
            <a:pPr marL="285750" lvl="0" indent="-285750">
              <a:buFont typeface="Arial" panose="020B0604020202020204" pitchFamily="34" charset="0"/>
              <a:buChar char="•"/>
            </a:pPr>
            <a:r>
              <a:rPr lang="es-PE" sz="1500" dirty="0"/>
              <a:t>ROC de 0.901 sugiere confiabilidad alta para ranking de riesgo nutricional.</a:t>
            </a:r>
          </a:p>
          <a:p>
            <a:pPr lvl="0"/>
            <a:endParaRPr lang="es-PE" sz="1500" dirty="0"/>
          </a:p>
          <a:p>
            <a:r>
              <a:rPr lang="es-PE" sz="1500" b="1" dirty="0"/>
              <a:t>Anemia Moderada (Clase c) - Desafío Diagnóstico Significativo.</a:t>
            </a:r>
          </a:p>
          <a:p>
            <a:pPr marL="285750" lvl="0" indent="-285750">
              <a:buFont typeface="Arial" panose="020B0604020202020204" pitchFamily="34" charset="0"/>
              <a:buChar char="•"/>
            </a:pPr>
            <a:r>
              <a:rPr lang="es-PE" sz="1500" dirty="0"/>
              <a:t>35.8% de casos moderados no detectados representa un riesgo clínico importante.</a:t>
            </a:r>
          </a:p>
          <a:p>
            <a:pPr marL="285750" lvl="0" indent="-285750">
              <a:buFont typeface="Arial" panose="020B0604020202020204" pitchFamily="34" charset="0"/>
              <a:buChar char="•"/>
            </a:pPr>
            <a:r>
              <a:rPr lang="es-PE" sz="1500" dirty="0"/>
              <a:t>Estos casos perdidos pueden progresar a anemia grave sin intervención.</a:t>
            </a:r>
          </a:p>
          <a:p>
            <a:pPr marL="285750" lvl="0" indent="-285750">
              <a:buFont typeface="Arial" panose="020B0604020202020204" pitchFamily="34" charset="0"/>
              <a:buChar char="•"/>
            </a:pPr>
            <a:r>
              <a:rPr lang="es-PE" sz="1500" dirty="0"/>
              <a:t>La especificidad alta (92.1%) minimiza sobretratamiento con hierro.</a:t>
            </a:r>
          </a:p>
          <a:p>
            <a:pPr lvl="0"/>
            <a:endParaRPr lang="es-PE" sz="1500" dirty="0"/>
          </a:p>
          <a:p>
            <a:r>
              <a:rPr lang="es-PE" sz="1500" b="1" dirty="0"/>
              <a:t>Anemia Grave (Clase d) - Alerta Máxima de Seguridad.</a:t>
            </a:r>
          </a:p>
          <a:p>
            <a:pPr marL="285750" lvl="0" indent="-285750">
              <a:buFont typeface="Arial" panose="020B0604020202020204" pitchFamily="34" charset="0"/>
              <a:buChar char="•"/>
            </a:pPr>
            <a:r>
              <a:rPr lang="es-PE" sz="1500" dirty="0"/>
              <a:t>50% de casos graves no detectados es clínicamente inaceptable.</a:t>
            </a:r>
          </a:p>
          <a:p>
            <a:pPr marL="285750" lvl="0" indent="-285750">
              <a:buFont typeface="Arial" panose="020B0604020202020204" pitchFamily="34" charset="0"/>
              <a:buChar char="•"/>
            </a:pPr>
            <a:r>
              <a:rPr lang="es-PE" sz="1500" dirty="0"/>
              <a:t>Riesgo de morbimortalidad y daño neurológico irreversible.</a:t>
            </a:r>
          </a:p>
          <a:p>
            <a:pPr marL="285750" lvl="0" indent="-285750">
              <a:buFont typeface="Arial" panose="020B0604020202020204" pitchFamily="34" charset="0"/>
              <a:buChar char="•"/>
            </a:pPr>
            <a:r>
              <a:rPr lang="es-PE" sz="1500" dirty="0"/>
              <a:t>Requiere protocolo obligatorio de segunda línea para todos los casos de riesgo.</a:t>
            </a:r>
          </a:p>
          <a:p>
            <a:pPr lvl="0"/>
            <a:endParaRPr lang="es-PE" dirty="0"/>
          </a:p>
          <a:p>
            <a:pPr lvl="0"/>
            <a:endParaRPr lang="es-PE" dirty="0"/>
          </a:p>
        </p:txBody>
      </p:sp>
    </p:spTree>
    <p:extLst>
      <p:ext uri="{BB962C8B-B14F-4D97-AF65-F5344CB8AC3E}">
        <p14:creationId xmlns:p14="http://schemas.microsoft.com/office/powerpoint/2010/main" val="1897837150"/>
      </p:ext>
    </p:extLst>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79"/>
        <p:cNvGrpSpPr/>
        <p:nvPr/>
      </p:nvGrpSpPr>
      <p:grpSpPr>
        <a:xfrm>
          <a:off x="0" y="0"/>
          <a:ext cx="0" cy="0"/>
          <a:chOff x="0" y="0"/>
          <a:chExt cx="0" cy="0"/>
        </a:xfrm>
      </p:grpSpPr>
      <p:grpSp>
        <p:nvGrpSpPr>
          <p:cNvPr id="480" name="Google Shape;480;p12"/>
          <p:cNvGrpSpPr/>
          <p:nvPr/>
        </p:nvGrpSpPr>
        <p:grpSpPr>
          <a:xfrm>
            <a:off x="1987984" y="0"/>
            <a:ext cx="14312032" cy="1746469"/>
            <a:chOff x="0" y="-157626"/>
            <a:chExt cx="19332068" cy="2873309"/>
          </a:xfrm>
        </p:grpSpPr>
        <p:cxnSp>
          <p:nvCxnSpPr>
            <p:cNvPr id="481" name="Google Shape;481;p12"/>
            <p:cNvCxnSpPr/>
            <p:nvPr/>
          </p:nvCxnSpPr>
          <p:spPr>
            <a:xfrm rot="10800000" flipH="1">
              <a:off x="1357842" y="2185493"/>
              <a:ext cx="17974226" cy="38504"/>
            </a:xfrm>
            <a:prstGeom prst="straightConnector1">
              <a:avLst/>
            </a:prstGeom>
            <a:noFill/>
            <a:ln w="76200" cap="flat" cmpd="sng">
              <a:solidFill>
                <a:srgbClr val="4E639E"/>
              </a:solidFill>
              <a:prstDash val="solid"/>
              <a:round/>
              <a:headEnd type="none" w="sm" len="sm"/>
              <a:tailEnd type="stealth" w="med" len="med"/>
            </a:ln>
          </p:spPr>
        </p:cxnSp>
        <p:grpSp>
          <p:nvGrpSpPr>
            <p:cNvPr id="482" name="Google Shape;482;p12"/>
            <p:cNvGrpSpPr/>
            <p:nvPr/>
          </p:nvGrpSpPr>
          <p:grpSpPr>
            <a:xfrm>
              <a:off x="0" y="0"/>
              <a:ext cx="2715683" cy="2715683"/>
              <a:chOff x="0" y="0"/>
              <a:chExt cx="812800" cy="812800"/>
            </a:xfrm>
          </p:grpSpPr>
          <p:sp>
            <p:nvSpPr>
              <p:cNvPr id="483" name="Google Shape;483;p12"/>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7150" cap="sq" cmpd="sng">
                <a:solidFill>
                  <a:srgbClr val="4E639E"/>
                </a:solidFill>
                <a:prstDash val="dash"/>
                <a:miter lim="8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4" name="Google Shape;484;p12"/>
              <p:cNvSpPr txBox="1"/>
              <p:nvPr/>
            </p:nvSpPr>
            <p:spPr>
              <a:xfrm>
                <a:off x="76200" y="28575"/>
                <a:ext cx="660400" cy="708025"/>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485" name="Google Shape;485;p12"/>
            <p:cNvGrpSpPr/>
            <p:nvPr/>
          </p:nvGrpSpPr>
          <p:grpSpPr>
            <a:xfrm>
              <a:off x="150744" y="-157626"/>
              <a:ext cx="2603039" cy="2786065"/>
              <a:chOff x="0" y="-57150"/>
              <a:chExt cx="812800" cy="869950"/>
            </a:xfrm>
          </p:grpSpPr>
          <p:sp>
            <p:nvSpPr>
              <p:cNvPr id="486" name="Google Shape;486;p12"/>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3D5E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7" name="Google Shape;487;p12"/>
              <p:cNvSpPr txBox="1"/>
              <p:nvPr/>
            </p:nvSpPr>
            <p:spPr>
              <a:xfrm>
                <a:off x="76200" y="-57150"/>
                <a:ext cx="660400" cy="793750"/>
              </a:xfrm>
              <a:prstGeom prst="rect">
                <a:avLst/>
              </a:prstGeom>
              <a:noFill/>
              <a:ln>
                <a:noFill/>
              </a:ln>
            </p:spPr>
            <p:txBody>
              <a:bodyPr spcFirstLastPara="1" wrap="square" lIns="50800" tIns="50800" rIns="50800" bIns="50800" anchor="ctr" anchorCtr="0">
                <a:noAutofit/>
              </a:bodyPr>
              <a:lstStyle/>
              <a:p>
                <a:pPr marL="0" marR="0" lvl="0" indent="0" algn="ctr" rtl="0">
                  <a:lnSpc>
                    <a:spcPct val="544388"/>
                  </a:lnSpc>
                  <a:spcBef>
                    <a:spcPts val="0"/>
                  </a:spcBef>
                  <a:spcAft>
                    <a:spcPts val="0"/>
                  </a:spcAft>
                  <a:buNone/>
                </a:pPr>
                <a:endParaRPr sz="1800">
                  <a:solidFill>
                    <a:schemeClr val="dk1"/>
                  </a:solidFill>
                  <a:latin typeface="Calibri"/>
                  <a:ea typeface="Calibri"/>
                  <a:cs typeface="Calibri"/>
                  <a:sym typeface="Calibri"/>
                </a:endParaRPr>
              </a:p>
            </p:txBody>
          </p:sp>
        </p:grpSp>
        <p:cxnSp>
          <p:nvCxnSpPr>
            <p:cNvPr id="488" name="Google Shape;488;p12"/>
            <p:cNvCxnSpPr/>
            <p:nvPr/>
          </p:nvCxnSpPr>
          <p:spPr>
            <a:xfrm rot="10800000">
              <a:off x="1508585" y="145897"/>
              <a:ext cx="0" cy="360699"/>
            </a:xfrm>
            <a:prstGeom prst="straightConnector1">
              <a:avLst/>
            </a:prstGeom>
            <a:noFill/>
            <a:ln w="50800" cap="flat" cmpd="sng">
              <a:solidFill>
                <a:srgbClr val="F2981B"/>
              </a:solidFill>
              <a:prstDash val="solid"/>
              <a:round/>
              <a:headEnd type="none" w="sm" len="sm"/>
              <a:tailEnd type="none" w="sm" len="sm"/>
            </a:ln>
          </p:spPr>
        </p:cxnSp>
        <p:cxnSp>
          <p:nvCxnSpPr>
            <p:cNvPr id="489" name="Google Shape;489;p12"/>
            <p:cNvCxnSpPr/>
            <p:nvPr/>
          </p:nvCxnSpPr>
          <p:spPr>
            <a:xfrm rot="10800000">
              <a:off x="1508585" y="2198596"/>
              <a:ext cx="0" cy="360699"/>
            </a:xfrm>
            <a:prstGeom prst="straightConnector1">
              <a:avLst/>
            </a:prstGeom>
            <a:noFill/>
            <a:ln w="50800" cap="flat" cmpd="sng">
              <a:solidFill>
                <a:srgbClr val="F2981B"/>
              </a:solidFill>
              <a:prstDash val="solid"/>
              <a:round/>
              <a:headEnd type="none" w="sm" len="sm"/>
              <a:tailEnd type="none" w="sm" len="sm"/>
            </a:ln>
          </p:spPr>
        </p:cxnSp>
        <p:cxnSp>
          <p:nvCxnSpPr>
            <p:cNvPr id="490" name="Google Shape;490;p12"/>
            <p:cNvCxnSpPr/>
            <p:nvPr/>
          </p:nvCxnSpPr>
          <p:spPr>
            <a:xfrm>
              <a:off x="271240" y="1383242"/>
              <a:ext cx="360699" cy="0"/>
            </a:xfrm>
            <a:prstGeom prst="straightConnector1">
              <a:avLst/>
            </a:prstGeom>
            <a:noFill/>
            <a:ln w="50800" cap="flat" cmpd="sng">
              <a:solidFill>
                <a:srgbClr val="F2981B"/>
              </a:solidFill>
              <a:prstDash val="solid"/>
              <a:round/>
              <a:headEnd type="none" w="sm" len="sm"/>
              <a:tailEnd type="none" w="sm" len="sm"/>
            </a:ln>
          </p:spPr>
        </p:cxnSp>
        <p:cxnSp>
          <p:nvCxnSpPr>
            <p:cNvPr id="491" name="Google Shape;491;p12"/>
            <p:cNvCxnSpPr/>
            <p:nvPr/>
          </p:nvCxnSpPr>
          <p:spPr>
            <a:xfrm>
              <a:off x="618545" y="564904"/>
              <a:ext cx="303512" cy="194896"/>
            </a:xfrm>
            <a:prstGeom prst="straightConnector1">
              <a:avLst/>
            </a:prstGeom>
            <a:noFill/>
            <a:ln w="50800" cap="flat" cmpd="sng">
              <a:solidFill>
                <a:srgbClr val="F2981B"/>
              </a:solidFill>
              <a:prstDash val="solid"/>
              <a:round/>
              <a:headEnd type="none" w="sm" len="sm"/>
              <a:tailEnd type="none" w="sm" len="sm"/>
            </a:ln>
          </p:spPr>
        </p:cxnSp>
        <p:cxnSp>
          <p:nvCxnSpPr>
            <p:cNvPr id="492" name="Google Shape;492;p12"/>
            <p:cNvCxnSpPr/>
            <p:nvPr/>
          </p:nvCxnSpPr>
          <p:spPr>
            <a:xfrm rot="10800000" flipH="1">
              <a:off x="648415" y="1955791"/>
              <a:ext cx="274526" cy="233965"/>
            </a:xfrm>
            <a:prstGeom prst="straightConnector1">
              <a:avLst/>
            </a:prstGeom>
            <a:noFill/>
            <a:ln w="50800" cap="flat" cmpd="sng">
              <a:solidFill>
                <a:srgbClr val="F2981B"/>
              </a:solidFill>
              <a:prstDash val="solid"/>
              <a:round/>
              <a:headEnd type="none" w="sm" len="sm"/>
              <a:tailEnd type="none" w="sm" len="sm"/>
            </a:ln>
          </p:spPr>
        </p:cxnSp>
        <p:sp>
          <p:nvSpPr>
            <p:cNvPr id="493" name="Google Shape;493;p12"/>
            <p:cNvSpPr txBox="1"/>
            <p:nvPr/>
          </p:nvSpPr>
          <p:spPr>
            <a:xfrm>
              <a:off x="356907" y="737207"/>
              <a:ext cx="2190715" cy="1723293"/>
            </a:xfrm>
            <a:prstGeom prst="rect">
              <a:avLst/>
            </a:prstGeom>
            <a:noFill/>
            <a:ln>
              <a:noFill/>
            </a:ln>
          </p:spPr>
          <p:txBody>
            <a:bodyPr spcFirstLastPara="1" wrap="square" lIns="0" tIns="0" rIns="0" bIns="0" anchor="t" anchorCtr="0">
              <a:spAutoFit/>
            </a:bodyPr>
            <a:lstStyle/>
            <a:p>
              <a:pPr marL="0" marR="0" lvl="0" indent="0" algn="ctr" rtl="0">
                <a:lnSpc>
                  <a:spcPct val="140006"/>
                </a:lnSpc>
                <a:spcBef>
                  <a:spcPts val="0"/>
                </a:spcBef>
                <a:spcAft>
                  <a:spcPts val="0"/>
                </a:spcAft>
                <a:buNone/>
              </a:pPr>
              <a:r>
                <a:rPr lang="en-US" sz="5999" dirty="0">
                  <a:solidFill>
                    <a:srgbClr val="1F1674"/>
                  </a:solidFill>
                </a:rPr>
                <a:t>6</a:t>
              </a:r>
              <a:endParaRPr dirty="0"/>
            </a:p>
          </p:txBody>
        </p:sp>
      </p:grpSp>
      <p:sp>
        <p:nvSpPr>
          <p:cNvPr id="494" name="Google Shape;494;p12"/>
          <p:cNvSpPr txBox="1"/>
          <p:nvPr/>
        </p:nvSpPr>
        <p:spPr>
          <a:xfrm>
            <a:off x="4235644" y="281709"/>
            <a:ext cx="11139530" cy="1077218"/>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5000" dirty="0">
                <a:solidFill>
                  <a:srgbClr val="145C8C"/>
                </a:solidFill>
                <a:latin typeface="Arial"/>
                <a:ea typeface="Arial"/>
                <a:cs typeface="Arial"/>
                <a:sym typeface="Arial"/>
              </a:rPr>
              <a:t>MODELO – trees.J48</a:t>
            </a:r>
            <a:endParaRPr sz="5000" dirty="0">
              <a:solidFill>
                <a:srgbClr val="145C8C"/>
              </a:solidFill>
              <a:latin typeface="Arial"/>
              <a:ea typeface="Arial"/>
              <a:cs typeface="Arial"/>
              <a:sym typeface="Arial"/>
            </a:endParaRPr>
          </a:p>
        </p:txBody>
      </p:sp>
      <p:sp>
        <p:nvSpPr>
          <p:cNvPr id="6" name="CuadroTexto 5">
            <a:extLst>
              <a:ext uri="{FF2B5EF4-FFF2-40B4-BE49-F238E27FC236}">
                <a16:creationId xmlns:a16="http://schemas.microsoft.com/office/drawing/2014/main" id="{8C847FFD-F8A0-7C6D-B597-A3B7E9E4E93B}"/>
              </a:ext>
            </a:extLst>
          </p:cNvPr>
          <p:cNvSpPr txBox="1"/>
          <p:nvPr/>
        </p:nvSpPr>
        <p:spPr>
          <a:xfrm>
            <a:off x="10416861" y="1725387"/>
            <a:ext cx="7486128" cy="8171468"/>
          </a:xfrm>
          <a:prstGeom prst="rect">
            <a:avLst/>
          </a:prstGeom>
          <a:noFill/>
        </p:spPr>
        <p:txBody>
          <a:bodyPr wrap="square">
            <a:spAutoFit/>
          </a:bodyPr>
          <a:lstStyle/>
          <a:p>
            <a:r>
              <a:rPr lang="es-PE" sz="1500" dirty="0"/>
              <a:t>Precisión del 77.2% con 4,235 instancias correctamente clasificadas de 5,484 totales. El estadístico Kappa fue de 0.6734, representando una concordancia substancial. Este algoritmo, aunque menos preciso, ofrece mayor interpretabilidad clínica mediante reglas de decisión explícitas.</a:t>
            </a:r>
          </a:p>
          <a:p>
            <a:r>
              <a:rPr lang="es-PE" sz="1500" dirty="0"/>
              <a:t>Análisis Detallado por Clase:</a:t>
            </a:r>
          </a:p>
          <a:p>
            <a:r>
              <a:rPr lang="es-PE" sz="1500" b="1" dirty="0"/>
              <a:t>Sin Anemia (Clase a).</a:t>
            </a:r>
          </a:p>
          <a:p>
            <a:pPr marL="285750" lvl="0" indent="-285750">
              <a:buFont typeface="Arial" panose="020B0604020202020204" pitchFamily="34" charset="0"/>
              <a:buChar char="•"/>
            </a:pPr>
            <a:r>
              <a:rPr lang="es-PE" sz="1500" dirty="0"/>
              <a:t>TP </a:t>
            </a:r>
            <a:r>
              <a:rPr lang="es-PE" sz="1500" dirty="0" err="1"/>
              <a:t>Rate</a:t>
            </a:r>
            <a:r>
              <a:rPr lang="es-PE" sz="1500" dirty="0"/>
              <a:t>: 0.834 (83.4% de sensibilidad).</a:t>
            </a:r>
          </a:p>
          <a:p>
            <a:pPr marL="285750" lvl="0" indent="-285750">
              <a:buFont typeface="Arial" panose="020B0604020202020204" pitchFamily="34" charset="0"/>
              <a:buChar char="•"/>
            </a:pPr>
            <a:r>
              <a:rPr lang="es-PE" sz="1500" dirty="0"/>
              <a:t>FP </a:t>
            </a:r>
            <a:r>
              <a:rPr lang="es-PE" sz="1500" dirty="0" err="1"/>
              <a:t>Rate</a:t>
            </a:r>
            <a:r>
              <a:rPr lang="es-PE" sz="1500" dirty="0"/>
              <a:t>: 0.152 (15.2% de falsos positivos).</a:t>
            </a:r>
          </a:p>
          <a:p>
            <a:pPr marL="285750" lvl="0" indent="-285750">
              <a:buFont typeface="Arial" panose="020B0604020202020204" pitchFamily="34" charset="0"/>
              <a:buChar char="•"/>
            </a:pPr>
            <a:r>
              <a:rPr lang="es-PE" sz="1500" dirty="0" err="1"/>
              <a:t>Precision</a:t>
            </a:r>
            <a:r>
              <a:rPr lang="es-PE" sz="1500" dirty="0"/>
              <a:t>: 0.808 (80.8% de precisión).</a:t>
            </a:r>
          </a:p>
          <a:p>
            <a:pPr marL="285750" lvl="0" indent="-285750">
              <a:buFont typeface="Arial" panose="020B0604020202020204" pitchFamily="34" charset="0"/>
              <a:buChar char="•"/>
            </a:pPr>
            <a:r>
              <a:rPr lang="es-PE" sz="1500" dirty="0" err="1"/>
              <a:t>Recall</a:t>
            </a:r>
            <a:r>
              <a:rPr lang="es-PE" sz="1500" dirty="0"/>
              <a:t>: 0.834 (83.4% de </a:t>
            </a:r>
            <a:r>
              <a:rPr lang="es-PE" sz="1500" dirty="0" err="1"/>
              <a:t>recall</a:t>
            </a:r>
            <a:r>
              <a:rPr lang="es-PE" sz="1500" dirty="0"/>
              <a:t>).</a:t>
            </a:r>
          </a:p>
          <a:p>
            <a:pPr marL="285750" lvl="0" indent="-285750">
              <a:buFont typeface="Arial" panose="020B0604020202020204" pitchFamily="34" charset="0"/>
              <a:buChar char="•"/>
            </a:pPr>
            <a:r>
              <a:rPr lang="es-PE" sz="1500" dirty="0"/>
              <a:t>F-</a:t>
            </a:r>
            <a:r>
              <a:rPr lang="es-PE" sz="1500" dirty="0" err="1"/>
              <a:t>Measure</a:t>
            </a:r>
            <a:r>
              <a:rPr lang="es-PE" sz="1500" dirty="0"/>
              <a:t>: 0.821 (Buen equilibrio).</a:t>
            </a:r>
          </a:p>
          <a:p>
            <a:pPr marL="285750" lvl="0" indent="-285750">
              <a:buFont typeface="Arial" panose="020B0604020202020204" pitchFamily="34" charset="0"/>
              <a:buChar char="•"/>
            </a:pPr>
            <a:r>
              <a:rPr lang="es-PE" sz="1500" dirty="0"/>
              <a:t>ROC </a:t>
            </a:r>
            <a:r>
              <a:rPr lang="es-PE" sz="1500" dirty="0" err="1"/>
              <a:t>Area</a:t>
            </a:r>
            <a:r>
              <a:rPr lang="es-PE" sz="1500" dirty="0"/>
              <a:t>: 0.911 (Excelente discriminación - 91.1%).</a:t>
            </a:r>
          </a:p>
          <a:p>
            <a:pPr marL="285750" indent="-285750">
              <a:buFont typeface="Arial" panose="020B0604020202020204" pitchFamily="34" charset="0"/>
              <a:buChar char="•"/>
            </a:pPr>
            <a:endParaRPr lang="es-PE" sz="1500" b="1" dirty="0"/>
          </a:p>
          <a:p>
            <a:r>
              <a:rPr lang="es-PE" sz="1500" b="1" dirty="0"/>
              <a:t>Anemia Leve (Clase b)</a:t>
            </a:r>
          </a:p>
          <a:p>
            <a:pPr marL="285750" lvl="0" indent="-285750">
              <a:buFont typeface="Arial" panose="020B0604020202020204" pitchFamily="34" charset="0"/>
              <a:buChar char="•"/>
            </a:pPr>
            <a:r>
              <a:rPr lang="es-PE" sz="1500" dirty="0"/>
              <a:t>TP </a:t>
            </a:r>
            <a:r>
              <a:rPr lang="es-PE" sz="1500" dirty="0" err="1"/>
              <a:t>Rate</a:t>
            </a:r>
            <a:r>
              <a:rPr lang="es-PE" sz="1500" dirty="0"/>
              <a:t>: 0.721 (72.1% de sensibilidad).</a:t>
            </a:r>
          </a:p>
          <a:p>
            <a:pPr marL="285750" lvl="0" indent="-285750">
              <a:buFont typeface="Arial" panose="020B0604020202020204" pitchFamily="34" charset="0"/>
              <a:buChar char="•"/>
            </a:pPr>
            <a:r>
              <a:rPr lang="es-PE" sz="1500" dirty="0"/>
              <a:t>FP </a:t>
            </a:r>
            <a:r>
              <a:rPr lang="es-PE" sz="1500" dirty="0" err="1"/>
              <a:t>Rate</a:t>
            </a:r>
            <a:r>
              <a:rPr lang="es-PE" sz="1500" dirty="0"/>
              <a:t>: 0.098 (9.8% de falsos positivos).</a:t>
            </a:r>
          </a:p>
          <a:p>
            <a:pPr marL="285750" lvl="0" indent="-285750">
              <a:buFont typeface="Arial" panose="020B0604020202020204" pitchFamily="34" charset="0"/>
              <a:buChar char="•"/>
            </a:pPr>
            <a:r>
              <a:rPr lang="es-PE" sz="1500" dirty="0" err="1"/>
              <a:t>Precision</a:t>
            </a:r>
            <a:r>
              <a:rPr lang="es-PE" sz="1500" dirty="0"/>
              <a:t>: 0.732 (73.2% de precisión).</a:t>
            </a:r>
          </a:p>
          <a:p>
            <a:pPr marL="285750" lvl="0" indent="-285750">
              <a:buFont typeface="Arial" panose="020B0604020202020204" pitchFamily="34" charset="0"/>
              <a:buChar char="•"/>
            </a:pPr>
            <a:r>
              <a:rPr lang="es-PE" sz="1500" dirty="0" err="1"/>
              <a:t>Recall</a:t>
            </a:r>
            <a:r>
              <a:rPr lang="es-PE" sz="1500" dirty="0"/>
              <a:t>: 0.721 (72.1% de </a:t>
            </a:r>
            <a:r>
              <a:rPr lang="es-PE" sz="1500" dirty="0" err="1"/>
              <a:t>recall</a:t>
            </a:r>
            <a:r>
              <a:rPr lang="es-PE" sz="1500" dirty="0"/>
              <a:t>).</a:t>
            </a:r>
          </a:p>
          <a:p>
            <a:pPr marL="285750" lvl="0" indent="-285750">
              <a:buFont typeface="Arial" panose="020B0604020202020204" pitchFamily="34" charset="0"/>
              <a:buChar char="•"/>
            </a:pPr>
            <a:r>
              <a:rPr lang="es-PE" sz="1500" dirty="0"/>
              <a:t>F-</a:t>
            </a:r>
            <a:r>
              <a:rPr lang="es-PE" sz="1500" dirty="0" err="1"/>
              <a:t>Measure</a:t>
            </a:r>
            <a:r>
              <a:rPr lang="es-PE" sz="1500" dirty="0"/>
              <a:t>: 0.726 (Equilibrio aceptable).</a:t>
            </a:r>
          </a:p>
          <a:p>
            <a:pPr marL="285750" lvl="0" indent="-285750">
              <a:buFont typeface="Arial" panose="020B0604020202020204" pitchFamily="34" charset="0"/>
              <a:buChar char="•"/>
            </a:pPr>
            <a:r>
              <a:rPr lang="es-PE" sz="1500" dirty="0"/>
              <a:t>ROC </a:t>
            </a:r>
            <a:r>
              <a:rPr lang="es-PE" sz="1500" dirty="0" err="1"/>
              <a:t>Area</a:t>
            </a:r>
            <a:r>
              <a:rPr lang="es-PE" sz="1500" dirty="0"/>
              <a:t>: 0.876 (Buena discriminación - 87.6%).</a:t>
            </a:r>
          </a:p>
          <a:p>
            <a:endParaRPr lang="es-PE" sz="1500" b="1" dirty="0"/>
          </a:p>
          <a:p>
            <a:r>
              <a:rPr lang="es-PE" sz="1500" b="1" dirty="0"/>
              <a:t>Anemia Moderada (Clase c)</a:t>
            </a:r>
          </a:p>
          <a:p>
            <a:pPr marL="285750" lvl="0" indent="-285750">
              <a:buFont typeface="Arial" panose="020B0604020202020204" pitchFamily="34" charset="0"/>
              <a:buChar char="•"/>
            </a:pPr>
            <a:r>
              <a:rPr lang="es-PE" sz="1500" dirty="0"/>
              <a:t>38.8% de casos moderados no detectados.</a:t>
            </a:r>
          </a:p>
          <a:p>
            <a:pPr marL="285750" lvl="0" indent="-285750">
              <a:buFont typeface="Arial" panose="020B0604020202020204" pitchFamily="34" charset="0"/>
              <a:buChar char="•"/>
            </a:pPr>
            <a:r>
              <a:rPr lang="es-PE" sz="1500" dirty="0"/>
              <a:t>Deterioro de 3% en sensibilidad vs </a:t>
            </a:r>
            <a:r>
              <a:rPr lang="es-PE" sz="1500" dirty="0" err="1"/>
              <a:t>RandomForest</a:t>
            </a:r>
            <a:r>
              <a:rPr lang="es-PE" sz="1500" dirty="0"/>
              <a:t>.</a:t>
            </a:r>
          </a:p>
          <a:p>
            <a:pPr marL="285750" lvl="0" indent="-285750">
              <a:buFont typeface="Arial" panose="020B0604020202020204" pitchFamily="34" charset="0"/>
              <a:buChar char="•"/>
            </a:pPr>
            <a:r>
              <a:rPr lang="es-PE" sz="1500" dirty="0"/>
              <a:t>Requiere reglas de decisión adicionales para casos </a:t>
            </a:r>
            <a:r>
              <a:rPr lang="es-PE" sz="1500" dirty="0" err="1"/>
              <a:t>borderline</a:t>
            </a:r>
            <a:r>
              <a:rPr lang="es-PE" sz="1500" dirty="0"/>
              <a:t>.</a:t>
            </a:r>
          </a:p>
          <a:p>
            <a:pPr marL="285750" indent="-285750">
              <a:buFont typeface="Arial" panose="020B0604020202020204" pitchFamily="34" charset="0"/>
              <a:buChar char="•"/>
            </a:pPr>
            <a:endParaRPr lang="es-PE" sz="1500" dirty="0"/>
          </a:p>
          <a:p>
            <a:r>
              <a:rPr lang="es-PE" sz="1500" b="1" dirty="0"/>
              <a:t>Anemia Grave (Clase d)</a:t>
            </a:r>
          </a:p>
          <a:p>
            <a:pPr marL="285750" indent="-285750">
              <a:buFont typeface="Arial" panose="020B0604020202020204" pitchFamily="34" charset="0"/>
              <a:buChar char="•"/>
            </a:pPr>
            <a:r>
              <a:rPr lang="es-PE" sz="1500" dirty="0"/>
              <a:t>Rendimiento similar a </a:t>
            </a:r>
            <a:r>
              <a:rPr lang="es-PE" sz="1500" dirty="0" err="1"/>
              <a:t>RandomForest</a:t>
            </a:r>
            <a:r>
              <a:rPr lang="es-PE" sz="1500" dirty="0"/>
              <a:t> en sensibilidad pero menor precisión.</a:t>
            </a:r>
          </a:p>
          <a:p>
            <a:pPr marL="285750" indent="-285750">
              <a:buFont typeface="Arial" panose="020B0604020202020204" pitchFamily="34" charset="0"/>
              <a:buChar char="•"/>
            </a:pPr>
            <a:r>
              <a:rPr lang="es-PE" sz="1500" dirty="0"/>
              <a:t>51.8% de casos graves no detectados.</a:t>
            </a:r>
          </a:p>
          <a:p>
            <a:pPr marL="285750" indent="-285750">
              <a:buFont typeface="Arial" panose="020B0604020202020204" pitchFamily="34" charset="0"/>
              <a:buChar char="•"/>
            </a:pPr>
            <a:r>
              <a:rPr lang="es-PE" sz="1500" dirty="0"/>
              <a:t>La interpretabilidad no compensa la pérdida de vidas potenciales.</a:t>
            </a:r>
          </a:p>
          <a:p>
            <a:r>
              <a:rPr lang="es-PE" sz="1500" dirty="0"/>
              <a:t>Aplicaciones Clínicas Específicas:</a:t>
            </a:r>
          </a:p>
          <a:p>
            <a:r>
              <a:rPr lang="es-PE" sz="1500" dirty="0"/>
              <a:t>1. Capacitación de Personal: Reglas memorizables para personal no especializado.</a:t>
            </a:r>
          </a:p>
          <a:p>
            <a:r>
              <a:rPr lang="es-PE" sz="1500" dirty="0"/>
              <a:t>2. Protocolos de Atención: Algoritmos de decisión estandardizados.</a:t>
            </a:r>
          </a:p>
          <a:p>
            <a:r>
              <a:rPr lang="es-PE" sz="1500" dirty="0"/>
              <a:t>3. Auditoría Médica: Trazabilidad completa de decisiones diagnósticas.</a:t>
            </a:r>
          </a:p>
          <a:p>
            <a:r>
              <a:rPr lang="es-PE" sz="1500" dirty="0"/>
              <a:t>4. Sistemas Rurales: Implementación sin dependencia tecnológica avanzada.</a:t>
            </a:r>
          </a:p>
        </p:txBody>
      </p:sp>
      <p:pic>
        <p:nvPicPr>
          <p:cNvPr id="4" name="Imagen 3">
            <a:extLst>
              <a:ext uri="{FF2B5EF4-FFF2-40B4-BE49-F238E27FC236}">
                <a16:creationId xmlns:a16="http://schemas.microsoft.com/office/drawing/2014/main" id="{917E8E6B-52CD-882D-AA79-6EDB10DF9A33}"/>
              </a:ext>
            </a:extLst>
          </p:cNvPr>
          <p:cNvPicPr>
            <a:picLocks noChangeAspect="1"/>
          </p:cNvPicPr>
          <p:nvPr/>
        </p:nvPicPr>
        <p:blipFill>
          <a:blip r:embed="rId3"/>
          <a:stretch>
            <a:fillRect/>
          </a:stretch>
        </p:blipFill>
        <p:spPr>
          <a:xfrm>
            <a:off x="564040" y="2379960"/>
            <a:ext cx="9669794" cy="5971560"/>
          </a:xfrm>
          <a:prstGeom prst="rect">
            <a:avLst/>
          </a:prstGeom>
        </p:spPr>
      </p:pic>
    </p:spTree>
    <p:extLst>
      <p:ext uri="{BB962C8B-B14F-4D97-AF65-F5344CB8AC3E}">
        <p14:creationId xmlns:p14="http://schemas.microsoft.com/office/powerpoint/2010/main" val="2317392935"/>
      </p:ext>
    </p:extLst>
  </p:cSld>
  <p:clrMapOvr>
    <a:masterClrMapping/>
  </p:clrMapOvr>
  <p:transition spd="slow">
    <p:pu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79"/>
        <p:cNvGrpSpPr/>
        <p:nvPr/>
      </p:nvGrpSpPr>
      <p:grpSpPr>
        <a:xfrm>
          <a:off x="0" y="0"/>
          <a:ext cx="0" cy="0"/>
          <a:chOff x="0" y="0"/>
          <a:chExt cx="0" cy="0"/>
        </a:xfrm>
      </p:grpSpPr>
      <p:grpSp>
        <p:nvGrpSpPr>
          <p:cNvPr id="480" name="Google Shape;480;p12"/>
          <p:cNvGrpSpPr/>
          <p:nvPr/>
        </p:nvGrpSpPr>
        <p:grpSpPr>
          <a:xfrm>
            <a:off x="1894444" y="-35534"/>
            <a:ext cx="14499051" cy="2154982"/>
            <a:chOff x="0" y="-157626"/>
            <a:chExt cx="19332068" cy="2873309"/>
          </a:xfrm>
        </p:grpSpPr>
        <p:cxnSp>
          <p:nvCxnSpPr>
            <p:cNvPr id="481" name="Google Shape;481;p12"/>
            <p:cNvCxnSpPr/>
            <p:nvPr/>
          </p:nvCxnSpPr>
          <p:spPr>
            <a:xfrm rot="10800000" flipH="1">
              <a:off x="1357842" y="2185493"/>
              <a:ext cx="17974226" cy="38504"/>
            </a:xfrm>
            <a:prstGeom prst="straightConnector1">
              <a:avLst/>
            </a:prstGeom>
            <a:noFill/>
            <a:ln w="76200" cap="flat" cmpd="sng">
              <a:solidFill>
                <a:srgbClr val="4E639E"/>
              </a:solidFill>
              <a:prstDash val="solid"/>
              <a:round/>
              <a:headEnd type="none" w="sm" len="sm"/>
              <a:tailEnd type="stealth" w="med" len="med"/>
            </a:ln>
          </p:spPr>
        </p:cxnSp>
        <p:grpSp>
          <p:nvGrpSpPr>
            <p:cNvPr id="482" name="Google Shape;482;p12"/>
            <p:cNvGrpSpPr/>
            <p:nvPr/>
          </p:nvGrpSpPr>
          <p:grpSpPr>
            <a:xfrm>
              <a:off x="0" y="0"/>
              <a:ext cx="2715683" cy="2715683"/>
              <a:chOff x="0" y="0"/>
              <a:chExt cx="812800" cy="812800"/>
            </a:xfrm>
          </p:grpSpPr>
          <p:sp>
            <p:nvSpPr>
              <p:cNvPr id="483" name="Google Shape;483;p12"/>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7150" cap="sq" cmpd="sng">
                <a:solidFill>
                  <a:srgbClr val="4E639E"/>
                </a:solidFill>
                <a:prstDash val="dash"/>
                <a:miter lim="8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4" name="Google Shape;484;p12"/>
              <p:cNvSpPr txBox="1"/>
              <p:nvPr/>
            </p:nvSpPr>
            <p:spPr>
              <a:xfrm>
                <a:off x="76200" y="28575"/>
                <a:ext cx="660400" cy="708025"/>
              </a:xfrm>
              <a:prstGeom prst="rect">
                <a:avLst/>
              </a:prstGeom>
              <a:noFill/>
              <a:ln>
                <a:noFill/>
              </a:ln>
            </p:spPr>
            <p:txBody>
              <a:bodyPr spcFirstLastPara="1" wrap="square" lIns="50800" tIns="50800" rIns="50800" bIns="50800" anchor="ctr" anchorCtr="0">
                <a:noAutofit/>
              </a:bodyPr>
              <a:lstStyle/>
              <a:p>
                <a:pPr marL="0" marR="0" lvl="0" indent="0" algn="ctr" rtl="0">
                  <a:lnSpc>
                    <a:spcPct val="2022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485" name="Google Shape;485;p12"/>
            <p:cNvGrpSpPr/>
            <p:nvPr/>
          </p:nvGrpSpPr>
          <p:grpSpPr>
            <a:xfrm>
              <a:off x="150744" y="-157626"/>
              <a:ext cx="2603039" cy="2786065"/>
              <a:chOff x="0" y="-57150"/>
              <a:chExt cx="812800" cy="869950"/>
            </a:xfrm>
          </p:grpSpPr>
          <p:sp>
            <p:nvSpPr>
              <p:cNvPr id="486" name="Google Shape;486;p12"/>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3D5E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7" name="Google Shape;487;p12"/>
              <p:cNvSpPr txBox="1"/>
              <p:nvPr/>
            </p:nvSpPr>
            <p:spPr>
              <a:xfrm>
                <a:off x="76200" y="-57150"/>
                <a:ext cx="660400" cy="793750"/>
              </a:xfrm>
              <a:prstGeom prst="rect">
                <a:avLst/>
              </a:prstGeom>
              <a:noFill/>
              <a:ln>
                <a:noFill/>
              </a:ln>
            </p:spPr>
            <p:txBody>
              <a:bodyPr spcFirstLastPara="1" wrap="square" lIns="50800" tIns="50800" rIns="50800" bIns="50800" anchor="ctr" anchorCtr="0">
                <a:noAutofit/>
              </a:bodyPr>
              <a:lstStyle/>
              <a:p>
                <a:pPr marL="0" marR="0" lvl="0" indent="0" algn="ctr" rtl="0">
                  <a:lnSpc>
                    <a:spcPct val="544388"/>
                  </a:lnSpc>
                  <a:spcBef>
                    <a:spcPts val="0"/>
                  </a:spcBef>
                  <a:spcAft>
                    <a:spcPts val="0"/>
                  </a:spcAft>
                  <a:buNone/>
                </a:pPr>
                <a:endParaRPr sz="1800">
                  <a:solidFill>
                    <a:schemeClr val="dk1"/>
                  </a:solidFill>
                  <a:latin typeface="Calibri"/>
                  <a:ea typeface="Calibri"/>
                  <a:cs typeface="Calibri"/>
                  <a:sym typeface="Calibri"/>
                </a:endParaRPr>
              </a:p>
            </p:txBody>
          </p:sp>
        </p:grpSp>
        <p:cxnSp>
          <p:nvCxnSpPr>
            <p:cNvPr id="488" name="Google Shape;488;p12"/>
            <p:cNvCxnSpPr/>
            <p:nvPr/>
          </p:nvCxnSpPr>
          <p:spPr>
            <a:xfrm rot="10800000">
              <a:off x="1508585" y="145897"/>
              <a:ext cx="0" cy="360699"/>
            </a:xfrm>
            <a:prstGeom prst="straightConnector1">
              <a:avLst/>
            </a:prstGeom>
            <a:noFill/>
            <a:ln w="50800" cap="flat" cmpd="sng">
              <a:solidFill>
                <a:srgbClr val="F2981B"/>
              </a:solidFill>
              <a:prstDash val="solid"/>
              <a:round/>
              <a:headEnd type="none" w="sm" len="sm"/>
              <a:tailEnd type="none" w="sm" len="sm"/>
            </a:ln>
          </p:spPr>
        </p:cxnSp>
        <p:cxnSp>
          <p:nvCxnSpPr>
            <p:cNvPr id="489" name="Google Shape;489;p12"/>
            <p:cNvCxnSpPr/>
            <p:nvPr/>
          </p:nvCxnSpPr>
          <p:spPr>
            <a:xfrm rot="10800000">
              <a:off x="1508585" y="2198596"/>
              <a:ext cx="0" cy="360699"/>
            </a:xfrm>
            <a:prstGeom prst="straightConnector1">
              <a:avLst/>
            </a:prstGeom>
            <a:noFill/>
            <a:ln w="50800" cap="flat" cmpd="sng">
              <a:solidFill>
                <a:srgbClr val="F2981B"/>
              </a:solidFill>
              <a:prstDash val="solid"/>
              <a:round/>
              <a:headEnd type="none" w="sm" len="sm"/>
              <a:tailEnd type="none" w="sm" len="sm"/>
            </a:ln>
          </p:spPr>
        </p:cxnSp>
        <p:cxnSp>
          <p:nvCxnSpPr>
            <p:cNvPr id="490" name="Google Shape;490;p12"/>
            <p:cNvCxnSpPr/>
            <p:nvPr/>
          </p:nvCxnSpPr>
          <p:spPr>
            <a:xfrm>
              <a:off x="271240" y="1383242"/>
              <a:ext cx="360699" cy="0"/>
            </a:xfrm>
            <a:prstGeom prst="straightConnector1">
              <a:avLst/>
            </a:prstGeom>
            <a:noFill/>
            <a:ln w="50800" cap="flat" cmpd="sng">
              <a:solidFill>
                <a:srgbClr val="F2981B"/>
              </a:solidFill>
              <a:prstDash val="solid"/>
              <a:round/>
              <a:headEnd type="none" w="sm" len="sm"/>
              <a:tailEnd type="none" w="sm" len="sm"/>
            </a:ln>
          </p:spPr>
        </p:cxnSp>
        <p:cxnSp>
          <p:nvCxnSpPr>
            <p:cNvPr id="491" name="Google Shape;491;p12"/>
            <p:cNvCxnSpPr/>
            <p:nvPr/>
          </p:nvCxnSpPr>
          <p:spPr>
            <a:xfrm>
              <a:off x="618545" y="564904"/>
              <a:ext cx="303512" cy="194896"/>
            </a:xfrm>
            <a:prstGeom prst="straightConnector1">
              <a:avLst/>
            </a:prstGeom>
            <a:noFill/>
            <a:ln w="50800" cap="flat" cmpd="sng">
              <a:solidFill>
                <a:srgbClr val="F2981B"/>
              </a:solidFill>
              <a:prstDash val="solid"/>
              <a:round/>
              <a:headEnd type="none" w="sm" len="sm"/>
              <a:tailEnd type="none" w="sm" len="sm"/>
            </a:ln>
          </p:spPr>
        </p:cxnSp>
        <p:cxnSp>
          <p:nvCxnSpPr>
            <p:cNvPr id="492" name="Google Shape;492;p12"/>
            <p:cNvCxnSpPr/>
            <p:nvPr/>
          </p:nvCxnSpPr>
          <p:spPr>
            <a:xfrm rot="10800000" flipH="1">
              <a:off x="648415" y="1955791"/>
              <a:ext cx="274526" cy="233965"/>
            </a:xfrm>
            <a:prstGeom prst="straightConnector1">
              <a:avLst/>
            </a:prstGeom>
            <a:noFill/>
            <a:ln w="50800" cap="flat" cmpd="sng">
              <a:solidFill>
                <a:srgbClr val="F2981B"/>
              </a:solidFill>
              <a:prstDash val="solid"/>
              <a:round/>
              <a:headEnd type="none" w="sm" len="sm"/>
              <a:tailEnd type="none" w="sm" len="sm"/>
            </a:ln>
          </p:spPr>
        </p:cxnSp>
        <p:sp>
          <p:nvSpPr>
            <p:cNvPr id="493" name="Google Shape;493;p12"/>
            <p:cNvSpPr txBox="1"/>
            <p:nvPr/>
          </p:nvSpPr>
          <p:spPr>
            <a:xfrm>
              <a:off x="356907" y="737207"/>
              <a:ext cx="2190715" cy="1723293"/>
            </a:xfrm>
            <a:prstGeom prst="rect">
              <a:avLst/>
            </a:prstGeom>
            <a:noFill/>
            <a:ln>
              <a:noFill/>
            </a:ln>
          </p:spPr>
          <p:txBody>
            <a:bodyPr spcFirstLastPara="1" wrap="square" lIns="0" tIns="0" rIns="0" bIns="0" anchor="t" anchorCtr="0">
              <a:spAutoFit/>
            </a:bodyPr>
            <a:lstStyle/>
            <a:p>
              <a:pPr marL="0" marR="0" lvl="0" indent="0" algn="ctr" rtl="0">
                <a:lnSpc>
                  <a:spcPct val="140006"/>
                </a:lnSpc>
                <a:spcBef>
                  <a:spcPts val="0"/>
                </a:spcBef>
                <a:spcAft>
                  <a:spcPts val="0"/>
                </a:spcAft>
                <a:buNone/>
              </a:pPr>
              <a:r>
                <a:rPr lang="en-US" sz="5999" dirty="0">
                  <a:solidFill>
                    <a:srgbClr val="1F1674"/>
                  </a:solidFill>
                </a:rPr>
                <a:t>6</a:t>
              </a:r>
              <a:endParaRPr dirty="0"/>
            </a:p>
          </p:txBody>
        </p:sp>
      </p:grpSp>
      <p:sp>
        <p:nvSpPr>
          <p:cNvPr id="494" name="Google Shape;494;p12"/>
          <p:cNvSpPr txBox="1"/>
          <p:nvPr/>
        </p:nvSpPr>
        <p:spPr>
          <a:xfrm>
            <a:off x="4235644" y="835161"/>
            <a:ext cx="11139530" cy="1077218"/>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5000" dirty="0">
                <a:solidFill>
                  <a:srgbClr val="145C8C"/>
                </a:solidFill>
                <a:latin typeface="Arial"/>
                <a:ea typeface="Arial"/>
                <a:cs typeface="Arial"/>
                <a:sym typeface="Arial"/>
              </a:rPr>
              <a:t>MODELO – </a:t>
            </a:r>
            <a:r>
              <a:rPr lang="en-US" sz="5000" dirty="0" err="1">
                <a:solidFill>
                  <a:srgbClr val="145C8C"/>
                </a:solidFill>
                <a:latin typeface="Arial"/>
                <a:ea typeface="Arial"/>
                <a:cs typeface="Arial"/>
                <a:sym typeface="Arial"/>
              </a:rPr>
              <a:t>Bayes.NaiveBayes</a:t>
            </a:r>
            <a:endParaRPr sz="5000" dirty="0">
              <a:solidFill>
                <a:srgbClr val="145C8C"/>
              </a:solidFill>
              <a:latin typeface="Arial"/>
              <a:ea typeface="Arial"/>
              <a:cs typeface="Arial"/>
              <a:sym typeface="Arial"/>
            </a:endParaRPr>
          </a:p>
        </p:txBody>
      </p:sp>
      <p:pic>
        <p:nvPicPr>
          <p:cNvPr id="3" name="Imagen 2">
            <a:extLst>
              <a:ext uri="{FF2B5EF4-FFF2-40B4-BE49-F238E27FC236}">
                <a16:creationId xmlns:a16="http://schemas.microsoft.com/office/drawing/2014/main" id="{9C4CEC51-45B6-65AF-5741-D47D3918E11C}"/>
              </a:ext>
            </a:extLst>
          </p:cNvPr>
          <p:cNvPicPr>
            <a:picLocks noChangeAspect="1"/>
          </p:cNvPicPr>
          <p:nvPr/>
        </p:nvPicPr>
        <p:blipFill>
          <a:blip r:embed="rId3"/>
          <a:stretch>
            <a:fillRect/>
          </a:stretch>
        </p:blipFill>
        <p:spPr>
          <a:xfrm>
            <a:off x="1778682" y="2292407"/>
            <a:ext cx="9522847" cy="5633992"/>
          </a:xfrm>
          <a:prstGeom prst="rect">
            <a:avLst/>
          </a:prstGeom>
        </p:spPr>
      </p:pic>
      <p:sp>
        <p:nvSpPr>
          <p:cNvPr id="7" name="CuadroTexto 6">
            <a:extLst>
              <a:ext uri="{FF2B5EF4-FFF2-40B4-BE49-F238E27FC236}">
                <a16:creationId xmlns:a16="http://schemas.microsoft.com/office/drawing/2014/main" id="{E72D7DAD-AE24-751F-1541-2FB9A3DBB356}"/>
              </a:ext>
            </a:extLst>
          </p:cNvPr>
          <p:cNvSpPr txBox="1"/>
          <p:nvPr/>
        </p:nvSpPr>
        <p:spPr>
          <a:xfrm>
            <a:off x="11558471" y="2956684"/>
            <a:ext cx="6160168" cy="4462760"/>
          </a:xfrm>
          <a:prstGeom prst="rect">
            <a:avLst/>
          </a:prstGeom>
          <a:noFill/>
        </p:spPr>
        <p:txBody>
          <a:bodyPr wrap="square" rtlCol="0">
            <a:spAutoFit/>
          </a:bodyPr>
          <a:lstStyle/>
          <a:p>
            <a:r>
              <a:rPr lang="es-PE" sz="1800" dirty="0"/>
              <a:t>Precisión del 74.8% con 4,103 instancias correctas de 5,484. Su fortaleza radica en el análisis probabilístico, especialmente efectivo para identificar patrones en grupos específicos.</a:t>
            </a:r>
          </a:p>
          <a:p>
            <a:endParaRPr lang="es-PE" sz="1800" dirty="0"/>
          </a:p>
          <a:p>
            <a:r>
              <a:rPr lang="es-PE" sz="1800" dirty="0"/>
              <a:t>Interpretación de Velocidad Extrema</a:t>
            </a:r>
          </a:p>
          <a:p>
            <a:r>
              <a:rPr lang="es-PE" sz="1800" dirty="0"/>
              <a:t>Tiempo de Entrenamiento (0.12 segundos):</a:t>
            </a:r>
          </a:p>
          <a:p>
            <a:pPr marL="285750" lvl="0" indent="-285750">
              <a:buFont typeface="Arial" panose="020B0604020202020204" pitchFamily="34" charset="0"/>
              <a:buChar char="•"/>
            </a:pPr>
            <a:r>
              <a:rPr lang="es-PE" sz="1800" dirty="0"/>
              <a:t>Ventaja Crítica: 7.4x más rápido que J48, &gt;8x más rápido que </a:t>
            </a:r>
            <a:r>
              <a:rPr lang="es-PE" sz="1800" dirty="0" err="1"/>
              <a:t>RandomForest</a:t>
            </a:r>
            <a:r>
              <a:rPr lang="es-PE" sz="1800" dirty="0"/>
              <a:t>.</a:t>
            </a:r>
          </a:p>
          <a:p>
            <a:pPr marL="285750" lvl="0" indent="-285750">
              <a:buFont typeface="Arial" panose="020B0604020202020204" pitchFamily="34" charset="0"/>
              <a:buChar char="•"/>
            </a:pPr>
            <a:r>
              <a:rPr lang="es-PE" sz="1800" dirty="0"/>
              <a:t>Aplicación en Emergencias: Clasificación inmediata en situaciones críticas.</a:t>
            </a:r>
          </a:p>
          <a:p>
            <a:pPr marL="285750" lvl="0" indent="-285750">
              <a:buFont typeface="Arial" panose="020B0604020202020204" pitchFamily="34" charset="0"/>
              <a:buChar char="•"/>
            </a:pPr>
            <a:r>
              <a:rPr lang="es-PE" sz="1800" dirty="0"/>
              <a:t>Escalabilidad Masiva: Procesamiento de miles de casos en segundos.</a:t>
            </a:r>
          </a:p>
          <a:p>
            <a:pPr marL="285750" lvl="0" indent="-285750">
              <a:buFont typeface="Arial" panose="020B0604020202020204" pitchFamily="34" charset="0"/>
              <a:buChar char="•"/>
            </a:pPr>
            <a:r>
              <a:rPr lang="es-PE" sz="1800" dirty="0"/>
              <a:t>Actualizaciones en Tiempo Real: </a:t>
            </a:r>
            <a:r>
              <a:rPr lang="es-PE" sz="1800" dirty="0" err="1"/>
              <a:t>Re-entrenamiento</a:t>
            </a:r>
            <a:r>
              <a:rPr lang="es-PE" sz="1800" dirty="0"/>
              <a:t> instantáneo con nuevos datos.</a:t>
            </a:r>
          </a:p>
          <a:p>
            <a:endParaRPr lang="es-PE" dirty="0"/>
          </a:p>
        </p:txBody>
      </p:sp>
    </p:spTree>
    <p:extLst>
      <p:ext uri="{BB962C8B-B14F-4D97-AF65-F5344CB8AC3E}">
        <p14:creationId xmlns:p14="http://schemas.microsoft.com/office/powerpoint/2010/main" val="4246817211"/>
      </p:ext>
    </p:extLst>
  </p:cSld>
  <p:clrMapOvr>
    <a:masterClrMapping/>
  </p:clrMapOvr>
  <p:transition spd="slow">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D775AAF-5005-2CDA-4178-BCA87AA67E4C}"/>
              </a:ext>
            </a:extLst>
          </p:cNvPr>
          <p:cNvSpPr>
            <a:spLocks noGrp="1"/>
          </p:cNvSpPr>
          <p:nvPr>
            <p:ph type="ctrTitle"/>
          </p:nvPr>
        </p:nvSpPr>
        <p:spPr>
          <a:xfrm>
            <a:off x="1439778" y="584710"/>
            <a:ext cx="8586537" cy="1976354"/>
          </a:xfrm>
        </p:spPr>
        <p:txBody>
          <a:bodyPr>
            <a:normAutofit/>
          </a:bodyPr>
          <a:lstStyle/>
          <a:p>
            <a:pPr algn="l"/>
            <a:r>
              <a:rPr lang="es-PE" dirty="0"/>
              <a:t>ANÁLISIS COMPARATIVO INTEGRAL</a:t>
            </a:r>
            <a:br>
              <a:rPr lang="es-PE" dirty="0"/>
            </a:br>
            <a:r>
              <a:rPr lang="es-PE" dirty="0"/>
              <a:t>Ranking por Métricas Clave:</a:t>
            </a:r>
          </a:p>
        </p:txBody>
      </p:sp>
      <p:pic>
        <p:nvPicPr>
          <p:cNvPr id="6" name="Imagen 5" descr="Tabla&#10;&#10;El contenido generado por IA puede ser incorrecto.">
            <a:extLst>
              <a:ext uri="{FF2B5EF4-FFF2-40B4-BE49-F238E27FC236}">
                <a16:creationId xmlns:a16="http://schemas.microsoft.com/office/drawing/2014/main" id="{F307CB6E-2260-1F0B-9FAF-D2572F9F25EC}"/>
              </a:ext>
            </a:extLst>
          </p:cNvPr>
          <p:cNvPicPr>
            <a:picLocks noChangeAspect="1"/>
          </p:cNvPicPr>
          <p:nvPr/>
        </p:nvPicPr>
        <p:blipFill>
          <a:blip r:embed="rId2"/>
          <a:stretch>
            <a:fillRect/>
          </a:stretch>
        </p:blipFill>
        <p:spPr>
          <a:xfrm>
            <a:off x="3043990" y="2881129"/>
            <a:ext cx="11373920" cy="2557145"/>
          </a:xfrm>
          <a:prstGeom prst="rect">
            <a:avLst/>
          </a:prstGeom>
        </p:spPr>
      </p:pic>
      <p:sp>
        <p:nvSpPr>
          <p:cNvPr id="8" name="CuadroTexto 7">
            <a:extLst>
              <a:ext uri="{FF2B5EF4-FFF2-40B4-BE49-F238E27FC236}">
                <a16:creationId xmlns:a16="http://schemas.microsoft.com/office/drawing/2014/main" id="{FD6C481E-5003-B4DA-D6D3-5583B6AD3DCE}"/>
              </a:ext>
            </a:extLst>
          </p:cNvPr>
          <p:cNvSpPr txBox="1"/>
          <p:nvPr/>
        </p:nvSpPr>
        <p:spPr>
          <a:xfrm>
            <a:off x="1439778" y="5697087"/>
            <a:ext cx="12224084" cy="3624069"/>
          </a:xfrm>
          <a:prstGeom prst="rect">
            <a:avLst/>
          </a:prstGeom>
          <a:noFill/>
        </p:spPr>
        <p:txBody>
          <a:bodyPr wrap="square">
            <a:spAutoFit/>
          </a:bodyPr>
          <a:lstStyle/>
          <a:p>
            <a:pPr indent="182880" algn="just">
              <a:lnSpc>
                <a:spcPct val="95000"/>
              </a:lnSpc>
              <a:spcAft>
                <a:spcPts val="600"/>
              </a:spcAft>
              <a:buNone/>
              <a:tabLst>
                <a:tab pos="182880" algn="l"/>
              </a:tabLst>
            </a:pPr>
            <a:r>
              <a:rPr lang="es-PE" sz="3000" b="1" spc="-5" dirty="0">
                <a:effectLst/>
                <a:latin typeface="Times New Roman" panose="02020603050405020304" pitchFamily="18" charset="0"/>
                <a:ea typeface="SimSun" panose="02010600030101010101" pitchFamily="2" charset="-122"/>
              </a:rPr>
              <a:t>Casos Graves Perdidos (Análisis Crítico)</a:t>
            </a:r>
          </a:p>
          <a:p>
            <a:pPr marL="342900" lvl="0" indent="-342900" algn="just">
              <a:lnSpc>
                <a:spcPct val="95000"/>
              </a:lnSpc>
              <a:spcAft>
                <a:spcPts val="600"/>
              </a:spcAft>
              <a:buFont typeface="Symbol" panose="05050102010706020507" pitchFamily="18" charset="2"/>
              <a:buChar char=""/>
              <a:tabLst>
                <a:tab pos="182880" algn="l"/>
              </a:tabLst>
            </a:pPr>
            <a:r>
              <a:rPr lang="es-PE" sz="3000" spc="-5" dirty="0" err="1">
                <a:effectLst/>
                <a:latin typeface="Times New Roman" panose="02020603050405020304" pitchFamily="18" charset="0"/>
                <a:ea typeface="SimSun" panose="02010600030101010101" pitchFamily="2" charset="-122"/>
              </a:rPr>
              <a:t>RandomForest</a:t>
            </a:r>
            <a:r>
              <a:rPr lang="es-PE" sz="3000" spc="-5" dirty="0">
                <a:effectLst/>
                <a:latin typeface="Times New Roman" panose="02020603050405020304" pitchFamily="18" charset="0"/>
                <a:ea typeface="SimSun" panose="02010600030101010101" pitchFamily="2" charset="-122"/>
              </a:rPr>
              <a:t>: 60 casos perdidos</a:t>
            </a:r>
          </a:p>
          <a:p>
            <a:pPr marL="342900" lvl="0" indent="-342900" algn="just">
              <a:lnSpc>
                <a:spcPct val="95000"/>
              </a:lnSpc>
              <a:spcAft>
                <a:spcPts val="600"/>
              </a:spcAft>
              <a:buFont typeface="Symbol" panose="05050102010706020507" pitchFamily="18" charset="2"/>
              <a:buChar char=""/>
              <a:tabLst>
                <a:tab pos="182880" algn="l"/>
              </a:tabLst>
            </a:pPr>
            <a:r>
              <a:rPr lang="es-PE" sz="3000" spc="-5" dirty="0">
                <a:effectLst/>
                <a:latin typeface="Times New Roman" panose="02020603050405020304" pitchFamily="18" charset="0"/>
                <a:ea typeface="SimSun" panose="02010600030101010101" pitchFamily="2" charset="-122"/>
              </a:rPr>
              <a:t>J48: 53 casos perdidos </a:t>
            </a:r>
          </a:p>
          <a:p>
            <a:pPr marL="342900" lvl="0" indent="-342900" algn="just">
              <a:lnSpc>
                <a:spcPct val="95000"/>
              </a:lnSpc>
              <a:spcAft>
                <a:spcPts val="600"/>
              </a:spcAft>
              <a:buFont typeface="Symbol" panose="05050102010706020507" pitchFamily="18" charset="2"/>
              <a:buChar char=""/>
              <a:tabLst>
                <a:tab pos="182880" algn="l"/>
              </a:tabLst>
            </a:pPr>
            <a:r>
              <a:rPr lang="es-PE" sz="3000" spc="-5" dirty="0" err="1">
                <a:effectLst/>
                <a:latin typeface="Times New Roman" panose="02020603050405020304" pitchFamily="18" charset="0"/>
                <a:ea typeface="SimSun" panose="02010600030101010101" pitchFamily="2" charset="-122"/>
              </a:rPr>
              <a:t>Naive</a:t>
            </a:r>
            <a:r>
              <a:rPr lang="es-PE" sz="3000" spc="-5" dirty="0">
                <a:effectLst/>
                <a:latin typeface="Times New Roman" panose="02020603050405020304" pitchFamily="18" charset="0"/>
                <a:ea typeface="SimSun" panose="02010600030101010101" pitchFamily="2" charset="-122"/>
              </a:rPr>
              <a:t> Bayes: 48 casos perdidos</a:t>
            </a:r>
          </a:p>
          <a:p>
            <a:pPr lvl="0" algn="just">
              <a:lnSpc>
                <a:spcPct val="95000"/>
              </a:lnSpc>
              <a:spcAft>
                <a:spcPts val="600"/>
              </a:spcAft>
              <a:tabLst>
                <a:tab pos="182880" algn="l"/>
              </a:tabLst>
            </a:pPr>
            <a:endParaRPr lang="es-PE" sz="3000" spc="-5" dirty="0">
              <a:effectLst/>
              <a:latin typeface="Times New Roman" panose="02020603050405020304" pitchFamily="18" charset="0"/>
              <a:ea typeface="SimSun" panose="02010600030101010101" pitchFamily="2" charset="-122"/>
            </a:endParaRPr>
          </a:p>
          <a:p>
            <a:pPr indent="182880" algn="just">
              <a:lnSpc>
                <a:spcPct val="95000"/>
              </a:lnSpc>
              <a:spcAft>
                <a:spcPts val="600"/>
              </a:spcAft>
              <a:tabLst>
                <a:tab pos="182880" algn="l"/>
              </a:tabLst>
            </a:pPr>
            <a:r>
              <a:rPr lang="es-PE" sz="3000" b="1" spc="-5" dirty="0">
                <a:effectLst/>
                <a:latin typeface="Times New Roman" panose="02020603050405020304" pitchFamily="18" charset="0"/>
                <a:ea typeface="SimSun" panose="02010600030101010101" pitchFamily="2" charset="-122"/>
              </a:rPr>
              <a:t>Conclusión crítica:</a:t>
            </a:r>
          </a:p>
          <a:p>
            <a:pPr indent="182880" algn="just">
              <a:lnSpc>
                <a:spcPct val="95000"/>
              </a:lnSpc>
              <a:spcAft>
                <a:spcPts val="600"/>
              </a:spcAft>
              <a:tabLst>
                <a:tab pos="182880" algn="l"/>
              </a:tabLst>
            </a:pPr>
            <a:r>
              <a:rPr lang="es-PE" sz="3000" spc="-5" dirty="0">
                <a:effectLst/>
                <a:latin typeface="Times New Roman" panose="02020603050405020304" pitchFamily="18" charset="0"/>
                <a:ea typeface="SimSun" panose="02010600030101010101" pitchFamily="2" charset="-122"/>
              </a:rPr>
              <a:t>Ningún modelo individual es seguro para detección de anemia grave.</a:t>
            </a:r>
          </a:p>
        </p:txBody>
      </p:sp>
    </p:spTree>
    <p:extLst>
      <p:ext uri="{BB962C8B-B14F-4D97-AF65-F5344CB8AC3E}">
        <p14:creationId xmlns:p14="http://schemas.microsoft.com/office/powerpoint/2010/main" val="27854176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a:extLst>
              <a:ext uri="{FF2B5EF4-FFF2-40B4-BE49-F238E27FC236}">
                <a16:creationId xmlns:a16="http://schemas.microsoft.com/office/drawing/2014/main" id="{25E29F9C-67CC-DA93-07A0-97ABA181BDA0}"/>
              </a:ext>
            </a:extLst>
          </p:cNvPr>
          <p:cNvSpPr txBox="1"/>
          <p:nvPr/>
        </p:nvSpPr>
        <p:spPr>
          <a:xfrm>
            <a:off x="1363579" y="1604211"/>
            <a:ext cx="13796210" cy="5570756"/>
          </a:xfrm>
          <a:prstGeom prst="rect">
            <a:avLst/>
          </a:prstGeom>
          <a:noFill/>
        </p:spPr>
        <p:txBody>
          <a:bodyPr wrap="square" rtlCol="0">
            <a:spAutoFit/>
          </a:bodyPr>
          <a:lstStyle/>
          <a:p>
            <a:r>
              <a:rPr lang="es-PE" sz="4000" b="1" cap="small" dirty="0">
                <a:effectLst>
                  <a:outerShdw sx="0" sy="0">
                    <a:srgbClr val="000000"/>
                  </a:outerShdw>
                </a:effectLst>
              </a:rPr>
              <a:t>CONCLUSIONES Y RECOMENDACIONES</a:t>
            </a:r>
          </a:p>
          <a:p>
            <a:endParaRPr lang="es-PE" b="1" cap="small" dirty="0">
              <a:effectLst>
                <a:outerShdw sx="0" sy="0">
                  <a:srgbClr val="000000"/>
                </a:outerShdw>
              </a:effectLst>
            </a:endParaRPr>
          </a:p>
          <a:p>
            <a:endParaRPr lang="es-PE" b="1" cap="small" dirty="0">
              <a:effectLst>
                <a:outerShdw sx="0" sy="0">
                  <a:srgbClr val="000000"/>
                </a:outerShdw>
              </a:effectLst>
            </a:endParaRPr>
          </a:p>
          <a:p>
            <a:pPr marL="285750" lvl="0" indent="-285750">
              <a:buFont typeface="Arial" panose="020B0604020202020204" pitchFamily="34" charset="0"/>
              <a:buChar char="•"/>
            </a:pPr>
            <a:r>
              <a:rPr lang="es-PE" sz="3200" dirty="0" err="1"/>
              <a:t>RandomForest</a:t>
            </a:r>
            <a:r>
              <a:rPr lang="es-PE" sz="3200" dirty="0"/>
              <a:t> establece nuevo estándar con 80.0% de precisión, presenta mejor capacidad predictiva.</a:t>
            </a:r>
          </a:p>
          <a:p>
            <a:pPr lvl="0"/>
            <a:endParaRPr lang="es-PE" sz="3200" dirty="0"/>
          </a:p>
          <a:p>
            <a:pPr marL="285750" lvl="0" indent="-285750">
              <a:buFont typeface="Arial" panose="020B0604020202020204" pitchFamily="34" charset="0"/>
              <a:buChar char="•"/>
            </a:pPr>
            <a:r>
              <a:rPr lang="es-PE" sz="3200" dirty="0"/>
              <a:t>J48 ofrece interpretabilidad práctica con pérdida mínima de precisión.</a:t>
            </a:r>
          </a:p>
          <a:p>
            <a:pPr lvl="0"/>
            <a:endParaRPr lang="es-PE" sz="3200" dirty="0"/>
          </a:p>
          <a:p>
            <a:pPr marL="285750" lvl="0" indent="-285750">
              <a:buFont typeface="Arial" panose="020B0604020202020204" pitchFamily="34" charset="0"/>
              <a:buChar char="•"/>
            </a:pPr>
            <a:r>
              <a:rPr lang="es-PE" sz="3200" dirty="0" err="1"/>
              <a:t>Naive</a:t>
            </a:r>
            <a:r>
              <a:rPr lang="es-PE" sz="3200" dirty="0"/>
              <a:t> Bayes por su velocidad es aplicable para primeras alertas o en entornos donde no se tiene al alcance mayores facilidades tecnológicas.</a:t>
            </a:r>
          </a:p>
          <a:p>
            <a:pPr lvl="0"/>
            <a:endParaRPr lang="es-PE" sz="3200" dirty="0"/>
          </a:p>
          <a:p>
            <a:pPr marL="285750" indent="-285750">
              <a:buFont typeface="Arial" panose="020B0604020202020204" pitchFamily="34" charset="0"/>
              <a:buChar char="•"/>
            </a:pPr>
            <a:r>
              <a:rPr lang="es-PE" sz="3200" dirty="0"/>
              <a:t>Todos los modelos fallan críticamente en detección de anemia grave.</a:t>
            </a:r>
            <a:endParaRPr lang="es-PE" sz="3200" b="1" cap="small" dirty="0">
              <a:effectLst>
                <a:outerShdw sx="0" sy="0">
                  <a:srgbClr val="000000"/>
                </a:outerShdw>
              </a:effectLst>
            </a:endParaRPr>
          </a:p>
        </p:txBody>
      </p:sp>
    </p:spTree>
    <p:extLst>
      <p:ext uri="{BB962C8B-B14F-4D97-AF65-F5344CB8AC3E}">
        <p14:creationId xmlns:p14="http://schemas.microsoft.com/office/powerpoint/2010/main" val="33910463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adroTexto 6">
            <a:extLst>
              <a:ext uri="{FF2B5EF4-FFF2-40B4-BE49-F238E27FC236}">
                <a16:creationId xmlns:a16="http://schemas.microsoft.com/office/drawing/2014/main" id="{B7718D9D-FB51-90A3-02E1-9F6249E94B87}"/>
              </a:ext>
            </a:extLst>
          </p:cNvPr>
          <p:cNvSpPr txBox="1"/>
          <p:nvPr/>
        </p:nvSpPr>
        <p:spPr>
          <a:xfrm>
            <a:off x="1283368" y="669718"/>
            <a:ext cx="16507327" cy="8679299"/>
          </a:xfrm>
          <a:prstGeom prst="rect">
            <a:avLst/>
          </a:prstGeom>
          <a:noFill/>
        </p:spPr>
        <p:txBody>
          <a:bodyPr wrap="square" rtlCol="0">
            <a:spAutoFit/>
          </a:bodyPr>
          <a:lstStyle/>
          <a:p>
            <a:r>
              <a:rPr lang="es-PE" sz="3200" b="1" dirty="0"/>
              <a:t>Modelo de Implementación Híbrida</a:t>
            </a:r>
            <a:endParaRPr lang="es-PE" sz="3200" dirty="0"/>
          </a:p>
          <a:p>
            <a:r>
              <a:rPr lang="es-PE" sz="3200" dirty="0"/>
              <a:t>Fase 1: Tamizaje con </a:t>
            </a:r>
            <a:r>
              <a:rPr lang="es-PE" sz="3200" dirty="0" err="1"/>
              <a:t>RandomForest</a:t>
            </a:r>
            <a:r>
              <a:rPr lang="es-PE" sz="3200" dirty="0"/>
              <a:t> (80% de casos).</a:t>
            </a:r>
          </a:p>
          <a:p>
            <a:r>
              <a:rPr lang="es-PE" sz="3200" dirty="0"/>
              <a:t>Fase 2: Evaluación interpretable con J48 (casos complejos).</a:t>
            </a:r>
          </a:p>
          <a:p>
            <a:r>
              <a:rPr lang="es-PE" sz="3200" dirty="0"/>
              <a:t>Fase 3: Confirmación manual obligatoria (casos graves).</a:t>
            </a:r>
          </a:p>
          <a:p>
            <a:endParaRPr lang="es-PE" sz="3200" dirty="0"/>
          </a:p>
          <a:p>
            <a:r>
              <a:rPr lang="es-PE" sz="3200" b="1" dirty="0"/>
              <a:t>Impacto Esperado</a:t>
            </a:r>
            <a:endParaRPr lang="es-PE" sz="3200" dirty="0"/>
          </a:p>
          <a:p>
            <a:r>
              <a:rPr lang="es-PE" sz="3200" dirty="0"/>
              <a:t>Reducción 40% en tiempo de diagnóstico.</a:t>
            </a:r>
          </a:p>
          <a:p>
            <a:r>
              <a:rPr lang="es-PE" sz="3200" dirty="0"/>
              <a:t>Optimización 60% en uso de recursos.</a:t>
            </a:r>
          </a:p>
          <a:p>
            <a:r>
              <a:rPr lang="es-PE" sz="3200" dirty="0"/>
              <a:t>Mejora 25% en detección temprana.</a:t>
            </a:r>
          </a:p>
          <a:p>
            <a:endParaRPr lang="es-PE" sz="3200" dirty="0"/>
          </a:p>
          <a:p>
            <a:r>
              <a:rPr lang="es-PE" sz="3200" b="1" dirty="0"/>
              <a:t>Recomendación Final</a:t>
            </a:r>
            <a:endParaRPr lang="es-PE" sz="3200" dirty="0"/>
          </a:p>
          <a:p>
            <a:r>
              <a:rPr lang="es-PE" sz="3200" dirty="0"/>
              <a:t>La crisis epidemiológica actual (anemia 43.7%, tendencia ascendente) requiere implementación inmediata de estos algoritmos como herramientas complementarias, nunca sustitutos del juicio clínico, con protocolos de seguridad obligatorios para casos graves. </a:t>
            </a:r>
          </a:p>
          <a:p>
            <a:r>
              <a:rPr lang="es-PE" sz="3200" dirty="0"/>
              <a:t>La lucha contra la anemia infantil en Perú necesita herramientas más precisas, y este estudio las proporciona, pero siempre con la seguridad clínica como prioridad absoluta.</a:t>
            </a:r>
          </a:p>
          <a:p>
            <a:endParaRPr lang="es-PE" dirty="0"/>
          </a:p>
        </p:txBody>
      </p:sp>
    </p:spTree>
    <p:extLst>
      <p:ext uri="{BB962C8B-B14F-4D97-AF65-F5344CB8AC3E}">
        <p14:creationId xmlns:p14="http://schemas.microsoft.com/office/powerpoint/2010/main" val="1550979979"/>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8998</TotalTime>
  <Words>1186</Words>
  <Application>Microsoft Office PowerPoint</Application>
  <PresentationFormat>Personalizado</PresentationFormat>
  <Paragraphs>180</Paragraphs>
  <Slides>22</Slides>
  <Notes>18</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22</vt:i4>
      </vt:variant>
    </vt:vector>
  </HeadingPairs>
  <TitlesOfParts>
    <vt:vector size="30" baseType="lpstr">
      <vt:lpstr>Arial</vt:lpstr>
      <vt:lpstr>Times New Roman</vt:lpstr>
      <vt:lpstr>Bebas Neue</vt:lpstr>
      <vt:lpstr>Gill Sans</vt:lpstr>
      <vt:lpstr>Calibri</vt:lpstr>
      <vt:lpstr>Montserrat</vt:lpstr>
      <vt:lpstr>Symbol</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ANÁLISIS COMPARATIVO INTEGRAL Ranking por Métricas Clave:</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PAUL_LEON</dc:creator>
  <cp:lastModifiedBy>PAUL LEON</cp:lastModifiedBy>
  <cp:revision>22</cp:revision>
  <dcterms:created xsi:type="dcterms:W3CDTF">2006-08-16T00:00:00Z</dcterms:created>
  <dcterms:modified xsi:type="dcterms:W3CDTF">2025-06-26T04:08:46Z</dcterms:modified>
</cp:coreProperties>
</file>