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12192000"/>
  <p:notesSz cx="6858000" cy="9144000"/>
  <p:embeddedFontLst>
    <p:embeddedFont>
      <p:font typeface="Roboto"/>
      <p:regular r:id="rId49"/>
      <p:bold r:id="rId50"/>
      <p:italic r:id="rId51"/>
      <p:boldItalic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3" roundtripDataSignature="AMtx7mjbiq2sXWDzyq3ExiHNkR4GiuNKN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CD41B89-C7D0-4625-A74E-FBACD4AEB46D}">
  <a:tblStyle styleId="{5CD41B89-C7D0-4625-A74E-FBACD4AEB46D}"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1F0340EB-DBA0-4ECB-9ABA-691CE460AE1E}"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font" Target="fonts/Robot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Roboto-italic.fntdata"/><Relationship Id="rId50" Type="http://schemas.openxmlformats.org/officeDocument/2006/relationships/font" Target="fonts/Roboto-bold.fntdata"/><Relationship Id="rId53" Type="http://customschemas.google.com/relationships/presentationmetadata" Target="metadata"/><Relationship Id="rId52" Type="http://schemas.openxmlformats.org/officeDocument/2006/relationships/font" Target="fonts/Robot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f624076d86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g3f624076d86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f624076d86_0_9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f624076d86_0_9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f624b720f0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f624b720f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f624b720f0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f624b720f0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f624076d86_0_10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f624076d86_0_10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f624b720f0_4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f624b720f0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f624b720f0_0_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f624b720f0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f624b720f0_0_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3f624b720f0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f624b720f0_0_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f624b720f0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f624b720f0_0_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f624b720f0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f624b720f0_0_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3f624b720f0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f624b720f0_0_1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f624b720f0_0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f624b720f0_0_1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3f624b720f0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f624b720f0_4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3f624b720f0_4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f624b720f0_5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3f624b720f0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f624b720f0_5_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f624b720f0_5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f624b720f0_5_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f624b720f0_5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f624b720f0_5_2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3f624b720f0_5_2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f624b720f0_5_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3f624b720f0_5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3f624b720f0_5_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3f624b720f0_5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3f624b720f0_5_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3f624b720f0_5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3f624b720f0_5_8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3f624b720f0_5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f624b720f0_5_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3f624b720f0_5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f624b720f0_5_1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3f624b720f0_5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f624b720f0_5_1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3f624b720f0_5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f624b720f0_5_1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3f624b720f0_5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3f624b720f0_5_1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3f624b720f0_5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f624b720f0_5_1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f624b720f0_5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3f624b720f0_5_1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3f624b720f0_5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3f624b720f0_5_1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3f624b720f0_5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3f624b720f0_5_1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3f624b720f0_5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3f624b720f0_5_1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3f624b720f0_5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f624b720f0_5_2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3f624b720f0_5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f624b720f0_5_2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f624b720f0_5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g3f624b720f0_5_2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79" name="Google Shape;379;g3f624b720f0_5_2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3f624b720f0_5_2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3f624b720f0_5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3f624b720f0_5_2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3f624b720f0_5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3f624b720f0_5_2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3f624b720f0_5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g3f624b720f0_5_2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16" name="Google Shape;416;g3f624b720f0_5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3f624b720f0_5_2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22" name="Google Shape;422;g3f624b720f0_5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3f624b720f0_4_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29" name="Google Shape;429;g3f624b720f0_4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3f624b720f0_5_2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3f624b720f0_5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3f624b720f0_5_2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41" name="Google Shape;441;g3f624b720f0_5_2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grpSp>
        <p:nvGrpSpPr>
          <p:cNvPr id="10" name="Google Shape;10;g3f624076d86_0_892"/>
          <p:cNvGrpSpPr/>
          <p:nvPr/>
        </p:nvGrpSpPr>
        <p:grpSpPr>
          <a:xfrm>
            <a:off x="8130968" y="7"/>
            <a:ext cx="4060732" cy="2707359"/>
            <a:chOff x="6098378" y="5"/>
            <a:chExt cx="3045625" cy="2030570"/>
          </a:xfrm>
        </p:grpSpPr>
        <p:sp>
          <p:nvSpPr>
            <p:cNvPr id="11" name="Google Shape;11;g3f624076d86_0_892"/>
            <p:cNvSpPr/>
            <p:nvPr/>
          </p:nvSpPr>
          <p:spPr>
            <a:xfrm>
              <a:off x="8128803" y="16"/>
              <a:ext cx="1015200" cy="1015200"/>
            </a:xfrm>
            <a:prstGeom prst="rect">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 name="Google Shape;12;g3f624076d86_0_892"/>
            <p:cNvSpPr/>
            <p:nvPr/>
          </p:nvSpPr>
          <p:spPr>
            <a:xfrm flipH="1">
              <a:off x="7113463" y="5"/>
              <a:ext cx="1015200" cy="1015200"/>
            </a:xfrm>
            <a:prstGeom prst="rtTriangle">
              <a:avLst/>
            </a:pr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3" name="Google Shape;13;g3f624076d86_0_892"/>
            <p:cNvSpPr/>
            <p:nvPr/>
          </p:nvSpPr>
          <p:spPr>
            <a:xfrm flipH="1" rot="10800000">
              <a:off x="7113588" y="107"/>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4" name="Google Shape;14;g3f624076d86_0_892"/>
            <p:cNvSpPr/>
            <p:nvPr/>
          </p:nvSpPr>
          <p:spPr>
            <a:xfrm rot="10800000">
              <a:off x="6098378" y="97"/>
              <a:ext cx="1015200" cy="1015200"/>
            </a:xfrm>
            <a:prstGeom prst="rtTriangle">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5" name="Google Shape;15;g3f624076d86_0_892"/>
            <p:cNvSpPr/>
            <p:nvPr/>
          </p:nvSpPr>
          <p:spPr>
            <a:xfrm rot="10800000">
              <a:off x="8128789" y="1015375"/>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6" name="Google Shape;16;g3f624076d86_0_892"/>
          <p:cNvSpPr txBox="1"/>
          <p:nvPr>
            <p:ph type="ctrTitle"/>
          </p:nvPr>
        </p:nvSpPr>
        <p:spPr>
          <a:xfrm>
            <a:off x="797467" y="2366963"/>
            <a:ext cx="10962900" cy="1118400"/>
          </a:xfrm>
          <a:prstGeom prst="rect">
            <a:avLst/>
          </a:prstGeom>
        </p:spPr>
        <p:txBody>
          <a:bodyPr anchorCtr="0" anchor="b" bIns="121900" lIns="121900" spcFirstLastPara="1" rIns="121900" wrap="square" tIns="121900">
            <a:normAutofit/>
          </a:bodyPr>
          <a:lstStyle>
            <a:lvl1pPr lvl="0">
              <a:spcBef>
                <a:spcPts val="0"/>
              </a:spcBef>
              <a:spcAft>
                <a:spcPts val="0"/>
              </a:spcAft>
              <a:buClr>
                <a:schemeClr val="lt1"/>
              </a:buClr>
              <a:buSzPts val="5600"/>
              <a:buNone/>
              <a:defRPr sz="5600">
                <a:solidFill>
                  <a:schemeClr val="lt1"/>
                </a:solidFill>
              </a:defRPr>
            </a:lvl1pPr>
            <a:lvl2pPr lvl="1">
              <a:spcBef>
                <a:spcPts val="0"/>
              </a:spcBef>
              <a:spcAft>
                <a:spcPts val="0"/>
              </a:spcAft>
              <a:buClr>
                <a:schemeClr val="lt1"/>
              </a:buClr>
              <a:buSzPts val="5600"/>
              <a:buNone/>
              <a:defRPr sz="5600">
                <a:solidFill>
                  <a:schemeClr val="lt1"/>
                </a:solidFill>
              </a:defRPr>
            </a:lvl2pPr>
            <a:lvl3pPr lvl="2">
              <a:spcBef>
                <a:spcPts val="0"/>
              </a:spcBef>
              <a:spcAft>
                <a:spcPts val="0"/>
              </a:spcAft>
              <a:buClr>
                <a:schemeClr val="lt1"/>
              </a:buClr>
              <a:buSzPts val="5600"/>
              <a:buNone/>
              <a:defRPr sz="5600">
                <a:solidFill>
                  <a:schemeClr val="lt1"/>
                </a:solidFill>
              </a:defRPr>
            </a:lvl3pPr>
            <a:lvl4pPr lvl="3">
              <a:spcBef>
                <a:spcPts val="0"/>
              </a:spcBef>
              <a:spcAft>
                <a:spcPts val="0"/>
              </a:spcAft>
              <a:buClr>
                <a:schemeClr val="lt1"/>
              </a:buClr>
              <a:buSzPts val="5600"/>
              <a:buNone/>
              <a:defRPr sz="5600">
                <a:solidFill>
                  <a:schemeClr val="lt1"/>
                </a:solidFill>
              </a:defRPr>
            </a:lvl4pPr>
            <a:lvl5pPr lvl="4">
              <a:spcBef>
                <a:spcPts val="0"/>
              </a:spcBef>
              <a:spcAft>
                <a:spcPts val="0"/>
              </a:spcAft>
              <a:buClr>
                <a:schemeClr val="lt1"/>
              </a:buClr>
              <a:buSzPts val="5600"/>
              <a:buNone/>
              <a:defRPr sz="5600">
                <a:solidFill>
                  <a:schemeClr val="lt1"/>
                </a:solidFill>
              </a:defRPr>
            </a:lvl5pPr>
            <a:lvl6pPr lvl="5">
              <a:spcBef>
                <a:spcPts val="0"/>
              </a:spcBef>
              <a:spcAft>
                <a:spcPts val="0"/>
              </a:spcAft>
              <a:buClr>
                <a:schemeClr val="lt1"/>
              </a:buClr>
              <a:buSzPts val="5600"/>
              <a:buNone/>
              <a:defRPr sz="5600">
                <a:solidFill>
                  <a:schemeClr val="lt1"/>
                </a:solidFill>
              </a:defRPr>
            </a:lvl6pPr>
            <a:lvl7pPr lvl="6">
              <a:spcBef>
                <a:spcPts val="0"/>
              </a:spcBef>
              <a:spcAft>
                <a:spcPts val="0"/>
              </a:spcAft>
              <a:buClr>
                <a:schemeClr val="lt1"/>
              </a:buClr>
              <a:buSzPts val="5600"/>
              <a:buNone/>
              <a:defRPr sz="5600">
                <a:solidFill>
                  <a:schemeClr val="lt1"/>
                </a:solidFill>
              </a:defRPr>
            </a:lvl7pPr>
            <a:lvl8pPr lvl="7">
              <a:spcBef>
                <a:spcPts val="0"/>
              </a:spcBef>
              <a:spcAft>
                <a:spcPts val="0"/>
              </a:spcAft>
              <a:buClr>
                <a:schemeClr val="lt1"/>
              </a:buClr>
              <a:buSzPts val="5600"/>
              <a:buNone/>
              <a:defRPr sz="5600">
                <a:solidFill>
                  <a:schemeClr val="lt1"/>
                </a:solidFill>
              </a:defRPr>
            </a:lvl8pPr>
            <a:lvl9pPr lvl="8">
              <a:spcBef>
                <a:spcPts val="0"/>
              </a:spcBef>
              <a:spcAft>
                <a:spcPts val="0"/>
              </a:spcAft>
              <a:buClr>
                <a:schemeClr val="lt1"/>
              </a:buClr>
              <a:buSzPts val="5600"/>
              <a:buNone/>
              <a:defRPr sz="5600">
                <a:solidFill>
                  <a:schemeClr val="lt1"/>
                </a:solidFill>
              </a:defRPr>
            </a:lvl9pPr>
          </a:lstStyle>
          <a:p/>
        </p:txBody>
      </p:sp>
      <p:sp>
        <p:nvSpPr>
          <p:cNvPr id="17" name="Google Shape;17;g3f624076d86_0_892"/>
          <p:cNvSpPr txBox="1"/>
          <p:nvPr>
            <p:ph idx="1" type="subTitle"/>
          </p:nvPr>
        </p:nvSpPr>
        <p:spPr>
          <a:xfrm>
            <a:off x="797451" y="3621217"/>
            <a:ext cx="10962900" cy="577200"/>
          </a:xfrm>
          <a:prstGeom prst="rect">
            <a:avLst/>
          </a:prstGeom>
        </p:spPr>
        <p:txBody>
          <a:bodyPr anchorCtr="0" anchor="t" bIns="121900" lIns="121900" spcFirstLastPara="1" rIns="121900" wrap="square" tIns="121900">
            <a:normAutofit/>
          </a:bodyPr>
          <a:lstStyle>
            <a:lvl1pPr lvl="0">
              <a:lnSpc>
                <a:spcPct val="100000"/>
              </a:lnSpc>
              <a:spcBef>
                <a:spcPts val="0"/>
              </a:spcBef>
              <a:spcAft>
                <a:spcPts val="0"/>
              </a:spcAft>
              <a:buClr>
                <a:schemeClr val="lt1"/>
              </a:buClr>
              <a:buSzPts val="2800"/>
              <a:buNone/>
              <a:defRPr sz="2800">
                <a:solidFill>
                  <a:schemeClr val="lt1"/>
                </a:solidFill>
              </a:defRPr>
            </a:lvl1pPr>
            <a:lvl2pPr lvl="1">
              <a:lnSpc>
                <a:spcPct val="100000"/>
              </a:lnSpc>
              <a:spcBef>
                <a:spcPts val="0"/>
              </a:spcBef>
              <a:spcAft>
                <a:spcPts val="0"/>
              </a:spcAft>
              <a:buClr>
                <a:schemeClr val="lt1"/>
              </a:buClr>
              <a:buSzPts val="2800"/>
              <a:buNone/>
              <a:defRPr sz="2800">
                <a:solidFill>
                  <a:schemeClr val="lt1"/>
                </a:solidFill>
              </a:defRPr>
            </a:lvl2pPr>
            <a:lvl3pPr lvl="2">
              <a:lnSpc>
                <a:spcPct val="100000"/>
              </a:lnSpc>
              <a:spcBef>
                <a:spcPts val="0"/>
              </a:spcBef>
              <a:spcAft>
                <a:spcPts val="0"/>
              </a:spcAft>
              <a:buClr>
                <a:schemeClr val="lt1"/>
              </a:buClr>
              <a:buSzPts val="2800"/>
              <a:buNone/>
              <a:defRPr sz="2800">
                <a:solidFill>
                  <a:schemeClr val="lt1"/>
                </a:solidFill>
              </a:defRPr>
            </a:lvl3pPr>
            <a:lvl4pPr lvl="3">
              <a:lnSpc>
                <a:spcPct val="100000"/>
              </a:lnSpc>
              <a:spcBef>
                <a:spcPts val="0"/>
              </a:spcBef>
              <a:spcAft>
                <a:spcPts val="0"/>
              </a:spcAft>
              <a:buClr>
                <a:schemeClr val="lt1"/>
              </a:buClr>
              <a:buSzPts val="2800"/>
              <a:buNone/>
              <a:defRPr sz="2800">
                <a:solidFill>
                  <a:schemeClr val="lt1"/>
                </a:solidFill>
              </a:defRPr>
            </a:lvl4pPr>
            <a:lvl5pPr lvl="4">
              <a:lnSpc>
                <a:spcPct val="100000"/>
              </a:lnSpc>
              <a:spcBef>
                <a:spcPts val="0"/>
              </a:spcBef>
              <a:spcAft>
                <a:spcPts val="0"/>
              </a:spcAft>
              <a:buClr>
                <a:schemeClr val="lt1"/>
              </a:buClr>
              <a:buSzPts val="2800"/>
              <a:buNone/>
              <a:defRPr sz="2800">
                <a:solidFill>
                  <a:schemeClr val="lt1"/>
                </a:solidFill>
              </a:defRPr>
            </a:lvl5pPr>
            <a:lvl6pPr lvl="5">
              <a:lnSpc>
                <a:spcPct val="100000"/>
              </a:lnSpc>
              <a:spcBef>
                <a:spcPts val="0"/>
              </a:spcBef>
              <a:spcAft>
                <a:spcPts val="0"/>
              </a:spcAft>
              <a:buClr>
                <a:schemeClr val="lt1"/>
              </a:buClr>
              <a:buSzPts val="2800"/>
              <a:buNone/>
              <a:defRPr sz="2800">
                <a:solidFill>
                  <a:schemeClr val="lt1"/>
                </a:solidFill>
              </a:defRPr>
            </a:lvl6pPr>
            <a:lvl7pPr lvl="6">
              <a:lnSpc>
                <a:spcPct val="100000"/>
              </a:lnSpc>
              <a:spcBef>
                <a:spcPts val="0"/>
              </a:spcBef>
              <a:spcAft>
                <a:spcPts val="0"/>
              </a:spcAft>
              <a:buClr>
                <a:schemeClr val="lt1"/>
              </a:buClr>
              <a:buSzPts val="2800"/>
              <a:buNone/>
              <a:defRPr sz="2800">
                <a:solidFill>
                  <a:schemeClr val="lt1"/>
                </a:solidFill>
              </a:defRPr>
            </a:lvl7pPr>
            <a:lvl8pPr lvl="7">
              <a:lnSpc>
                <a:spcPct val="100000"/>
              </a:lnSpc>
              <a:spcBef>
                <a:spcPts val="0"/>
              </a:spcBef>
              <a:spcAft>
                <a:spcPts val="0"/>
              </a:spcAft>
              <a:buClr>
                <a:schemeClr val="lt1"/>
              </a:buClr>
              <a:buSzPts val="2800"/>
              <a:buNone/>
              <a:defRPr sz="2800">
                <a:solidFill>
                  <a:schemeClr val="lt1"/>
                </a:solidFill>
              </a:defRPr>
            </a:lvl8pPr>
            <a:lvl9pPr lvl="8">
              <a:lnSpc>
                <a:spcPct val="100000"/>
              </a:lnSpc>
              <a:spcBef>
                <a:spcPts val="0"/>
              </a:spcBef>
              <a:spcAft>
                <a:spcPts val="0"/>
              </a:spcAft>
              <a:buClr>
                <a:schemeClr val="lt1"/>
              </a:buClr>
              <a:buSzPts val="2800"/>
              <a:buNone/>
              <a:defRPr sz="2800">
                <a:solidFill>
                  <a:schemeClr val="lt1"/>
                </a:solidFill>
              </a:defRPr>
            </a:lvl9pPr>
          </a:lstStyle>
          <a:p/>
        </p:txBody>
      </p:sp>
      <p:sp>
        <p:nvSpPr>
          <p:cNvPr id="18" name="Google Shape;18;g3f624076d86_0_892"/>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grpSp>
        <p:nvGrpSpPr>
          <p:cNvPr id="20" name="Google Shape;20;g3f624076d86_0_902"/>
          <p:cNvGrpSpPr/>
          <p:nvPr/>
        </p:nvGrpSpPr>
        <p:grpSpPr>
          <a:xfrm>
            <a:off x="8130968" y="7"/>
            <a:ext cx="4060732" cy="2707359"/>
            <a:chOff x="6098378" y="5"/>
            <a:chExt cx="3045625" cy="2030570"/>
          </a:xfrm>
        </p:grpSpPr>
        <p:sp>
          <p:nvSpPr>
            <p:cNvPr id="21" name="Google Shape;21;g3f624076d86_0_902"/>
            <p:cNvSpPr/>
            <p:nvPr/>
          </p:nvSpPr>
          <p:spPr>
            <a:xfrm>
              <a:off x="8128803" y="16"/>
              <a:ext cx="1015200" cy="1015200"/>
            </a:xfrm>
            <a:prstGeom prst="rect">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2" name="Google Shape;22;g3f624076d86_0_902"/>
            <p:cNvSpPr/>
            <p:nvPr/>
          </p:nvSpPr>
          <p:spPr>
            <a:xfrm flipH="1">
              <a:off x="7113463" y="5"/>
              <a:ext cx="1015200" cy="1015200"/>
            </a:xfrm>
            <a:prstGeom prst="rtTriangle">
              <a:avLst/>
            </a:pr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3" name="Google Shape;23;g3f624076d86_0_902"/>
            <p:cNvSpPr/>
            <p:nvPr/>
          </p:nvSpPr>
          <p:spPr>
            <a:xfrm flipH="1" rot="10800000">
              <a:off x="7113588" y="107"/>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4" name="Google Shape;24;g3f624076d86_0_902"/>
            <p:cNvSpPr/>
            <p:nvPr/>
          </p:nvSpPr>
          <p:spPr>
            <a:xfrm rot="10800000">
              <a:off x="6098378" y="97"/>
              <a:ext cx="1015200" cy="1015200"/>
            </a:xfrm>
            <a:prstGeom prst="rtTriangle">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5" name="Google Shape;25;g3f624076d86_0_902"/>
            <p:cNvSpPr/>
            <p:nvPr/>
          </p:nvSpPr>
          <p:spPr>
            <a:xfrm rot="10800000">
              <a:off x="8128789" y="1015375"/>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26" name="Google Shape;26;g3f624076d86_0_902"/>
          <p:cNvSpPr txBox="1"/>
          <p:nvPr>
            <p:ph type="title"/>
          </p:nvPr>
        </p:nvSpPr>
        <p:spPr>
          <a:xfrm>
            <a:off x="797467" y="2869796"/>
            <a:ext cx="10962900" cy="1118400"/>
          </a:xfrm>
          <a:prstGeom prst="rect">
            <a:avLst/>
          </a:prstGeom>
        </p:spPr>
        <p:txBody>
          <a:bodyPr anchorCtr="0" anchor="ctr" bIns="121900" lIns="121900" spcFirstLastPara="1" rIns="121900" wrap="square" tIns="121900">
            <a:normAutofit/>
          </a:bodyPr>
          <a:lstStyle>
            <a:lvl1pPr lvl="0">
              <a:spcBef>
                <a:spcPts val="0"/>
              </a:spcBef>
              <a:spcAft>
                <a:spcPts val="0"/>
              </a:spcAft>
              <a:buClr>
                <a:schemeClr val="lt1"/>
              </a:buClr>
              <a:buSzPts val="5600"/>
              <a:buNone/>
              <a:defRPr sz="5600">
                <a:solidFill>
                  <a:schemeClr val="lt1"/>
                </a:solidFill>
              </a:defRPr>
            </a:lvl1pPr>
            <a:lvl2pPr lvl="1">
              <a:spcBef>
                <a:spcPts val="0"/>
              </a:spcBef>
              <a:spcAft>
                <a:spcPts val="0"/>
              </a:spcAft>
              <a:buClr>
                <a:schemeClr val="lt1"/>
              </a:buClr>
              <a:buSzPts val="5600"/>
              <a:buNone/>
              <a:defRPr sz="5600">
                <a:solidFill>
                  <a:schemeClr val="lt1"/>
                </a:solidFill>
              </a:defRPr>
            </a:lvl2pPr>
            <a:lvl3pPr lvl="2">
              <a:spcBef>
                <a:spcPts val="0"/>
              </a:spcBef>
              <a:spcAft>
                <a:spcPts val="0"/>
              </a:spcAft>
              <a:buClr>
                <a:schemeClr val="lt1"/>
              </a:buClr>
              <a:buSzPts val="5600"/>
              <a:buNone/>
              <a:defRPr sz="5600">
                <a:solidFill>
                  <a:schemeClr val="lt1"/>
                </a:solidFill>
              </a:defRPr>
            </a:lvl3pPr>
            <a:lvl4pPr lvl="3">
              <a:spcBef>
                <a:spcPts val="0"/>
              </a:spcBef>
              <a:spcAft>
                <a:spcPts val="0"/>
              </a:spcAft>
              <a:buClr>
                <a:schemeClr val="lt1"/>
              </a:buClr>
              <a:buSzPts val="5600"/>
              <a:buNone/>
              <a:defRPr sz="5600">
                <a:solidFill>
                  <a:schemeClr val="lt1"/>
                </a:solidFill>
              </a:defRPr>
            </a:lvl4pPr>
            <a:lvl5pPr lvl="4">
              <a:spcBef>
                <a:spcPts val="0"/>
              </a:spcBef>
              <a:spcAft>
                <a:spcPts val="0"/>
              </a:spcAft>
              <a:buClr>
                <a:schemeClr val="lt1"/>
              </a:buClr>
              <a:buSzPts val="5600"/>
              <a:buNone/>
              <a:defRPr sz="5600">
                <a:solidFill>
                  <a:schemeClr val="lt1"/>
                </a:solidFill>
              </a:defRPr>
            </a:lvl5pPr>
            <a:lvl6pPr lvl="5">
              <a:spcBef>
                <a:spcPts val="0"/>
              </a:spcBef>
              <a:spcAft>
                <a:spcPts val="0"/>
              </a:spcAft>
              <a:buClr>
                <a:schemeClr val="lt1"/>
              </a:buClr>
              <a:buSzPts val="5600"/>
              <a:buNone/>
              <a:defRPr sz="5600">
                <a:solidFill>
                  <a:schemeClr val="lt1"/>
                </a:solidFill>
              </a:defRPr>
            </a:lvl6pPr>
            <a:lvl7pPr lvl="6">
              <a:spcBef>
                <a:spcPts val="0"/>
              </a:spcBef>
              <a:spcAft>
                <a:spcPts val="0"/>
              </a:spcAft>
              <a:buClr>
                <a:schemeClr val="lt1"/>
              </a:buClr>
              <a:buSzPts val="5600"/>
              <a:buNone/>
              <a:defRPr sz="5600">
                <a:solidFill>
                  <a:schemeClr val="lt1"/>
                </a:solidFill>
              </a:defRPr>
            </a:lvl7pPr>
            <a:lvl8pPr lvl="7">
              <a:spcBef>
                <a:spcPts val="0"/>
              </a:spcBef>
              <a:spcAft>
                <a:spcPts val="0"/>
              </a:spcAft>
              <a:buClr>
                <a:schemeClr val="lt1"/>
              </a:buClr>
              <a:buSzPts val="5600"/>
              <a:buNone/>
              <a:defRPr sz="5600">
                <a:solidFill>
                  <a:schemeClr val="lt1"/>
                </a:solidFill>
              </a:defRPr>
            </a:lvl8pPr>
            <a:lvl9pPr lvl="8">
              <a:spcBef>
                <a:spcPts val="0"/>
              </a:spcBef>
              <a:spcAft>
                <a:spcPts val="0"/>
              </a:spcAft>
              <a:buClr>
                <a:schemeClr val="lt1"/>
              </a:buClr>
              <a:buSzPts val="5600"/>
              <a:buNone/>
              <a:defRPr sz="5600">
                <a:solidFill>
                  <a:schemeClr val="lt1"/>
                </a:solidFill>
              </a:defRPr>
            </a:lvl9pPr>
          </a:lstStyle>
          <a:p/>
        </p:txBody>
      </p:sp>
      <p:sp>
        <p:nvSpPr>
          <p:cNvPr id="27" name="Google Shape;27;g3f624076d86_0_902"/>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8" name="Shape 28"/>
        <p:cNvGrpSpPr/>
        <p:nvPr/>
      </p:nvGrpSpPr>
      <p:grpSpPr>
        <a:xfrm>
          <a:off x="0" y="0"/>
          <a:ext cx="0" cy="0"/>
          <a:chOff x="0" y="0"/>
          <a:chExt cx="0" cy="0"/>
        </a:xfrm>
      </p:grpSpPr>
      <p:grpSp>
        <p:nvGrpSpPr>
          <p:cNvPr id="29" name="Google Shape;29;g3f624076d86_0_911"/>
          <p:cNvGrpSpPr/>
          <p:nvPr/>
        </p:nvGrpSpPr>
        <p:grpSpPr>
          <a:xfrm>
            <a:off x="0" y="5204762"/>
            <a:ext cx="12191695" cy="1653192"/>
            <a:chOff x="0" y="3903669"/>
            <a:chExt cx="9144000" cy="1239925"/>
          </a:xfrm>
        </p:grpSpPr>
        <p:sp>
          <p:nvSpPr>
            <p:cNvPr id="30" name="Google Shape;30;g3f624076d86_0_911"/>
            <p:cNvSpPr/>
            <p:nvPr/>
          </p:nvSpPr>
          <p:spPr>
            <a:xfrm>
              <a:off x="8154895" y="3903669"/>
              <a:ext cx="989100" cy="987900"/>
            </a:xfrm>
            <a:prstGeom prst="rtTriangle">
              <a:avLst/>
            </a:prstGeom>
            <a:solidFill>
              <a:schemeClr val="accent5"/>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1" name="Google Shape;31;g3f624076d86_0_911"/>
            <p:cNvSpPr/>
            <p:nvPr/>
          </p:nvSpPr>
          <p:spPr>
            <a:xfrm flipH="1">
              <a:off x="6181163" y="3903669"/>
              <a:ext cx="989100" cy="987900"/>
            </a:xfrm>
            <a:prstGeom prst="rtTriangle">
              <a:avLst/>
            </a:prstGeom>
            <a:solidFill>
              <a:schemeClr val="accent5"/>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2" name="Google Shape;32;g3f624076d86_0_911"/>
            <p:cNvSpPr/>
            <p:nvPr/>
          </p:nvSpPr>
          <p:spPr>
            <a:xfrm>
              <a:off x="7170274" y="3903669"/>
              <a:ext cx="989100" cy="987900"/>
            </a:xfrm>
            <a:prstGeom prst="rect">
              <a:avLst/>
            </a:prstGeom>
            <a:solidFill>
              <a:schemeClr val="accent4"/>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3" name="Google Shape;33;g3f624076d86_0_911"/>
            <p:cNvSpPr/>
            <p:nvPr/>
          </p:nvSpPr>
          <p:spPr>
            <a:xfrm rot="10800000">
              <a:off x="8154757" y="3903682"/>
              <a:ext cx="989100" cy="987900"/>
            </a:xfrm>
            <a:prstGeom prst="rtTriangle">
              <a:avLst/>
            </a:prstGeom>
            <a:solidFill>
              <a:schemeClr val="accent3"/>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4" name="Google Shape;34;g3f624076d86_0_911"/>
            <p:cNvSpPr/>
            <p:nvPr/>
          </p:nvSpPr>
          <p:spPr>
            <a:xfrm>
              <a:off x="0" y="4891594"/>
              <a:ext cx="9144000" cy="252000"/>
            </a:xfrm>
            <a:prstGeom prst="rect">
              <a:avLst/>
            </a:prstGeom>
            <a:solidFill>
              <a:schemeClr val="dk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35" name="Google Shape;35;g3f624076d86_0_911"/>
          <p:cNvSpPr txBox="1"/>
          <p:nvPr>
            <p:ph type="title"/>
          </p:nvPr>
        </p:nvSpPr>
        <p:spPr>
          <a:xfrm>
            <a:off x="415600" y="546667"/>
            <a:ext cx="11360700" cy="8103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36" name="Google Shape;36;g3f624076d86_0_911"/>
          <p:cNvSpPr txBox="1"/>
          <p:nvPr>
            <p:ph idx="1" type="body"/>
          </p:nvPr>
        </p:nvSpPr>
        <p:spPr>
          <a:xfrm>
            <a:off x="415600" y="1639833"/>
            <a:ext cx="11360700" cy="4452000"/>
          </a:xfrm>
          <a:prstGeom prst="rect">
            <a:avLst/>
          </a:prstGeom>
        </p:spPr>
        <p:txBody>
          <a:bodyPr anchorCtr="0" anchor="t" bIns="121900" lIns="121900" spcFirstLastPara="1" rIns="121900" wrap="square" tIns="121900">
            <a:normAutofit/>
          </a:bodyPr>
          <a:lstStyle>
            <a:lvl1pPr indent="-381000" lvl="0" marL="457200">
              <a:spcBef>
                <a:spcPts val="0"/>
              </a:spcBef>
              <a:spcAft>
                <a:spcPts val="0"/>
              </a:spcAft>
              <a:buSzPts val="2400"/>
              <a:buChar char="●"/>
              <a:defRPr/>
            </a:lvl1pPr>
            <a:lvl2pPr indent="-349250" lvl="1" marL="914400">
              <a:spcBef>
                <a:spcPts val="0"/>
              </a:spcBef>
              <a:spcAft>
                <a:spcPts val="0"/>
              </a:spcAft>
              <a:buSzPts val="1900"/>
              <a:buChar char="○"/>
              <a:defRPr/>
            </a:lvl2pPr>
            <a:lvl3pPr indent="-349250" lvl="2" marL="1371600">
              <a:spcBef>
                <a:spcPts val="0"/>
              </a:spcBef>
              <a:spcAft>
                <a:spcPts val="0"/>
              </a:spcAft>
              <a:buSzPts val="1900"/>
              <a:buChar char="■"/>
              <a:defRPr/>
            </a:lvl3pPr>
            <a:lvl4pPr indent="-349250" lvl="3" marL="1828800">
              <a:spcBef>
                <a:spcPts val="0"/>
              </a:spcBef>
              <a:spcAft>
                <a:spcPts val="0"/>
              </a:spcAft>
              <a:buSzPts val="1900"/>
              <a:buChar char="●"/>
              <a:defRPr/>
            </a:lvl4pPr>
            <a:lvl5pPr indent="-349250" lvl="4" marL="2286000">
              <a:spcBef>
                <a:spcPts val="0"/>
              </a:spcBef>
              <a:spcAft>
                <a:spcPts val="0"/>
              </a:spcAft>
              <a:buSzPts val="1900"/>
              <a:buChar char="○"/>
              <a:defRPr/>
            </a:lvl5pPr>
            <a:lvl6pPr indent="-349250" lvl="5" marL="2743200">
              <a:spcBef>
                <a:spcPts val="0"/>
              </a:spcBef>
              <a:spcAft>
                <a:spcPts val="0"/>
              </a:spcAft>
              <a:buSzPts val="1900"/>
              <a:buChar char="■"/>
              <a:defRPr/>
            </a:lvl6pPr>
            <a:lvl7pPr indent="-349250" lvl="6" marL="3200400">
              <a:spcBef>
                <a:spcPts val="0"/>
              </a:spcBef>
              <a:spcAft>
                <a:spcPts val="0"/>
              </a:spcAft>
              <a:buSzPts val="1900"/>
              <a:buChar char="●"/>
              <a:defRPr/>
            </a:lvl7pPr>
            <a:lvl8pPr indent="-349250" lvl="7" marL="3657600">
              <a:spcBef>
                <a:spcPts val="0"/>
              </a:spcBef>
              <a:spcAft>
                <a:spcPts val="0"/>
              </a:spcAft>
              <a:buSzPts val="1900"/>
              <a:buChar char="○"/>
              <a:defRPr/>
            </a:lvl8pPr>
            <a:lvl9pPr indent="-349250" lvl="8" marL="4114800">
              <a:spcBef>
                <a:spcPts val="0"/>
              </a:spcBef>
              <a:spcAft>
                <a:spcPts val="0"/>
              </a:spcAft>
              <a:buSzPts val="1900"/>
              <a:buChar char="■"/>
              <a:defRPr/>
            </a:lvl9pPr>
          </a:lstStyle>
          <a:p/>
        </p:txBody>
      </p:sp>
      <p:sp>
        <p:nvSpPr>
          <p:cNvPr id="37" name="Google Shape;37;g3f624076d86_0_911"/>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 name="Shape 38"/>
        <p:cNvGrpSpPr/>
        <p:nvPr/>
      </p:nvGrpSpPr>
      <p:grpSpPr>
        <a:xfrm>
          <a:off x="0" y="0"/>
          <a:ext cx="0" cy="0"/>
          <a:chOff x="0" y="0"/>
          <a:chExt cx="0" cy="0"/>
        </a:xfrm>
      </p:grpSpPr>
      <p:sp>
        <p:nvSpPr>
          <p:cNvPr id="39" name="Google Shape;39;g3f624076d86_0_921"/>
          <p:cNvSpPr txBox="1"/>
          <p:nvPr>
            <p:ph type="title"/>
          </p:nvPr>
        </p:nvSpPr>
        <p:spPr>
          <a:xfrm>
            <a:off x="415600" y="546667"/>
            <a:ext cx="11360700" cy="8103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40" name="Google Shape;40;g3f624076d86_0_921"/>
          <p:cNvSpPr txBox="1"/>
          <p:nvPr>
            <p:ph idx="1" type="body"/>
          </p:nvPr>
        </p:nvSpPr>
        <p:spPr>
          <a:xfrm>
            <a:off x="415600" y="1639967"/>
            <a:ext cx="5333100" cy="44520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41" name="Google Shape;41;g3f624076d86_0_921"/>
          <p:cNvSpPr txBox="1"/>
          <p:nvPr>
            <p:ph idx="2" type="body"/>
          </p:nvPr>
        </p:nvSpPr>
        <p:spPr>
          <a:xfrm>
            <a:off x="6443200" y="1639967"/>
            <a:ext cx="5333100" cy="44520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42" name="Google Shape;42;g3f624076d86_0_921"/>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g3f624076d86_0_926"/>
          <p:cNvSpPr txBox="1"/>
          <p:nvPr>
            <p:ph type="title"/>
          </p:nvPr>
        </p:nvSpPr>
        <p:spPr>
          <a:xfrm>
            <a:off x="415600" y="546667"/>
            <a:ext cx="11360700" cy="8103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45" name="Google Shape;45;g3f624076d86_0_926"/>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3f624076d86_0_929"/>
          <p:cNvSpPr txBox="1"/>
          <p:nvPr>
            <p:ph type="title"/>
          </p:nvPr>
        </p:nvSpPr>
        <p:spPr>
          <a:xfrm>
            <a:off x="415600" y="740800"/>
            <a:ext cx="3744000" cy="1007700"/>
          </a:xfrm>
          <a:prstGeom prst="rect">
            <a:avLst/>
          </a:prstGeom>
        </p:spPr>
        <p:txBody>
          <a:bodyPr anchorCtr="0" anchor="b" bIns="121900" lIns="121900" spcFirstLastPara="1" rIns="121900" wrap="square" tIns="12190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48" name="Google Shape;48;g3f624076d86_0_929"/>
          <p:cNvSpPr txBox="1"/>
          <p:nvPr>
            <p:ph idx="1" type="body"/>
          </p:nvPr>
        </p:nvSpPr>
        <p:spPr>
          <a:xfrm>
            <a:off x="415600" y="1954405"/>
            <a:ext cx="3744000" cy="4137600"/>
          </a:xfrm>
          <a:prstGeom prst="rect">
            <a:avLst/>
          </a:prstGeom>
        </p:spPr>
        <p:txBody>
          <a:bodyPr anchorCtr="0" anchor="t" bIns="121900" lIns="121900" spcFirstLastPara="1" rIns="121900" wrap="square" tIns="121900">
            <a:normAutofit/>
          </a:bodyPr>
          <a:lstStyle>
            <a:lvl1pPr indent="-330200" lvl="0" marL="457200">
              <a:spcBef>
                <a:spcPts val="0"/>
              </a:spcBef>
              <a:spcAft>
                <a:spcPts val="0"/>
              </a:spcAft>
              <a:buSzPts val="1600"/>
              <a:buChar char="●"/>
              <a:defRPr sz="16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49" name="Google Shape;49;g3f624076d86_0_929"/>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0" name="Shape 50"/>
        <p:cNvGrpSpPr/>
        <p:nvPr/>
      </p:nvGrpSpPr>
      <p:grpSpPr>
        <a:xfrm>
          <a:off x="0" y="0"/>
          <a:ext cx="0" cy="0"/>
          <a:chOff x="0" y="0"/>
          <a:chExt cx="0" cy="0"/>
        </a:xfrm>
      </p:grpSpPr>
      <p:grpSp>
        <p:nvGrpSpPr>
          <p:cNvPr id="51" name="Google Shape;51;g3f624076d86_0_933"/>
          <p:cNvGrpSpPr/>
          <p:nvPr/>
        </p:nvGrpSpPr>
        <p:grpSpPr>
          <a:xfrm>
            <a:off x="8130968" y="7"/>
            <a:ext cx="4060732" cy="2707359"/>
            <a:chOff x="6098378" y="5"/>
            <a:chExt cx="3045625" cy="2030570"/>
          </a:xfrm>
        </p:grpSpPr>
        <p:sp>
          <p:nvSpPr>
            <p:cNvPr id="52" name="Google Shape;52;g3f624076d86_0_933"/>
            <p:cNvSpPr/>
            <p:nvPr/>
          </p:nvSpPr>
          <p:spPr>
            <a:xfrm>
              <a:off x="8128803" y="16"/>
              <a:ext cx="1015200" cy="1015200"/>
            </a:xfrm>
            <a:prstGeom prst="rect">
              <a:avLst/>
            </a:prstGeom>
            <a:solidFill>
              <a:schemeClr val="accent3"/>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3" name="Google Shape;53;g3f624076d86_0_933"/>
            <p:cNvSpPr/>
            <p:nvPr/>
          </p:nvSpPr>
          <p:spPr>
            <a:xfrm flipH="1">
              <a:off x="7113463" y="5"/>
              <a:ext cx="1015200" cy="1015200"/>
            </a:xfrm>
            <a:prstGeom prst="rtTriangle">
              <a:avLst/>
            </a:prstGeom>
            <a:solidFill>
              <a:schemeClr val="accent5"/>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4" name="Google Shape;54;g3f624076d86_0_933"/>
            <p:cNvSpPr/>
            <p:nvPr/>
          </p:nvSpPr>
          <p:spPr>
            <a:xfrm flipH="1" rot="10800000">
              <a:off x="7113588" y="107"/>
              <a:ext cx="1015200" cy="1015200"/>
            </a:xfrm>
            <a:prstGeom prst="rtTriangle">
              <a:avLst/>
            </a:prstGeom>
            <a:solidFill>
              <a:schemeClr val="accent3"/>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5" name="Google Shape;55;g3f624076d86_0_933"/>
            <p:cNvSpPr/>
            <p:nvPr/>
          </p:nvSpPr>
          <p:spPr>
            <a:xfrm rot="10800000">
              <a:off x="6098378" y="97"/>
              <a:ext cx="1015200" cy="1015200"/>
            </a:xfrm>
            <a:prstGeom prst="rtTriangle">
              <a:avLst/>
            </a:prstGeom>
            <a:solidFill>
              <a:schemeClr val="accent5"/>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6" name="Google Shape;56;g3f624076d86_0_933"/>
            <p:cNvSpPr/>
            <p:nvPr/>
          </p:nvSpPr>
          <p:spPr>
            <a:xfrm rot="10800000">
              <a:off x="8128789" y="1015375"/>
              <a:ext cx="1015200" cy="1015200"/>
            </a:xfrm>
            <a:prstGeom prst="rtTriangle">
              <a:avLst/>
            </a:prstGeom>
            <a:solidFill>
              <a:schemeClr val="accent5"/>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57" name="Google Shape;57;g3f624076d86_0_933"/>
          <p:cNvSpPr txBox="1"/>
          <p:nvPr>
            <p:ph type="title"/>
          </p:nvPr>
        </p:nvSpPr>
        <p:spPr>
          <a:xfrm>
            <a:off x="653667" y="701800"/>
            <a:ext cx="7491600" cy="5454300"/>
          </a:xfrm>
          <a:prstGeom prst="rect">
            <a:avLst/>
          </a:prstGeom>
        </p:spPr>
        <p:txBody>
          <a:bodyPr anchorCtr="0" anchor="ctr" bIns="121900" lIns="121900" spcFirstLastPara="1" rIns="121900" wrap="square" tIns="121900">
            <a:normAutofit/>
          </a:bodyPr>
          <a:lstStyle>
            <a:lvl1pPr lvl="0">
              <a:spcBef>
                <a:spcPts val="0"/>
              </a:spcBef>
              <a:spcAft>
                <a:spcPts val="0"/>
              </a:spcAft>
              <a:buClr>
                <a:schemeClr val="lt1"/>
              </a:buClr>
              <a:buSzPts val="6400"/>
              <a:buNone/>
              <a:defRPr sz="6400">
                <a:solidFill>
                  <a:schemeClr val="lt1"/>
                </a:solidFill>
              </a:defRPr>
            </a:lvl1pPr>
            <a:lvl2pPr lvl="1">
              <a:spcBef>
                <a:spcPts val="0"/>
              </a:spcBef>
              <a:spcAft>
                <a:spcPts val="0"/>
              </a:spcAft>
              <a:buClr>
                <a:schemeClr val="lt1"/>
              </a:buClr>
              <a:buSzPts val="6400"/>
              <a:buNone/>
              <a:defRPr sz="6400">
                <a:solidFill>
                  <a:schemeClr val="lt1"/>
                </a:solidFill>
              </a:defRPr>
            </a:lvl2pPr>
            <a:lvl3pPr lvl="2">
              <a:spcBef>
                <a:spcPts val="0"/>
              </a:spcBef>
              <a:spcAft>
                <a:spcPts val="0"/>
              </a:spcAft>
              <a:buClr>
                <a:schemeClr val="lt1"/>
              </a:buClr>
              <a:buSzPts val="6400"/>
              <a:buNone/>
              <a:defRPr sz="6400">
                <a:solidFill>
                  <a:schemeClr val="lt1"/>
                </a:solidFill>
              </a:defRPr>
            </a:lvl3pPr>
            <a:lvl4pPr lvl="3">
              <a:spcBef>
                <a:spcPts val="0"/>
              </a:spcBef>
              <a:spcAft>
                <a:spcPts val="0"/>
              </a:spcAft>
              <a:buClr>
                <a:schemeClr val="lt1"/>
              </a:buClr>
              <a:buSzPts val="6400"/>
              <a:buNone/>
              <a:defRPr sz="6400">
                <a:solidFill>
                  <a:schemeClr val="lt1"/>
                </a:solidFill>
              </a:defRPr>
            </a:lvl4pPr>
            <a:lvl5pPr lvl="4">
              <a:spcBef>
                <a:spcPts val="0"/>
              </a:spcBef>
              <a:spcAft>
                <a:spcPts val="0"/>
              </a:spcAft>
              <a:buClr>
                <a:schemeClr val="lt1"/>
              </a:buClr>
              <a:buSzPts val="6400"/>
              <a:buNone/>
              <a:defRPr sz="6400">
                <a:solidFill>
                  <a:schemeClr val="lt1"/>
                </a:solidFill>
              </a:defRPr>
            </a:lvl5pPr>
            <a:lvl6pPr lvl="5">
              <a:spcBef>
                <a:spcPts val="0"/>
              </a:spcBef>
              <a:spcAft>
                <a:spcPts val="0"/>
              </a:spcAft>
              <a:buClr>
                <a:schemeClr val="lt1"/>
              </a:buClr>
              <a:buSzPts val="6400"/>
              <a:buNone/>
              <a:defRPr sz="6400">
                <a:solidFill>
                  <a:schemeClr val="lt1"/>
                </a:solidFill>
              </a:defRPr>
            </a:lvl6pPr>
            <a:lvl7pPr lvl="6">
              <a:spcBef>
                <a:spcPts val="0"/>
              </a:spcBef>
              <a:spcAft>
                <a:spcPts val="0"/>
              </a:spcAft>
              <a:buClr>
                <a:schemeClr val="lt1"/>
              </a:buClr>
              <a:buSzPts val="6400"/>
              <a:buNone/>
              <a:defRPr sz="6400">
                <a:solidFill>
                  <a:schemeClr val="lt1"/>
                </a:solidFill>
              </a:defRPr>
            </a:lvl7pPr>
            <a:lvl8pPr lvl="7">
              <a:spcBef>
                <a:spcPts val="0"/>
              </a:spcBef>
              <a:spcAft>
                <a:spcPts val="0"/>
              </a:spcAft>
              <a:buClr>
                <a:schemeClr val="lt1"/>
              </a:buClr>
              <a:buSzPts val="6400"/>
              <a:buNone/>
              <a:defRPr sz="6400">
                <a:solidFill>
                  <a:schemeClr val="lt1"/>
                </a:solidFill>
              </a:defRPr>
            </a:lvl8pPr>
            <a:lvl9pPr lvl="8">
              <a:spcBef>
                <a:spcPts val="0"/>
              </a:spcBef>
              <a:spcAft>
                <a:spcPts val="0"/>
              </a:spcAft>
              <a:buClr>
                <a:schemeClr val="lt1"/>
              </a:buClr>
              <a:buSzPts val="6400"/>
              <a:buNone/>
              <a:defRPr sz="6400">
                <a:solidFill>
                  <a:schemeClr val="lt1"/>
                </a:solidFill>
              </a:defRPr>
            </a:lvl9pPr>
          </a:lstStyle>
          <a:p/>
        </p:txBody>
      </p:sp>
      <p:sp>
        <p:nvSpPr>
          <p:cNvPr id="58" name="Google Shape;58;g3f624076d86_0_933"/>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9" name="Shape 59"/>
        <p:cNvGrpSpPr/>
        <p:nvPr/>
      </p:nvGrpSpPr>
      <p:grpSpPr>
        <a:xfrm>
          <a:off x="0" y="0"/>
          <a:ext cx="0" cy="0"/>
          <a:chOff x="0" y="0"/>
          <a:chExt cx="0" cy="0"/>
        </a:xfrm>
      </p:grpSpPr>
      <p:sp>
        <p:nvSpPr>
          <p:cNvPr id="60" name="Google Shape;60;g3f624076d86_0_942"/>
          <p:cNvSpPr/>
          <p:nvPr/>
        </p:nvSpPr>
        <p:spPr>
          <a:xfrm>
            <a:off x="6096000" y="-233"/>
            <a:ext cx="6096000" cy="6858000"/>
          </a:xfrm>
          <a:prstGeom prst="rect">
            <a:avLst/>
          </a:prstGeom>
          <a:solidFill>
            <a:schemeClr val="dk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cxnSp>
        <p:nvCxnSpPr>
          <p:cNvPr id="61" name="Google Shape;61;g3f624076d86_0_942"/>
          <p:cNvCxnSpPr/>
          <p:nvPr/>
        </p:nvCxnSpPr>
        <p:spPr>
          <a:xfrm>
            <a:off x="6706233" y="5994000"/>
            <a:ext cx="624300" cy="0"/>
          </a:xfrm>
          <a:prstGeom prst="straightConnector1">
            <a:avLst/>
          </a:prstGeom>
          <a:noFill/>
          <a:ln cap="flat" cmpd="sng" w="25400">
            <a:solidFill>
              <a:schemeClr val="lt1"/>
            </a:solidFill>
            <a:prstDash val="solid"/>
            <a:round/>
            <a:headEnd len="sm" w="sm" type="none"/>
            <a:tailEnd len="sm" w="sm" type="none"/>
          </a:ln>
        </p:spPr>
      </p:cxnSp>
      <p:sp>
        <p:nvSpPr>
          <p:cNvPr id="62" name="Google Shape;62;g3f624076d86_0_942"/>
          <p:cNvSpPr txBox="1"/>
          <p:nvPr>
            <p:ph type="title"/>
          </p:nvPr>
        </p:nvSpPr>
        <p:spPr>
          <a:xfrm>
            <a:off x="354000" y="1534800"/>
            <a:ext cx="5393700" cy="20859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63" name="Google Shape;63;g3f624076d86_0_942"/>
          <p:cNvSpPr txBox="1"/>
          <p:nvPr>
            <p:ph idx="1" type="subTitle"/>
          </p:nvPr>
        </p:nvSpPr>
        <p:spPr>
          <a:xfrm>
            <a:off x="354000" y="3692002"/>
            <a:ext cx="5393700" cy="1692300"/>
          </a:xfrm>
          <a:prstGeom prst="rect">
            <a:avLst/>
          </a:prstGeom>
        </p:spPr>
        <p:txBody>
          <a:bodyPr anchorCtr="0" anchor="t" bIns="121900" lIns="121900" spcFirstLastPara="1" rIns="121900" wrap="square" tIns="12190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4" name="Google Shape;64;g3f624076d86_0_942"/>
          <p:cNvSpPr txBox="1"/>
          <p:nvPr>
            <p:ph idx="2" type="body"/>
          </p:nvPr>
        </p:nvSpPr>
        <p:spPr>
          <a:xfrm>
            <a:off x="6586000" y="965600"/>
            <a:ext cx="5115900" cy="4926900"/>
          </a:xfrm>
          <a:prstGeom prst="rect">
            <a:avLst/>
          </a:prstGeom>
        </p:spPr>
        <p:txBody>
          <a:bodyPr anchorCtr="0" anchor="ctr" bIns="121900" lIns="121900" spcFirstLastPara="1" rIns="121900" wrap="square" tIns="121900">
            <a:normAutofit/>
          </a:bodyPr>
          <a:lstStyle>
            <a:lvl1pPr indent="-381000" lvl="0" marL="457200">
              <a:spcBef>
                <a:spcPts val="0"/>
              </a:spcBef>
              <a:spcAft>
                <a:spcPts val="0"/>
              </a:spcAft>
              <a:buClr>
                <a:schemeClr val="lt1"/>
              </a:buClr>
              <a:buSzPts val="2400"/>
              <a:buChar char="●"/>
              <a:defRPr>
                <a:solidFill>
                  <a:schemeClr val="lt1"/>
                </a:solidFill>
              </a:defRPr>
            </a:lvl1pPr>
            <a:lvl2pPr indent="-349250" lvl="1" marL="914400">
              <a:spcBef>
                <a:spcPts val="0"/>
              </a:spcBef>
              <a:spcAft>
                <a:spcPts val="0"/>
              </a:spcAft>
              <a:buClr>
                <a:schemeClr val="lt1"/>
              </a:buClr>
              <a:buSzPts val="1900"/>
              <a:buChar char="○"/>
              <a:defRPr>
                <a:solidFill>
                  <a:schemeClr val="lt1"/>
                </a:solidFill>
              </a:defRPr>
            </a:lvl2pPr>
            <a:lvl3pPr indent="-349250" lvl="2" marL="1371600">
              <a:spcBef>
                <a:spcPts val="0"/>
              </a:spcBef>
              <a:spcAft>
                <a:spcPts val="0"/>
              </a:spcAft>
              <a:buClr>
                <a:schemeClr val="lt1"/>
              </a:buClr>
              <a:buSzPts val="1900"/>
              <a:buChar char="■"/>
              <a:defRPr>
                <a:solidFill>
                  <a:schemeClr val="lt1"/>
                </a:solidFill>
              </a:defRPr>
            </a:lvl3pPr>
            <a:lvl4pPr indent="-349250" lvl="3" marL="1828800">
              <a:spcBef>
                <a:spcPts val="0"/>
              </a:spcBef>
              <a:spcAft>
                <a:spcPts val="0"/>
              </a:spcAft>
              <a:buClr>
                <a:schemeClr val="lt1"/>
              </a:buClr>
              <a:buSzPts val="1900"/>
              <a:buChar char="●"/>
              <a:defRPr>
                <a:solidFill>
                  <a:schemeClr val="lt1"/>
                </a:solidFill>
              </a:defRPr>
            </a:lvl4pPr>
            <a:lvl5pPr indent="-349250" lvl="4" marL="2286000">
              <a:spcBef>
                <a:spcPts val="0"/>
              </a:spcBef>
              <a:spcAft>
                <a:spcPts val="0"/>
              </a:spcAft>
              <a:buClr>
                <a:schemeClr val="lt1"/>
              </a:buClr>
              <a:buSzPts val="1900"/>
              <a:buChar char="○"/>
              <a:defRPr>
                <a:solidFill>
                  <a:schemeClr val="lt1"/>
                </a:solidFill>
              </a:defRPr>
            </a:lvl5pPr>
            <a:lvl6pPr indent="-349250" lvl="5" marL="2743200">
              <a:spcBef>
                <a:spcPts val="0"/>
              </a:spcBef>
              <a:spcAft>
                <a:spcPts val="0"/>
              </a:spcAft>
              <a:buClr>
                <a:schemeClr val="lt1"/>
              </a:buClr>
              <a:buSzPts val="1900"/>
              <a:buChar char="■"/>
              <a:defRPr>
                <a:solidFill>
                  <a:schemeClr val="lt1"/>
                </a:solidFill>
              </a:defRPr>
            </a:lvl6pPr>
            <a:lvl7pPr indent="-349250" lvl="6" marL="3200400">
              <a:spcBef>
                <a:spcPts val="0"/>
              </a:spcBef>
              <a:spcAft>
                <a:spcPts val="0"/>
              </a:spcAft>
              <a:buClr>
                <a:schemeClr val="lt1"/>
              </a:buClr>
              <a:buSzPts val="1900"/>
              <a:buChar char="●"/>
              <a:defRPr>
                <a:solidFill>
                  <a:schemeClr val="lt1"/>
                </a:solidFill>
              </a:defRPr>
            </a:lvl7pPr>
            <a:lvl8pPr indent="-349250" lvl="7" marL="3657600">
              <a:spcBef>
                <a:spcPts val="0"/>
              </a:spcBef>
              <a:spcAft>
                <a:spcPts val="0"/>
              </a:spcAft>
              <a:buClr>
                <a:schemeClr val="lt1"/>
              </a:buClr>
              <a:buSzPts val="1900"/>
              <a:buChar char="○"/>
              <a:defRPr>
                <a:solidFill>
                  <a:schemeClr val="lt1"/>
                </a:solidFill>
              </a:defRPr>
            </a:lvl8pPr>
            <a:lvl9pPr indent="-349250" lvl="8" marL="4114800">
              <a:spcBef>
                <a:spcPts val="0"/>
              </a:spcBef>
              <a:spcAft>
                <a:spcPts val="0"/>
              </a:spcAft>
              <a:buClr>
                <a:schemeClr val="lt1"/>
              </a:buClr>
              <a:buSzPts val="1900"/>
              <a:buChar char="■"/>
              <a:defRPr>
                <a:solidFill>
                  <a:schemeClr val="lt1"/>
                </a:solidFill>
              </a:defRPr>
            </a:lvl9pPr>
          </a:lstStyle>
          <a:p/>
        </p:txBody>
      </p:sp>
      <p:sp>
        <p:nvSpPr>
          <p:cNvPr id="65" name="Google Shape;65;g3f624076d86_0_942"/>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6" name="Shape 66"/>
        <p:cNvGrpSpPr/>
        <p:nvPr/>
      </p:nvGrpSpPr>
      <p:grpSpPr>
        <a:xfrm>
          <a:off x="0" y="0"/>
          <a:ext cx="0" cy="0"/>
          <a:chOff x="0" y="0"/>
          <a:chExt cx="0" cy="0"/>
        </a:xfrm>
      </p:grpSpPr>
      <p:sp>
        <p:nvSpPr>
          <p:cNvPr id="67" name="Google Shape;67;g3f624076d86_0_949"/>
          <p:cNvSpPr txBox="1"/>
          <p:nvPr>
            <p:ph idx="1" type="body"/>
          </p:nvPr>
        </p:nvSpPr>
        <p:spPr>
          <a:xfrm>
            <a:off x="426000" y="5640767"/>
            <a:ext cx="7998300" cy="798300"/>
          </a:xfrm>
          <a:prstGeom prst="rect">
            <a:avLst/>
          </a:prstGeom>
        </p:spPr>
        <p:txBody>
          <a:bodyPr anchorCtr="0" anchor="ctr" bIns="121900" lIns="121900" spcFirstLastPara="1" rIns="121900" wrap="square" tIns="121900">
            <a:normAutofit/>
          </a:bodyPr>
          <a:lstStyle>
            <a:lvl1pPr indent="-228600" lvl="0" marL="457200">
              <a:lnSpc>
                <a:spcPct val="100000"/>
              </a:lnSpc>
              <a:spcBef>
                <a:spcPts val="0"/>
              </a:spcBef>
              <a:spcAft>
                <a:spcPts val="0"/>
              </a:spcAft>
              <a:buSzPts val="2400"/>
              <a:buNone/>
              <a:defRPr/>
            </a:lvl1pPr>
          </a:lstStyle>
          <a:p/>
        </p:txBody>
      </p:sp>
      <p:sp>
        <p:nvSpPr>
          <p:cNvPr id="68" name="Google Shape;68;g3f624076d86_0_949"/>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9" name="Shape 69"/>
        <p:cNvGrpSpPr/>
        <p:nvPr/>
      </p:nvGrpSpPr>
      <p:grpSpPr>
        <a:xfrm>
          <a:off x="0" y="0"/>
          <a:ext cx="0" cy="0"/>
          <a:chOff x="0" y="0"/>
          <a:chExt cx="0" cy="0"/>
        </a:xfrm>
      </p:grpSpPr>
      <p:grpSp>
        <p:nvGrpSpPr>
          <p:cNvPr id="70" name="Google Shape;70;g3f624076d86_0_952"/>
          <p:cNvGrpSpPr/>
          <p:nvPr/>
        </p:nvGrpSpPr>
        <p:grpSpPr>
          <a:xfrm>
            <a:off x="8130968" y="7"/>
            <a:ext cx="4060732" cy="2707359"/>
            <a:chOff x="6098378" y="5"/>
            <a:chExt cx="3045625" cy="2030570"/>
          </a:xfrm>
        </p:grpSpPr>
        <p:sp>
          <p:nvSpPr>
            <p:cNvPr id="71" name="Google Shape;71;g3f624076d86_0_952"/>
            <p:cNvSpPr/>
            <p:nvPr/>
          </p:nvSpPr>
          <p:spPr>
            <a:xfrm>
              <a:off x="8128803" y="16"/>
              <a:ext cx="1015200" cy="1015200"/>
            </a:xfrm>
            <a:prstGeom prst="rect">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72" name="Google Shape;72;g3f624076d86_0_952"/>
            <p:cNvSpPr/>
            <p:nvPr/>
          </p:nvSpPr>
          <p:spPr>
            <a:xfrm flipH="1">
              <a:off x="7113463" y="5"/>
              <a:ext cx="1015200" cy="1015200"/>
            </a:xfrm>
            <a:prstGeom prst="rtTriangle">
              <a:avLst/>
            </a:pr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73" name="Google Shape;73;g3f624076d86_0_952"/>
            <p:cNvSpPr/>
            <p:nvPr/>
          </p:nvSpPr>
          <p:spPr>
            <a:xfrm flipH="1" rot="10800000">
              <a:off x="7113588" y="107"/>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74" name="Google Shape;74;g3f624076d86_0_952"/>
            <p:cNvSpPr/>
            <p:nvPr/>
          </p:nvSpPr>
          <p:spPr>
            <a:xfrm rot="10800000">
              <a:off x="6098378" y="97"/>
              <a:ext cx="1015200" cy="1015200"/>
            </a:xfrm>
            <a:prstGeom prst="rtTriangle">
              <a:avLst/>
            </a:pr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75" name="Google Shape;75;g3f624076d86_0_952"/>
            <p:cNvSpPr/>
            <p:nvPr/>
          </p:nvSpPr>
          <p:spPr>
            <a:xfrm rot="10800000">
              <a:off x="8128789" y="1015375"/>
              <a:ext cx="1015200" cy="1015200"/>
            </a:xfrm>
            <a:prstGeom prst="rtTriangle">
              <a:avLst/>
            </a:prstGeom>
            <a:solidFill>
              <a:schemeClr val="accent6"/>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76" name="Google Shape;76;g3f624076d86_0_952"/>
          <p:cNvSpPr txBox="1"/>
          <p:nvPr>
            <p:ph hasCustomPrompt="1" type="title"/>
          </p:nvPr>
        </p:nvSpPr>
        <p:spPr>
          <a:xfrm>
            <a:off x="415600" y="1674733"/>
            <a:ext cx="11360700" cy="2707500"/>
          </a:xfrm>
          <a:prstGeom prst="rect">
            <a:avLst/>
          </a:prstGeom>
        </p:spPr>
        <p:txBody>
          <a:bodyPr anchorCtr="0" anchor="b" bIns="121900" lIns="121900" spcFirstLastPara="1" rIns="121900" wrap="square" tIns="121900">
            <a:normAutofit/>
          </a:bodyPr>
          <a:lstStyle>
            <a:lvl1pPr lvl="0" algn="ctr">
              <a:spcBef>
                <a:spcPts val="0"/>
              </a:spcBef>
              <a:spcAft>
                <a:spcPts val="0"/>
              </a:spcAft>
              <a:buClr>
                <a:schemeClr val="lt1"/>
              </a:buClr>
              <a:buSzPts val="16000"/>
              <a:buNone/>
              <a:defRPr sz="16000">
                <a:solidFill>
                  <a:schemeClr val="lt1"/>
                </a:solidFill>
              </a:defRPr>
            </a:lvl1pPr>
            <a:lvl2pPr lvl="1" algn="ctr">
              <a:spcBef>
                <a:spcPts val="0"/>
              </a:spcBef>
              <a:spcAft>
                <a:spcPts val="0"/>
              </a:spcAft>
              <a:buClr>
                <a:schemeClr val="lt1"/>
              </a:buClr>
              <a:buSzPts val="16000"/>
              <a:buNone/>
              <a:defRPr sz="16000">
                <a:solidFill>
                  <a:schemeClr val="lt1"/>
                </a:solidFill>
              </a:defRPr>
            </a:lvl2pPr>
            <a:lvl3pPr lvl="2" algn="ctr">
              <a:spcBef>
                <a:spcPts val="0"/>
              </a:spcBef>
              <a:spcAft>
                <a:spcPts val="0"/>
              </a:spcAft>
              <a:buClr>
                <a:schemeClr val="lt1"/>
              </a:buClr>
              <a:buSzPts val="16000"/>
              <a:buNone/>
              <a:defRPr sz="16000">
                <a:solidFill>
                  <a:schemeClr val="lt1"/>
                </a:solidFill>
              </a:defRPr>
            </a:lvl3pPr>
            <a:lvl4pPr lvl="3" algn="ctr">
              <a:spcBef>
                <a:spcPts val="0"/>
              </a:spcBef>
              <a:spcAft>
                <a:spcPts val="0"/>
              </a:spcAft>
              <a:buClr>
                <a:schemeClr val="lt1"/>
              </a:buClr>
              <a:buSzPts val="16000"/>
              <a:buNone/>
              <a:defRPr sz="16000">
                <a:solidFill>
                  <a:schemeClr val="lt1"/>
                </a:solidFill>
              </a:defRPr>
            </a:lvl4pPr>
            <a:lvl5pPr lvl="4" algn="ctr">
              <a:spcBef>
                <a:spcPts val="0"/>
              </a:spcBef>
              <a:spcAft>
                <a:spcPts val="0"/>
              </a:spcAft>
              <a:buClr>
                <a:schemeClr val="lt1"/>
              </a:buClr>
              <a:buSzPts val="16000"/>
              <a:buNone/>
              <a:defRPr sz="16000">
                <a:solidFill>
                  <a:schemeClr val="lt1"/>
                </a:solidFill>
              </a:defRPr>
            </a:lvl5pPr>
            <a:lvl6pPr lvl="5" algn="ctr">
              <a:spcBef>
                <a:spcPts val="0"/>
              </a:spcBef>
              <a:spcAft>
                <a:spcPts val="0"/>
              </a:spcAft>
              <a:buClr>
                <a:schemeClr val="lt1"/>
              </a:buClr>
              <a:buSzPts val="16000"/>
              <a:buNone/>
              <a:defRPr sz="16000">
                <a:solidFill>
                  <a:schemeClr val="lt1"/>
                </a:solidFill>
              </a:defRPr>
            </a:lvl6pPr>
            <a:lvl7pPr lvl="6" algn="ctr">
              <a:spcBef>
                <a:spcPts val="0"/>
              </a:spcBef>
              <a:spcAft>
                <a:spcPts val="0"/>
              </a:spcAft>
              <a:buClr>
                <a:schemeClr val="lt1"/>
              </a:buClr>
              <a:buSzPts val="16000"/>
              <a:buNone/>
              <a:defRPr sz="16000">
                <a:solidFill>
                  <a:schemeClr val="lt1"/>
                </a:solidFill>
              </a:defRPr>
            </a:lvl7pPr>
            <a:lvl8pPr lvl="7" algn="ctr">
              <a:spcBef>
                <a:spcPts val="0"/>
              </a:spcBef>
              <a:spcAft>
                <a:spcPts val="0"/>
              </a:spcAft>
              <a:buClr>
                <a:schemeClr val="lt1"/>
              </a:buClr>
              <a:buSzPts val="16000"/>
              <a:buNone/>
              <a:defRPr sz="16000">
                <a:solidFill>
                  <a:schemeClr val="lt1"/>
                </a:solidFill>
              </a:defRPr>
            </a:lvl8pPr>
            <a:lvl9pPr lvl="8" algn="ctr">
              <a:spcBef>
                <a:spcPts val="0"/>
              </a:spcBef>
              <a:spcAft>
                <a:spcPts val="0"/>
              </a:spcAft>
              <a:buClr>
                <a:schemeClr val="lt1"/>
              </a:buClr>
              <a:buSzPts val="16000"/>
              <a:buNone/>
              <a:defRPr sz="16000">
                <a:solidFill>
                  <a:schemeClr val="lt1"/>
                </a:solidFill>
              </a:defRPr>
            </a:lvl9pPr>
          </a:lstStyle>
          <a:p>
            <a:r>
              <a:t>xx%</a:t>
            </a:r>
          </a:p>
        </p:txBody>
      </p:sp>
      <p:sp>
        <p:nvSpPr>
          <p:cNvPr id="77" name="Google Shape;77;g3f624076d86_0_952"/>
          <p:cNvSpPr txBox="1"/>
          <p:nvPr>
            <p:ph idx="1" type="body"/>
          </p:nvPr>
        </p:nvSpPr>
        <p:spPr>
          <a:xfrm>
            <a:off x="415600" y="4492300"/>
            <a:ext cx="11360700" cy="1709100"/>
          </a:xfrm>
          <a:prstGeom prst="rect">
            <a:avLst/>
          </a:prstGeom>
        </p:spPr>
        <p:txBody>
          <a:bodyPr anchorCtr="0" anchor="t" bIns="121900" lIns="121900" spcFirstLastPara="1" rIns="121900" wrap="square" tIns="121900">
            <a:normAutofit/>
          </a:bodyPr>
          <a:lstStyle>
            <a:lvl1pPr indent="-381000" lvl="0" marL="457200" algn="ctr">
              <a:spcBef>
                <a:spcPts val="0"/>
              </a:spcBef>
              <a:spcAft>
                <a:spcPts val="0"/>
              </a:spcAft>
              <a:buClr>
                <a:schemeClr val="lt1"/>
              </a:buClr>
              <a:buSzPts val="2400"/>
              <a:buChar char="●"/>
              <a:defRPr>
                <a:solidFill>
                  <a:schemeClr val="lt1"/>
                </a:solidFill>
              </a:defRPr>
            </a:lvl1pPr>
            <a:lvl2pPr indent="-349250" lvl="1" marL="914400" algn="ctr">
              <a:spcBef>
                <a:spcPts val="0"/>
              </a:spcBef>
              <a:spcAft>
                <a:spcPts val="0"/>
              </a:spcAft>
              <a:buClr>
                <a:schemeClr val="lt1"/>
              </a:buClr>
              <a:buSzPts val="1900"/>
              <a:buChar char="○"/>
              <a:defRPr>
                <a:solidFill>
                  <a:schemeClr val="lt1"/>
                </a:solidFill>
              </a:defRPr>
            </a:lvl2pPr>
            <a:lvl3pPr indent="-349250" lvl="2" marL="1371600" algn="ctr">
              <a:spcBef>
                <a:spcPts val="0"/>
              </a:spcBef>
              <a:spcAft>
                <a:spcPts val="0"/>
              </a:spcAft>
              <a:buClr>
                <a:schemeClr val="lt1"/>
              </a:buClr>
              <a:buSzPts val="1900"/>
              <a:buChar char="■"/>
              <a:defRPr>
                <a:solidFill>
                  <a:schemeClr val="lt1"/>
                </a:solidFill>
              </a:defRPr>
            </a:lvl3pPr>
            <a:lvl4pPr indent="-349250" lvl="3" marL="1828800" algn="ctr">
              <a:spcBef>
                <a:spcPts val="0"/>
              </a:spcBef>
              <a:spcAft>
                <a:spcPts val="0"/>
              </a:spcAft>
              <a:buClr>
                <a:schemeClr val="lt1"/>
              </a:buClr>
              <a:buSzPts val="1900"/>
              <a:buChar char="●"/>
              <a:defRPr>
                <a:solidFill>
                  <a:schemeClr val="lt1"/>
                </a:solidFill>
              </a:defRPr>
            </a:lvl4pPr>
            <a:lvl5pPr indent="-349250" lvl="4" marL="2286000" algn="ctr">
              <a:spcBef>
                <a:spcPts val="0"/>
              </a:spcBef>
              <a:spcAft>
                <a:spcPts val="0"/>
              </a:spcAft>
              <a:buClr>
                <a:schemeClr val="lt1"/>
              </a:buClr>
              <a:buSzPts val="1900"/>
              <a:buChar char="○"/>
              <a:defRPr>
                <a:solidFill>
                  <a:schemeClr val="lt1"/>
                </a:solidFill>
              </a:defRPr>
            </a:lvl5pPr>
            <a:lvl6pPr indent="-349250" lvl="5" marL="2743200" algn="ctr">
              <a:spcBef>
                <a:spcPts val="0"/>
              </a:spcBef>
              <a:spcAft>
                <a:spcPts val="0"/>
              </a:spcAft>
              <a:buClr>
                <a:schemeClr val="lt1"/>
              </a:buClr>
              <a:buSzPts val="1900"/>
              <a:buChar char="■"/>
              <a:defRPr>
                <a:solidFill>
                  <a:schemeClr val="lt1"/>
                </a:solidFill>
              </a:defRPr>
            </a:lvl6pPr>
            <a:lvl7pPr indent="-349250" lvl="6" marL="3200400" algn="ctr">
              <a:spcBef>
                <a:spcPts val="0"/>
              </a:spcBef>
              <a:spcAft>
                <a:spcPts val="0"/>
              </a:spcAft>
              <a:buClr>
                <a:schemeClr val="lt1"/>
              </a:buClr>
              <a:buSzPts val="1900"/>
              <a:buChar char="●"/>
              <a:defRPr>
                <a:solidFill>
                  <a:schemeClr val="lt1"/>
                </a:solidFill>
              </a:defRPr>
            </a:lvl7pPr>
            <a:lvl8pPr indent="-349250" lvl="7" marL="3657600" algn="ctr">
              <a:spcBef>
                <a:spcPts val="0"/>
              </a:spcBef>
              <a:spcAft>
                <a:spcPts val="0"/>
              </a:spcAft>
              <a:buClr>
                <a:schemeClr val="lt1"/>
              </a:buClr>
              <a:buSzPts val="1900"/>
              <a:buChar char="○"/>
              <a:defRPr>
                <a:solidFill>
                  <a:schemeClr val="lt1"/>
                </a:solidFill>
              </a:defRPr>
            </a:lvl8pPr>
            <a:lvl9pPr indent="-349250" lvl="8" marL="4114800" algn="ctr">
              <a:spcBef>
                <a:spcPts val="0"/>
              </a:spcBef>
              <a:spcAft>
                <a:spcPts val="0"/>
              </a:spcAft>
              <a:buClr>
                <a:schemeClr val="lt1"/>
              </a:buClr>
              <a:buSzPts val="1900"/>
              <a:buChar char="■"/>
              <a:defRPr>
                <a:solidFill>
                  <a:schemeClr val="lt1"/>
                </a:solidFill>
              </a:defRPr>
            </a:lvl9pPr>
          </a:lstStyle>
          <a:p/>
        </p:txBody>
      </p:sp>
      <p:sp>
        <p:nvSpPr>
          <p:cNvPr id="78" name="Google Shape;78;g3f624076d86_0_952"/>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
        <p:nvSpPr>
          <p:cNvPr id="80" name="Google Shape;80;g3f624076d86_0_962"/>
          <p:cNvSpPr txBox="1"/>
          <p:nvPr>
            <p:ph idx="12" type="sldNum"/>
          </p:nvPr>
        </p:nvSpPr>
        <p:spPr>
          <a:xfrm>
            <a:off x="11280575" y="6201587"/>
            <a:ext cx="731700" cy="524700"/>
          </a:xfrm>
          <a:prstGeom prst="rect">
            <a:avLst/>
          </a:prstGeom>
        </p:spPr>
        <p:txBody>
          <a:bodyPr anchorCtr="0" anchor="ctr" bIns="121900" lIns="121900" spcFirstLastPara="1" rIns="121900" wrap="square" tIns="12190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objetos" type="obj">
  <p:cSld name="OBJECT">
    <p:spTree>
      <p:nvGrpSpPr>
        <p:cNvPr id="81" name="Shape 81"/>
        <p:cNvGrpSpPr/>
        <p:nvPr/>
      </p:nvGrpSpPr>
      <p:grpSpPr>
        <a:xfrm>
          <a:off x="0" y="0"/>
          <a:ext cx="0" cy="0"/>
          <a:chOff x="0" y="0"/>
          <a:chExt cx="0" cy="0"/>
        </a:xfrm>
      </p:grpSpPr>
      <p:sp>
        <p:nvSpPr>
          <p:cNvPr id="82" name="Google Shape;82;g3f624076d86_0_964"/>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83" name="Google Shape;83;g3f624076d86_0_964"/>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1600"/>
              </a:spcBef>
              <a:spcAft>
                <a:spcPts val="0"/>
              </a:spcAft>
              <a:buClr>
                <a:schemeClr val="dk1"/>
              </a:buClr>
              <a:buSzPts val="1800"/>
              <a:buChar char="○"/>
              <a:defRPr/>
            </a:lvl2pPr>
            <a:lvl3pPr indent="-342900" lvl="2" marL="1371600" algn="l">
              <a:lnSpc>
                <a:spcPct val="90000"/>
              </a:lnSpc>
              <a:spcBef>
                <a:spcPts val="1600"/>
              </a:spcBef>
              <a:spcAft>
                <a:spcPts val="0"/>
              </a:spcAft>
              <a:buClr>
                <a:schemeClr val="dk1"/>
              </a:buClr>
              <a:buSzPts val="1800"/>
              <a:buChar char="■"/>
              <a:defRPr/>
            </a:lvl3pPr>
            <a:lvl4pPr indent="-342900" lvl="3" marL="1828800" algn="l">
              <a:lnSpc>
                <a:spcPct val="90000"/>
              </a:lnSpc>
              <a:spcBef>
                <a:spcPts val="1600"/>
              </a:spcBef>
              <a:spcAft>
                <a:spcPts val="0"/>
              </a:spcAft>
              <a:buClr>
                <a:schemeClr val="dk1"/>
              </a:buClr>
              <a:buSzPts val="1800"/>
              <a:buChar char="●"/>
              <a:defRPr/>
            </a:lvl4pPr>
            <a:lvl5pPr indent="-342900" lvl="4" marL="2286000" algn="l">
              <a:lnSpc>
                <a:spcPct val="90000"/>
              </a:lnSpc>
              <a:spcBef>
                <a:spcPts val="1600"/>
              </a:spcBef>
              <a:spcAft>
                <a:spcPts val="0"/>
              </a:spcAft>
              <a:buClr>
                <a:schemeClr val="dk1"/>
              </a:buClr>
              <a:buSzPts val="1800"/>
              <a:buChar char="○"/>
              <a:defRPr/>
            </a:lvl5pPr>
            <a:lvl6pPr indent="-342900" lvl="5" marL="2743200" algn="l">
              <a:lnSpc>
                <a:spcPct val="90000"/>
              </a:lnSpc>
              <a:spcBef>
                <a:spcPts val="1600"/>
              </a:spcBef>
              <a:spcAft>
                <a:spcPts val="0"/>
              </a:spcAft>
              <a:buClr>
                <a:schemeClr val="dk1"/>
              </a:buClr>
              <a:buSzPts val="1800"/>
              <a:buChar char="■"/>
              <a:defRPr/>
            </a:lvl6pPr>
            <a:lvl7pPr indent="-342900" lvl="6" marL="3200400" algn="l">
              <a:lnSpc>
                <a:spcPct val="90000"/>
              </a:lnSpc>
              <a:spcBef>
                <a:spcPts val="1600"/>
              </a:spcBef>
              <a:spcAft>
                <a:spcPts val="0"/>
              </a:spcAft>
              <a:buClr>
                <a:schemeClr val="dk1"/>
              </a:buClr>
              <a:buSzPts val="1800"/>
              <a:buChar char="●"/>
              <a:defRPr/>
            </a:lvl7pPr>
            <a:lvl8pPr indent="-342900" lvl="7" marL="3657600" algn="l">
              <a:lnSpc>
                <a:spcPct val="90000"/>
              </a:lnSpc>
              <a:spcBef>
                <a:spcPts val="1600"/>
              </a:spcBef>
              <a:spcAft>
                <a:spcPts val="0"/>
              </a:spcAft>
              <a:buClr>
                <a:schemeClr val="dk1"/>
              </a:buClr>
              <a:buSzPts val="1800"/>
              <a:buChar char="○"/>
              <a:defRPr/>
            </a:lvl8pPr>
            <a:lvl9pPr indent="-342900" lvl="8" marL="4114800" algn="l">
              <a:lnSpc>
                <a:spcPct val="90000"/>
              </a:lnSpc>
              <a:spcBef>
                <a:spcPts val="1600"/>
              </a:spcBef>
              <a:spcAft>
                <a:spcPts val="1600"/>
              </a:spcAft>
              <a:buClr>
                <a:schemeClr val="dk1"/>
              </a:buClr>
              <a:buSzPts val="1800"/>
              <a:buChar char="■"/>
              <a:defRPr/>
            </a:lvl9pPr>
          </a:lstStyle>
          <a:p/>
        </p:txBody>
      </p:sp>
      <p:sp>
        <p:nvSpPr>
          <p:cNvPr id="84" name="Google Shape;84;g3f624076d86_0_96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g3f624076d86_0_96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g3f624076d86_0_96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rm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eometric">
    <p:bg>
      <p:bgPr>
        <a:solidFill>
          <a:schemeClr val="lt1"/>
        </a:solidFill>
      </p:bgPr>
    </p:bg>
    <p:spTree>
      <p:nvGrpSpPr>
        <p:cNvPr id="5" name="Shape 5"/>
        <p:cNvGrpSpPr/>
        <p:nvPr/>
      </p:nvGrpSpPr>
      <p:grpSpPr>
        <a:xfrm>
          <a:off x="0" y="0"/>
          <a:ext cx="0" cy="0"/>
          <a:chOff x="0" y="0"/>
          <a:chExt cx="0" cy="0"/>
        </a:xfrm>
      </p:grpSpPr>
      <p:sp>
        <p:nvSpPr>
          <p:cNvPr id="6" name="Google Shape;6;g3f624076d86_0_888"/>
          <p:cNvSpPr txBox="1"/>
          <p:nvPr>
            <p:ph type="title"/>
          </p:nvPr>
        </p:nvSpPr>
        <p:spPr>
          <a:xfrm>
            <a:off x="415600" y="546667"/>
            <a:ext cx="11360700" cy="810300"/>
          </a:xfrm>
          <a:prstGeom prst="rect">
            <a:avLst/>
          </a:prstGeom>
          <a:noFill/>
          <a:ln>
            <a:noFill/>
          </a:ln>
        </p:spPr>
        <p:txBody>
          <a:bodyPr anchorCtr="0" anchor="t" bIns="121900" lIns="121900" spcFirstLastPara="1" rIns="121900" wrap="square" tIns="121900">
            <a:normAutofit/>
          </a:bodyPr>
          <a:lstStyle>
            <a:lvl1pPr lvl="0">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1pPr>
            <a:lvl2pPr lvl="1">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2pPr>
            <a:lvl3pPr lvl="2">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3pPr>
            <a:lvl4pPr lvl="3">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4pPr>
            <a:lvl5pPr lvl="4">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5pPr>
            <a:lvl6pPr lvl="5">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6pPr>
            <a:lvl7pPr lvl="6">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7pPr>
            <a:lvl8pPr lvl="7">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8pPr>
            <a:lvl9pPr lvl="8">
              <a:spcBef>
                <a:spcPts val="0"/>
              </a:spcBef>
              <a:spcAft>
                <a:spcPts val="0"/>
              </a:spcAft>
              <a:buClr>
                <a:schemeClr val="dk1"/>
              </a:buClr>
              <a:buSzPts val="4000"/>
              <a:buFont typeface="Roboto"/>
              <a:buNone/>
              <a:defRPr sz="4000">
                <a:solidFill>
                  <a:schemeClr val="dk1"/>
                </a:solidFill>
                <a:latin typeface="Roboto"/>
                <a:ea typeface="Roboto"/>
                <a:cs typeface="Roboto"/>
                <a:sym typeface="Roboto"/>
              </a:defRPr>
            </a:lvl9pPr>
          </a:lstStyle>
          <a:p/>
        </p:txBody>
      </p:sp>
      <p:sp>
        <p:nvSpPr>
          <p:cNvPr id="7" name="Google Shape;7;g3f624076d86_0_888"/>
          <p:cNvSpPr txBox="1"/>
          <p:nvPr>
            <p:ph idx="1" type="body"/>
          </p:nvPr>
        </p:nvSpPr>
        <p:spPr>
          <a:xfrm>
            <a:off x="415600" y="1639833"/>
            <a:ext cx="11360700" cy="4452000"/>
          </a:xfrm>
          <a:prstGeom prst="rect">
            <a:avLst/>
          </a:prstGeom>
          <a:noFill/>
          <a:ln>
            <a:noFill/>
          </a:ln>
        </p:spPr>
        <p:txBody>
          <a:bodyPr anchorCtr="0" anchor="t" bIns="121900" lIns="121900" spcFirstLastPara="1" rIns="121900" wrap="square" tIns="121900">
            <a:normAutofit/>
          </a:bodyPr>
          <a:lstStyle>
            <a:lvl1pPr indent="-381000" lvl="0" marL="457200">
              <a:lnSpc>
                <a:spcPct val="115000"/>
              </a:lnSpc>
              <a:spcBef>
                <a:spcPts val="0"/>
              </a:spcBef>
              <a:spcAft>
                <a:spcPts val="0"/>
              </a:spcAft>
              <a:buClr>
                <a:schemeClr val="dk2"/>
              </a:buClr>
              <a:buSzPts val="2400"/>
              <a:buFont typeface="Roboto"/>
              <a:buChar char="●"/>
              <a:defRPr sz="2400">
                <a:solidFill>
                  <a:schemeClr val="dk2"/>
                </a:solidFill>
                <a:latin typeface="Roboto"/>
                <a:ea typeface="Roboto"/>
                <a:cs typeface="Roboto"/>
                <a:sym typeface="Roboto"/>
              </a:defRPr>
            </a:lvl1pPr>
            <a:lvl2pPr indent="-349250" lvl="1" marL="9144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2pPr>
            <a:lvl3pPr indent="-349250" lvl="2" marL="13716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3pPr>
            <a:lvl4pPr indent="-349250" lvl="3" marL="18288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4pPr>
            <a:lvl5pPr indent="-349250" lvl="4" marL="22860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5pPr>
            <a:lvl6pPr indent="-349250" lvl="5" marL="27432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6pPr>
            <a:lvl7pPr indent="-349250" lvl="6" marL="32004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7pPr>
            <a:lvl8pPr indent="-349250" lvl="7" marL="36576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8pPr>
            <a:lvl9pPr indent="-349250" lvl="8" marL="4114800">
              <a:lnSpc>
                <a:spcPct val="115000"/>
              </a:lnSpc>
              <a:spcBef>
                <a:spcPts val="0"/>
              </a:spcBef>
              <a:spcAft>
                <a:spcPts val="0"/>
              </a:spcAft>
              <a:buClr>
                <a:schemeClr val="dk2"/>
              </a:buClr>
              <a:buSzPts val="1900"/>
              <a:buFont typeface="Roboto"/>
              <a:buChar char="■"/>
              <a:defRPr sz="1900">
                <a:solidFill>
                  <a:schemeClr val="dk2"/>
                </a:solidFill>
                <a:latin typeface="Roboto"/>
                <a:ea typeface="Roboto"/>
                <a:cs typeface="Roboto"/>
                <a:sym typeface="Roboto"/>
              </a:defRPr>
            </a:lvl9pPr>
          </a:lstStyle>
          <a:p/>
        </p:txBody>
      </p:sp>
      <p:sp>
        <p:nvSpPr>
          <p:cNvPr id="8" name="Google Shape;8;g3f624076d86_0_888"/>
          <p:cNvSpPr txBox="1"/>
          <p:nvPr>
            <p:ph idx="12" type="sldNum"/>
          </p:nvPr>
        </p:nvSpPr>
        <p:spPr>
          <a:xfrm>
            <a:off x="11280575" y="6201587"/>
            <a:ext cx="731700" cy="524700"/>
          </a:xfrm>
          <a:prstGeom prst="rect">
            <a:avLst/>
          </a:prstGeom>
          <a:noFill/>
          <a:ln>
            <a:noFill/>
          </a:ln>
        </p:spPr>
        <p:txBody>
          <a:bodyPr anchorCtr="0" anchor="ctr" bIns="121900" lIns="121900" spcFirstLastPara="1" rIns="121900" wrap="square" tIns="121900">
            <a:normAutofit/>
          </a:bodyPr>
          <a:lstStyle>
            <a:lvl1pPr lvl="0" algn="r">
              <a:buNone/>
              <a:defRPr sz="1300">
                <a:solidFill>
                  <a:schemeClr val="lt1"/>
                </a:solidFill>
                <a:latin typeface="Roboto"/>
                <a:ea typeface="Roboto"/>
                <a:cs typeface="Roboto"/>
                <a:sym typeface="Roboto"/>
              </a:defRPr>
            </a:lvl1pPr>
            <a:lvl2pPr lvl="1" algn="r">
              <a:buNone/>
              <a:defRPr sz="1300">
                <a:solidFill>
                  <a:schemeClr val="lt1"/>
                </a:solidFill>
                <a:latin typeface="Roboto"/>
                <a:ea typeface="Roboto"/>
                <a:cs typeface="Roboto"/>
                <a:sym typeface="Roboto"/>
              </a:defRPr>
            </a:lvl2pPr>
            <a:lvl3pPr lvl="2" algn="r">
              <a:buNone/>
              <a:defRPr sz="1300">
                <a:solidFill>
                  <a:schemeClr val="lt1"/>
                </a:solidFill>
                <a:latin typeface="Roboto"/>
                <a:ea typeface="Roboto"/>
                <a:cs typeface="Roboto"/>
                <a:sym typeface="Roboto"/>
              </a:defRPr>
            </a:lvl3pPr>
            <a:lvl4pPr lvl="3" algn="r">
              <a:buNone/>
              <a:defRPr sz="1300">
                <a:solidFill>
                  <a:schemeClr val="lt1"/>
                </a:solidFill>
                <a:latin typeface="Roboto"/>
                <a:ea typeface="Roboto"/>
                <a:cs typeface="Roboto"/>
                <a:sym typeface="Roboto"/>
              </a:defRPr>
            </a:lvl4pPr>
            <a:lvl5pPr lvl="4" algn="r">
              <a:buNone/>
              <a:defRPr sz="1300">
                <a:solidFill>
                  <a:schemeClr val="lt1"/>
                </a:solidFill>
                <a:latin typeface="Roboto"/>
                <a:ea typeface="Roboto"/>
                <a:cs typeface="Roboto"/>
                <a:sym typeface="Roboto"/>
              </a:defRPr>
            </a:lvl5pPr>
            <a:lvl6pPr lvl="5" algn="r">
              <a:buNone/>
              <a:defRPr sz="1300">
                <a:solidFill>
                  <a:schemeClr val="lt1"/>
                </a:solidFill>
                <a:latin typeface="Roboto"/>
                <a:ea typeface="Roboto"/>
                <a:cs typeface="Roboto"/>
                <a:sym typeface="Roboto"/>
              </a:defRPr>
            </a:lvl6pPr>
            <a:lvl7pPr lvl="6" algn="r">
              <a:buNone/>
              <a:defRPr sz="1300">
                <a:solidFill>
                  <a:schemeClr val="lt1"/>
                </a:solidFill>
                <a:latin typeface="Roboto"/>
                <a:ea typeface="Roboto"/>
                <a:cs typeface="Roboto"/>
                <a:sym typeface="Roboto"/>
              </a:defRPr>
            </a:lvl7pPr>
            <a:lvl8pPr lvl="7" algn="r">
              <a:buNone/>
              <a:defRPr sz="1300">
                <a:solidFill>
                  <a:schemeClr val="lt1"/>
                </a:solidFill>
                <a:latin typeface="Roboto"/>
                <a:ea typeface="Roboto"/>
                <a:cs typeface="Roboto"/>
                <a:sym typeface="Roboto"/>
              </a:defRPr>
            </a:lvl8pPr>
            <a:lvl9pPr lvl="8" algn="r">
              <a:buNone/>
              <a:defRPr sz="1300">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s-PE"/>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4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9.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7.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5.pn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8.png"/><Relationship Id="rId4"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3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g3f624076d86_0_8"/>
          <p:cNvSpPr txBox="1"/>
          <p:nvPr>
            <p:ph type="ctrTitle"/>
          </p:nvPr>
        </p:nvSpPr>
        <p:spPr>
          <a:xfrm>
            <a:off x="3528074" y="1257151"/>
            <a:ext cx="6754200" cy="1576800"/>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33333"/>
              <a:buFont typeface="Calibri"/>
              <a:buNone/>
            </a:pPr>
            <a:r>
              <a:rPr b="1" lang="es-PE" sz="4500">
                <a:solidFill>
                  <a:srgbClr val="000000"/>
                </a:solidFill>
                <a:latin typeface="Calibri"/>
                <a:ea typeface="Calibri"/>
                <a:cs typeface="Calibri"/>
                <a:sym typeface="Calibri"/>
              </a:rPr>
              <a:t>Sistema predictivo para la detección temprana de fallas en discos duros</a:t>
            </a:r>
            <a:endParaRPr sz="7900">
              <a:latin typeface="Calibri"/>
              <a:ea typeface="Calibri"/>
              <a:cs typeface="Calibri"/>
              <a:sym typeface="Calibri"/>
            </a:endParaRPr>
          </a:p>
        </p:txBody>
      </p:sp>
      <p:sp>
        <p:nvSpPr>
          <p:cNvPr id="92" name="Google Shape;92;g3f624076d86_0_8"/>
          <p:cNvSpPr txBox="1"/>
          <p:nvPr>
            <p:ph idx="1" type="subTitle"/>
          </p:nvPr>
        </p:nvSpPr>
        <p:spPr>
          <a:xfrm>
            <a:off x="4210050" y="4114800"/>
            <a:ext cx="6628800" cy="2415900"/>
          </a:xfrm>
          <a:prstGeom prst="rect">
            <a:avLst/>
          </a:prstGeom>
          <a:noFill/>
          <a:ln>
            <a:noFill/>
          </a:ln>
        </p:spPr>
        <p:txBody>
          <a:bodyPr anchorCtr="0" anchor="t" bIns="45700" lIns="91425" spcFirstLastPara="1" rIns="91425" wrap="square" tIns="45700">
            <a:normAutofit fontScale="70000" lnSpcReduction="20000"/>
          </a:bodyPr>
          <a:lstStyle/>
          <a:p>
            <a:pPr indent="0" lvl="0" marL="0" marR="0" rtl="0" algn="l">
              <a:lnSpc>
                <a:spcPct val="90000"/>
              </a:lnSpc>
              <a:spcBef>
                <a:spcPts val="0"/>
              </a:spcBef>
              <a:spcAft>
                <a:spcPts val="0"/>
              </a:spcAft>
              <a:buNone/>
            </a:pPr>
            <a:r>
              <a:rPr lang="es-PE" sz="3555">
                <a:solidFill>
                  <a:srgbClr val="000000"/>
                </a:solidFill>
                <a:latin typeface="Calibri"/>
                <a:ea typeface="Calibri"/>
                <a:cs typeface="Calibri"/>
                <a:sym typeface="Calibri"/>
              </a:rPr>
              <a:t>Integrantes:</a:t>
            </a:r>
            <a:endParaRPr sz="3555">
              <a:solidFill>
                <a:srgbClr val="000000"/>
              </a:solidFill>
              <a:latin typeface="Calibri"/>
              <a:ea typeface="Calibri"/>
              <a:cs typeface="Calibri"/>
              <a:sym typeface="Calibri"/>
            </a:endParaRPr>
          </a:p>
          <a:p>
            <a:pPr indent="-386633" lvl="0" marL="457200" marR="0" rtl="0" algn="l">
              <a:lnSpc>
                <a:spcPct val="90000"/>
              </a:lnSpc>
              <a:spcBef>
                <a:spcPts val="0"/>
              </a:spcBef>
              <a:spcAft>
                <a:spcPts val="0"/>
              </a:spcAft>
              <a:buClr>
                <a:srgbClr val="000000"/>
              </a:buClr>
              <a:buSzPct val="100000"/>
              <a:buFont typeface="Calibri"/>
              <a:buChar char="●"/>
            </a:pPr>
            <a:r>
              <a:rPr lang="es-PE" sz="3555">
                <a:solidFill>
                  <a:srgbClr val="000000"/>
                </a:solidFill>
                <a:latin typeface="Calibri"/>
                <a:ea typeface="Calibri"/>
                <a:cs typeface="Calibri"/>
                <a:sym typeface="Calibri"/>
              </a:rPr>
              <a:t>Christopher 	Núñez</a:t>
            </a:r>
            <a:endParaRPr sz="3555">
              <a:solidFill>
                <a:srgbClr val="000000"/>
              </a:solidFill>
              <a:latin typeface="Calibri"/>
              <a:ea typeface="Calibri"/>
              <a:cs typeface="Calibri"/>
              <a:sym typeface="Calibri"/>
            </a:endParaRPr>
          </a:p>
          <a:p>
            <a:pPr indent="-386633" lvl="0" marL="457200" marR="0" rtl="0" algn="l">
              <a:lnSpc>
                <a:spcPct val="90000"/>
              </a:lnSpc>
              <a:spcBef>
                <a:spcPts val="0"/>
              </a:spcBef>
              <a:spcAft>
                <a:spcPts val="0"/>
              </a:spcAft>
              <a:buClr>
                <a:srgbClr val="000000"/>
              </a:buClr>
              <a:buSzPct val="100000"/>
              <a:buFont typeface="Calibri"/>
              <a:buChar char="●"/>
            </a:pPr>
            <a:r>
              <a:rPr lang="es-PE" sz="3555">
                <a:solidFill>
                  <a:srgbClr val="000000"/>
                </a:solidFill>
                <a:latin typeface="Calibri"/>
                <a:ea typeface="Calibri"/>
                <a:cs typeface="Calibri"/>
                <a:sym typeface="Calibri"/>
              </a:rPr>
              <a:t>Frank	Huaman Cancho</a:t>
            </a:r>
            <a:endParaRPr sz="3555">
              <a:solidFill>
                <a:srgbClr val="000000"/>
              </a:solidFill>
              <a:latin typeface="Calibri"/>
              <a:ea typeface="Calibri"/>
              <a:cs typeface="Calibri"/>
              <a:sym typeface="Calibri"/>
            </a:endParaRPr>
          </a:p>
          <a:p>
            <a:pPr indent="-386633" lvl="0" marL="457200" marR="0" rtl="0" algn="l">
              <a:lnSpc>
                <a:spcPct val="90000"/>
              </a:lnSpc>
              <a:spcBef>
                <a:spcPts val="0"/>
              </a:spcBef>
              <a:spcAft>
                <a:spcPts val="0"/>
              </a:spcAft>
              <a:buClr>
                <a:srgbClr val="000000"/>
              </a:buClr>
              <a:buSzPct val="100000"/>
              <a:buFont typeface="Calibri"/>
              <a:buChar char="●"/>
            </a:pPr>
            <a:r>
              <a:rPr lang="es-PE" sz="3555">
                <a:solidFill>
                  <a:srgbClr val="000000"/>
                </a:solidFill>
                <a:latin typeface="Calibri"/>
                <a:ea typeface="Calibri"/>
                <a:cs typeface="Calibri"/>
                <a:sym typeface="Calibri"/>
              </a:rPr>
              <a:t>Jose	Alvarado</a:t>
            </a:r>
            <a:endParaRPr sz="3555">
              <a:solidFill>
                <a:srgbClr val="000000"/>
              </a:solidFill>
              <a:latin typeface="Calibri"/>
              <a:ea typeface="Calibri"/>
              <a:cs typeface="Calibri"/>
              <a:sym typeface="Calibri"/>
            </a:endParaRPr>
          </a:p>
          <a:p>
            <a:pPr indent="-386633" lvl="0" marL="457200" marR="0" rtl="0" algn="l">
              <a:lnSpc>
                <a:spcPct val="90000"/>
              </a:lnSpc>
              <a:spcBef>
                <a:spcPts val="0"/>
              </a:spcBef>
              <a:spcAft>
                <a:spcPts val="0"/>
              </a:spcAft>
              <a:buClr>
                <a:srgbClr val="000000"/>
              </a:buClr>
              <a:buSzPct val="100000"/>
              <a:buFont typeface="Calibri"/>
              <a:buChar char="●"/>
            </a:pPr>
            <a:r>
              <a:rPr lang="es-PE" sz="3555">
                <a:solidFill>
                  <a:srgbClr val="000000"/>
                </a:solidFill>
                <a:latin typeface="Calibri"/>
                <a:ea typeface="Calibri"/>
                <a:cs typeface="Calibri"/>
                <a:sym typeface="Calibri"/>
              </a:rPr>
              <a:t>Dina Yesica 	Huaman Huallpa</a:t>
            </a:r>
            <a:endParaRPr sz="3555">
              <a:solidFill>
                <a:srgbClr val="000000"/>
              </a:solidFill>
              <a:latin typeface="Calibri"/>
              <a:ea typeface="Calibri"/>
              <a:cs typeface="Calibri"/>
              <a:sym typeface="Calibri"/>
            </a:endParaRPr>
          </a:p>
          <a:p>
            <a:pPr indent="-386633" lvl="0" marL="457200" marR="0" rtl="0" algn="l">
              <a:lnSpc>
                <a:spcPct val="90000"/>
              </a:lnSpc>
              <a:spcBef>
                <a:spcPts val="0"/>
              </a:spcBef>
              <a:spcAft>
                <a:spcPts val="0"/>
              </a:spcAft>
              <a:buClr>
                <a:srgbClr val="000000"/>
              </a:buClr>
              <a:buSzPct val="100000"/>
              <a:buFont typeface="Calibri"/>
              <a:buChar char="●"/>
            </a:pPr>
            <a:r>
              <a:rPr lang="es-PE" sz="3555">
                <a:solidFill>
                  <a:srgbClr val="000000"/>
                </a:solidFill>
                <a:latin typeface="Calibri"/>
                <a:ea typeface="Calibri"/>
                <a:cs typeface="Calibri"/>
                <a:sym typeface="Calibri"/>
              </a:rPr>
              <a:t>José Gabriel	Laymito Quispe</a:t>
            </a:r>
            <a:endParaRPr sz="3555">
              <a:solidFill>
                <a:srgbClr val="000000"/>
              </a:solidFill>
              <a:latin typeface="Calibri"/>
              <a:ea typeface="Calibri"/>
              <a:cs typeface="Calibri"/>
              <a:sym typeface="Calibri"/>
            </a:endParaRPr>
          </a:p>
          <a:p>
            <a:pPr indent="0" lvl="0" marL="0" rtl="0" algn="l">
              <a:lnSpc>
                <a:spcPct val="90000"/>
              </a:lnSpc>
              <a:spcBef>
                <a:spcPts val="1000"/>
              </a:spcBef>
              <a:spcAft>
                <a:spcPts val="0"/>
              </a:spcAft>
              <a:buClr>
                <a:schemeClr val="dk1"/>
              </a:buClr>
              <a:buSzPct val="85714"/>
              <a:buNone/>
            </a:pPr>
            <a:r>
              <a:t/>
            </a:r>
            <a:endParaRPr/>
          </a:p>
          <a:p>
            <a:pPr indent="0" lvl="0" marL="0" rtl="0" algn="ctr">
              <a:lnSpc>
                <a:spcPct val="90000"/>
              </a:lnSpc>
              <a:spcBef>
                <a:spcPts val="1000"/>
              </a:spcBef>
              <a:spcAft>
                <a:spcPts val="0"/>
              </a:spcAft>
              <a:buClr>
                <a:schemeClr val="dk1"/>
              </a:buClr>
              <a:buSzPct val="85714"/>
              <a:buNone/>
            </a:pPr>
            <a:r>
              <a:t/>
            </a:r>
            <a:endParaRPr/>
          </a:p>
        </p:txBody>
      </p:sp>
      <p:pic>
        <p:nvPicPr>
          <p:cNvPr descr="Uni-logo transparente granate.png" id="93" name="Google Shape;93;g3f624076d86_0_8"/>
          <p:cNvPicPr preferRelativeResize="0"/>
          <p:nvPr/>
        </p:nvPicPr>
        <p:blipFill rotWithShape="1">
          <a:blip r:embed="rId3">
            <a:alphaModFix/>
          </a:blip>
          <a:srcRect b="0" l="0" r="0" t="0"/>
          <a:stretch/>
        </p:blipFill>
        <p:spPr>
          <a:xfrm>
            <a:off x="493953" y="1332706"/>
            <a:ext cx="3113172" cy="3914816"/>
          </a:xfrm>
          <a:prstGeom prst="rect">
            <a:avLst/>
          </a:prstGeom>
          <a:noFill/>
          <a:ln>
            <a:noFill/>
          </a:ln>
        </p:spPr>
      </p:pic>
      <p:sp>
        <p:nvSpPr>
          <p:cNvPr id="94" name="Google Shape;94;g3f624076d86_0_8"/>
          <p:cNvSpPr txBox="1"/>
          <p:nvPr/>
        </p:nvSpPr>
        <p:spPr>
          <a:xfrm>
            <a:off x="4098550" y="3507925"/>
            <a:ext cx="6291600" cy="430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rPr b="1" lang="es-PE" sz="2200">
                <a:latin typeface="Calibri"/>
                <a:ea typeface="Calibri"/>
                <a:cs typeface="Calibri"/>
                <a:sym typeface="Calibri"/>
              </a:rPr>
              <a:t>Curso: </a:t>
            </a:r>
            <a:r>
              <a:rPr b="1" lang="es-PE" sz="2200">
                <a:latin typeface="Calibri"/>
                <a:ea typeface="Calibri"/>
                <a:cs typeface="Calibri"/>
                <a:sym typeface="Calibri"/>
              </a:rPr>
              <a:t>Machine Learning (MIA-04 Sección B)</a:t>
            </a:r>
            <a:endParaRPr b="1" sz="29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g3f624076d86_0_995"/>
          <p:cNvSpPr txBox="1"/>
          <p:nvPr>
            <p:ph type="title"/>
          </p:nvPr>
        </p:nvSpPr>
        <p:spPr>
          <a:xfrm>
            <a:off x="423147" y="516974"/>
            <a:ext cx="6453900" cy="874500"/>
          </a:xfrm>
          <a:prstGeom prst="rect">
            <a:avLst/>
          </a:prstGeom>
        </p:spPr>
        <p:txBody>
          <a:bodyPr anchorCtr="0" anchor="ctr" bIns="121900" lIns="121900" spcFirstLastPara="1" rIns="121900" wrap="square" tIns="121900">
            <a:normAutofit fontScale="90000"/>
          </a:bodyPr>
          <a:lstStyle/>
          <a:p>
            <a:pPr indent="0" lvl="0" marL="0" rtl="0" algn="l">
              <a:spcBef>
                <a:spcPts val="0"/>
              </a:spcBef>
              <a:spcAft>
                <a:spcPts val="0"/>
              </a:spcAft>
              <a:buNone/>
            </a:pPr>
            <a:r>
              <a:rPr lang="es-PE">
                <a:solidFill>
                  <a:srgbClr val="1F1F1F"/>
                </a:solidFill>
              </a:rPr>
              <a:t>CONTENIDO</a:t>
            </a:r>
            <a:endParaRPr>
              <a:solidFill>
                <a:srgbClr val="1F1F1F"/>
              </a:solidFill>
            </a:endParaRPr>
          </a:p>
        </p:txBody>
      </p:sp>
      <p:sp>
        <p:nvSpPr>
          <p:cNvPr id="100" name="Google Shape;100;g3f624076d86_0_995"/>
          <p:cNvSpPr txBox="1"/>
          <p:nvPr/>
        </p:nvSpPr>
        <p:spPr>
          <a:xfrm>
            <a:off x="817750" y="1828200"/>
            <a:ext cx="7456500" cy="4063500"/>
          </a:xfrm>
          <a:prstGeom prst="rect">
            <a:avLst/>
          </a:prstGeom>
          <a:noFill/>
          <a:ln>
            <a:noFill/>
          </a:ln>
        </p:spPr>
        <p:txBody>
          <a:bodyPr anchorCtr="0" anchor="t" bIns="91425" lIns="91425" spcFirstLastPara="1" rIns="91425" wrap="square" tIns="91425">
            <a:spAutoFit/>
          </a:bodyPr>
          <a:lstStyle/>
          <a:p>
            <a:pPr indent="-406400" lvl="0" marL="457200" rtl="0" algn="l">
              <a:spcBef>
                <a:spcPts val="0"/>
              </a:spcBef>
              <a:spcAft>
                <a:spcPts val="0"/>
              </a:spcAft>
              <a:buSzPts val="2800"/>
              <a:buAutoNum type="arabicPeriod"/>
            </a:pPr>
            <a:r>
              <a:rPr lang="es-PE" sz="2800"/>
              <a:t>Resumen</a:t>
            </a:r>
            <a:endParaRPr sz="2800"/>
          </a:p>
          <a:p>
            <a:pPr indent="-406400" lvl="0" marL="457200" rtl="0" algn="l">
              <a:spcBef>
                <a:spcPts val="0"/>
              </a:spcBef>
              <a:spcAft>
                <a:spcPts val="0"/>
              </a:spcAft>
              <a:buSzPts val="2800"/>
              <a:buAutoNum type="arabicPeriod"/>
            </a:pPr>
            <a:r>
              <a:rPr lang="es-PE" sz="2800"/>
              <a:t>Introducción</a:t>
            </a:r>
            <a:endParaRPr sz="2800"/>
          </a:p>
          <a:p>
            <a:pPr indent="-406400" lvl="0" marL="457200" rtl="0" algn="l">
              <a:spcBef>
                <a:spcPts val="0"/>
              </a:spcBef>
              <a:spcAft>
                <a:spcPts val="0"/>
              </a:spcAft>
              <a:buSzPts val="2800"/>
              <a:buAutoNum type="arabicPeriod"/>
            </a:pPr>
            <a:r>
              <a:rPr lang="es-PE" sz="2800"/>
              <a:t>Problemática</a:t>
            </a:r>
            <a:endParaRPr sz="2800"/>
          </a:p>
          <a:p>
            <a:pPr indent="-406400" lvl="0" marL="457200" rtl="0" algn="l">
              <a:spcBef>
                <a:spcPts val="0"/>
              </a:spcBef>
              <a:spcAft>
                <a:spcPts val="0"/>
              </a:spcAft>
              <a:buSzPts val="2800"/>
              <a:buAutoNum type="arabicPeriod"/>
            </a:pPr>
            <a:r>
              <a:rPr lang="es-PE" sz="2800"/>
              <a:t>Descripción de los Datos</a:t>
            </a:r>
            <a:endParaRPr sz="2800"/>
          </a:p>
          <a:p>
            <a:pPr indent="-406400" lvl="0" marL="457200" rtl="0" algn="l">
              <a:spcBef>
                <a:spcPts val="0"/>
              </a:spcBef>
              <a:spcAft>
                <a:spcPts val="0"/>
              </a:spcAft>
              <a:buSzPts val="2800"/>
              <a:buAutoNum type="arabicPeriod"/>
            </a:pPr>
            <a:r>
              <a:rPr lang="es-PE" sz="2800"/>
              <a:t>Preprocesamiento de los Datos</a:t>
            </a:r>
            <a:endParaRPr sz="2800"/>
          </a:p>
          <a:p>
            <a:pPr indent="-406400" lvl="0" marL="457200" rtl="0" algn="l">
              <a:spcBef>
                <a:spcPts val="0"/>
              </a:spcBef>
              <a:spcAft>
                <a:spcPts val="0"/>
              </a:spcAft>
              <a:buSzPts val="2800"/>
              <a:buAutoNum type="arabicPeriod"/>
            </a:pPr>
            <a:r>
              <a:rPr lang="es-PE" sz="2800"/>
              <a:t>Modelamiento y Evaluación</a:t>
            </a:r>
            <a:endParaRPr sz="2800"/>
          </a:p>
          <a:p>
            <a:pPr indent="-406400" lvl="0" marL="457200" rtl="0" algn="l">
              <a:spcBef>
                <a:spcPts val="0"/>
              </a:spcBef>
              <a:spcAft>
                <a:spcPts val="0"/>
              </a:spcAft>
              <a:buSzPts val="2800"/>
              <a:buAutoNum type="arabicPeriod"/>
            </a:pPr>
            <a:r>
              <a:rPr lang="es-PE" sz="2800"/>
              <a:t>Resultados</a:t>
            </a:r>
            <a:endParaRPr sz="2800"/>
          </a:p>
          <a:p>
            <a:pPr indent="-406400" lvl="0" marL="457200" rtl="0" algn="l">
              <a:spcBef>
                <a:spcPts val="0"/>
              </a:spcBef>
              <a:spcAft>
                <a:spcPts val="0"/>
              </a:spcAft>
              <a:buSzPts val="2800"/>
              <a:buAutoNum type="arabicPeriod"/>
            </a:pPr>
            <a:r>
              <a:rPr lang="es-PE" sz="2800"/>
              <a:t>Conclusiones</a:t>
            </a:r>
            <a:endParaRPr sz="2800"/>
          </a:p>
          <a:p>
            <a:pPr indent="-406400" lvl="0" marL="457200" rtl="0" algn="l">
              <a:spcBef>
                <a:spcPts val="0"/>
              </a:spcBef>
              <a:spcAft>
                <a:spcPts val="0"/>
              </a:spcAft>
              <a:buSzPts val="2800"/>
              <a:buAutoNum type="arabicPeriod"/>
            </a:pPr>
            <a:r>
              <a:rPr lang="es-PE" sz="2800"/>
              <a:t>Limitaciones</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g3f624b720f0_0_0"/>
          <p:cNvSpPr txBox="1"/>
          <p:nvPr>
            <p:ph type="title"/>
          </p:nvPr>
        </p:nvSpPr>
        <p:spPr>
          <a:xfrm>
            <a:off x="455175" y="442325"/>
            <a:ext cx="3704400" cy="549600"/>
          </a:xfrm>
          <a:prstGeom prst="rect">
            <a:avLst/>
          </a:prstGeom>
        </p:spPr>
        <p:txBody>
          <a:bodyPr anchorCtr="0" anchor="ctr" bIns="121900" lIns="121900" spcFirstLastPara="1" rIns="121900" wrap="square" tIns="121900">
            <a:noAutofit/>
          </a:bodyPr>
          <a:lstStyle/>
          <a:p>
            <a:pPr indent="-459740" lvl="0" marL="457200" rtl="0" algn="l">
              <a:spcBef>
                <a:spcPts val="0"/>
              </a:spcBef>
              <a:spcAft>
                <a:spcPts val="0"/>
              </a:spcAft>
              <a:buClr>
                <a:srgbClr val="1155CC"/>
              </a:buClr>
              <a:buSzPts val="3640"/>
              <a:buAutoNum type="arabicPeriod"/>
            </a:pPr>
            <a:r>
              <a:rPr lang="es-PE" sz="3640">
                <a:solidFill>
                  <a:srgbClr val="1155CC"/>
                </a:solidFill>
              </a:rPr>
              <a:t>RESUMEN</a:t>
            </a:r>
            <a:endParaRPr sz="3640">
              <a:solidFill>
                <a:srgbClr val="1155CC"/>
              </a:solidFill>
            </a:endParaRPr>
          </a:p>
        </p:txBody>
      </p:sp>
      <p:sp>
        <p:nvSpPr>
          <p:cNvPr id="106" name="Google Shape;106;g3f624b720f0_0_0"/>
          <p:cNvSpPr txBox="1"/>
          <p:nvPr/>
        </p:nvSpPr>
        <p:spPr>
          <a:xfrm>
            <a:off x="583150" y="1518875"/>
            <a:ext cx="9325200" cy="17361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1200"/>
              </a:spcAft>
              <a:buNone/>
            </a:pPr>
            <a:r>
              <a:rPr lang="es-PE" sz="1800"/>
              <a:t>Este trabajo desarrolla un sistema predictivo para la detección temprana de fallas en discos duros utilizando la metodología </a:t>
            </a:r>
            <a:r>
              <a:rPr b="1" lang="es-PE" sz="1800"/>
              <a:t>CRISP-DM</a:t>
            </a:r>
            <a:r>
              <a:rPr lang="es-PE" sz="1800"/>
              <a:t> sobre registros SMART. El proceso comprende la comprensión del negocio, el análisis y preprocesamiento de los datos, el entrenamiento de modelos de aprendizaje automático, la detección de anomalías y la incorporación de prácticas de </a:t>
            </a:r>
            <a:r>
              <a:rPr b="1" lang="es-PE" sz="1800"/>
              <a:t>MLOps</a:t>
            </a:r>
            <a:r>
              <a:rPr lang="es-PE" sz="1800"/>
              <a:t> para su operación en producción.</a:t>
            </a:r>
            <a:endParaRPr sz="1800"/>
          </a:p>
        </p:txBody>
      </p:sp>
      <p:sp>
        <p:nvSpPr>
          <p:cNvPr id="107" name="Google Shape;107;g3f624b720f0_0_0"/>
          <p:cNvSpPr txBox="1"/>
          <p:nvPr/>
        </p:nvSpPr>
        <p:spPr>
          <a:xfrm>
            <a:off x="4533600" y="3608925"/>
            <a:ext cx="6793200" cy="23736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1200"/>
              </a:spcAft>
              <a:buNone/>
            </a:pPr>
            <a:r>
              <a:rPr lang="es-PE" sz="1800"/>
              <a:t>Durante el desarrollo se identificaron problemas importantes en el conjunto de datos, como valores subnormales, faltantes estructurales y fuga de información en la variable objetivo, los cuales fueron corregidos antes del modelado. Finalmente, se propone un esquema de monitoreo continuo y reentrenamiento que permite mantener el desempeño del sistema frente a cambios en los datos.</a:t>
            </a:r>
            <a:endParaRPr sz="3500"/>
          </a:p>
        </p:txBody>
      </p:sp>
      <p:pic>
        <p:nvPicPr>
          <p:cNvPr id="108" name="Google Shape;108;g3f624b720f0_0_0"/>
          <p:cNvPicPr preferRelativeResize="0"/>
          <p:nvPr/>
        </p:nvPicPr>
        <p:blipFill>
          <a:blip r:embed="rId3">
            <a:alphaModFix/>
          </a:blip>
          <a:stretch>
            <a:fillRect/>
          </a:stretch>
        </p:blipFill>
        <p:spPr>
          <a:xfrm>
            <a:off x="679124" y="3715569"/>
            <a:ext cx="3566499" cy="21696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g3f624b720f0_0_8"/>
          <p:cNvSpPr txBox="1"/>
          <p:nvPr>
            <p:ph type="title"/>
          </p:nvPr>
        </p:nvSpPr>
        <p:spPr>
          <a:xfrm>
            <a:off x="455175" y="442325"/>
            <a:ext cx="4290900" cy="549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2. INTRODUCCIÓN</a:t>
            </a:r>
            <a:endParaRPr sz="3640">
              <a:solidFill>
                <a:srgbClr val="1F1F1F"/>
              </a:solidFill>
            </a:endParaRPr>
          </a:p>
        </p:txBody>
      </p:sp>
      <p:pic>
        <p:nvPicPr>
          <p:cNvPr id="114" name="Google Shape;114;g3f624b720f0_0_8"/>
          <p:cNvPicPr preferRelativeResize="0"/>
          <p:nvPr/>
        </p:nvPicPr>
        <p:blipFill>
          <a:blip r:embed="rId3">
            <a:alphaModFix/>
          </a:blip>
          <a:stretch>
            <a:fillRect/>
          </a:stretch>
        </p:blipFill>
        <p:spPr>
          <a:xfrm>
            <a:off x="8412775" y="2591763"/>
            <a:ext cx="3392886" cy="2547275"/>
          </a:xfrm>
          <a:prstGeom prst="rect">
            <a:avLst/>
          </a:prstGeom>
          <a:noFill/>
          <a:ln>
            <a:noFill/>
          </a:ln>
        </p:spPr>
      </p:pic>
      <p:sp>
        <p:nvSpPr>
          <p:cNvPr id="115" name="Google Shape;115;g3f624b720f0_0_8"/>
          <p:cNvSpPr txBox="1"/>
          <p:nvPr/>
        </p:nvSpPr>
        <p:spPr>
          <a:xfrm>
            <a:off x="455175" y="1293625"/>
            <a:ext cx="10231800" cy="1159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s-PE" sz="1800">
                <a:latin typeface="Roboto"/>
                <a:ea typeface="Roboto"/>
                <a:cs typeface="Roboto"/>
                <a:sym typeface="Roboto"/>
              </a:rPr>
              <a:t>Los centros de datos dependen del correcto funcionamiento de sus discos duros para garantizar la disponibilidad de la información y la continuidad del servicio. Una falla inesperada puede ocasionar pérdida de datos, interrupciones operativas y costos elevados de recuperación.</a:t>
            </a:r>
            <a:endParaRPr sz="1800">
              <a:latin typeface="Roboto"/>
              <a:ea typeface="Roboto"/>
              <a:cs typeface="Roboto"/>
              <a:sym typeface="Roboto"/>
            </a:endParaRPr>
          </a:p>
          <a:p>
            <a:pPr indent="0" lvl="0" marL="0" rtl="0" algn="l">
              <a:spcBef>
                <a:spcPts val="1200"/>
              </a:spcBef>
              <a:spcAft>
                <a:spcPts val="0"/>
              </a:spcAft>
              <a:buNone/>
            </a:pPr>
            <a:r>
              <a:t/>
            </a:r>
            <a:endParaRPr sz="1800">
              <a:latin typeface="Roboto"/>
              <a:ea typeface="Roboto"/>
              <a:cs typeface="Roboto"/>
              <a:sym typeface="Roboto"/>
            </a:endParaRPr>
          </a:p>
        </p:txBody>
      </p:sp>
      <p:sp>
        <p:nvSpPr>
          <p:cNvPr id="116" name="Google Shape;116;g3f624b720f0_0_8"/>
          <p:cNvSpPr txBox="1"/>
          <p:nvPr/>
        </p:nvSpPr>
        <p:spPr>
          <a:xfrm>
            <a:off x="455175" y="2719763"/>
            <a:ext cx="7562100" cy="21756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s-PE" sz="1800"/>
              <a:t>Los registros </a:t>
            </a:r>
            <a:r>
              <a:rPr b="1" lang="es-PE" sz="1800"/>
              <a:t>SMART (Self-Monitoring, Analysis and Reporting Technology)</a:t>
            </a:r>
            <a:r>
              <a:rPr lang="es-PE" sz="1800"/>
              <a:t> almacenan información sobre el estado interno de los discos y permiten identificar señales de desgaste antes de que ocurra una falla. Aprovechar estos datos mediante técnicas de aprendizaje automático hace posible implementar estrategias de mantenimiento predictivo que reduzcan riesgos y optimicen la toma de decisiones.</a:t>
            </a:r>
            <a:endParaRPr sz="1800">
              <a:solidFill>
                <a:schemeClr val="dk2"/>
              </a:solidFill>
              <a:latin typeface="Roboto"/>
              <a:ea typeface="Roboto"/>
              <a:cs typeface="Roboto"/>
              <a:sym typeface="Roboto"/>
            </a:endParaRPr>
          </a:p>
        </p:txBody>
      </p:sp>
      <p:sp>
        <p:nvSpPr>
          <p:cNvPr id="117" name="Google Shape;117;g3f624b720f0_0_8"/>
          <p:cNvSpPr txBox="1"/>
          <p:nvPr/>
        </p:nvSpPr>
        <p:spPr>
          <a:xfrm>
            <a:off x="437300" y="5279481"/>
            <a:ext cx="11368500" cy="1159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s-PE" sz="1800">
                <a:solidFill>
                  <a:srgbClr val="1F1F1F"/>
                </a:solidFill>
                <a:latin typeface="Roboto"/>
                <a:ea typeface="Roboto"/>
                <a:cs typeface="Roboto"/>
                <a:sym typeface="Roboto"/>
              </a:rPr>
              <a:t>En este contexto, el presente trabajo propone un sistema capaz de detectar tempranamente discos con alto riesgo de falla e incorporar mecanismos de monitoreo continuo para mantener el modelo actualizado durante su operación</a:t>
            </a:r>
            <a:endParaRPr sz="1800">
              <a:solidFill>
                <a:srgbClr val="1F1F1F"/>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3f624076d86_0_1003"/>
          <p:cNvSpPr txBox="1"/>
          <p:nvPr>
            <p:ph type="title"/>
          </p:nvPr>
        </p:nvSpPr>
        <p:spPr>
          <a:xfrm>
            <a:off x="273425" y="365775"/>
            <a:ext cx="4699500" cy="8103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s-PE" sz="3640">
                <a:solidFill>
                  <a:srgbClr val="1155CC"/>
                </a:solidFill>
              </a:rPr>
              <a:t>3. </a:t>
            </a:r>
            <a:r>
              <a:rPr lang="es-PE" sz="3640">
                <a:solidFill>
                  <a:srgbClr val="1155CC"/>
                </a:solidFill>
              </a:rPr>
              <a:t>PROBLEMÁTICA</a:t>
            </a:r>
            <a:endParaRPr/>
          </a:p>
          <a:p>
            <a:pPr indent="0" lvl="0" marL="0" rtl="0" algn="l">
              <a:spcBef>
                <a:spcPts val="0"/>
              </a:spcBef>
              <a:spcAft>
                <a:spcPts val="0"/>
              </a:spcAft>
              <a:buNone/>
            </a:pPr>
            <a:r>
              <a:t/>
            </a:r>
            <a:endParaRPr/>
          </a:p>
        </p:txBody>
      </p:sp>
      <p:sp>
        <p:nvSpPr>
          <p:cNvPr id="123" name="Google Shape;123;g3f624076d86_0_1003"/>
          <p:cNvSpPr txBox="1"/>
          <p:nvPr>
            <p:ph idx="1" type="body"/>
          </p:nvPr>
        </p:nvSpPr>
        <p:spPr>
          <a:xfrm>
            <a:off x="477100" y="1349425"/>
            <a:ext cx="10410900" cy="3544500"/>
          </a:xfrm>
          <a:prstGeom prst="rect">
            <a:avLst/>
          </a:prstGeom>
        </p:spPr>
        <p:txBody>
          <a:bodyPr anchorCtr="0" anchor="t" bIns="121900" lIns="121900" spcFirstLastPara="1" rIns="121900" wrap="square" tIns="121900">
            <a:normAutofit fontScale="92500" lnSpcReduction="20000"/>
          </a:bodyPr>
          <a:lstStyle/>
          <a:p>
            <a:pPr indent="0" lvl="0" marL="0" rtl="0" algn="l">
              <a:spcBef>
                <a:spcPts val="0"/>
              </a:spcBef>
              <a:spcAft>
                <a:spcPts val="0"/>
              </a:spcAft>
              <a:buNone/>
            </a:pPr>
            <a:r>
              <a:rPr lang="es-PE"/>
              <a:t>PROBLEMA</a:t>
            </a:r>
            <a:endParaRPr/>
          </a:p>
          <a:p>
            <a:pPr indent="0" lvl="0" marL="0" rtl="0" algn="l">
              <a:spcBef>
                <a:spcPts val="1600"/>
              </a:spcBef>
              <a:spcAft>
                <a:spcPts val="0"/>
              </a:spcAft>
              <a:buNone/>
            </a:pPr>
            <a:r>
              <a:rPr lang="es-PE"/>
              <a:t>Las empresas que administran centros de datos necesitan identificar los discos duros con probabilidad de fallar próximamente para reemplazarlos antes de que se produzca una pérdida de información o una interrupción del servicio</a:t>
            </a:r>
            <a:endParaRPr/>
          </a:p>
          <a:p>
            <a:pPr indent="0" lvl="0" marL="0" rtl="0" algn="l">
              <a:spcBef>
                <a:spcPts val="1600"/>
              </a:spcBef>
              <a:spcAft>
                <a:spcPts val="0"/>
              </a:spcAft>
              <a:buNone/>
            </a:pPr>
            <a:r>
              <a:rPr lang="es-PE"/>
              <a:t>OBJETIVO.</a:t>
            </a:r>
            <a:endParaRPr/>
          </a:p>
          <a:p>
            <a:pPr indent="0" lvl="0" marL="0" rtl="0" algn="l">
              <a:spcBef>
                <a:spcPts val="1600"/>
              </a:spcBef>
              <a:spcAft>
                <a:spcPts val="1600"/>
              </a:spcAft>
              <a:buNone/>
            </a:pPr>
            <a:r>
              <a:rPr lang="es-PE"/>
              <a:t> El objetivo es construir un sistema predictivo que detecta señales tempranas de degradación, anticipe fallas, identifique comportamientos anómalos y facilite las decisiones de mantenimiento preventivo </a:t>
            </a:r>
            <a:endParaRPr/>
          </a:p>
        </p:txBody>
      </p:sp>
      <p:sp>
        <p:nvSpPr>
          <p:cNvPr id="124" name="Google Shape;124;g3f624076d86_0_1003"/>
          <p:cNvSpPr txBox="1"/>
          <p:nvPr/>
        </p:nvSpPr>
        <p:spPr>
          <a:xfrm>
            <a:off x="477100" y="3889825"/>
            <a:ext cx="11237700" cy="400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16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g3f624b720f0_4_0"/>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4. </a:t>
            </a:r>
            <a:r>
              <a:rPr lang="es-PE" sz="3640">
                <a:solidFill>
                  <a:srgbClr val="1155CC"/>
                </a:solidFill>
              </a:rPr>
              <a:t>DESCRIPCIÓN</a:t>
            </a:r>
            <a:r>
              <a:rPr lang="es-PE" sz="3640">
                <a:solidFill>
                  <a:srgbClr val="1155CC"/>
                </a:solidFill>
              </a:rPr>
              <a:t> DE LOS DATOS </a:t>
            </a:r>
            <a:endParaRPr sz="3640">
              <a:solidFill>
                <a:srgbClr val="1F1F1F"/>
              </a:solidFill>
            </a:endParaRPr>
          </a:p>
        </p:txBody>
      </p:sp>
      <p:sp>
        <p:nvSpPr>
          <p:cNvPr id="130" name="Google Shape;130;g3f624b720f0_4_0"/>
          <p:cNvSpPr txBox="1"/>
          <p:nvPr/>
        </p:nvSpPr>
        <p:spPr>
          <a:xfrm>
            <a:off x="3956400" y="1095819"/>
            <a:ext cx="42792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DESCRIPCIÓN DEL DATASET</a:t>
            </a:r>
            <a:endParaRPr b="1" sz="2300">
              <a:latin typeface="Roboto"/>
              <a:ea typeface="Roboto"/>
              <a:cs typeface="Roboto"/>
              <a:sym typeface="Roboto"/>
            </a:endParaRPr>
          </a:p>
        </p:txBody>
      </p:sp>
      <p:sp>
        <p:nvSpPr>
          <p:cNvPr id="131" name="Google Shape;131;g3f624b720f0_4_0"/>
          <p:cNvSpPr txBox="1"/>
          <p:nvPr/>
        </p:nvSpPr>
        <p:spPr>
          <a:xfrm>
            <a:off x="509100" y="1697100"/>
            <a:ext cx="10753800" cy="1141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s-PE" sz="1700"/>
              <a:t>El estudio utiliza el conjunto de datos </a:t>
            </a:r>
            <a:r>
              <a:rPr b="1" lang="es-PE" sz="1700"/>
              <a:t>base_academica_10000.csv,</a:t>
            </a:r>
            <a:r>
              <a:rPr lang="es-PE" sz="1700"/>
              <a:t> conformado por registros SMART obtenidos de una flota de discos duros. El dataset contiene información del estado operativo de cada unidad y una variable objetivo que indica la presencia de una falla. </a:t>
            </a:r>
            <a:endParaRPr sz="1700"/>
          </a:p>
          <a:p>
            <a:pPr indent="0" lvl="0" marL="0" rtl="0" algn="l">
              <a:spcBef>
                <a:spcPts val="1200"/>
              </a:spcBef>
              <a:spcAft>
                <a:spcPts val="0"/>
              </a:spcAft>
              <a:buNone/>
            </a:pPr>
            <a:r>
              <a:t/>
            </a:r>
            <a:endParaRPr sz="1700">
              <a:solidFill>
                <a:schemeClr val="dk2"/>
              </a:solidFill>
              <a:latin typeface="Roboto"/>
              <a:ea typeface="Roboto"/>
              <a:cs typeface="Roboto"/>
              <a:sym typeface="Roboto"/>
            </a:endParaRPr>
          </a:p>
        </p:txBody>
      </p:sp>
      <p:sp>
        <p:nvSpPr>
          <p:cNvPr id="132" name="Google Shape;132;g3f624b720f0_4_0"/>
          <p:cNvSpPr txBox="1"/>
          <p:nvPr/>
        </p:nvSpPr>
        <p:spPr>
          <a:xfrm>
            <a:off x="509100" y="2827000"/>
            <a:ext cx="3223800" cy="146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s-PE" sz="1700"/>
              <a:t>Características principales:</a:t>
            </a:r>
            <a:endParaRPr sz="1700"/>
          </a:p>
          <a:p>
            <a:pPr indent="-304800" lvl="0" marL="457200" rtl="0" algn="l">
              <a:lnSpc>
                <a:spcPct val="115000"/>
              </a:lnSpc>
              <a:spcBef>
                <a:spcPts val="1200"/>
              </a:spcBef>
              <a:spcAft>
                <a:spcPts val="0"/>
              </a:spcAft>
              <a:buSzPts val="1200"/>
              <a:buChar char="-"/>
            </a:pPr>
            <a:r>
              <a:rPr lang="es-PE" sz="1700"/>
              <a:t>10 000 registros</a:t>
            </a:r>
            <a:endParaRPr sz="1700"/>
          </a:p>
          <a:p>
            <a:pPr indent="-304800" lvl="0" marL="457200" rtl="0" algn="l">
              <a:lnSpc>
                <a:spcPct val="115000"/>
              </a:lnSpc>
              <a:spcBef>
                <a:spcPts val="0"/>
              </a:spcBef>
              <a:spcAft>
                <a:spcPts val="0"/>
              </a:spcAft>
              <a:buSzPts val="1200"/>
              <a:buChar char="-"/>
            </a:pPr>
            <a:r>
              <a:rPr lang="es-PE" sz="1700"/>
              <a:t>105 variables</a:t>
            </a:r>
            <a:endParaRPr sz="1700"/>
          </a:p>
          <a:p>
            <a:pPr indent="-304800" lvl="0" marL="457200" rtl="0" algn="l">
              <a:lnSpc>
                <a:spcPct val="115000"/>
              </a:lnSpc>
              <a:spcBef>
                <a:spcPts val="0"/>
              </a:spcBef>
              <a:spcAft>
                <a:spcPts val="0"/>
              </a:spcAft>
              <a:buSzPts val="1200"/>
              <a:buChar char="-"/>
            </a:pPr>
            <a:r>
              <a:rPr lang="es-PE" sz="1700"/>
              <a:t>42 modelos de discos</a:t>
            </a:r>
            <a:endParaRPr sz="1700"/>
          </a:p>
        </p:txBody>
      </p:sp>
      <p:sp>
        <p:nvSpPr>
          <p:cNvPr id="133" name="Google Shape;133;g3f624b720f0_4_0"/>
          <p:cNvSpPr txBox="1"/>
          <p:nvPr/>
        </p:nvSpPr>
        <p:spPr>
          <a:xfrm>
            <a:off x="4579594" y="3225738"/>
            <a:ext cx="3223800" cy="1054500"/>
          </a:xfrm>
          <a:prstGeom prst="rect">
            <a:avLst/>
          </a:prstGeom>
          <a:noFill/>
          <a:ln>
            <a:noFill/>
          </a:ln>
        </p:spPr>
        <p:txBody>
          <a:bodyPr anchorCtr="0" anchor="t" bIns="91425" lIns="91425" spcFirstLastPara="1" rIns="91425" wrap="square" tIns="91425">
            <a:noAutofit/>
          </a:bodyPr>
          <a:lstStyle/>
          <a:p>
            <a:pPr indent="-304800" lvl="0" marL="457200" rtl="0" algn="l">
              <a:lnSpc>
                <a:spcPct val="115000"/>
              </a:lnSpc>
              <a:spcBef>
                <a:spcPts val="1200"/>
              </a:spcBef>
              <a:spcAft>
                <a:spcPts val="0"/>
              </a:spcAft>
              <a:buSzPts val="1200"/>
              <a:buChar char="-"/>
            </a:pPr>
            <a:r>
              <a:rPr lang="es-PE" sz="1700"/>
              <a:t>Variable objetivo: failure</a:t>
            </a:r>
            <a:endParaRPr sz="1700"/>
          </a:p>
          <a:p>
            <a:pPr indent="-304800" lvl="0" marL="457200" rtl="0" algn="l">
              <a:lnSpc>
                <a:spcPct val="115000"/>
              </a:lnSpc>
              <a:spcBef>
                <a:spcPts val="0"/>
              </a:spcBef>
              <a:spcAft>
                <a:spcPts val="0"/>
              </a:spcAft>
              <a:buSzPts val="1200"/>
              <a:buChar char="-"/>
            </a:pPr>
            <a:r>
              <a:rPr lang="es-PE" sz="1700"/>
              <a:t>90 atributos SMART</a:t>
            </a:r>
            <a:endParaRPr sz="1700"/>
          </a:p>
          <a:p>
            <a:pPr indent="-304800" lvl="0" marL="457200" rtl="0" algn="l">
              <a:lnSpc>
                <a:spcPct val="115000"/>
              </a:lnSpc>
              <a:spcBef>
                <a:spcPts val="0"/>
              </a:spcBef>
              <a:spcAft>
                <a:spcPts val="0"/>
              </a:spcAft>
              <a:buSzPts val="1200"/>
              <a:buChar char="-"/>
            </a:pPr>
            <a:r>
              <a:rPr lang="es-PE" sz="1700"/>
              <a:t>10 variables derivadas</a:t>
            </a:r>
            <a:endParaRPr sz="1700"/>
          </a:p>
        </p:txBody>
      </p:sp>
      <p:pic>
        <p:nvPicPr>
          <p:cNvPr id="134" name="Google Shape;134;g3f624b720f0_4_0"/>
          <p:cNvPicPr preferRelativeResize="0"/>
          <p:nvPr/>
        </p:nvPicPr>
        <p:blipFill>
          <a:blip r:embed="rId3">
            <a:alphaModFix/>
          </a:blip>
          <a:stretch>
            <a:fillRect/>
          </a:stretch>
        </p:blipFill>
        <p:spPr>
          <a:xfrm>
            <a:off x="152400" y="4440700"/>
            <a:ext cx="11887200" cy="172446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g3f624b720f0_0_48"/>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4. DESCRIPCIÓN DE LOS DATOS </a:t>
            </a:r>
            <a:endParaRPr sz="3640">
              <a:solidFill>
                <a:srgbClr val="1F1F1F"/>
              </a:solidFill>
            </a:endParaRPr>
          </a:p>
        </p:txBody>
      </p:sp>
      <p:sp>
        <p:nvSpPr>
          <p:cNvPr id="140" name="Google Shape;140;g3f624b720f0_0_48"/>
          <p:cNvSpPr txBox="1"/>
          <p:nvPr/>
        </p:nvSpPr>
        <p:spPr>
          <a:xfrm>
            <a:off x="3301350" y="1095813"/>
            <a:ext cx="55893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ESTRUCTURA DE LAS VARIABLES</a:t>
            </a:r>
            <a:endParaRPr b="1" sz="2300">
              <a:latin typeface="Roboto"/>
              <a:ea typeface="Roboto"/>
              <a:cs typeface="Roboto"/>
              <a:sym typeface="Roboto"/>
            </a:endParaRPr>
          </a:p>
        </p:txBody>
      </p:sp>
      <p:sp>
        <p:nvSpPr>
          <p:cNvPr id="141" name="Google Shape;141;g3f624b720f0_0_48"/>
          <p:cNvSpPr txBox="1"/>
          <p:nvPr/>
        </p:nvSpPr>
        <p:spPr>
          <a:xfrm>
            <a:off x="903725" y="1697125"/>
            <a:ext cx="9335400" cy="1141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s-PE" sz="1800"/>
              <a:t>Las variables del conjunto de datos se organizaron en cuatro grupos principales durante la etapa de comprensión de los datos: </a:t>
            </a:r>
            <a:endParaRPr sz="1800"/>
          </a:p>
        </p:txBody>
      </p:sp>
      <p:pic>
        <p:nvPicPr>
          <p:cNvPr id="142" name="Google Shape;142;g3f624b720f0_0_48"/>
          <p:cNvPicPr preferRelativeResize="0"/>
          <p:nvPr/>
        </p:nvPicPr>
        <p:blipFill>
          <a:blip r:embed="rId3">
            <a:alphaModFix/>
          </a:blip>
          <a:stretch>
            <a:fillRect/>
          </a:stretch>
        </p:blipFill>
        <p:spPr>
          <a:xfrm>
            <a:off x="2755613" y="2635950"/>
            <a:ext cx="6680775" cy="31234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g3f624b720f0_0_59"/>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4. DESCRIPCIÓN DE LOS DATOS </a:t>
            </a:r>
            <a:endParaRPr sz="3640">
              <a:solidFill>
                <a:srgbClr val="1F1F1F"/>
              </a:solidFill>
            </a:endParaRPr>
          </a:p>
        </p:txBody>
      </p:sp>
      <p:sp>
        <p:nvSpPr>
          <p:cNvPr id="148" name="Google Shape;148;g3f624b720f0_0_59"/>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DISTRIBUCIÓN DE LA VARIABLE OBJETIVO</a:t>
            </a:r>
            <a:endParaRPr b="1" sz="2300">
              <a:latin typeface="Roboto"/>
              <a:ea typeface="Roboto"/>
              <a:cs typeface="Roboto"/>
              <a:sym typeface="Roboto"/>
            </a:endParaRPr>
          </a:p>
        </p:txBody>
      </p:sp>
      <p:sp>
        <p:nvSpPr>
          <p:cNvPr id="149" name="Google Shape;149;g3f624b720f0_0_59"/>
          <p:cNvSpPr txBox="1"/>
          <p:nvPr/>
        </p:nvSpPr>
        <p:spPr>
          <a:xfrm>
            <a:off x="455175" y="1697125"/>
            <a:ext cx="7818300" cy="1141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s-PE" sz="1800"/>
              <a:t>El conjunto de datos presenta un </a:t>
            </a:r>
            <a:r>
              <a:rPr b="1" lang="es-PE" sz="1800"/>
              <a:t>desbalance moderado</a:t>
            </a:r>
            <a:r>
              <a:rPr lang="es-PE" sz="1800"/>
              <a:t> entre las clases.</a:t>
            </a:r>
            <a:endParaRPr sz="1800"/>
          </a:p>
          <a:p>
            <a:pPr indent="-342900" lvl="0" marL="457200" rtl="0" algn="l">
              <a:lnSpc>
                <a:spcPct val="115000"/>
              </a:lnSpc>
              <a:spcBef>
                <a:spcPts val="1200"/>
              </a:spcBef>
              <a:spcAft>
                <a:spcPts val="0"/>
              </a:spcAft>
              <a:buSzPts val="1800"/>
              <a:buChar char="-"/>
            </a:pPr>
            <a:r>
              <a:rPr b="1" lang="es-PE" sz="1800"/>
              <a:t>8679</a:t>
            </a:r>
            <a:r>
              <a:rPr lang="es-PE" sz="1800"/>
              <a:t> discos sin falla (</a:t>
            </a:r>
            <a:r>
              <a:rPr b="1" lang="es-PE" sz="1800"/>
              <a:t>86.79 %</a:t>
            </a:r>
            <a:r>
              <a:rPr lang="es-PE" sz="1800"/>
              <a:t>)</a:t>
            </a:r>
            <a:endParaRPr sz="1800"/>
          </a:p>
          <a:p>
            <a:pPr indent="-342900" lvl="0" marL="457200" rtl="0" algn="l">
              <a:lnSpc>
                <a:spcPct val="115000"/>
              </a:lnSpc>
              <a:spcBef>
                <a:spcPts val="0"/>
              </a:spcBef>
              <a:spcAft>
                <a:spcPts val="0"/>
              </a:spcAft>
              <a:buSzPts val="1800"/>
              <a:buChar char="-"/>
            </a:pPr>
            <a:r>
              <a:rPr b="1" lang="es-PE" sz="1800"/>
              <a:t>1321</a:t>
            </a:r>
            <a:r>
              <a:rPr lang="es-PE" sz="1800"/>
              <a:t> discos con falla (</a:t>
            </a:r>
            <a:r>
              <a:rPr b="1" lang="es-PE" sz="1800"/>
              <a:t>13.21 %</a:t>
            </a:r>
            <a:r>
              <a:rPr lang="es-PE" sz="1800"/>
              <a:t>)</a:t>
            </a:r>
            <a:endParaRPr sz="1800"/>
          </a:p>
        </p:txBody>
      </p:sp>
      <p:pic>
        <p:nvPicPr>
          <p:cNvPr id="150" name="Google Shape;150;g3f624b720f0_0_59"/>
          <p:cNvPicPr preferRelativeResize="0"/>
          <p:nvPr/>
        </p:nvPicPr>
        <p:blipFill>
          <a:blip r:embed="rId3">
            <a:alphaModFix/>
          </a:blip>
          <a:stretch>
            <a:fillRect/>
          </a:stretch>
        </p:blipFill>
        <p:spPr>
          <a:xfrm>
            <a:off x="1133650" y="3508725"/>
            <a:ext cx="4619625" cy="2828925"/>
          </a:xfrm>
          <a:prstGeom prst="rect">
            <a:avLst/>
          </a:prstGeom>
          <a:noFill/>
          <a:ln>
            <a:noFill/>
          </a:ln>
        </p:spPr>
      </p:pic>
      <p:pic>
        <p:nvPicPr>
          <p:cNvPr id="151" name="Google Shape;151;g3f624b720f0_0_59"/>
          <p:cNvPicPr preferRelativeResize="0"/>
          <p:nvPr/>
        </p:nvPicPr>
        <p:blipFill>
          <a:blip r:embed="rId4">
            <a:alphaModFix/>
          </a:blip>
          <a:stretch>
            <a:fillRect/>
          </a:stretch>
        </p:blipFill>
        <p:spPr>
          <a:xfrm>
            <a:off x="7014850" y="3508725"/>
            <a:ext cx="3324828" cy="2828925"/>
          </a:xfrm>
          <a:prstGeom prst="rect">
            <a:avLst/>
          </a:prstGeom>
          <a:noFill/>
          <a:ln>
            <a:noFill/>
          </a:ln>
        </p:spPr>
      </p:pic>
      <p:sp>
        <p:nvSpPr>
          <p:cNvPr id="152" name="Google Shape;152;g3f624b720f0_0_59"/>
          <p:cNvSpPr txBox="1"/>
          <p:nvPr/>
        </p:nvSpPr>
        <p:spPr>
          <a:xfrm>
            <a:off x="5130175" y="2250450"/>
            <a:ext cx="6442200" cy="981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s-PE" sz="1200"/>
              <a:t>* </a:t>
            </a:r>
            <a:r>
              <a:rPr lang="es-PE" sz="1200"/>
              <a:t>Esto representa aproximadamente </a:t>
            </a:r>
            <a:r>
              <a:rPr b="1" lang="es-PE" sz="1200"/>
              <a:t>1 disco con falla por cada 6.6 discos sanos</a:t>
            </a:r>
            <a:r>
              <a:rPr lang="es-PE" sz="1200"/>
              <a:t>, por lo que el </a:t>
            </a:r>
            <a:r>
              <a:rPr b="1" lang="es-PE" sz="1200"/>
              <a:t>accuracy</a:t>
            </a:r>
            <a:r>
              <a:rPr lang="es-PE" sz="1200"/>
              <a:t> no resulta una métrica adecuada para evaluar el desempeño del modelo. Se priorizaron métricas como </a:t>
            </a:r>
            <a:r>
              <a:rPr b="1" lang="es-PE" sz="1200"/>
              <a:t>Recall</a:t>
            </a:r>
            <a:r>
              <a:rPr lang="es-PE" sz="1200"/>
              <a:t> y </a:t>
            </a:r>
            <a:r>
              <a:rPr b="1" lang="es-PE" sz="1200"/>
              <a:t>AUROC</a:t>
            </a:r>
            <a:r>
              <a:rPr lang="es-PE" sz="1200"/>
              <a:t>, debido al mayor costo asociado a los falsos negativos.</a:t>
            </a:r>
            <a:endParaRPr sz="1200">
              <a:solidFill>
                <a:schemeClr val="dk2"/>
              </a:solidFill>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3f624b720f0_0_72"/>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5</a:t>
            </a:r>
            <a:r>
              <a:rPr lang="es-PE" sz="3640">
                <a:solidFill>
                  <a:srgbClr val="1155CC"/>
                </a:solidFill>
              </a:rPr>
              <a:t>. PROCESAMIENTO DE LOS DATOS </a:t>
            </a:r>
            <a:endParaRPr sz="3640">
              <a:solidFill>
                <a:srgbClr val="1F1F1F"/>
              </a:solidFill>
            </a:endParaRPr>
          </a:p>
        </p:txBody>
      </p:sp>
      <p:sp>
        <p:nvSpPr>
          <p:cNvPr id="158" name="Google Shape;158;g3f624b720f0_0_72"/>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VISIÓN GENERAL</a:t>
            </a:r>
            <a:endParaRPr b="1" sz="2300">
              <a:latin typeface="Roboto"/>
              <a:ea typeface="Roboto"/>
              <a:cs typeface="Roboto"/>
              <a:sym typeface="Roboto"/>
            </a:endParaRPr>
          </a:p>
        </p:txBody>
      </p:sp>
      <p:sp>
        <p:nvSpPr>
          <p:cNvPr id="159" name="Google Shape;159;g3f624b720f0_0_72"/>
          <p:cNvSpPr txBox="1"/>
          <p:nvPr/>
        </p:nvSpPr>
        <p:spPr>
          <a:xfrm>
            <a:off x="455175" y="1697125"/>
            <a:ext cx="10775700" cy="862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s-PE" sz="1800"/>
              <a:t>Antes del entrenamiento de los modelos fue necesario realizar un proceso de preparación para garantizar la calidad de la información y evitar sesgos durante el aprendizaje.</a:t>
            </a:r>
            <a:endParaRPr sz="1800"/>
          </a:p>
        </p:txBody>
      </p:sp>
      <p:sp>
        <p:nvSpPr>
          <p:cNvPr id="160" name="Google Shape;160;g3f624b720f0_0_72"/>
          <p:cNvSpPr txBox="1"/>
          <p:nvPr/>
        </p:nvSpPr>
        <p:spPr>
          <a:xfrm>
            <a:off x="455175" y="2559625"/>
            <a:ext cx="5514300" cy="3483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s-PE" sz="1800"/>
              <a:t>Las principales actividades realizadas fueron:</a:t>
            </a:r>
            <a:endParaRPr sz="1800"/>
          </a:p>
          <a:p>
            <a:pPr indent="-323850" lvl="0" marL="457200" rtl="0" algn="l">
              <a:lnSpc>
                <a:spcPct val="115000"/>
              </a:lnSpc>
              <a:spcBef>
                <a:spcPts val="1200"/>
              </a:spcBef>
              <a:spcAft>
                <a:spcPts val="0"/>
              </a:spcAft>
              <a:buSzPts val="1500"/>
              <a:buChar char="●"/>
            </a:pPr>
            <a:r>
              <a:rPr lang="es-PE" sz="1800"/>
              <a:t>Identificación de valores faltantes.</a:t>
            </a:r>
            <a:endParaRPr sz="1800"/>
          </a:p>
          <a:p>
            <a:pPr indent="-323850" lvl="0" marL="457200" rtl="0" algn="l">
              <a:lnSpc>
                <a:spcPct val="115000"/>
              </a:lnSpc>
              <a:spcBef>
                <a:spcPts val="0"/>
              </a:spcBef>
              <a:spcAft>
                <a:spcPts val="0"/>
              </a:spcAft>
              <a:buSzPts val="1500"/>
              <a:buChar char="●"/>
            </a:pPr>
            <a:r>
              <a:rPr lang="es-PE" sz="1800"/>
              <a:t>Recuperación de valores subnormales.</a:t>
            </a:r>
            <a:endParaRPr sz="1800"/>
          </a:p>
          <a:p>
            <a:pPr indent="-323850" lvl="0" marL="457200" rtl="0" algn="l">
              <a:lnSpc>
                <a:spcPct val="115000"/>
              </a:lnSpc>
              <a:spcBef>
                <a:spcPts val="0"/>
              </a:spcBef>
              <a:spcAft>
                <a:spcPts val="0"/>
              </a:spcAft>
              <a:buSzPts val="1500"/>
              <a:buChar char="●"/>
            </a:pPr>
            <a:r>
              <a:rPr lang="es-PE" sz="1800"/>
              <a:t>Eliminación de columnas sin información.</a:t>
            </a:r>
            <a:endParaRPr sz="1800"/>
          </a:p>
          <a:p>
            <a:pPr indent="-323850" lvl="0" marL="457200" rtl="0" algn="l">
              <a:lnSpc>
                <a:spcPct val="115000"/>
              </a:lnSpc>
              <a:spcBef>
                <a:spcPts val="0"/>
              </a:spcBef>
              <a:spcAft>
                <a:spcPts val="0"/>
              </a:spcAft>
              <a:buSzPts val="1500"/>
              <a:buChar char="●"/>
            </a:pPr>
            <a:r>
              <a:rPr lang="es-PE" sz="1800"/>
              <a:t>Prevención de fuga de información.</a:t>
            </a:r>
            <a:endParaRPr sz="1800"/>
          </a:p>
          <a:p>
            <a:pPr indent="-323850" lvl="0" marL="457200" rtl="0" algn="just">
              <a:lnSpc>
                <a:spcPct val="115000"/>
              </a:lnSpc>
              <a:spcBef>
                <a:spcPts val="0"/>
              </a:spcBef>
              <a:spcAft>
                <a:spcPts val="0"/>
              </a:spcAft>
              <a:buSzPts val="1500"/>
              <a:buChar char="●"/>
            </a:pPr>
            <a:r>
              <a:rPr lang="es-PE" sz="1800"/>
              <a:t>Imputación de datos faltantes.</a:t>
            </a:r>
            <a:endParaRPr sz="1800"/>
          </a:p>
          <a:p>
            <a:pPr indent="-323850" lvl="0" marL="457200" rtl="0" algn="l">
              <a:lnSpc>
                <a:spcPct val="115000"/>
              </a:lnSpc>
              <a:spcBef>
                <a:spcPts val="0"/>
              </a:spcBef>
              <a:spcAft>
                <a:spcPts val="0"/>
              </a:spcAft>
              <a:buSzPts val="1500"/>
              <a:buChar char="●"/>
            </a:pPr>
            <a:r>
              <a:rPr lang="es-PE" sz="1800"/>
              <a:t>Partición del conjunto de datos antes de la imputación.</a:t>
            </a:r>
            <a:endParaRPr sz="1800"/>
          </a:p>
          <a:p>
            <a:pPr indent="-323850" lvl="0" marL="457200" rtl="0" algn="l">
              <a:lnSpc>
                <a:spcPct val="115000"/>
              </a:lnSpc>
              <a:spcBef>
                <a:spcPts val="0"/>
              </a:spcBef>
              <a:spcAft>
                <a:spcPts val="0"/>
              </a:spcAft>
              <a:buSzPts val="1500"/>
              <a:buChar char="●"/>
            </a:pPr>
            <a:r>
              <a:rPr lang="es-PE" sz="1800"/>
              <a:t>Escalado de variables para los modelos que lo requerían. </a:t>
            </a:r>
            <a:endParaRPr sz="1800"/>
          </a:p>
        </p:txBody>
      </p:sp>
      <p:pic>
        <p:nvPicPr>
          <p:cNvPr id="161" name="Google Shape;161;g3f624b720f0_0_72"/>
          <p:cNvPicPr preferRelativeResize="0"/>
          <p:nvPr/>
        </p:nvPicPr>
        <p:blipFill>
          <a:blip r:embed="rId3">
            <a:alphaModFix/>
          </a:blip>
          <a:stretch>
            <a:fillRect/>
          </a:stretch>
        </p:blipFill>
        <p:spPr>
          <a:xfrm>
            <a:off x="6454650" y="2477375"/>
            <a:ext cx="4776215" cy="39935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g3f624b720f0_0_87"/>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5. PROCESAMIENTO DE LOS DATOS </a:t>
            </a:r>
            <a:endParaRPr sz="3640">
              <a:solidFill>
                <a:srgbClr val="1F1F1F"/>
              </a:solidFill>
            </a:endParaRPr>
          </a:p>
        </p:txBody>
      </p:sp>
      <p:sp>
        <p:nvSpPr>
          <p:cNvPr id="167" name="Google Shape;167;g3f624b720f0_0_87"/>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VALORES FALTANTES ESTRUCTURALES</a:t>
            </a:r>
            <a:endParaRPr b="1" sz="2300">
              <a:latin typeface="Roboto"/>
              <a:ea typeface="Roboto"/>
              <a:cs typeface="Roboto"/>
              <a:sym typeface="Roboto"/>
            </a:endParaRPr>
          </a:p>
        </p:txBody>
      </p:sp>
      <p:sp>
        <p:nvSpPr>
          <p:cNvPr id="168" name="Google Shape;168;g3f624b720f0_0_87"/>
          <p:cNvSpPr txBox="1"/>
          <p:nvPr/>
        </p:nvSpPr>
        <p:spPr>
          <a:xfrm>
            <a:off x="455175" y="1633131"/>
            <a:ext cx="10775700" cy="2249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s-PE" sz="1800"/>
              <a:t>Durante el análisis se identificó que </a:t>
            </a:r>
            <a:r>
              <a:rPr b="1" lang="es-PE" sz="1800"/>
              <a:t>62 de las 105 variables</a:t>
            </a:r>
            <a:r>
              <a:rPr lang="es-PE" sz="1800"/>
              <a:t> presentaban valores faltantes. Sin embargo, el patrón observado mostró que los faltantes </a:t>
            </a:r>
            <a:r>
              <a:rPr b="1" lang="es-PE" sz="1800"/>
              <a:t>no eran aleatorios</a:t>
            </a:r>
            <a:r>
              <a:rPr lang="es-PE" sz="1800"/>
              <a:t>, sino que dependían del modelo del disco.</a:t>
            </a:r>
            <a:endParaRPr sz="1800"/>
          </a:p>
          <a:p>
            <a:pPr indent="0" lvl="0" marL="0" rtl="0" algn="l">
              <a:lnSpc>
                <a:spcPct val="115000"/>
              </a:lnSpc>
              <a:spcBef>
                <a:spcPts val="1200"/>
              </a:spcBef>
              <a:spcAft>
                <a:spcPts val="0"/>
              </a:spcAft>
              <a:buNone/>
            </a:pPr>
            <a:r>
              <a:rPr lang="es-PE" sz="1800"/>
              <a:t>Se comprobó que algunos modelos reportaban siempre determinados atributos SMART, mientras que otros nunca los registraban. Esto confirmó que los valores faltantes tenían un origen estructural asociado al firmware del fabricante y no a errores de captura. </a:t>
            </a:r>
            <a:endParaRPr sz="1800"/>
          </a:p>
          <a:p>
            <a:pPr indent="0" lvl="0" marL="0" rtl="0" algn="just">
              <a:lnSpc>
                <a:spcPct val="115000"/>
              </a:lnSpc>
              <a:spcBef>
                <a:spcPts val="1200"/>
              </a:spcBef>
              <a:spcAft>
                <a:spcPts val="1200"/>
              </a:spcAft>
              <a:buNone/>
            </a:pPr>
            <a:r>
              <a:rPr lang="es-PE" sz="1800"/>
              <a:t> </a:t>
            </a:r>
            <a:endParaRPr sz="1800"/>
          </a:p>
        </p:txBody>
      </p:sp>
      <p:pic>
        <p:nvPicPr>
          <p:cNvPr id="169" name="Google Shape;169;g3f624b720f0_0_87"/>
          <p:cNvPicPr preferRelativeResize="0"/>
          <p:nvPr/>
        </p:nvPicPr>
        <p:blipFill>
          <a:blip r:embed="rId3">
            <a:alphaModFix/>
          </a:blip>
          <a:stretch>
            <a:fillRect/>
          </a:stretch>
        </p:blipFill>
        <p:spPr>
          <a:xfrm>
            <a:off x="2451150" y="3828950"/>
            <a:ext cx="7628700" cy="2878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3f624b720f0_0_98"/>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5. PROCESAMIENTO DE LOS DATOS </a:t>
            </a:r>
            <a:endParaRPr sz="3640">
              <a:solidFill>
                <a:srgbClr val="1F1F1F"/>
              </a:solidFill>
            </a:endParaRPr>
          </a:p>
        </p:txBody>
      </p:sp>
      <p:sp>
        <p:nvSpPr>
          <p:cNvPr id="175" name="Google Shape;175;g3f624b720f0_0_98"/>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RECUPERACIÓN DE VALORES SUBNORMALES</a:t>
            </a:r>
            <a:endParaRPr b="1" sz="2300">
              <a:latin typeface="Roboto"/>
              <a:ea typeface="Roboto"/>
              <a:cs typeface="Roboto"/>
              <a:sym typeface="Roboto"/>
            </a:endParaRPr>
          </a:p>
        </p:txBody>
      </p:sp>
      <p:sp>
        <p:nvSpPr>
          <p:cNvPr id="176" name="Google Shape;176;g3f624b720f0_0_98"/>
          <p:cNvSpPr txBox="1"/>
          <p:nvPr/>
        </p:nvSpPr>
        <p:spPr>
          <a:xfrm>
            <a:off x="455175" y="1633124"/>
            <a:ext cx="10775700" cy="1078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s-PE" sz="1800"/>
              <a:t>Durante la exploración se detectó que variables como </a:t>
            </a:r>
            <a:r>
              <a:rPr b="1" lang="es-PE" sz="1800"/>
              <a:t>capacity_bytes</a:t>
            </a:r>
            <a:r>
              <a:rPr lang="es-PE" sz="1800"/>
              <a:t> presentaban valores extremadamente pequeños (del orden de 10⁻³¹¹), incompatibles con capacidades reales de almacenamiento.</a:t>
            </a:r>
            <a:endParaRPr sz="1800"/>
          </a:p>
        </p:txBody>
      </p:sp>
      <p:graphicFrame>
        <p:nvGraphicFramePr>
          <p:cNvPr id="177" name="Google Shape;177;g3f624b720f0_0_98"/>
          <p:cNvGraphicFramePr/>
          <p:nvPr/>
        </p:nvGraphicFramePr>
        <p:xfrm>
          <a:off x="7335400" y="2716425"/>
          <a:ext cx="3000000" cy="3000000"/>
        </p:xfrm>
        <a:graphic>
          <a:graphicData uri="http://schemas.openxmlformats.org/drawingml/2006/table">
            <a:tbl>
              <a:tblPr>
                <a:noFill/>
                <a:tableStyleId>{5CD41B89-C7D0-4625-A74E-FBACD4AEB46D}</a:tableStyleId>
              </a:tblPr>
              <a:tblGrid>
                <a:gridCol w="2061875"/>
                <a:gridCol w="2061875"/>
              </a:tblGrid>
              <a:tr h="408975">
                <a:tc>
                  <a:txBody>
                    <a:bodyPr/>
                    <a:lstStyle/>
                    <a:p>
                      <a:pPr indent="0" lvl="0" marL="0" rtl="0" algn="ctr">
                        <a:spcBef>
                          <a:spcPts val="0"/>
                        </a:spcBef>
                        <a:spcAft>
                          <a:spcPts val="0"/>
                        </a:spcAft>
                        <a:buNone/>
                      </a:pPr>
                      <a:r>
                        <a:rPr b="1" lang="es-PE"/>
                        <a:t>Cantidad:</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s-PE"/>
                        <a:t>Capacidades recuperadas (TB):</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100000">
                <a:tc>
                  <a:txBody>
                    <a:bodyPr/>
                    <a:lstStyle/>
                    <a:p>
                      <a:pPr indent="0" lvl="0" marL="0" rtl="0" algn="ctr">
                        <a:spcBef>
                          <a:spcPts val="0"/>
                        </a:spcBef>
                        <a:spcAft>
                          <a:spcPts val="0"/>
                        </a:spcAft>
                        <a:buNone/>
                      </a:pPr>
                      <a:r>
                        <a:rPr lang="es-PE"/>
                        <a:t>0</a:t>
                      </a:r>
                      <a:endParaRPr/>
                    </a:p>
                  </a:txBody>
                  <a:tcPr marT="91425" marB="91425" marR="91425" marL="91425" anchor="ctr">
                    <a:lnT cap="flat" cmpd="sng" w="9525">
                      <a:solidFill>
                        <a:srgbClr val="9E9E9E"/>
                      </a:solidFill>
                      <a:prstDash val="solid"/>
                      <a:round/>
                      <a:headEnd len="sm" w="sm" type="none"/>
                      <a:tailEnd len="sm" w="sm" type="none"/>
                    </a:lnT>
                  </a:tcPr>
                </a:tc>
                <a:tc>
                  <a:txBody>
                    <a:bodyPr/>
                    <a:lstStyle/>
                    <a:p>
                      <a:pPr indent="0" lvl="0" marL="0" rtl="0" algn="ctr">
                        <a:spcBef>
                          <a:spcPts val="0"/>
                        </a:spcBef>
                        <a:spcAft>
                          <a:spcPts val="0"/>
                        </a:spcAft>
                        <a:buNone/>
                      </a:pPr>
                      <a:r>
                        <a:rPr lang="es-PE"/>
                        <a:t>4.00</a:t>
                      </a:r>
                      <a:endParaRPr/>
                    </a:p>
                  </a:txBody>
                  <a:tcPr marT="91425" marB="91425" marR="91425" marL="91425" anchor="ctr">
                    <a:lnT cap="flat" cmpd="sng" w="9525">
                      <a:solidFill>
                        <a:srgbClr val="9E9E9E"/>
                      </a:solidFill>
                      <a:prstDash val="solid"/>
                      <a:round/>
                      <a:headEnd len="sm" w="sm" type="none"/>
                      <a:tailEnd len="sm" w="sm" type="none"/>
                    </a:lnT>
                  </a:tcPr>
                </a:tc>
              </a:tr>
              <a:tr h="270025">
                <a:tc>
                  <a:txBody>
                    <a:bodyPr/>
                    <a:lstStyle/>
                    <a:p>
                      <a:pPr indent="0" lvl="0" marL="0" rtl="0" algn="ctr">
                        <a:spcBef>
                          <a:spcPts val="0"/>
                        </a:spcBef>
                        <a:spcAft>
                          <a:spcPts val="0"/>
                        </a:spcAft>
                        <a:buNone/>
                      </a:pPr>
                      <a:r>
                        <a:rPr lang="es-PE"/>
                        <a:t>3</a:t>
                      </a:r>
                      <a:endParaRPr/>
                    </a:p>
                  </a:txBody>
                  <a:tcPr marT="91425" marB="91425" marR="91425" marL="91425" anchor="ctr"/>
                </a:tc>
                <a:tc>
                  <a:txBody>
                    <a:bodyPr/>
                    <a:lstStyle/>
                    <a:p>
                      <a:pPr indent="0" lvl="0" marL="0" rtl="0" algn="ctr">
                        <a:spcBef>
                          <a:spcPts val="0"/>
                        </a:spcBef>
                        <a:spcAft>
                          <a:spcPts val="0"/>
                        </a:spcAft>
                        <a:buNone/>
                      </a:pPr>
                      <a:r>
                        <a:rPr lang="es-PE"/>
                        <a:t>3.00</a:t>
                      </a:r>
                      <a:endParaRPr/>
                    </a:p>
                  </a:txBody>
                  <a:tcPr marT="91425" marB="91425" marR="91425" marL="91425" anchor="ctr"/>
                </a:tc>
              </a:tr>
              <a:tr h="118325">
                <a:tc>
                  <a:txBody>
                    <a:bodyPr/>
                    <a:lstStyle/>
                    <a:p>
                      <a:pPr indent="0" lvl="0" marL="0" rtl="0" algn="ctr">
                        <a:spcBef>
                          <a:spcPts val="0"/>
                        </a:spcBef>
                        <a:spcAft>
                          <a:spcPts val="0"/>
                        </a:spcAft>
                        <a:buNone/>
                      </a:pPr>
                      <a:r>
                        <a:rPr lang="es-PE"/>
                        <a:t>25</a:t>
                      </a:r>
                      <a:endParaRPr/>
                    </a:p>
                  </a:txBody>
                  <a:tcPr marT="91425" marB="91425" marR="91425" marL="91425" anchor="ctr"/>
                </a:tc>
                <a:tc>
                  <a:txBody>
                    <a:bodyPr/>
                    <a:lstStyle/>
                    <a:p>
                      <a:pPr indent="0" lvl="0" marL="0" rtl="0" algn="ctr">
                        <a:spcBef>
                          <a:spcPts val="0"/>
                        </a:spcBef>
                        <a:spcAft>
                          <a:spcPts val="0"/>
                        </a:spcAft>
                        <a:buNone/>
                      </a:pPr>
                      <a:r>
                        <a:rPr lang="es-PE"/>
                        <a:t>6.00</a:t>
                      </a:r>
                      <a:endParaRPr/>
                    </a:p>
                  </a:txBody>
                  <a:tcPr marT="91425" marB="91425" marR="91425" marL="91425" anchor="ctr"/>
                </a:tc>
              </a:tr>
              <a:tr h="100000">
                <a:tc>
                  <a:txBody>
                    <a:bodyPr/>
                    <a:lstStyle/>
                    <a:p>
                      <a:pPr indent="0" lvl="0" marL="0" rtl="0" algn="ctr">
                        <a:spcBef>
                          <a:spcPts val="0"/>
                        </a:spcBef>
                        <a:spcAft>
                          <a:spcPts val="0"/>
                        </a:spcAft>
                        <a:buNone/>
                      </a:pPr>
                      <a:r>
                        <a:rPr lang="es-PE"/>
                        <a:t>37</a:t>
                      </a:r>
                      <a:endParaRPr/>
                    </a:p>
                  </a:txBody>
                  <a:tcPr marT="91425" marB="91425" marR="91425" marL="91425" anchor="ctr"/>
                </a:tc>
                <a:tc>
                  <a:txBody>
                    <a:bodyPr/>
                    <a:lstStyle/>
                    <a:p>
                      <a:pPr indent="0" lvl="0" marL="0" rtl="0" algn="ctr">
                        <a:spcBef>
                          <a:spcPts val="0"/>
                        </a:spcBef>
                        <a:spcAft>
                          <a:spcPts val="0"/>
                        </a:spcAft>
                        <a:buNone/>
                      </a:pPr>
                      <a:r>
                        <a:rPr lang="es-PE"/>
                        <a:t>2.00</a:t>
                      </a:r>
                      <a:endParaRPr/>
                    </a:p>
                  </a:txBody>
                  <a:tcPr marT="91425" marB="91425" marR="91425" marL="91425" anchor="ctr"/>
                </a:tc>
              </a:tr>
              <a:tr h="100000">
                <a:tc>
                  <a:txBody>
                    <a:bodyPr/>
                    <a:lstStyle/>
                    <a:p>
                      <a:pPr indent="0" lvl="0" marL="0" rtl="0" algn="ctr">
                        <a:spcBef>
                          <a:spcPts val="0"/>
                        </a:spcBef>
                        <a:spcAft>
                          <a:spcPts val="0"/>
                        </a:spcAft>
                        <a:buNone/>
                      </a:pPr>
                      <a:r>
                        <a:rPr lang="es-PE"/>
                        <a:t>152</a:t>
                      </a:r>
                      <a:endParaRPr/>
                    </a:p>
                  </a:txBody>
                  <a:tcPr marT="91425" marB="91425" marR="91425" marL="91425" anchor="ctr"/>
                </a:tc>
                <a:tc>
                  <a:txBody>
                    <a:bodyPr/>
                    <a:lstStyle/>
                    <a:p>
                      <a:pPr indent="0" lvl="0" marL="0" rtl="0" algn="ctr">
                        <a:spcBef>
                          <a:spcPts val="0"/>
                        </a:spcBef>
                        <a:spcAft>
                          <a:spcPts val="0"/>
                        </a:spcAft>
                        <a:buNone/>
                      </a:pPr>
                      <a:r>
                        <a:rPr lang="es-PE"/>
                        <a:t>0.50</a:t>
                      </a:r>
                      <a:endParaRPr/>
                    </a:p>
                  </a:txBody>
                  <a:tcPr marT="91425" marB="91425" marR="91425" marL="91425" anchor="ctr"/>
                </a:tc>
              </a:tr>
              <a:tr h="121150">
                <a:tc>
                  <a:txBody>
                    <a:bodyPr/>
                    <a:lstStyle/>
                    <a:p>
                      <a:pPr indent="0" lvl="0" marL="0" rtl="0" algn="ctr">
                        <a:spcBef>
                          <a:spcPts val="0"/>
                        </a:spcBef>
                        <a:spcAft>
                          <a:spcPts val="0"/>
                        </a:spcAft>
                        <a:buNone/>
                      </a:pPr>
                      <a:r>
                        <a:rPr lang="es-PE"/>
                        <a:t>202</a:t>
                      </a:r>
                      <a:endParaRPr/>
                    </a:p>
                  </a:txBody>
                  <a:tcPr marT="91425" marB="91425" marR="91425" marL="91425" anchor="ctr"/>
                </a:tc>
                <a:tc>
                  <a:txBody>
                    <a:bodyPr/>
                    <a:lstStyle/>
                    <a:p>
                      <a:pPr indent="0" lvl="0" marL="0" rtl="0" algn="ctr">
                        <a:spcBef>
                          <a:spcPts val="0"/>
                        </a:spcBef>
                        <a:spcAft>
                          <a:spcPts val="0"/>
                        </a:spcAft>
                        <a:buNone/>
                      </a:pPr>
                      <a:r>
                        <a:rPr lang="es-PE"/>
                        <a:t>1.50</a:t>
                      </a:r>
                      <a:endParaRPr/>
                    </a:p>
                  </a:txBody>
                  <a:tcPr marT="91425" marB="91425" marR="91425" marL="91425" anchor="ctr"/>
                </a:tc>
              </a:tr>
              <a:tr h="200550">
                <a:tc>
                  <a:txBody>
                    <a:bodyPr/>
                    <a:lstStyle/>
                    <a:p>
                      <a:pPr indent="0" lvl="0" marL="0" rtl="0" algn="ctr">
                        <a:spcBef>
                          <a:spcPts val="0"/>
                        </a:spcBef>
                        <a:spcAft>
                          <a:spcPts val="0"/>
                        </a:spcAft>
                        <a:buNone/>
                      </a:pPr>
                      <a:r>
                        <a:rPr lang="es-PE"/>
                        <a:t>315</a:t>
                      </a:r>
                      <a:endParaRPr/>
                    </a:p>
                  </a:txBody>
                  <a:tcPr marT="91425" marB="91425" marR="91425" marL="91425" anchor="ctr"/>
                </a:tc>
                <a:tc>
                  <a:txBody>
                    <a:bodyPr/>
                    <a:lstStyle/>
                    <a:p>
                      <a:pPr indent="0" lvl="0" marL="0" rtl="0" algn="ctr">
                        <a:spcBef>
                          <a:spcPts val="0"/>
                        </a:spcBef>
                        <a:spcAft>
                          <a:spcPts val="0"/>
                        </a:spcAft>
                        <a:buNone/>
                      </a:pPr>
                      <a:r>
                        <a:rPr lang="es-PE"/>
                        <a:t>0.16</a:t>
                      </a:r>
                      <a:endParaRPr/>
                    </a:p>
                  </a:txBody>
                  <a:tcPr marT="91425" marB="91425" marR="91425" marL="91425" anchor="ctr"/>
                </a:tc>
              </a:tr>
              <a:tr h="207625">
                <a:tc>
                  <a:txBody>
                    <a:bodyPr/>
                    <a:lstStyle/>
                    <a:p>
                      <a:pPr indent="0" lvl="0" marL="0" rtl="0" algn="ctr">
                        <a:spcBef>
                          <a:spcPts val="0"/>
                        </a:spcBef>
                        <a:spcAft>
                          <a:spcPts val="0"/>
                        </a:spcAft>
                        <a:buNone/>
                      </a:pPr>
                      <a:r>
                        <a:rPr lang="es-PE"/>
                        <a:t>316</a:t>
                      </a:r>
                      <a:endParaRPr/>
                    </a:p>
                  </a:txBody>
                  <a:tcPr marT="91425" marB="91425" marR="91425" marL="91425" anchor="ctr"/>
                </a:tc>
                <a:tc>
                  <a:txBody>
                    <a:bodyPr/>
                    <a:lstStyle/>
                    <a:p>
                      <a:pPr indent="0" lvl="0" marL="0" rtl="0" algn="ctr">
                        <a:spcBef>
                          <a:spcPts val="0"/>
                        </a:spcBef>
                        <a:spcAft>
                          <a:spcPts val="0"/>
                        </a:spcAft>
                        <a:buNone/>
                      </a:pPr>
                      <a:r>
                        <a:rPr lang="es-PE"/>
                        <a:t>0.25</a:t>
                      </a:r>
                      <a:endParaRPr/>
                    </a:p>
                  </a:txBody>
                  <a:tcPr marT="91425" marB="91425" marR="91425" marL="91425" anchor="ctr"/>
                </a:tc>
              </a:tr>
            </a:tbl>
          </a:graphicData>
        </a:graphic>
      </p:graphicFrame>
      <p:sp>
        <p:nvSpPr>
          <p:cNvPr id="178" name="Google Shape;178;g3f624b720f0_0_98"/>
          <p:cNvSpPr txBox="1"/>
          <p:nvPr/>
        </p:nvSpPr>
        <p:spPr>
          <a:xfrm>
            <a:off x="455175" y="2941200"/>
            <a:ext cx="6045600" cy="1335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s-PE" sz="1800"/>
              <a:t>Se comprobó que los datos habían sido interpretados con un tipo incorrecto y se recuperó la </a:t>
            </a:r>
            <a:r>
              <a:rPr lang="es-PE" sz="1800"/>
              <a:t>información reinterpretando los mismos bits como enteros de 64 bits.</a:t>
            </a:r>
            <a:endParaRPr sz="1800"/>
          </a:p>
        </p:txBody>
      </p:sp>
      <p:sp>
        <p:nvSpPr>
          <p:cNvPr id="179" name="Google Shape;179;g3f624b720f0_0_98"/>
          <p:cNvSpPr txBox="1"/>
          <p:nvPr/>
        </p:nvSpPr>
        <p:spPr>
          <a:xfrm>
            <a:off x="455175" y="4326400"/>
            <a:ext cx="6303600" cy="1634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s-PE" sz="1800"/>
              <a:t>Esta corrección permitió recuperar capacidades comerciales reales y restaurar atributos SMART de alta importancia, como </a:t>
            </a:r>
            <a:r>
              <a:rPr b="1" lang="es-PE" sz="1800"/>
              <a:t>smart_188_raw</a:t>
            </a:r>
            <a:r>
              <a:rPr lang="es-PE" sz="1800"/>
              <a:t>, </a:t>
            </a:r>
            <a:r>
              <a:rPr b="1" lang="es-PE" sz="1800"/>
              <a:t>smart_240_raw</a:t>
            </a:r>
            <a:r>
              <a:rPr lang="es-PE" sz="1800"/>
              <a:t>, </a:t>
            </a:r>
            <a:r>
              <a:rPr b="1" lang="es-PE" sz="1800"/>
              <a:t>smart_241_raw</a:t>
            </a:r>
            <a:r>
              <a:rPr lang="es-PE" sz="1800"/>
              <a:t> y </a:t>
            </a:r>
            <a:r>
              <a:rPr b="1" lang="es-PE" sz="1800"/>
              <a:t>smart_242_raw</a:t>
            </a:r>
            <a:r>
              <a:rPr lang="es-PE" sz="1800"/>
              <a:t>.</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3f624b720f0_0_131"/>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5. PROCESAMIENTO DE LOS DATOS </a:t>
            </a:r>
            <a:endParaRPr sz="3640">
              <a:solidFill>
                <a:srgbClr val="1F1F1F"/>
              </a:solidFill>
            </a:endParaRPr>
          </a:p>
        </p:txBody>
      </p:sp>
      <p:sp>
        <p:nvSpPr>
          <p:cNvPr id="185" name="Google Shape;185;g3f624b720f0_0_131"/>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ELIMINACIÓN DE FUGA DE INFORMACIÓN</a:t>
            </a:r>
            <a:endParaRPr b="1" sz="2300">
              <a:latin typeface="Roboto"/>
              <a:ea typeface="Roboto"/>
              <a:cs typeface="Roboto"/>
              <a:sym typeface="Roboto"/>
            </a:endParaRPr>
          </a:p>
        </p:txBody>
      </p:sp>
      <p:sp>
        <p:nvSpPr>
          <p:cNvPr id="186" name="Google Shape;186;g3f624b720f0_0_131"/>
          <p:cNvSpPr txBox="1"/>
          <p:nvPr/>
        </p:nvSpPr>
        <p:spPr>
          <a:xfrm>
            <a:off x="424725" y="1575313"/>
            <a:ext cx="11538300" cy="802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s-PE" sz="1800"/>
              <a:t>Durante el análisis se identificó que la variable failure no representaba una falla observada directamente, sino que era calculada mediante reglas construidas a partir de varios atributos SMART.</a:t>
            </a:r>
            <a:endParaRPr sz="1800"/>
          </a:p>
        </p:txBody>
      </p:sp>
      <p:pic>
        <p:nvPicPr>
          <p:cNvPr id="187" name="Google Shape;187;g3f624b720f0_0_131"/>
          <p:cNvPicPr preferRelativeResize="0"/>
          <p:nvPr/>
        </p:nvPicPr>
        <p:blipFill>
          <a:blip r:embed="rId3">
            <a:alphaModFix/>
          </a:blip>
          <a:stretch>
            <a:fillRect/>
          </a:stretch>
        </p:blipFill>
        <p:spPr>
          <a:xfrm>
            <a:off x="4057450" y="2292650"/>
            <a:ext cx="8076100" cy="4510700"/>
          </a:xfrm>
          <a:prstGeom prst="rect">
            <a:avLst/>
          </a:prstGeom>
          <a:noFill/>
          <a:ln>
            <a:noFill/>
          </a:ln>
        </p:spPr>
      </p:pic>
      <p:sp>
        <p:nvSpPr>
          <p:cNvPr id="188" name="Google Shape;188;g3f624b720f0_0_131"/>
          <p:cNvSpPr txBox="1"/>
          <p:nvPr/>
        </p:nvSpPr>
        <p:spPr>
          <a:xfrm>
            <a:off x="394275" y="2937950"/>
            <a:ext cx="3931200" cy="30576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s-PE" sz="1800"/>
              <a:t>Para evitar fuga de información, se excluyeron del entrenamiento las variables derivadas </a:t>
            </a:r>
            <a:r>
              <a:rPr b="1" lang="es-PE" sz="1800"/>
              <a:t>(regla_,</a:t>
            </a:r>
            <a:r>
              <a:rPr b="1" i="1" lang="es-PE" sz="1800"/>
              <a:t>puntaje_riesgo_smart</a:t>
            </a:r>
            <a:r>
              <a:rPr b="1" lang="es-PE" sz="1800"/>
              <a:t> y </a:t>
            </a:r>
            <a:r>
              <a:rPr b="1" i="1" lang="es-PE" sz="1800"/>
              <a:t>tipo_falla</a:t>
            </a:r>
            <a:r>
              <a:rPr b="1" lang="es-PE" sz="1800"/>
              <a:t>)</a:t>
            </a:r>
            <a:r>
              <a:rPr lang="es-PE" sz="1800"/>
              <a:t>, evitando que el modelo aprendiera únicamente las reglas utilizadas para construir la etiqueta.</a:t>
            </a: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g3f624b720f0_0_142"/>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5. PROCESAMIENTO DE LOS DATOS </a:t>
            </a:r>
            <a:endParaRPr sz="3640">
              <a:solidFill>
                <a:srgbClr val="1F1F1F"/>
              </a:solidFill>
            </a:endParaRPr>
          </a:p>
        </p:txBody>
      </p:sp>
      <p:sp>
        <p:nvSpPr>
          <p:cNvPr id="194" name="Google Shape;194;g3f624b720f0_0_142"/>
          <p:cNvSpPr txBox="1"/>
          <p:nvPr/>
        </p:nvSpPr>
        <p:spPr>
          <a:xfrm>
            <a:off x="2547150" y="1095825"/>
            <a:ext cx="70977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PE" sz="2300">
                <a:latin typeface="Roboto"/>
                <a:ea typeface="Roboto"/>
                <a:cs typeface="Roboto"/>
                <a:sym typeface="Roboto"/>
              </a:rPr>
              <a:t>PREPARACIÓN FINAL DEL CONJUNTO DE DATOS</a:t>
            </a:r>
            <a:endParaRPr b="1" sz="2300">
              <a:latin typeface="Roboto"/>
              <a:ea typeface="Roboto"/>
              <a:cs typeface="Roboto"/>
              <a:sym typeface="Roboto"/>
            </a:endParaRPr>
          </a:p>
        </p:txBody>
      </p:sp>
      <p:sp>
        <p:nvSpPr>
          <p:cNvPr id="195" name="Google Shape;195;g3f624b720f0_0_142"/>
          <p:cNvSpPr txBox="1"/>
          <p:nvPr/>
        </p:nvSpPr>
        <p:spPr>
          <a:xfrm>
            <a:off x="483325" y="1733350"/>
            <a:ext cx="5685300" cy="2827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s-PE" sz="1700"/>
              <a:t>Finalmente, el conjunto de datos fue preparado para el entrenamiento mediante las siguientes acciones:</a:t>
            </a:r>
            <a:endParaRPr sz="1700"/>
          </a:p>
          <a:p>
            <a:pPr indent="-336550" lvl="0" marL="457200" rtl="0" algn="l">
              <a:lnSpc>
                <a:spcPct val="115000"/>
              </a:lnSpc>
              <a:spcBef>
                <a:spcPts val="1200"/>
              </a:spcBef>
              <a:spcAft>
                <a:spcPts val="0"/>
              </a:spcAft>
              <a:buSzPts val="1700"/>
              <a:buChar char="-"/>
            </a:pPr>
            <a:r>
              <a:rPr lang="es-PE" sz="1700"/>
              <a:t>Eliminación de columnas vacías y constantes.</a:t>
            </a:r>
            <a:endParaRPr sz="1700"/>
          </a:p>
          <a:p>
            <a:pPr indent="-336550" lvl="0" marL="457200" rtl="0" algn="l">
              <a:lnSpc>
                <a:spcPct val="115000"/>
              </a:lnSpc>
              <a:spcBef>
                <a:spcPts val="0"/>
              </a:spcBef>
              <a:spcAft>
                <a:spcPts val="0"/>
              </a:spcAft>
              <a:buSzPts val="1700"/>
              <a:buChar char="-"/>
            </a:pPr>
            <a:r>
              <a:rPr lang="es-PE" sz="1700"/>
              <a:t>Partición del conjunto en entrenamiento y validación antes de la imputación.</a:t>
            </a:r>
            <a:endParaRPr sz="1700"/>
          </a:p>
          <a:p>
            <a:pPr indent="-336550" lvl="0" marL="457200" rtl="0" algn="l">
              <a:lnSpc>
                <a:spcPct val="115000"/>
              </a:lnSpc>
              <a:spcBef>
                <a:spcPts val="0"/>
              </a:spcBef>
              <a:spcAft>
                <a:spcPts val="0"/>
              </a:spcAft>
              <a:buSzPts val="1700"/>
              <a:buChar char="-"/>
            </a:pPr>
            <a:r>
              <a:rPr lang="es-PE" sz="1700"/>
              <a:t>Imputación iterativa de valores faltantes.</a:t>
            </a:r>
            <a:endParaRPr sz="1700"/>
          </a:p>
          <a:p>
            <a:pPr indent="-336550" lvl="0" marL="457200" rtl="0" algn="l">
              <a:lnSpc>
                <a:spcPct val="115000"/>
              </a:lnSpc>
              <a:spcBef>
                <a:spcPts val="0"/>
              </a:spcBef>
              <a:spcAft>
                <a:spcPts val="0"/>
              </a:spcAft>
              <a:buSzPts val="1700"/>
              <a:buChar char="-"/>
            </a:pPr>
            <a:r>
              <a:rPr lang="es-PE" sz="1700"/>
              <a:t>Estandarización de variables para los modelos sensibles a la escala.</a:t>
            </a:r>
            <a:endParaRPr sz="1700"/>
          </a:p>
          <a:p>
            <a:pPr indent="0" lvl="0" marL="0" rtl="0" algn="l">
              <a:lnSpc>
                <a:spcPct val="115000"/>
              </a:lnSpc>
              <a:spcBef>
                <a:spcPts val="1200"/>
              </a:spcBef>
              <a:spcAft>
                <a:spcPts val="1200"/>
              </a:spcAft>
              <a:buNone/>
            </a:pPr>
            <a:r>
              <a:t/>
            </a:r>
            <a:endParaRPr sz="1700"/>
          </a:p>
        </p:txBody>
      </p:sp>
      <p:sp>
        <p:nvSpPr>
          <p:cNvPr id="196" name="Google Shape;196;g3f624b720f0_0_142"/>
          <p:cNvSpPr txBox="1"/>
          <p:nvPr/>
        </p:nvSpPr>
        <p:spPr>
          <a:xfrm>
            <a:off x="455175" y="4775825"/>
            <a:ext cx="5912100" cy="1183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s-PE" sz="1700"/>
              <a:t>Estas etapas permitieron construir un conjunto de datos consistente y evitar que la información del conjunto de validación influyera durante el entrenamiento.</a:t>
            </a:r>
            <a:endParaRPr sz="1700"/>
          </a:p>
          <a:p>
            <a:pPr indent="0" lvl="0" marL="0" rtl="0" algn="l">
              <a:lnSpc>
                <a:spcPct val="115000"/>
              </a:lnSpc>
              <a:spcBef>
                <a:spcPts val="1200"/>
              </a:spcBef>
              <a:spcAft>
                <a:spcPts val="1200"/>
              </a:spcAft>
              <a:buNone/>
            </a:pPr>
            <a:r>
              <a:t/>
            </a:r>
            <a:endParaRPr sz="1700"/>
          </a:p>
        </p:txBody>
      </p:sp>
      <p:pic>
        <p:nvPicPr>
          <p:cNvPr id="197" name="Google Shape;197;g3f624b720f0_0_142"/>
          <p:cNvPicPr preferRelativeResize="0"/>
          <p:nvPr/>
        </p:nvPicPr>
        <p:blipFill>
          <a:blip r:embed="rId3">
            <a:alphaModFix/>
          </a:blip>
          <a:stretch>
            <a:fillRect/>
          </a:stretch>
        </p:blipFill>
        <p:spPr>
          <a:xfrm>
            <a:off x="6355200" y="1697125"/>
            <a:ext cx="5291149" cy="50211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g3f624b720f0_4_12"/>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03" name="Google Shape;203;g3f624b720f0_4_12"/>
          <p:cNvSpPr txBox="1"/>
          <p:nvPr/>
        </p:nvSpPr>
        <p:spPr>
          <a:xfrm>
            <a:off x="3186350" y="1181413"/>
            <a:ext cx="3786000" cy="4617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El proyecto utilizó dos enfoques</a:t>
            </a:r>
            <a:endParaRPr sz="1050"/>
          </a:p>
        </p:txBody>
      </p:sp>
      <p:sp>
        <p:nvSpPr>
          <p:cNvPr id="204" name="Google Shape;204;g3f624b720f0_4_12"/>
          <p:cNvSpPr txBox="1"/>
          <p:nvPr/>
        </p:nvSpPr>
        <p:spPr>
          <a:xfrm>
            <a:off x="455175" y="1797500"/>
            <a:ext cx="4713300" cy="12534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b="1" lang="es-PE" sz="1800"/>
              <a:t>Aprendizaje </a:t>
            </a:r>
            <a:r>
              <a:rPr b="1" lang="es-PE" sz="1800"/>
              <a:t>supervisado </a:t>
            </a:r>
            <a:r>
              <a:rPr lang="es-PE" sz="1800"/>
              <a:t>para predecir el variable </a:t>
            </a:r>
            <a:r>
              <a:rPr b="1" lang="es-PE" sz="1800"/>
              <a:t>failure</a:t>
            </a:r>
            <a:r>
              <a:rPr lang="es-PE" sz="1800"/>
              <a:t>(variable objetivo que predice si el disco falla o no). </a:t>
            </a:r>
            <a:endParaRPr sz="1800"/>
          </a:p>
        </p:txBody>
      </p:sp>
      <p:sp>
        <p:nvSpPr>
          <p:cNvPr id="205" name="Google Shape;205;g3f624b720f0_4_12"/>
          <p:cNvSpPr txBox="1"/>
          <p:nvPr/>
        </p:nvSpPr>
        <p:spPr>
          <a:xfrm>
            <a:off x="6501250" y="1797500"/>
            <a:ext cx="4713300" cy="12534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b="1" lang="es-PE" sz="1800"/>
              <a:t>Aprendizaje </a:t>
            </a:r>
            <a:r>
              <a:rPr b="1" lang="es-PE" sz="1800"/>
              <a:t>no supervisada </a:t>
            </a:r>
            <a:r>
              <a:rPr lang="es-PE" sz="1800"/>
              <a:t>para identificar grupos de comportamiento y patrones anómalos sin utilizar </a:t>
            </a:r>
            <a:r>
              <a:rPr b="1" lang="es-PE" sz="1800"/>
              <a:t>failure</a:t>
            </a:r>
            <a:endParaRPr b="1"/>
          </a:p>
        </p:txBody>
      </p:sp>
      <p:sp>
        <p:nvSpPr>
          <p:cNvPr id="206" name="Google Shape;206;g3f624b720f0_4_12"/>
          <p:cNvSpPr txBox="1"/>
          <p:nvPr/>
        </p:nvSpPr>
        <p:spPr>
          <a:xfrm>
            <a:off x="1311825" y="3205275"/>
            <a:ext cx="3000000" cy="28365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b="1" lang="es-PE" sz="1800">
                <a:solidFill>
                  <a:schemeClr val="dk1"/>
                </a:solidFill>
              </a:rPr>
              <a:t>Regresión Logística</a:t>
            </a:r>
            <a:endParaRPr b="1" sz="1800">
              <a:solidFill>
                <a:schemeClr val="dk1"/>
              </a:solidFill>
            </a:endParaRPr>
          </a:p>
          <a:p>
            <a:pPr indent="0" lvl="0" marL="0" rtl="0" algn="l">
              <a:lnSpc>
                <a:spcPct val="142857"/>
              </a:lnSpc>
              <a:spcBef>
                <a:spcPts val="0"/>
              </a:spcBef>
              <a:spcAft>
                <a:spcPts val="0"/>
              </a:spcAft>
              <a:buNone/>
            </a:pPr>
            <a:r>
              <a:rPr b="1" lang="es-PE" sz="1800">
                <a:solidFill>
                  <a:schemeClr val="dk1"/>
                </a:solidFill>
              </a:rPr>
              <a:t>Árbol de Decisión</a:t>
            </a:r>
            <a:endParaRPr b="1" sz="1800">
              <a:solidFill>
                <a:schemeClr val="dk1"/>
              </a:solidFill>
            </a:endParaRPr>
          </a:p>
          <a:p>
            <a:pPr indent="0" lvl="0" marL="0" rtl="0" algn="l">
              <a:lnSpc>
                <a:spcPct val="142857"/>
              </a:lnSpc>
              <a:spcBef>
                <a:spcPts val="0"/>
              </a:spcBef>
              <a:spcAft>
                <a:spcPts val="0"/>
              </a:spcAft>
              <a:buNone/>
            </a:pPr>
            <a:r>
              <a:rPr b="1" lang="es-PE" sz="1800">
                <a:solidFill>
                  <a:schemeClr val="dk1"/>
                </a:solidFill>
              </a:rPr>
              <a:t>Random Forest</a:t>
            </a:r>
            <a:endParaRPr b="1" sz="1800">
              <a:solidFill>
                <a:schemeClr val="dk1"/>
              </a:solidFill>
            </a:endParaRPr>
          </a:p>
          <a:p>
            <a:pPr indent="0" lvl="0" marL="0" rtl="0" algn="l">
              <a:lnSpc>
                <a:spcPct val="142857"/>
              </a:lnSpc>
              <a:spcBef>
                <a:spcPts val="0"/>
              </a:spcBef>
              <a:spcAft>
                <a:spcPts val="0"/>
              </a:spcAft>
              <a:buNone/>
            </a:pPr>
            <a:r>
              <a:rPr b="1" lang="es-PE" sz="1800">
                <a:solidFill>
                  <a:schemeClr val="dk1"/>
                </a:solidFill>
              </a:rPr>
              <a:t>Gradient Boosting</a:t>
            </a:r>
            <a:endParaRPr b="1" sz="1800">
              <a:solidFill>
                <a:schemeClr val="dk1"/>
              </a:solidFill>
            </a:endParaRPr>
          </a:p>
          <a:p>
            <a:pPr indent="0" lvl="0" marL="0" rtl="0" algn="l">
              <a:lnSpc>
                <a:spcPct val="142857"/>
              </a:lnSpc>
              <a:spcBef>
                <a:spcPts val="0"/>
              </a:spcBef>
              <a:spcAft>
                <a:spcPts val="0"/>
              </a:spcAft>
              <a:buNone/>
            </a:pPr>
            <a:r>
              <a:rPr b="1" lang="es-PE" sz="1800">
                <a:solidFill>
                  <a:schemeClr val="dk1"/>
                </a:solidFill>
              </a:rPr>
              <a:t>SVM</a:t>
            </a:r>
            <a:endParaRPr b="1" sz="1800">
              <a:solidFill>
                <a:schemeClr val="dk1"/>
              </a:solidFill>
            </a:endParaRPr>
          </a:p>
          <a:p>
            <a:pPr indent="0" lvl="0" marL="0" rtl="0" algn="l">
              <a:lnSpc>
                <a:spcPct val="142857"/>
              </a:lnSpc>
              <a:spcBef>
                <a:spcPts val="0"/>
              </a:spcBef>
              <a:spcAft>
                <a:spcPts val="0"/>
              </a:spcAft>
              <a:buNone/>
            </a:pPr>
            <a:r>
              <a:rPr b="1" lang="es-PE" sz="1800">
                <a:solidFill>
                  <a:schemeClr val="dk1"/>
                </a:solidFill>
              </a:rPr>
              <a:t>KNN</a:t>
            </a:r>
            <a:endParaRPr b="1" sz="1050">
              <a:solidFill>
                <a:schemeClr val="dk1"/>
              </a:solidFill>
            </a:endParaRPr>
          </a:p>
          <a:p>
            <a:pPr indent="0" lvl="0" marL="0" rtl="0" algn="l">
              <a:lnSpc>
                <a:spcPct val="142857"/>
              </a:lnSpc>
              <a:spcBef>
                <a:spcPts val="0"/>
              </a:spcBef>
              <a:spcAft>
                <a:spcPts val="0"/>
              </a:spcAft>
              <a:buNone/>
            </a:pPr>
            <a:r>
              <a:rPr b="1" lang="es-PE" sz="1800">
                <a:solidFill>
                  <a:schemeClr val="dk1"/>
                </a:solidFill>
              </a:rPr>
              <a:t>Naive Bayes</a:t>
            </a:r>
            <a:endParaRPr b="1" sz="1050">
              <a:solidFill>
                <a:schemeClr val="dk1"/>
              </a:solidFill>
            </a:endParaRPr>
          </a:p>
        </p:txBody>
      </p:sp>
      <p:sp>
        <p:nvSpPr>
          <p:cNvPr id="207" name="Google Shape;207;g3f624b720f0_4_12"/>
          <p:cNvSpPr txBox="1"/>
          <p:nvPr/>
        </p:nvSpPr>
        <p:spPr>
          <a:xfrm>
            <a:off x="6689350" y="3205275"/>
            <a:ext cx="4337100" cy="32826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1200"/>
              </a:spcBef>
              <a:spcAft>
                <a:spcPts val="0"/>
              </a:spcAft>
              <a:buNone/>
            </a:pPr>
            <a:r>
              <a:rPr b="1" lang="es-PE" sz="1800">
                <a:solidFill>
                  <a:schemeClr val="dk1"/>
                </a:solidFill>
              </a:rPr>
              <a:t>Agrupamiento (Clustering)</a:t>
            </a:r>
            <a:endParaRPr b="1" sz="1800">
              <a:solidFill>
                <a:schemeClr val="dk1"/>
              </a:solidFill>
            </a:endParaRPr>
          </a:p>
          <a:p>
            <a:pPr indent="-295275" lvl="0" marL="457200" rtl="0" algn="l">
              <a:lnSpc>
                <a:spcPct val="115000"/>
              </a:lnSpc>
              <a:spcBef>
                <a:spcPts val="1100"/>
              </a:spcBef>
              <a:spcAft>
                <a:spcPts val="0"/>
              </a:spcAft>
              <a:buClr>
                <a:schemeClr val="dk1"/>
              </a:buClr>
              <a:buSzPts val="1050"/>
              <a:buChar char="●"/>
            </a:pPr>
            <a:r>
              <a:rPr b="1" lang="es-PE" sz="1800">
                <a:solidFill>
                  <a:schemeClr val="dk1"/>
                </a:solidFill>
              </a:rPr>
              <a:t>K-Means</a:t>
            </a:r>
            <a:endParaRPr b="1" sz="1800">
              <a:solidFill>
                <a:schemeClr val="dk1"/>
              </a:solidFill>
            </a:endParaRPr>
          </a:p>
          <a:p>
            <a:pPr indent="-295275" lvl="0" marL="457200" rtl="0" algn="l">
              <a:lnSpc>
                <a:spcPct val="115000"/>
              </a:lnSpc>
              <a:spcBef>
                <a:spcPts val="0"/>
              </a:spcBef>
              <a:spcAft>
                <a:spcPts val="0"/>
              </a:spcAft>
              <a:buClr>
                <a:schemeClr val="dk1"/>
              </a:buClr>
              <a:buSzPts val="1050"/>
              <a:buChar char="●"/>
            </a:pPr>
            <a:r>
              <a:rPr b="1" lang="es-PE" sz="1800">
                <a:solidFill>
                  <a:schemeClr val="dk1"/>
                </a:solidFill>
              </a:rPr>
              <a:t>Clustering Jerárquico (Ward)</a:t>
            </a:r>
            <a:endParaRPr b="1" sz="1800">
              <a:solidFill>
                <a:schemeClr val="dk1"/>
              </a:solidFill>
            </a:endParaRPr>
          </a:p>
          <a:p>
            <a:pPr indent="-295275" lvl="0" marL="457200" rtl="0" algn="l">
              <a:lnSpc>
                <a:spcPct val="115000"/>
              </a:lnSpc>
              <a:spcBef>
                <a:spcPts val="0"/>
              </a:spcBef>
              <a:spcAft>
                <a:spcPts val="0"/>
              </a:spcAft>
              <a:buClr>
                <a:schemeClr val="dk1"/>
              </a:buClr>
              <a:buSzPts val="1050"/>
              <a:buChar char="●"/>
            </a:pPr>
            <a:r>
              <a:rPr b="1" lang="es-PE" sz="1800">
                <a:solidFill>
                  <a:schemeClr val="dk1"/>
                </a:solidFill>
              </a:rPr>
              <a:t>DBSCAN</a:t>
            </a:r>
            <a:endParaRPr b="1" sz="1800">
              <a:solidFill>
                <a:schemeClr val="dk1"/>
              </a:solidFill>
            </a:endParaRPr>
          </a:p>
          <a:p>
            <a:pPr indent="0" lvl="0" marL="0" rtl="0" algn="l">
              <a:lnSpc>
                <a:spcPct val="142857"/>
              </a:lnSpc>
              <a:spcBef>
                <a:spcPts val="1200"/>
              </a:spcBef>
              <a:spcAft>
                <a:spcPts val="0"/>
              </a:spcAft>
              <a:buNone/>
            </a:pPr>
            <a:r>
              <a:rPr b="1" lang="es-PE" sz="1800">
                <a:solidFill>
                  <a:schemeClr val="dk1"/>
                </a:solidFill>
              </a:rPr>
              <a:t>Detección de anomalías</a:t>
            </a:r>
            <a:endParaRPr b="1" sz="1800">
              <a:solidFill>
                <a:schemeClr val="dk1"/>
              </a:solidFill>
            </a:endParaRPr>
          </a:p>
          <a:p>
            <a:pPr indent="-295275" lvl="0" marL="457200" rtl="0" algn="l">
              <a:lnSpc>
                <a:spcPct val="115000"/>
              </a:lnSpc>
              <a:spcBef>
                <a:spcPts val="1100"/>
              </a:spcBef>
              <a:spcAft>
                <a:spcPts val="0"/>
              </a:spcAft>
              <a:buClr>
                <a:schemeClr val="dk1"/>
              </a:buClr>
              <a:buSzPts val="1050"/>
              <a:buChar char="●"/>
            </a:pPr>
            <a:r>
              <a:rPr b="1" lang="es-PE" sz="1800">
                <a:solidFill>
                  <a:schemeClr val="dk1"/>
                </a:solidFill>
              </a:rPr>
              <a:t>Isolation Forest</a:t>
            </a:r>
            <a:endParaRPr b="1" sz="1800">
              <a:solidFill>
                <a:schemeClr val="dk1"/>
              </a:solidFill>
            </a:endParaRPr>
          </a:p>
          <a:p>
            <a:pPr indent="-295275" lvl="0" marL="457200" rtl="0" algn="l">
              <a:lnSpc>
                <a:spcPct val="115000"/>
              </a:lnSpc>
              <a:spcBef>
                <a:spcPts val="0"/>
              </a:spcBef>
              <a:spcAft>
                <a:spcPts val="0"/>
              </a:spcAft>
              <a:buClr>
                <a:schemeClr val="dk1"/>
              </a:buClr>
              <a:buSzPts val="1050"/>
              <a:buChar char="●"/>
            </a:pPr>
            <a:r>
              <a:rPr b="1" lang="es-PE" sz="1800">
                <a:solidFill>
                  <a:schemeClr val="dk1"/>
                </a:solidFill>
              </a:rPr>
              <a:t>One-Class SVM</a:t>
            </a:r>
            <a:endParaRPr b="1" sz="1800">
              <a:solidFill>
                <a:schemeClr val="dk1"/>
              </a:solidFill>
            </a:endParaRPr>
          </a:p>
          <a:p>
            <a:pPr indent="-295275" lvl="0" marL="457200" rtl="0" algn="l">
              <a:lnSpc>
                <a:spcPct val="115000"/>
              </a:lnSpc>
              <a:spcBef>
                <a:spcPts val="0"/>
              </a:spcBef>
              <a:spcAft>
                <a:spcPts val="0"/>
              </a:spcAft>
              <a:buClr>
                <a:schemeClr val="dk1"/>
              </a:buClr>
              <a:buSzPts val="1050"/>
              <a:buChar char="●"/>
            </a:pPr>
            <a:r>
              <a:rPr b="1" lang="es-PE" sz="1800">
                <a:solidFill>
                  <a:schemeClr val="dk1"/>
                </a:solidFill>
              </a:rPr>
              <a:t>Local Outlier Factor (LOF)</a:t>
            </a:r>
            <a:endParaRPr b="1" sz="1050">
              <a:solidFill>
                <a:schemeClr val="dk1"/>
              </a:solidFill>
            </a:endParaRPr>
          </a:p>
        </p:txBody>
      </p:sp>
      <p:cxnSp>
        <p:nvCxnSpPr>
          <p:cNvPr id="208" name="Google Shape;208;g3f624b720f0_4_12"/>
          <p:cNvCxnSpPr>
            <a:stCxn id="204" idx="2"/>
            <a:endCxn id="206" idx="0"/>
          </p:cNvCxnSpPr>
          <p:nvPr/>
        </p:nvCxnSpPr>
        <p:spPr>
          <a:xfrm>
            <a:off x="2811825" y="3050900"/>
            <a:ext cx="0" cy="154500"/>
          </a:xfrm>
          <a:prstGeom prst="straightConnector1">
            <a:avLst/>
          </a:prstGeom>
          <a:noFill/>
          <a:ln cap="flat" cmpd="sng" w="9525">
            <a:solidFill>
              <a:schemeClr val="dk2"/>
            </a:solidFill>
            <a:prstDash val="solid"/>
            <a:round/>
            <a:headEnd len="med" w="med" type="none"/>
            <a:tailEnd len="med" w="med" type="triangle"/>
          </a:ln>
        </p:spPr>
      </p:cxnSp>
      <p:cxnSp>
        <p:nvCxnSpPr>
          <p:cNvPr id="209" name="Google Shape;209;g3f624b720f0_4_12"/>
          <p:cNvCxnSpPr>
            <a:endCxn id="207" idx="0"/>
          </p:cNvCxnSpPr>
          <p:nvPr/>
        </p:nvCxnSpPr>
        <p:spPr>
          <a:xfrm flipH="1">
            <a:off x="8857900" y="3007875"/>
            <a:ext cx="16500" cy="197400"/>
          </a:xfrm>
          <a:prstGeom prst="straightConnector1">
            <a:avLst/>
          </a:prstGeom>
          <a:noFill/>
          <a:ln cap="flat" cmpd="sng" w="9525">
            <a:solidFill>
              <a:schemeClr val="dk2"/>
            </a:solidFill>
            <a:prstDash val="solid"/>
            <a:round/>
            <a:headEnd len="med" w="med" type="none"/>
            <a:tailEnd len="med" w="med" type="triangle"/>
          </a:ln>
        </p:spPr>
      </p:cxnSp>
      <p:cxnSp>
        <p:nvCxnSpPr>
          <p:cNvPr id="210" name="Google Shape;210;g3f624b720f0_4_12"/>
          <p:cNvCxnSpPr>
            <a:endCxn id="204" idx="0"/>
          </p:cNvCxnSpPr>
          <p:nvPr/>
        </p:nvCxnSpPr>
        <p:spPr>
          <a:xfrm flipH="1">
            <a:off x="2811825" y="1593500"/>
            <a:ext cx="2309400" cy="204000"/>
          </a:xfrm>
          <a:prstGeom prst="straightConnector1">
            <a:avLst/>
          </a:prstGeom>
          <a:noFill/>
          <a:ln cap="flat" cmpd="sng" w="9525">
            <a:solidFill>
              <a:schemeClr val="dk2"/>
            </a:solidFill>
            <a:prstDash val="solid"/>
            <a:round/>
            <a:headEnd len="med" w="med" type="none"/>
            <a:tailEnd len="med" w="med" type="triangle"/>
          </a:ln>
        </p:spPr>
      </p:cxnSp>
      <p:cxnSp>
        <p:nvCxnSpPr>
          <p:cNvPr id="211" name="Google Shape;211;g3f624b720f0_4_12"/>
          <p:cNvCxnSpPr>
            <a:endCxn id="205" idx="0"/>
          </p:cNvCxnSpPr>
          <p:nvPr/>
        </p:nvCxnSpPr>
        <p:spPr>
          <a:xfrm>
            <a:off x="5138500" y="1593500"/>
            <a:ext cx="3719400" cy="204000"/>
          </a:xfrm>
          <a:prstGeom prst="straightConnector1">
            <a:avLst/>
          </a:prstGeom>
          <a:noFill/>
          <a:ln cap="flat" cmpd="sng" w="9525">
            <a:solidFill>
              <a:schemeClr val="dk2"/>
            </a:solidFill>
            <a:prstDash val="solid"/>
            <a:round/>
            <a:headEnd len="med" w="med" type="none"/>
            <a:tailEnd len="med" w="med" type="triangl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3f624b720f0_5_0"/>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17" name="Google Shape;217;g3f624b720f0_5_0"/>
          <p:cNvSpPr txBox="1"/>
          <p:nvPr/>
        </p:nvSpPr>
        <p:spPr>
          <a:xfrm>
            <a:off x="455175" y="1460775"/>
            <a:ext cx="8180400" cy="8574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b="1" lang="es-PE" sz="1800"/>
              <a:t>ESCENARIO A: </a:t>
            </a:r>
            <a:r>
              <a:rPr lang="es-PE" sz="1800"/>
              <a:t>Validación  la consistencia de los datos y detección  fuga de información.</a:t>
            </a:r>
            <a:endParaRPr sz="1050"/>
          </a:p>
        </p:txBody>
      </p:sp>
      <p:pic>
        <p:nvPicPr>
          <p:cNvPr id="218" name="Google Shape;218;g3f624b720f0_5_0"/>
          <p:cNvPicPr preferRelativeResize="0"/>
          <p:nvPr/>
        </p:nvPicPr>
        <p:blipFill>
          <a:blip r:embed="rId3">
            <a:alphaModFix/>
          </a:blip>
          <a:stretch>
            <a:fillRect/>
          </a:stretch>
        </p:blipFill>
        <p:spPr>
          <a:xfrm>
            <a:off x="152400" y="2470575"/>
            <a:ext cx="4831575" cy="2260150"/>
          </a:xfrm>
          <a:prstGeom prst="rect">
            <a:avLst/>
          </a:prstGeom>
          <a:noFill/>
          <a:ln>
            <a:noFill/>
          </a:ln>
        </p:spPr>
      </p:pic>
      <p:pic>
        <p:nvPicPr>
          <p:cNvPr id="219" name="Google Shape;219;g3f624b720f0_5_0"/>
          <p:cNvPicPr preferRelativeResize="0"/>
          <p:nvPr/>
        </p:nvPicPr>
        <p:blipFill>
          <a:blip r:embed="rId4">
            <a:alphaModFix/>
          </a:blip>
          <a:stretch>
            <a:fillRect/>
          </a:stretch>
        </p:blipFill>
        <p:spPr>
          <a:xfrm>
            <a:off x="4983975" y="2154727"/>
            <a:ext cx="6933701" cy="2891837"/>
          </a:xfrm>
          <a:prstGeom prst="rect">
            <a:avLst/>
          </a:prstGeom>
          <a:noFill/>
          <a:ln>
            <a:noFill/>
          </a:ln>
        </p:spPr>
      </p:pic>
      <p:sp>
        <p:nvSpPr>
          <p:cNvPr id="220" name="Google Shape;220;g3f624b720f0_5_0"/>
          <p:cNvSpPr txBox="1"/>
          <p:nvPr/>
        </p:nvSpPr>
        <p:spPr>
          <a:xfrm>
            <a:off x="455175" y="5318725"/>
            <a:ext cx="11321100" cy="1293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El Random Forest alcanza un desempeño perfecto y el árbol podado se queda muy cerca, con la diferencia explicada únicamente por la poda. Las primeras divisiones reproducen los umbrales reconstruidos en el análisis de la variable objetivo: el modelo no descubre ningún patrón nuevo, recupera la regla de negocio que generó la etiqueta. Confirma el diagnóstico, pero no sirve para anticipar.</a:t>
            </a: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3f624b720f0_5_25"/>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26" name="Google Shape;226;g3f624b720f0_5_25"/>
          <p:cNvSpPr txBox="1"/>
          <p:nvPr/>
        </p:nvSpPr>
        <p:spPr>
          <a:xfrm>
            <a:off x="455175" y="1207975"/>
            <a:ext cx="69669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800"/>
              <a:t>Comparación de algoritmos para la detección temprana</a:t>
            </a:r>
            <a:endParaRPr b="1" sz="1800"/>
          </a:p>
        </p:txBody>
      </p:sp>
      <p:sp>
        <p:nvSpPr>
          <p:cNvPr id="227" name="Google Shape;227;g3f624b720f0_5_25"/>
          <p:cNvSpPr txBox="1"/>
          <p:nvPr/>
        </p:nvSpPr>
        <p:spPr>
          <a:xfrm>
            <a:off x="646125" y="1804425"/>
            <a:ext cx="9528000" cy="220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ESCENARIO B: se excluyen los contadores de error y las horas de uso. Siete familias de algoritmos sobre la misma partición, estandarizando solo con entrenamiento</a:t>
            </a:r>
            <a:r>
              <a:rPr lang="es-PE" sz="1800"/>
              <a:t>. </a:t>
            </a:r>
            <a:endParaRPr sz="1800"/>
          </a:p>
          <a:p>
            <a:pPr indent="-342900" lvl="0" marL="457200" rtl="0" algn="l">
              <a:spcBef>
                <a:spcPts val="0"/>
              </a:spcBef>
              <a:spcAft>
                <a:spcPts val="0"/>
              </a:spcAft>
              <a:buSzPts val="1800"/>
              <a:buChar char="●"/>
            </a:pPr>
            <a:r>
              <a:rPr lang="es-PE" sz="1800"/>
              <a:t>Datos para entrenamiento: (8000,47)</a:t>
            </a:r>
            <a:endParaRPr sz="1800"/>
          </a:p>
          <a:p>
            <a:pPr indent="-342900" lvl="0" marL="457200" rtl="0" algn="l">
              <a:spcBef>
                <a:spcPts val="0"/>
              </a:spcBef>
              <a:spcAft>
                <a:spcPts val="0"/>
              </a:spcAft>
              <a:buSzPts val="1800"/>
              <a:buChar char="●"/>
            </a:pPr>
            <a:r>
              <a:rPr lang="es-PE" sz="1800"/>
              <a:t>Datos para validación: (2000,47)</a:t>
            </a:r>
            <a:endParaRPr sz="1800"/>
          </a:p>
          <a:p>
            <a:pPr indent="-342900" lvl="0" marL="457200" rtl="0" algn="l">
              <a:lnSpc>
                <a:spcPct val="115000"/>
              </a:lnSpc>
              <a:spcBef>
                <a:spcPts val="0"/>
              </a:spcBef>
              <a:spcAft>
                <a:spcPts val="0"/>
              </a:spcAft>
              <a:buSzPts val="1800"/>
              <a:buChar char="●"/>
            </a:pPr>
            <a:r>
              <a:rPr lang="es-PE" sz="1800"/>
              <a:t>Random Forest logra el mejor AUROC. El bayesiano ingenuo ordena bien el riesgo, pero con el umbral por defecto marca casi toda la flota.</a:t>
            </a:r>
            <a:endParaRPr sz="1800"/>
          </a:p>
          <a:p>
            <a:pPr indent="-342900" lvl="0" marL="457200" rtl="0" algn="l">
              <a:spcBef>
                <a:spcPts val="0"/>
              </a:spcBef>
              <a:spcAft>
                <a:spcPts val="0"/>
              </a:spcAft>
              <a:buSzPts val="1800"/>
              <a:buChar char="●"/>
            </a:pPr>
            <a:r>
              <a:t/>
            </a:r>
            <a:endParaRPr sz="1800"/>
          </a:p>
        </p:txBody>
      </p:sp>
      <p:pic>
        <p:nvPicPr>
          <p:cNvPr id="228" name="Google Shape;228;g3f624b720f0_5_25"/>
          <p:cNvPicPr preferRelativeResize="0"/>
          <p:nvPr/>
        </p:nvPicPr>
        <p:blipFill>
          <a:blip r:embed="rId3">
            <a:alphaModFix/>
          </a:blip>
          <a:stretch>
            <a:fillRect/>
          </a:stretch>
        </p:blipFill>
        <p:spPr>
          <a:xfrm>
            <a:off x="770450" y="3651525"/>
            <a:ext cx="6045825" cy="30724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g3f624b720f0_5_21"/>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34" name="Google Shape;234;g3f624b720f0_5_21"/>
          <p:cNvSpPr txBox="1"/>
          <p:nvPr/>
        </p:nvSpPr>
        <p:spPr>
          <a:xfrm>
            <a:off x="455175" y="1292225"/>
            <a:ext cx="73320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Control del factor de confusión(modelo y capacidad) </a:t>
            </a:r>
            <a:endParaRPr b="1" sz="1800"/>
          </a:p>
        </p:txBody>
      </p:sp>
      <p:pic>
        <p:nvPicPr>
          <p:cNvPr id="235" name="Google Shape;235;g3f624b720f0_5_21"/>
          <p:cNvPicPr preferRelativeResize="0"/>
          <p:nvPr/>
        </p:nvPicPr>
        <p:blipFill>
          <a:blip r:embed="rId3">
            <a:alphaModFix/>
          </a:blip>
          <a:stretch>
            <a:fillRect/>
          </a:stretch>
        </p:blipFill>
        <p:spPr>
          <a:xfrm>
            <a:off x="1090401" y="1906325"/>
            <a:ext cx="6321025" cy="1166950"/>
          </a:xfrm>
          <a:prstGeom prst="rect">
            <a:avLst/>
          </a:prstGeom>
          <a:noFill/>
          <a:ln>
            <a:noFill/>
          </a:ln>
        </p:spPr>
      </p:pic>
      <p:sp>
        <p:nvSpPr>
          <p:cNvPr id="236" name="Google Shape;236;g3f624b720f0_5_21"/>
          <p:cNvSpPr txBox="1"/>
          <p:nvPr/>
        </p:nvSpPr>
        <p:spPr>
          <a:xfrm>
            <a:off x="7917075" y="1753925"/>
            <a:ext cx="4055700" cy="517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Factor de confusión: El modelo y la capacidad del disco influyen significativamente en la predicción de fallas.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s-PE" sz="1800"/>
              <a:t>Predicción basada en desgaste: Incluso dentro del mismo modelo de disco, los atributos SMART mantienen capacidad predictiva.</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s-PE" sz="1800"/>
              <a:t>Detección temprana viable: Existen señales de deterioro antes de la aparición de errores críticos.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s-PE" sz="1800"/>
              <a:t>Variables más relevantes: Los principales predictores están asociados al uso acumulado y al desgaste mecánico del disco.</a:t>
            </a:r>
            <a:endParaRPr sz="1800"/>
          </a:p>
        </p:txBody>
      </p:sp>
      <p:pic>
        <p:nvPicPr>
          <p:cNvPr id="237" name="Google Shape;237;g3f624b720f0_5_21"/>
          <p:cNvPicPr preferRelativeResize="0"/>
          <p:nvPr/>
        </p:nvPicPr>
        <p:blipFill>
          <a:blip r:embed="rId4">
            <a:alphaModFix/>
          </a:blip>
          <a:stretch>
            <a:fillRect/>
          </a:stretch>
        </p:blipFill>
        <p:spPr>
          <a:xfrm>
            <a:off x="1020150" y="3225675"/>
            <a:ext cx="6202049" cy="26378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g3f624b720f0_5_218"/>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43" name="Google Shape;243;g3f624b720f0_5_218"/>
          <p:cNvSpPr txBox="1"/>
          <p:nvPr/>
        </p:nvSpPr>
        <p:spPr>
          <a:xfrm>
            <a:off x="455175" y="1292225"/>
            <a:ext cx="73320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Control del factor de confusión((modelo y capacidad) </a:t>
            </a:r>
            <a:endParaRPr b="1" sz="1800"/>
          </a:p>
        </p:txBody>
      </p:sp>
      <p:pic>
        <p:nvPicPr>
          <p:cNvPr id="244" name="Google Shape;244;g3f624b720f0_5_218"/>
          <p:cNvPicPr preferRelativeResize="0"/>
          <p:nvPr/>
        </p:nvPicPr>
        <p:blipFill>
          <a:blip r:embed="rId3">
            <a:alphaModFix/>
          </a:blip>
          <a:stretch>
            <a:fillRect/>
          </a:stretch>
        </p:blipFill>
        <p:spPr>
          <a:xfrm>
            <a:off x="967375" y="2019125"/>
            <a:ext cx="7734300" cy="4114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g3f624b720f0_5_56"/>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50" name="Google Shape;250;g3f624b720f0_5_56"/>
          <p:cNvSpPr txBox="1"/>
          <p:nvPr/>
        </p:nvSpPr>
        <p:spPr>
          <a:xfrm>
            <a:off x="455175" y="1292225"/>
            <a:ext cx="73320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Tratamiento del desbalance de clases</a:t>
            </a:r>
            <a:endParaRPr b="1" sz="1800"/>
          </a:p>
        </p:txBody>
      </p:sp>
      <p:sp>
        <p:nvSpPr>
          <p:cNvPr id="251" name="Google Shape;251;g3f624b720f0_5_56"/>
          <p:cNvSpPr txBox="1"/>
          <p:nvPr/>
        </p:nvSpPr>
        <p:spPr>
          <a:xfrm>
            <a:off x="7355225" y="2367000"/>
            <a:ext cx="4055700" cy="212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Las estrategias de balanceo desplazan el equilibrio entre precisión y recall, mientras que el AUROC apenas se mueve porque es independiente del umbral de decisión. El submuestreo eleva el recall pero descarta datos y reduce la precisión.</a:t>
            </a:r>
            <a:endParaRPr sz="1800"/>
          </a:p>
        </p:txBody>
      </p:sp>
      <p:pic>
        <p:nvPicPr>
          <p:cNvPr id="252" name="Google Shape;252;g3f624b720f0_5_56"/>
          <p:cNvPicPr preferRelativeResize="0"/>
          <p:nvPr/>
        </p:nvPicPr>
        <p:blipFill>
          <a:blip r:embed="rId3">
            <a:alphaModFix/>
          </a:blip>
          <a:stretch>
            <a:fillRect/>
          </a:stretch>
        </p:blipFill>
        <p:spPr>
          <a:xfrm>
            <a:off x="152400" y="1906325"/>
            <a:ext cx="6715575" cy="1700700"/>
          </a:xfrm>
          <a:prstGeom prst="rect">
            <a:avLst/>
          </a:prstGeom>
          <a:noFill/>
          <a:ln>
            <a:noFill/>
          </a:ln>
        </p:spPr>
      </p:pic>
      <p:pic>
        <p:nvPicPr>
          <p:cNvPr id="253" name="Google Shape;253;g3f624b720f0_5_56"/>
          <p:cNvPicPr preferRelativeResize="0"/>
          <p:nvPr/>
        </p:nvPicPr>
        <p:blipFill>
          <a:blip r:embed="rId4">
            <a:alphaModFix/>
          </a:blip>
          <a:stretch>
            <a:fillRect/>
          </a:stretch>
        </p:blipFill>
        <p:spPr>
          <a:xfrm>
            <a:off x="329550" y="3927975"/>
            <a:ext cx="6361275" cy="25163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3f624b720f0_5_67"/>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59" name="Google Shape;259;g3f624b720f0_5_67"/>
          <p:cNvSpPr txBox="1"/>
          <p:nvPr/>
        </p:nvSpPr>
        <p:spPr>
          <a:xfrm>
            <a:off x="342800" y="1292225"/>
            <a:ext cx="4578900" cy="461700"/>
          </a:xfrm>
          <a:prstGeom prst="rect">
            <a:avLst/>
          </a:prstGeom>
          <a:noFill/>
          <a:ln>
            <a:noFill/>
          </a:ln>
        </p:spPr>
        <p:txBody>
          <a:bodyPr anchorCtr="0" anchor="t" bIns="91425" lIns="91425" spcFirstLastPara="1" rIns="91425" wrap="square" tIns="91425">
            <a:spAutoFit/>
          </a:bodyPr>
          <a:lstStyle/>
          <a:p>
            <a:pPr indent="-342900" lvl="0" marL="457200" marR="0" rtl="0" algn="l">
              <a:lnSpc>
                <a:spcPct val="115000"/>
              </a:lnSpc>
              <a:spcBef>
                <a:spcPts val="700"/>
              </a:spcBef>
              <a:spcAft>
                <a:spcPts val="0"/>
              </a:spcAft>
              <a:buSzPts val="1800"/>
              <a:buAutoNum type="arabicPeriod"/>
            </a:pPr>
            <a:r>
              <a:rPr b="1" lang="es-PE" sz="1800"/>
              <a:t>Regresión logística e interpretación</a:t>
            </a:r>
            <a:endParaRPr b="1" sz="1800"/>
          </a:p>
        </p:txBody>
      </p:sp>
      <p:sp>
        <p:nvSpPr>
          <p:cNvPr id="260" name="Google Shape;260;g3f624b720f0_5_67"/>
          <p:cNvSpPr txBox="1"/>
          <p:nvPr/>
        </p:nvSpPr>
        <p:spPr>
          <a:xfrm>
            <a:off x="623750" y="2989975"/>
            <a:ext cx="3342900" cy="1569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La regresión logística modela la probabilidad de falla mediante la función sigmoide aplicada a una combinación lineal de los predictores. </a:t>
            </a:r>
            <a:r>
              <a:rPr lang="es-PE" sz="1100"/>
              <a:t> </a:t>
            </a:r>
            <a:endParaRPr/>
          </a:p>
        </p:txBody>
      </p:sp>
      <p:pic>
        <p:nvPicPr>
          <p:cNvPr id="261" name="Google Shape;261;g3f624b720f0_5_67"/>
          <p:cNvPicPr preferRelativeResize="0"/>
          <p:nvPr/>
        </p:nvPicPr>
        <p:blipFill>
          <a:blip r:embed="rId3">
            <a:alphaModFix/>
          </a:blip>
          <a:stretch>
            <a:fillRect/>
          </a:stretch>
        </p:blipFill>
        <p:spPr>
          <a:xfrm>
            <a:off x="5180900" y="1292225"/>
            <a:ext cx="6539150" cy="51150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g3f624b720f0_5_79"/>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67" name="Google Shape;267;g3f624b720f0_5_79"/>
          <p:cNvSpPr txBox="1"/>
          <p:nvPr/>
        </p:nvSpPr>
        <p:spPr>
          <a:xfrm>
            <a:off x="342800" y="1292225"/>
            <a:ext cx="4578900" cy="7803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2. Optimización de hiperparámetros con GridSearchCV</a:t>
            </a:r>
            <a:endParaRPr b="1" sz="1800"/>
          </a:p>
        </p:txBody>
      </p:sp>
      <p:sp>
        <p:nvSpPr>
          <p:cNvPr id="268" name="Google Shape;268;g3f624b720f0_5_79"/>
          <p:cNvSpPr txBox="1"/>
          <p:nvPr/>
        </p:nvSpPr>
        <p:spPr>
          <a:xfrm>
            <a:off x="5806975" y="1027025"/>
            <a:ext cx="3342900" cy="1569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La regresión logística modela la probabilidad de falla mediante la función sigmoide aplicada a una combinación lineal de los predictores</a:t>
            </a:r>
            <a:r>
              <a:rPr lang="es-PE" sz="1800"/>
              <a:t>. </a:t>
            </a:r>
            <a:r>
              <a:rPr lang="es-PE" sz="1100"/>
              <a:t> </a:t>
            </a:r>
            <a:endParaRPr/>
          </a:p>
        </p:txBody>
      </p:sp>
      <p:pic>
        <p:nvPicPr>
          <p:cNvPr id="269" name="Google Shape;269;g3f624b720f0_5_79"/>
          <p:cNvPicPr preferRelativeResize="0"/>
          <p:nvPr/>
        </p:nvPicPr>
        <p:blipFill>
          <a:blip r:embed="rId3">
            <a:alphaModFix/>
          </a:blip>
          <a:stretch>
            <a:fillRect/>
          </a:stretch>
        </p:blipFill>
        <p:spPr>
          <a:xfrm>
            <a:off x="625900" y="2742725"/>
            <a:ext cx="10692450" cy="3607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g3f624b720f0_5_86"/>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75" name="Google Shape;275;g3f624b720f0_5_86"/>
          <p:cNvSpPr txBox="1"/>
          <p:nvPr/>
        </p:nvSpPr>
        <p:spPr>
          <a:xfrm>
            <a:off x="342800" y="1292225"/>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3. Máquinas de vectores de soporte</a:t>
            </a:r>
            <a:endParaRPr b="1" sz="1800"/>
          </a:p>
        </p:txBody>
      </p:sp>
      <p:sp>
        <p:nvSpPr>
          <p:cNvPr id="276" name="Google Shape;276;g3f624b720f0_5_86"/>
          <p:cNvSpPr txBox="1"/>
          <p:nvPr/>
        </p:nvSpPr>
        <p:spPr>
          <a:xfrm>
            <a:off x="623750" y="2305400"/>
            <a:ext cx="3342900" cy="2678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Los kernels lineal, polinomial y RBF rinden de forma parecida, mientras que el sigmoide queda por debajo. Esto indica que las clases son casi separables con fronteras simples, coherente con una etiqueta definida por umbrales sobre pocos atributos.</a:t>
            </a:r>
            <a:r>
              <a:rPr lang="es-PE" sz="1100"/>
              <a:t> </a:t>
            </a:r>
            <a:endParaRPr/>
          </a:p>
        </p:txBody>
      </p:sp>
      <p:pic>
        <p:nvPicPr>
          <p:cNvPr id="277" name="Google Shape;277;g3f624b720f0_5_86"/>
          <p:cNvPicPr preferRelativeResize="0"/>
          <p:nvPr/>
        </p:nvPicPr>
        <p:blipFill>
          <a:blip r:embed="rId3">
            <a:alphaModFix/>
          </a:blip>
          <a:stretch>
            <a:fillRect/>
          </a:stretch>
        </p:blipFill>
        <p:spPr>
          <a:xfrm>
            <a:off x="4682900" y="1929500"/>
            <a:ext cx="7059225" cy="39115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g3f624b720f0_5_95"/>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83" name="Google Shape;283;g3f624b720f0_5_95"/>
          <p:cNvSpPr txBox="1"/>
          <p:nvPr/>
        </p:nvSpPr>
        <p:spPr>
          <a:xfrm>
            <a:off x="342800" y="1292225"/>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3. Máquinas de vectores de soporte</a:t>
            </a:r>
            <a:endParaRPr b="1" sz="1800"/>
          </a:p>
        </p:txBody>
      </p:sp>
      <p:sp>
        <p:nvSpPr>
          <p:cNvPr id="284" name="Google Shape;284;g3f624b720f0_5_95"/>
          <p:cNvSpPr txBox="1"/>
          <p:nvPr/>
        </p:nvSpPr>
        <p:spPr>
          <a:xfrm>
            <a:off x="623750" y="2305400"/>
            <a:ext cx="38163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Se reentrena el mejor kernel con probability=True para obtener probabilidades y se guarda con pickle. El archivo incluye el escalador junto al modelo, porque sin él no se puede reproducir la transformación aplicada durante el entrenamiento y las predicciones sobre datos nuevos serían inválidas.</a:t>
            </a:r>
            <a:endParaRPr/>
          </a:p>
        </p:txBody>
      </p:sp>
      <p:pic>
        <p:nvPicPr>
          <p:cNvPr id="285" name="Google Shape;285;g3f624b720f0_5_95"/>
          <p:cNvPicPr preferRelativeResize="0"/>
          <p:nvPr/>
        </p:nvPicPr>
        <p:blipFill>
          <a:blip r:embed="rId3">
            <a:alphaModFix/>
          </a:blip>
          <a:stretch>
            <a:fillRect/>
          </a:stretch>
        </p:blipFill>
        <p:spPr>
          <a:xfrm>
            <a:off x="4921700" y="2773438"/>
            <a:ext cx="6930225" cy="1311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g3f624b720f0_5_105"/>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91" name="Google Shape;291;g3f624b720f0_5_105"/>
          <p:cNvSpPr txBox="1"/>
          <p:nvPr/>
        </p:nvSpPr>
        <p:spPr>
          <a:xfrm>
            <a:off x="342800" y="1292225"/>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4. </a:t>
            </a:r>
            <a:r>
              <a:rPr b="1" lang="es-PE" sz="1800"/>
              <a:t> </a:t>
            </a:r>
            <a:r>
              <a:rPr b="1" lang="es-PE" sz="1800"/>
              <a:t>Red neuronal</a:t>
            </a:r>
            <a:endParaRPr b="1" sz="1800"/>
          </a:p>
        </p:txBody>
      </p:sp>
      <p:sp>
        <p:nvSpPr>
          <p:cNvPr id="292" name="Google Shape;292;g3f624b720f0_5_105"/>
          <p:cNvSpPr txBox="1"/>
          <p:nvPr/>
        </p:nvSpPr>
        <p:spPr>
          <a:xfrm>
            <a:off x="623750" y="2305400"/>
            <a:ext cx="3816300" cy="323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El perceptrón multicapa entrena una red de capas densas por retropropagación. Requiere datos escalados, por lo que se reutilizan las matrices estandarizadas. Se activa la parada temprana para detener el ajuste cuando la validación interna deja de mejorar, lo que evita iteraciones innecesarias y reduce el sobreajuste.</a:t>
            </a:r>
            <a:endParaRPr/>
          </a:p>
        </p:txBody>
      </p:sp>
      <p:pic>
        <p:nvPicPr>
          <p:cNvPr id="293" name="Google Shape;293;g3f624b720f0_5_105"/>
          <p:cNvPicPr preferRelativeResize="0"/>
          <p:nvPr/>
        </p:nvPicPr>
        <p:blipFill>
          <a:blip r:embed="rId3">
            <a:alphaModFix/>
          </a:blip>
          <a:stretch>
            <a:fillRect/>
          </a:stretch>
        </p:blipFill>
        <p:spPr>
          <a:xfrm>
            <a:off x="4748100" y="1472825"/>
            <a:ext cx="6829150" cy="45058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3f624b720f0_5_113"/>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299" name="Google Shape;299;g3f624b720f0_5_113"/>
          <p:cNvSpPr txBox="1"/>
          <p:nvPr/>
        </p:nvSpPr>
        <p:spPr>
          <a:xfrm>
            <a:off x="342800" y="1292225"/>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4.  Redes Bayesianas</a:t>
            </a:r>
            <a:endParaRPr b="1" sz="1800"/>
          </a:p>
        </p:txBody>
      </p:sp>
      <p:sp>
        <p:nvSpPr>
          <p:cNvPr id="300" name="Google Shape;300;g3f624b720f0_5_113"/>
          <p:cNvSpPr txBox="1"/>
          <p:nvPr/>
        </p:nvSpPr>
        <p:spPr>
          <a:xfrm>
            <a:off x="342800" y="1753925"/>
            <a:ext cx="3946500" cy="4063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La estructura obtenida representa las dependencias probabilísticas entre los atributos SMART más influyentes y la variable de falla. A diferencia del modelo Bayesiano Ingenuo, que asume independencia entre variables, la Red Bayesiana incorpora explícitamente estas relaciones, logrando un AUROC de 0.9504 frente a 0.8434 del enfoque tradicional. Esto demuestra que las interacciones entre los indicadores de desgaste contienen información relevante para anticipar fallas.</a:t>
            </a:r>
            <a:endParaRPr/>
          </a:p>
        </p:txBody>
      </p:sp>
      <p:pic>
        <p:nvPicPr>
          <p:cNvPr id="301" name="Google Shape;301;g3f624b720f0_5_113"/>
          <p:cNvPicPr preferRelativeResize="0"/>
          <p:nvPr/>
        </p:nvPicPr>
        <p:blipFill>
          <a:blip r:embed="rId3">
            <a:alphaModFix/>
          </a:blip>
          <a:stretch>
            <a:fillRect/>
          </a:stretch>
        </p:blipFill>
        <p:spPr>
          <a:xfrm>
            <a:off x="4537775" y="1027025"/>
            <a:ext cx="7302151" cy="3845025"/>
          </a:xfrm>
          <a:prstGeom prst="rect">
            <a:avLst/>
          </a:prstGeom>
          <a:noFill/>
          <a:ln>
            <a:noFill/>
          </a:ln>
        </p:spPr>
      </p:pic>
      <p:pic>
        <p:nvPicPr>
          <p:cNvPr id="302" name="Google Shape;302;g3f624b720f0_5_113"/>
          <p:cNvPicPr preferRelativeResize="0"/>
          <p:nvPr/>
        </p:nvPicPr>
        <p:blipFill>
          <a:blip r:embed="rId4">
            <a:alphaModFix/>
          </a:blip>
          <a:stretch>
            <a:fillRect/>
          </a:stretch>
        </p:blipFill>
        <p:spPr>
          <a:xfrm>
            <a:off x="4669875" y="4872050"/>
            <a:ext cx="7302150" cy="16316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g3f624b720f0_5_122"/>
          <p:cNvSpPr txBox="1"/>
          <p:nvPr>
            <p:ph type="title"/>
          </p:nvPr>
        </p:nvSpPr>
        <p:spPr>
          <a:xfrm>
            <a:off x="152400" y="0"/>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08" name="Google Shape;308;g3f624b720f0_5_122"/>
          <p:cNvSpPr txBox="1"/>
          <p:nvPr/>
        </p:nvSpPr>
        <p:spPr>
          <a:xfrm>
            <a:off x="152400" y="584700"/>
            <a:ext cx="4578900" cy="7803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Selección de atributos con un algoritmo genético</a:t>
            </a:r>
            <a:endParaRPr b="1" sz="1800"/>
          </a:p>
        </p:txBody>
      </p:sp>
      <p:pic>
        <p:nvPicPr>
          <p:cNvPr id="309" name="Google Shape;309;g3f624b720f0_5_122"/>
          <p:cNvPicPr preferRelativeResize="0"/>
          <p:nvPr/>
        </p:nvPicPr>
        <p:blipFill>
          <a:blip r:embed="rId3">
            <a:alphaModFix/>
          </a:blip>
          <a:stretch>
            <a:fillRect/>
          </a:stretch>
        </p:blipFill>
        <p:spPr>
          <a:xfrm>
            <a:off x="415225" y="1365000"/>
            <a:ext cx="11361550" cy="4882474"/>
          </a:xfrm>
          <a:prstGeom prst="rect">
            <a:avLst/>
          </a:prstGeom>
          <a:noFill/>
          <a:ln>
            <a:noFill/>
          </a:ln>
        </p:spPr>
      </p:pic>
      <p:sp>
        <p:nvSpPr>
          <p:cNvPr id="310" name="Google Shape;310;g3f624b720f0_5_122"/>
          <p:cNvSpPr txBox="1"/>
          <p:nvPr/>
        </p:nvSpPr>
        <p:spPr>
          <a:xfrm>
            <a:off x="7243175" y="4180675"/>
            <a:ext cx="41730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s-PE" sz="1800" u="sng"/>
              <a:t>cuántos atributos SMART necesita realmente el sistema. </a:t>
            </a:r>
            <a:endParaRPr i="1" u="sng"/>
          </a:p>
        </p:txBody>
      </p:sp>
      <p:pic>
        <p:nvPicPr>
          <p:cNvPr id="311" name="Google Shape;311;g3f624b720f0_5_122"/>
          <p:cNvPicPr preferRelativeResize="0"/>
          <p:nvPr/>
        </p:nvPicPr>
        <p:blipFill>
          <a:blip r:embed="rId4">
            <a:alphaModFix/>
          </a:blip>
          <a:stretch>
            <a:fillRect/>
          </a:stretch>
        </p:blipFill>
        <p:spPr>
          <a:xfrm>
            <a:off x="6688750" y="4919575"/>
            <a:ext cx="5503250" cy="162730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g3f624b720f0_5_135"/>
          <p:cNvSpPr txBox="1"/>
          <p:nvPr>
            <p:ph type="title"/>
          </p:nvPr>
        </p:nvSpPr>
        <p:spPr>
          <a:xfrm>
            <a:off x="152400" y="0"/>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17" name="Google Shape;317;g3f624b720f0_5_135"/>
          <p:cNvSpPr txBox="1"/>
          <p:nvPr/>
        </p:nvSpPr>
        <p:spPr>
          <a:xfrm>
            <a:off x="152400" y="584700"/>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Regresión</a:t>
            </a:r>
            <a:endParaRPr b="1" sz="1800"/>
          </a:p>
        </p:txBody>
      </p:sp>
      <p:sp>
        <p:nvSpPr>
          <p:cNvPr id="318" name="Google Shape;318;g3f624b720f0_5_135"/>
          <p:cNvSpPr txBox="1"/>
          <p:nvPr/>
        </p:nvSpPr>
        <p:spPr>
          <a:xfrm>
            <a:off x="391175" y="1046400"/>
            <a:ext cx="81564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El objetivo failure es binario, pero el sistema también necesita estimar magnitudes continuas. Se plantea predecir las </a:t>
            </a:r>
            <a:r>
              <a:rPr b="1" lang="es-PE" sz="1800"/>
              <a:t>horas de encendido acumuladas (smart_9_raw) </a:t>
            </a:r>
            <a:r>
              <a:rPr lang="es-PE" sz="1800"/>
              <a:t>a partir del resto de atributos. </a:t>
            </a:r>
            <a:endParaRPr sz="1800"/>
          </a:p>
        </p:txBody>
      </p:sp>
      <p:pic>
        <p:nvPicPr>
          <p:cNvPr id="319" name="Google Shape;319;g3f624b720f0_5_135"/>
          <p:cNvPicPr preferRelativeResize="0"/>
          <p:nvPr/>
        </p:nvPicPr>
        <p:blipFill>
          <a:blip r:embed="rId3">
            <a:alphaModFix/>
          </a:blip>
          <a:stretch>
            <a:fillRect/>
          </a:stretch>
        </p:blipFill>
        <p:spPr>
          <a:xfrm>
            <a:off x="771775" y="2921100"/>
            <a:ext cx="10335765" cy="1015800"/>
          </a:xfrm>
          <a:prstGeom prst="rect">
            <a:avLst/>
          </a:prstGeom>
          <a:noFill/>
          <a:ln>
            <a:noFill/>
          </a:ln>
        </p:spPr>
      </p:pic>
      <p:pic>
        <p:nvPicPr>
          <p:cNvPr id="320" name="Google Shape;320;g3f624b720f0_5_135"/>
          <p:cNvPicPr preferRelativeResize="0"/>
          <p:nvPr/>
        </p:nvPicPr>
        <p:blipFill>
          <a:blip r:embed="rId4">
            <a:alphaModFix/>
          </a:blip>
          <a:stretch>
            <a:fillRect/>
          </a:stretch>
        </p:blipFill>
        <p:spPr>
          <a:xfrm>
            <a:off x="1662000" y="4165175"/>
            <a:ext cx="6308700" cy="12410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g3f624b720f0_5_148"/>
          <p:cNvSpPr txBox="1"/>
          <p:nvPr>
            <p:ph type="title"/>
          </p:nvPr>
        </p:nvSpPr>
        <p:spPr>
          <a:xfrm>
            <a:off x="152400" y="0"/>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26" name="Google Shape;326;g3f624b720f0_5_148"/>
          <p:cNvSpPr txBox="1"/>
          <p:nvPr/>
        </p:nvSpPr>
        <p:spPr>
          <a:xfrm>
            <a:off x="152400" y="584700"/>
            <a:ext cx="4578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700"/>
              </a:spcBef>
              <a:spcAft>
                <a:spcPts val="700"/>
              </a:spcAft>
              <a:buNone/>
            </a:pPr>
            <a:r>
              <a:rPr b="1" lang="es-PE" sz="1800"/>
              <a:t>Comparación de modelos de regresión</a:t>
            </a:r>
            <a:endParaRPr b="1" sz="1800"/>
          </a:p>
        </p:txBody>
      </p:sp>
      <p:sp>
        <p:nvSpPr>
          <p:cNvPr id="327" name="Google Shape;327;g3f624b720f0_5_148"/>
          <p:cNvSpPr txBox="1"/>
          <p:nvPr/>
        </p:nvSpPr>
        <p:spPr>
          <a:xfrm>
            <a:off x="391175" y="1046400"/>
            <a:ext cx="8156400" cy="1293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Se comparan seis modelos con las mismas métricas. Para las máquinas de vectores de soporte se incluyen dos variantes, porque su función de pérdida insensible depende de la escala del objetivo: con un objetivo del orden de decenas de miles de horas.</a:t>
            </a:r>
            <a:endParaRPr sz="1800"/>
          </a:p>
        </p:txBody>
      </p:sp>
      <p:pic>
        <p:nvPicPr>
          <p:cNvPr id="328" name="Google Shape;328;g3f624b720f0_5_148"/>
          <p:cNvPicPr preferRelativeResize="0"/>
          <p:nvPr/>
        </p:nvPicPr>
        <p:blipFill>
          <a:blip r:embed="rId3">
            <a:alphaModFix/>
          </a:blip>
          <a:stretch>
            <a:fillRect/>
          </a:stretch>
        </p:blipFill>
        <p:spPr>
          <a:xfrm>
            <a:off x="152400" y="2214600"/>
            <a:ext cx="10004225" cy="43182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g3f624b720f0_5_157"/>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pic>
        <p:nvPicPr>
          <p:cNvPr id="334" name="Google Shape;334;g3f624b720f0_5_157"/>
          <p:cNvPicPr preferRelativeResize="0"/>
          <p:nvPr/>
        </p:nvPicPr>
        <p:blipFill>
          <a:blip r:embed="rId3">
            <a:alphaModFix/>
          </a:blip>
          <a:stretch>
            <a:fillRect/>
          </a:stretch>
        </p:blipFill>
        <p:spPr>
          <a:xfrm>
            <a:off x="571650" y="1512600"/>
            <a:ext cx="10050951" cy="3488050"/>
          </a:xfrm>
          <a:prstGeom prst="rect">
            <a:avLst/>
          </a:prstGeom>
          <a:noFill/>
          <a:ln>
            <a:noFill/>
          </a:ln>
        </p:spPr>
      </p:pic>
      <p:sp>
        <p:nvSpPr>
          <p:cNvPr id="335" name="Google Shape;335;g3f624b720f0_5_157"/>
          <p:cNvSpPr txBox="1"/>
          <p:nvPr/>
        </p:nvSpPr>
        <p:spPr>
          <a:xfrm>
            <a:off x="784650" y="5000650"/>
            <a:ext cx="106227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a:t>Los modelos de conjunto (Random Forest y XGBoost) obtuvieron el mejor desempeño en la estimación de horas de uso, superando a la regresión lineal debido a su capacidad para modelar relaciones no lineales. Además, la estandarización de la variable objetivo mejoró significativamente el rendimiento de SVR. Los altos valores de R2R^2R2 se explican por la fuerte relación entre las horas de uso y otros contadores acumulativos del disco, mientras que el análisis de residuos confirmó la estabilidad del modelo y la ausencia de errores sistemáticos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g3f624b720f0_5_167"/>
          <p:cNvSpPr txBox="1"/>
          <p:nvPr/>
        </p:nvSpPr>
        <p:spPr>
          <a:xfrm>
            <a:off x="497700" y="1544166"/>
            <a:ext cx="65175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s-PE" sz="1800"/>
              <a:t>Agrupamiento con K-Means: efecto del escalado</a:t>
            </a:r>
            <a:endParaRPr b="1" sz="1800"/>
          </a:p>
        </p:txBody>
      </p:sp>
      <p:pic>
        <p:nvPicPr>
          <p:cNvPr id="341" name="Google Shape;341;g3f624b720f0_5_167"/>
          <p:cNvPicPr preferRelativeResize="0"/>
          <p:nvPr/>
        </p:nvPicPr>
        <p:blipFill>
          <a:blip r:embed="rId3">
            <a:alphaModFix/>
          </a:blip>
          <a:stretch>
            <a:fillRect/>
          </a:stretch>
        </p:blipFill>
        <p:spPr>
          <a:xfrm>
            <a:off x="708625" y="2332975"/>
            <a:ext cx="8952988" cy="3085362"/>
          </a:xfrm>
          <a:prstGeom prst="rect">
            <a:avLst/>
          </a:prstGeom>
          <a:noFill/>
          <a:ln>
            <a:noFill/>
          </a:ln>
        </p:spPr>
      </p:pic>
      <p:sp>
        <p:nvSpPr>
          <p:cNvPr id="342" name="Google Shape;342;g3f624b720f0_5_167"/>
          <p:cNvSpPr txBox="1"/>
          <p:nvPr/>
        </p:nvSpPr>
        <p:spPr>
          <a:xfrm>
            <a:off x="708600" y="5501001"/>
            <a:ext cx="10774800" cy="12534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Aunque Min-Max obtuvo una silueta más alta, ambos métodos de escalado generaron prácticamente los mismos grupos. Se seleccionó la estandarización porque mantiene consistencia con los modelos supervisados y facilita la interpretación de los centroides en unidades reales</a:t>
            </a:r>
            <a:endParaRPr sz="1050"/>
          </a:p>
        </p:txBody>
      </p:sp>
      <p:sp>
        <p:nvSpPr>
          <p:cNvPr id="343" name="Google Shape;343;g3f624b720f0_5_167"/>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g3f624b720f0_5_179"/>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49" name="Google Shape;349;g3f624b720f0_5_179"/>
          <p:cNvSpPr txBox="1"/>
          <p:nvPr/>
        </p:nvSpPr>
        <p:spPr>
          <a:xfrm>
            <a:off x="1075775" y="4759425"/>
            <a:ext cx="91341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PE" sz="1800"/>
              <a:t>El método del codo indicó 3 grupos, mientras que la silueta alcanzó su valor máximo con 4 grupos. Por ello, se seleccionó k = 4, ya que ofrece la mejor separación entre perfiles de desgaste y una interpretación más clara de los clústeres.</a:t>
            </a:r>
            <a:endParaRPr/>
          </a:p>
        </p:txBody>
      </p:sp>
      <p:pic>
        <p:nvPicPr>
          <p:cNvPr id="350" name="Google Shape;350;g3f624b720f0_5_179"/>
          <p:cNvPicPr preferRelativeResize="0"/>
          <p:nvPr/>
        </p:nvPicPr>
        <p:blipFill>
          <a:blip r:embed="rId3">
            <a:alphaModFix/>
          </a:blip>
          <a:stretch>
            <a:fillRect/>
          </a:stretch>
        </p:blipFill>
        <p:spPr>
          <a:xfrm>
            <a:off x="1075775" y="1961838"/>
            <a:ext cx="7829550" cy="2543175"/>
          </a:xfrm>
          <a:prstGeom prst="rect">
            <a:avLst/>
          </a:prstGeom>
          <a:noFill/>
          <a:ln>
            <a:noFill/>
          </a:ln>
        </p:spPr>
      </p:pic>
      <p:sp>
        <p:nvSpPr>
          <p:cNvPr id="351" name="Google Shape;351;g3f624b720f0_5_179"/>
          <p:cNvSpPr txBox="1"/>
          <p:nvPr/>
        </p:nvSpPr>
        <p:spPr>
          <a:xfrm>
            <a:off x="1075775" y="1358923"/>
            <a:ext cx="60699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b="1" lang="es-PE" sz="1800"/>
              <a:t>K-Means: número de grupos por el codo y la silueta</a:t>
            </a:r>
            <a:endParaRPr b="1" sz="18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g3f624b720f0_5_174"/>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57" name="Google Shape;357;g3f624b720f0_5_174"/>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K-Means final e interpretación de los centroides</a:t>
            </a:r>
            <a:endParaRPr b="1" sz="1800"/>
          </a:p>
        </p:txBody>
      </p:sp>
      <p:pic>
        <p:nvPicPr>
          <p:cNvPr id="358" name="Google Shape;358;g3f624b720f0_5_174"/>
          <p:cNvPicPr preferRelativeResize="0"/>
          <p:nvPr/>
        </p:nvPicPr>
        <p:blipFill>
          <a:blip r:embed="rId3">
            <a:alphaModFix/>
          </a:blip>
          <a:stretch>
            <a:fillRect/>
          </a:stretch>
        </p:blipFill>
        <p:spPr>
          <a:xfrm>
            <a:off x="6498600" y="966025"/>
            <a:ext cx="5463675" cy="5391100"/>
          </a:xfrm>
          <a:prstGeom prst="rect">
            <a:avLst/>
          </a:prstGeom>
          <a:noFill/>
          <a:ln>
            <a:noFill/>
          </a:ln>
        </p:spPr>
      </p:pic>
      <p:sp>
        <p:nvSpPr>
          <p:cNvPr id="359" name="Google Shape;359;g3f624b720f0_5_174"/>
          <p:cNvSpPr txBox="1"/>
          <p:nvPr/>
        </p:nvSpPr>
        <p:spPr>
          <a:xfrm>
            <a:off x="835925" y="2149525"/>
            <a:ext cx="5138400" cy="36282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Los clústeres identificaron perfiles de desgaste físicamente interpretables a partir de variables asociadas al esfuerzo mecánico del disco. Sin utilizar horas de uso ni contadores de error durante el agrupamiento, uno de los grupos concentró una tasa de falla significativamente mayor, confirmando que los patrones de desgaste permiten detectar unidades de riesgo antes de la aparición de errores críticos</a:t>
            </a:r>
            <a:endParaRPr sz="105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g3f624b720f0_5_200"/>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65" name="Google Shape;365;g3f624b720f0_5_200"/>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Agrupamiento por densidad con DBSCAN</a:t>
            </a:r>
            <a:endParaRPr b="1" sz="1800"/>
          </a:p>
        </p:txBody>
      </p:sp>
      <p:sp>
        <p:nvSpPr>
          <p:cNvPr id="366" name="Google Shape;366;g3f624b720f0_5_200"/>
          <p:cNvSpPr txBox="1"/>
          <p:nvPr/>
        </p:nvSpPr>
        <p:spPr>
          <a:xfrm>
            <a:off x="376050" y="2781113"/>
            <a:ext cx="5138400" cy="16491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El percentil 95 ofrece el mejor equilibrio entre cobertura y riesgo, identificando un pequeño grupo de discos con una tasa de falla cercana al triple del promedio</a:t>
            </a:r>
            <a:endParaRPr sz="1050"/>
          </a:p>
        </p:txBody>
      </p:sp>
      <p:pic>
        <p:nvPicPr>
          <p:cNvPr id="367" name="Google Shape;367;g3f624b720f0_5_200"/>
          <p:cNvPicPr preferRelativeResize="0"/>
          <p:nvPr/>
        </p:nvPicPr>
        <p:blipFill>
          <a:blip r:embed="rId3">
            <a:alphaModFix/>
          </a:blip>
          <a:stretch>
            <a:fillRect/>
          </a:stretch>
        </p:blipFill>
        <p:spPr>
          <a:xfrm>
            <a:off x="5768125" y="983400"/>
            <a:ext cx="5912874" cy="3848061"/>
          </a:xfrm>
          <a:prstGeom prst="rect">
            <a:avLst/>
          </a:prstGeom>
          <a:noFill/>
          <a:ln>
            <a:noFill/>
          </a:ln>
        </p:spPr>
      </p:pic>
      <p:pic>
        <p:nvPicPr>
          <p:cNvPr id="368" name="Google Shape;368;g3f624b720f0_5_200"/>
          <p:cNvPicPr preferRelativeResize="0"/>
          <p:nvPr/>
        </p:nvPicPr>
        <p:blipFill>
          <a:blip r:embed="rId4">
            <a:alphaModFix/>
          </a:blip>
          <a:stretch>
            <a:fillRect/>
          </a:stretch>
        </p:blipFill>
        <p:spPr>
          <a:xfrm>
            <a:off x="5038713" y="4831438"/>
            <a:ext cx="7153275" cy="159067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g3f624b720f0_5_209"/>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74" name="Google Shape;374;g3f624b720f0_5_209"/>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Agrupamiento por densidad con DBSCAN</a:t>
            </a:r>
            <a:endParaRPr b="1" sz="1800"/>
          </a:p>
        </p:txBody>
      </p:sp>
      <p:sp>
        <p:nvSpPr>
          <p:cNvPr id="375" name="Google Shape;375;g3f624b720f0_5_209"/>
          <p:cNvSpPr txBox="1"/>
          <p:nvPr/>
        </p:nvSpPr>
        <p:spPr>
          <a:xfrm>
            <a:off x="376050" y="2149525"/>
            <a:ext cx="5138400" cy="36282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K-Means permitió segmentar toda la flota en perfiles de desgaste para apoyar la planificación del mantenimiento, mientras que DBSCAN identificó un pequeño grupo de discos atípicos con una concentración de fallas muy superior al promedio. Sin embargo, debido a su baja cobertura, DBSCAN resulta más útil para priorizar revisiones urgentes que para realizar una detección completa de fallas</a:t>
            </a:r>
            <a:endParaRPr sz="1050"/>
          </a:p>
        </p:txBody>
      </p:sp>
      <p:pic>
        <p:nvPicPr>
          <p:cNvPr id="376" name="Google Shape;376;g3f624b720f0_5_209"/>
          <p:cNvPicPr preferRelativeResize="0"/>
          <p:nvPr/>
        </p:nvPicPr>
        <p:blipFill>
          <a:blip r:embed="rId3">
            <a:alphaModFix/>
          </a:blip>
          <a:stretch>
            <a:fillRect/>
          </a:stretch>
        </p:blipFill>
        <p:spPr>
          <a:xfrm>
            <a:off x="5088575" y="1505088"/>
            <a:ext cx="7103424" cy="4917074"/>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g3f624b720f0_5_227"/>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82" name="Google Shape;382;g3f624b720f0_5_227"/>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Comparación de las tres familias de agrupamiento</a:t>
            </a:r>
            <a:endParaRPr b="1" sz="1800"/>
          </a:p>
        </p:txBody>
      </p:sp>
      <p:sp>
        <p:nvSpPr>
          <p:cNvPr id="383" name="Google Shape;383;g3f624b720f0_5_227"/>
          <p:cNvSpPr txBox="1"/>
          <p:nvPr/>
        </p:nvSpPr>
        <p:spPr>
          <a:xfrm>
            <a:off x="347700" y="4771900"/>
            <a:ext cx="11496600" cy="16491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K-Means y el clustering jerárquico generaron grupos muy similares, validando la consistencia de la segmentación. Por su parte, DBSCAN identificó unidades atípicas que no pertenecen a ningún grupo definido. En conjunto, K-Means permite caracterizar perfiles de desgaste, el método jerárquico valida la estructura encontrada y DBSCAN detecta discos que requieren atención individual</a:t>
            </a:r>
            <a:endParaRPr sz="1050"/>
          </a:p>
        </p:txBody>
      </p:sp>
      <p:pic>
        <p:nvPicPr>
          <p:cNvPr id="384" name="Google Shape;384;g3f624b720f0_5_227"/>
          <p:cNvPicPr preferRelativeResize="0"/>
          <p:nvPr/>
        </p:nvPicPr>
        <p:blipFill>
          <a:blip r:embed="rId3">
            <a:alphaModFix/>
          </a:blip>
          <a:stretch>
            <a:fillRect/>
          </a:stretch>
        </p:blipFill>
        <p:spPr>
          <a:xfrm>
            <a:off x="675675" y="2020650"/>
            <a:ext cx="10441971" cy="275125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g3f624b720f0_5_235"/>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6. MODELO Y EVALUACIÓN</a:t>
            </a:r>
            <a:r>
              <a:rPr lang="es-PE" sz="3640">
                <a:solidFill>
                  <a:srgbClr val="1F1F1F"/>
                </a:solidFill>
              </a:rPr>
              <a:t> </a:t>
            </a:r>
            <a:endParaRPr sz="3640">
              <a:solidFill>
                <a:srgbClr val="1F1F1F"/>
              </a:solidFill>
            </a:endParaRPr>
          </a:p>
        </p:txBody>
      </p:sp>
      <p:sp>
        <p:nvSpPr>
          <p:cNvPr id="390" name="Google Shape;390;g3f624b720f0_5_235"/>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Detección de anomalías</a:t>
            </a:r>
            <a:endParaRPr b="1" sz="1800"/>
          </a:p>
        </p:txBody>
      </p:sp>
      <p:sp>
        <p:nvSpPr>
          <p:cNvPr id="391" name="Google Shape;391;g3f624b720f0_5_235"/>
          <p:cNvSpPr txBox="1"/>
          <p:nvPr/>
        </p:nvSpPr>
        <p:spPr>
          <a:xfrm>
            <a:off x="347700" y="5480524"/>
            <a:ext cx="11496600" cy="1326300"/>
          </a:xfrm>
          <a:prstGeom prst="rect">
            <a:avLst/>
          </a:prstGeom>
          <a:noFill/>
          <a:ln>
            <a:noFill/>
          </a:ln>
        </p:spPr>
        <p:txBody>
          <a:bodyPr anchorCtr="0" anchor="t" bIns="91425" lIns="91425" spcFirstLastPara="1" rIns="91425" wrap="square" tIns="91425">
            <a:spAutoFit/>
          </a:bodyPr>
          <a:lstStyle/>
          <a:p>
            <a:pPr indent="0" lvl="0" marL="0" rtl="0" algn="l">
              <a:lnSpc>
                <a:spcPct val="156000"/>
              </a:lnSpc>
              <a:spcBef>
                <a:spcPts val="0"/>
              </a:spcBef>
              <a:spcAft>
                <a:spcPts val="0"/>
              </a:spcAft>
              <a:buNone/>
            </a:pPr>
            <a:r>
              <a:rPr lang="es-PE" sz="1800"/>
              <a:t>Isolation Forest detecta el 87.9 % de las fallas inspeccionando el 30 % de la flota, sin usar ninguna etiqueta.</a:t>
            </a:r>
            <a:endParaRPr sz="1800"/>
          </a:p>
          <a:p>
            <a:pPr indent="0" lvl="0" marL="0" rtl="0" algn="l">
              <a:lnSpc>
                <a:spcPct val="156000"/>
              </a:lnSpc>
              <a:spcBef>
                <a:spcPts val="0"/>
              </a:spcBef>
              <a:spcAft>
                <a:spcPts val="0"/>
              </a:spcAft>
              <a:buNone/>
            </a:pPr>
            <a:r>
              <a:rPr lang="es-PE" sz="1800"/>
              <a:t>LOF queda por detrás porque mide densidad local: las fallas forman grupos densos por modelo de disco, que un criterio local considera normales. Isolation Forest mide separabilidad global y sí los detecta.</a:t>
            </a:r>
            <a:endParaRPr sz="1800"/>
          </a:p>
        </p:txBody>
      </p:sp>
      <p:pic>
        <p:nvPicPr>
          <p:cNvPr id="392" name="Google Shape;392;g3f624b720f0_5_235"/>
          <p:cNvPicPr preferRelativeResize="0"/>
          <p:nvPr/>
        </p:nvPicPr>
        <p:blipFill>
          <a:blip r:embed="rId3">
            <a:alphaModFix/>
          </a:blip>
          <a:stretch>
            <a:fillRect/>
          </a:stretch>
        </p:blipFill>
        <p:spPr>
          <a:xfrm>
            <a:off x="1097775" y="1849918"/>
            <a:ext cx="8753625" cy="37219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g3f624b720f0_5_246"/>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Evaluación orientada al negocio</a:t>
            </a:r>
            <a:endParaRPr sz="3640">
              <a:solidFill>
                <a:srgbClr val="1F1F1F"/>
              </a:solidFill>
            </a:endParaRPr>
          </a:p>
        </p:txBody>
      </p:sp>
      <p:sp>
        <p:nvSpPr>
          <p:cNvPr id="398" name="Google Shape;398;g3f624b720f0_5_246"/>
          <p:cNvSpPr txBox="1"/>
          <p:nvPr/>
        </p:nvSpPr>
        <p:spPr>
          <a:xfrm>
            <a:off x="459425" y="1452750"/>
            <a:ext cx="8156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Selección del umbral según el costo</a:t>
            </a:r>
            <a:endParaRPr b="1" sz="1800"/>
          </a:p>
        </p:txBody>
      </p:sp>
      <p:sp>
        <p:nvSpPr>
          <p:cNvPr id="399" name="Google Shape;399;g3f624b720f0_5_246"/>
          <p:cNvSpPr txBox="1"/>
          <p:nvPr/>
        </p:nvSpPr>
        <p:spPr>
          <a:xfrm>
            <a:off x="347700" y="5514363"/>
            <a:ext cx="11496600" cy="1326300"/>
          </a:xfrm>
          <a:prstGeom prst="rect">
            <a:avLst/>
          </a:prstGeom>
          <a:noFill/>
          <a:ln>
            <a:noFill/>
          </a:ln>
        </p:spPr>
        <p:txBody>
          <a:bodyPr anchorCtr="0" anchor="t" bIns="91425" lIns="91425" spcFirstLastPara="1" rIns="91425" wrap="square" tIns="91425">
            <a:spAutoFit/>
          </a:bodyPr>
          <a:lstStyle/>
          <a:p>
            <a:pPr indent="0" lvl="0" marL="0" rtl="0" algn="l">
              <a:lnSpc>
                <a:spcPct val="156000"/>
              </a:lnSpc>
              <a:spcBef>
                <a:spcPts val="0"/>
              </a:spcBef>
              <a:spcAft>
                <a:spcPts val="0"/>
              </a:spcAft>
              <a:buNone/>
            </a:pPr>
            <a:r>
              <a:rPr lang="es-PE" sz="1800"/>
              <a:t>El umbral se eligió con probabilidades fuera de muestra, no sobre validación, para que la mejora no esté inflada. El óptimo (0.168) eleva el recall a 95.45 % y reduce el costo un 70.7 %. La contrapartida: precisión de 0.48, varias unidades sanas revisadas por falla evitada.</a:t>
            </a:r>
            <a:endParaRPr sz="1800"/>
          </a:p>
        </p:txBody>
      </p:sp>
      <p:pic>
        <p:nvPicPr>
          <p:cNvPr id="400" name="Google Shape;400;g3f624b720f0_5_246"/>
          <p:cNvPicPr preferRelativeResize="0"/>
          <p:nvPr/>
        </p:nvPicPr>
        <p:blipFill>
          <a:blip r:embed="rId3">
            <a:alphaModFix/>
          </a:blip>
          <a:stretch>
            <a:fillRect/>
          </a:stretch>
        </p:blipFill>
        <p:spPr>
          <a:xfrm>
            <a:off x="594525" y="2149525"/>
            <a:ext cx="11002951" cy="33917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g3f624b720f0_5_254"/>
          <p:cNvSpPr txBox="1"/>
          <p:nvPr>
            <p:ph type="title"/>
          </p:nvPr>
        </p:nvSpPr>
        <p:spPr>
          <a:xfrm>
            <a:off x="376050" y="58677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MLOps</a:t>
            </a:r>
            <a:endParaRPr sz="3640">
              <a:solidFill>
                <a:srgbClr val="1F1F1F"/>
              </a:solidFill>
            </a:endParaRPr>
          </a:p>
        </p:txBody>
      </p:sp>
      <p:sp>
        <p:nvSpPr>
          <p:cNvPr id="406" name="Google Shape;406;g3f624b720f0_5_254"/>
          <p:cNvSpPr txBox="1"/>
          <p:nvPr/>
        </p:nvSpPr>
        <p:spPr>
          <a:xfrm>
            <a:off x="459425" y="1452750"/>
            <a:ext cx="2285400" cy="681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Artefacto de despliegue</a:t>
            </a:r>
            <a:endParaRPr b="1" sz="1800"/>
          </a:p>
        </p:txBody>
      </p:sp>
      <p:sp>
        <p:nvSpPr>
          <p:cNvPr id="407" name="Google Shape;407;g3f624b720f0_5_254"/>
          <p:cNvSpPr txBox="1"/>
          <p:nvPr/>
        </p:nvSpPr>
        <p:spPr>
          <a:xfrm>
            <a:off x="695400" y="5637200"/>
            <a:ext cx="11496600" cy="894000"/>
          </a:xfrm>
          <a:prstGeom prst="rect">
            <a:avLst/>
          </a:prstGeom>
          <a:noFill/>
          <a:ln>
            <a:noFill/>
          </a:ln>
        </p:spPr>
        <p:txBody>
          <a:bodyPr anchorCtr="0" anchor="t" bIns="91425" lIns="91425" spcFirstLastPara="1" rIns="91425" wrap="square" tIns="91425">
            <a:spAutoFit/>
          </a:bodyPr>
          <a:lstStyle/>
          <a:p>
            <a:pPr indent="0" lvl="0" marL="0" rtl="0" algn="l">
              <a:lnSpc>
                <a:spcPct val="156000"/>
              </a:lnSpc>
              <a:spcBef>
                <a:spcPts val="0"/>
              </a:spcBef>
              <a:spcAft>
                <a:spcPts val="0"/>
              </a:spcAft>
              <a:buNone/>
            </a:pPr>
            <a:r>
              <a:rPr lang="es-PE" sz="1800"/>
              <a:t>El artefacto guarda el pipeline, los predictores, el umbral y una referencia estadística. El monitoreo combina el índice de estabilidad poblacional con Kolmogorov-Smirnov y detecta desplazamientos moderados.</a:t>
            </a:r>
            <a:endParaRPr sz="1800"/>
          </a:p>
        </p:txBody>
      </p:sp>
      <p:sp>
        <p:nvSpPr>
          <p:cNvPr id="408" name="Google Shape;408;g3f624b720f0_5_254"/>
          <p:cNvSpPr txBox="1"/>
          <p:nvPr/>
        </p:nvSpPr>
        <p:spPr>
          <a:xfrm>
            <a:off x="4439975" y="1388313"/>
            <a:ext cx="2285400" cy="415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Función de inferencia</a:t>
            </a:r>
            <a:endParaRPr b="1" sz="1800"/>
          </a:p>
        </p:txBody>
      </p:sp>
      <p:sp>
        <p:nvSpPr>
          <p:cNvPr id="409" name="Google Shape;409;g3f624b720f0_5_254"/>
          <p:cNvSpPr txBox="1"/>
          <p:nvPr/>
        </p:nvSpPr>
        <p:spPr>
          <a:xfrm>
            <a:off x="7884875" y="1388313"/>
            <a:ext cx="2285400" cy="681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700"/>
              </a:spcBef>
              <a:spcAft>
                <a:spcPts val="700"/>
              </a:spcAft>
              <a:buNone/>
            </a:pPr>
            <a:r>
              <a:rPr b="1" lang="es-PE" sz="1500">
                <a:solidFill>
                  <a:srgbClr val="1F1F1F"/>
                </a:solidFill>
                <a:highlight>
                  <a:srgbClr val="FFFFFF"/>
                </a:highlight>
              </a:rPr>
              <a:t>Monitoreo de deriva de datos</a:t>
            </a:r>
            <a:endParaRPr b="1" sz="1800"/>
          </a:p>
        </p:txBody>
      </p:sp>
      <p:pic>
        <p:nvPicPr>
          <p:cNvPr id="410" name="Google Shape;410;g3f624b720f0_5_254"/>
          <p:cNvPicPr preferRelativeResize="0"/>
          <p:nvPr/>
        </p:nvPicPr>
        <p:blipFill>
          <a:blip r:embed="rId3">
            <a:alphaModFix/>
          </a:blip>
          <a:stretch>
            <a:fillRect/>
          </a:stretch>
        </p:blipFill>
        <p:spPr>
          <a:xfrm>
            <a:off x="152400" y="2286150"/>
            <a:ext cx="3751775" cy="1834350"/>
          </a:xfrm>
          <a:prstGeom prst="rect">
            <a:avLst/>
          </a:prstGeom>
          <a:noFill/>
          <a:ln>
            <a:noFill/>
          </a:ln>
        </p:spPr>
      </p:pic>
      <p:pic>
        <p:nvPicPr>
          <p:cNvPr id="411" name="Google Shape;411;g3f624b720f0_5_254"/>
          <p:cNvPicPr preferRelativeResize="0"/>
          <p:nvPr/>
        </p:nvPicPr>
        <p:blipFill>
          <a:blip r:embed="rId4">
            <a:alphaModFix/>
          </a:blip>
          <a:stretch>
            <a:fillRect/>
          </a:stretch>
        </p:blipFill>
        <p:spPr>
          <a:xfrm>
            <a:off x="3500275" y="2122634"/>
            <a:ext cx="3980700" cy="2161367"/>
          </a:xfrm>
          <a:prstGeom prst="rect">
            <a:avLst/>
          </a:prstGeom>
          <a:noFill/>
          <a:ln>
            <a:noFill/>
          </a:ln>
        </p:spPr>
      </p:pic>
      <p:pic>
        <p:nvPicPr>
          <p:cNvPr id="412" name="Google Shape;412;g3f624b720f0_5_254"/>
          <p:cNvPicPr preferRelativeResize="0"/>
          <p:nvPr/>
        </p:nvPicPr>
        <p:blipFill>
          <a:blip r:embed="rId5">
            <a:alphaModFix/>
          </a:blip>
          <a:stretch>
            <a:fillRect/>
          </a:stretch>
        </p:blipFill>
        <p:spPr>
          <a:xfrm>
            <a:off x="8037275" y="2221713"/>
            <a:ext cx="4002325" cy="1086604"/>
          </a:xfrm>
          <a:prstGeom prst="rect">
            <a:avLst/>
          </a:prstGeom>
          <a:noFill/>
          <a:ln>
            <a:noFill/>
          </a:ln>
        </p:spPr>
      </p:pic>
      <p:pic>
        <p:nvPicPr>
          <p:cNvPr id="413" name="Google Shape;413;g3f624b720f0_5_254"/>
          <p:cNvPicPr preferRelativeResize="0"/>
          <p:nvPr/>
        </p:nvPicPr>
        <p:blipFill>
          <a:blip r:embed="rId6">
            <a:alphaModFix/>
          </a:blip>
          <a:stretch>
            <a:fillRect/>
          </a:stretch>
        </p:blipFill>
        <p:spPr>
          <a:xfrm>
            <a:off x="7480963" y="3460725"/>
            <a:ext cx="5114925" cy="15430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g3f624b720f0_5_278"/>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7. RESULTADOS</a:t>
            </a:r>
            <a:endParaRPr sz="3640">
              <a:solidFill>
                <a:srgbClr val="1155CC"/>
              </a:solidFill>
            </a:endParaRPr>
          </a:p>
        </p:txBody>
      </p:sp>
      <p:pic>
        <p:nvPicPr>
          <p:cNvPr id="419" name="Google Shape;419;g3f624b720f0_5_278"/>
          <p:cNvPicPr preferRelativeResize="0"/>
          <p:nvPr/>
        </p:nvPicPr>
        <p:blipFill>
          <a:blip r:embed="rId3">
            <a:alphaModFix/>
          </a:blip>
          <a:stretch>
            <a:fillRect/>
          </a:stretch>
        </p:blipFill>
        <p:spPr>
          <a:xfrm>
            <a:off x="1130375" y="1179425"/>
            <a:ext cx="8338700" cy="26803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g3f624b720f0_5_295"/>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7. RESULTADOS</a:t>
            </a:r>
            <a:endParaRPr sz="3640">
              <a:solidFill>
                <a:srgbClr val="1155CC"/>
              </a:solidFill>
            </a:endParaRPr>
          </a:p>
        </p:txBody>
      </p:sp>
      <p:graphicFrame>
        <p:nvGraphicFramePr>
          <p:cNvPr id="425" name="Google Shape;425;g3f624b720f0_5_295"/>
          <p:cNvGraphicFramePr/>
          <p:nvPr/>
        </p:nvGraphicFramePr>
        <p:xfrm>
          <a:off x="999975" y="1027025"/>
          <a:ext cx="3000000" cy="3000000"/>
        </p:xfrm>
        <a:graphic>
          <a:graphicData uri="http://schemas.openxmlformats.org/drawingml/2006/table">
            <a:tbl>
              <a:tblPr>
                <a:noFill/>
                <a:tableStyleId>{1F0340EB-DBA0-4ECB-9ABA-691CE460AE1E}</a:tableStyleId>
              </a:tblPr>
              <a:tblGrid>
                <a:gridCol w="2140675"/>
                <a:gridCol w="2606250"/>
              </a:tblGrid>
              <a:tr h="238125">
                <a:tc>
                  <a:txBody>
                    <a:bodyPr/>
                    <a:lstStyle/>
                    <a:p>
                      <a:pPr indent="0" lvl="0" marL="0" rtl="0" algn="ctr">
                        <a:lnSpc>
                          <a:spcPct val="142857"/>
                        </a:lnSpc>
                        <a:spcBef>
                          <a:spcPts val="0"/>
                        </a:spcBef>
                        <a:spcAft>
                          <a:spcPts val="0"/>
                        </a:spcAft>
                        <a:buNone/>
                      </a:pPr>
                      <a:r>
                        <a:rPr b="1" lang="es-PE" sz="1050"/>
                        <a:t>Componente</a:t>
                      </a:r>
                      <a:endParaRPr b="1"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ctr">
                        <a:lnSpc>
                          <a:spcPct val="142857"/>
                        </a:lnSpc>
                        <a:spcBef>
                          <a:spcPts val="0"/>
                        </a:spcBef>
                        <a:spcAft>
                          <a:spcPts val="0"/>
                        </a:spcAft>
                        <a:buNone/>
                      </a:pPr>
                      <a:r>
                        <a:rPr b="1" lang="es-PE" sz="1050"/>
                        <a:t>Mejor Resultado</a:t>
                      </a:r>
                      <a:endParaRPr b="1"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Clasificación de fallas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Random Forest</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AUROC máximo</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0.9851</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Accuracy máxima</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98.2 %</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Recall operativo</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95.45 %</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Selección de variables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47 → 14 variables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Reducción de atributos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70.2 %</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AUROC con algoritmo genético</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0.9734</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Mejor modelo de regresión</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Random Forest</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Mejor R²</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0.9898</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Clústeres identificados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4 perfiles de desgaste</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Mejor detector de anomalías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Isolation Forest</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r h="238125">
                <a:tc>
                  <a:txBody>
                    <a:bodyPr/>
                    <a:lstStyle/>
                    <a:p>
                      <a:pPr indent="0" lvl="0" marL="0" rtl="0" algn="l">
                        <a:lnSpc>
                          <a:spcPct val="142857"/>
                        </a:lnSpc>
                        <a:spcBef>
                          <a:spcPts val="0"/>
                        </a:spcBef>
                        <a:spcAft>
                          <a:spcPts val="0"/>
                        </a:spcAft>
                        <a:buNone/>
                      </a:pPr>
                      <a:r>
                        <a:rPr lang="es-PE" sz="1050"/>
                        <a:t>Reducción estimada de costos</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c>
                  <a:txBody>
                    <a:bodyPr/>
                    <a:lstStyle/>
                    <a:p>
                      <a:pPr indent="0" lvl="0" marL="0" rtl="0" algn="l">
                        <a:lnSpc>
                          <a:spcPct val="142857"/>
                        </a:lnSpc>
                        <a:spcBef>
                          <a:spcPts val="0"/>
                        </a:spcBef>
                        <a:spcAft>
                          <a:spcPts val="0"/>
                        </a:spcAft>
                        <a:buNone/>
                      </a:pPr>
                      <a:r>
                        <a:rPr lang="es-PE" sz="1050"/>
                        <a:t>70.7 %</a:t>
                      </a:r>
                      <a:endParaRPr sz="1050"/>
                    </a:p>
                  </a:txBody>
                  <a:tcPr marT="91425" marB="91425" marR="91425" marL="91425">
                    <a:lnL cap="flat" cmpd="sng" w="7625">
                      <a:solidFill>
                        <a:srgbClr val="E6E6E6"/>
                      </a:solidFill>
                      <a:prstDash val="solid"/>
                      <a:round/>
                      <a:headEnd len="sm" w="sm" type="none"/>
                      <a:tailEnd len="sm" w="sm" type="none"/>
                    </a:lnL>
                    <a:lnR cap="flat" cmpd="sng" w="7625">
                      <a:solidFill>
                        <a:srgbClr val="E6E6E6"/>
                      </a:solidFill>
                      <a:prstDash val="solid"/>
                      <a:round/>
                      <a:headEnd len="sm" w="sm" type="none"/>
                      <a:tailEnd len="sm" w="sm" type="none"/>
                    </a:lnR>
                    <a:lnT cap="flat" cmpd="sng" w="7625">
                      <a:solidFill>
                        <a:srgbClr val="E6E6E6"/>
                      </a:solidFill>
                      <a:prstDash val="solid"/>
                      <a:round/>
                      <a:headEnd len="sm" w="sm" type="none"/>
                      <a:tailEnd len="sm" w="sm" type="none"/>
                    </a:lnT>
                    <a:lnB cap="flat" cmpd="sng" w="7625">
                      <a:solidFill>
                        <a:srgbClr val="E6E6E6"/>
                      </a:solidFill>
                      <a:prstDash val="solid"/>
                      <a:round/>
                      <a:headEnd len="sm" w="sm" type="none"/>
                      <a:tailEnd len="sm" w="sm" type="none"/>
                    </a:lnB>
                  </a:tcPr>
                </a:tc>
              </a:tr>
            </a:tbl>
          </a:graphicData>
        </a:graphic>
      </p:graphicFrame>
      <p:sp>
        <p:nvSpPr>
          <p:cNvPr id="426" name="Google Shape;426;g3f624b720f0_5_295"/>
          <p:cNvSpPr txBox="1"/>
          <p:nvPr/>
        </p:nvSpPr>
        <p:spPr>
          <a:xfrm>
            <a:off x="6004725" y="1438475"/>
            <a:ext cx="6187500" cy="48156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rPr lang="es-PE" sz="1800"/>
              <a:t>Los resultados demuestran que los atributos SMART contienen información suficiente para anticipar fallas antes de la aparición de errores críticos. El modelo Random Forest alcanzó el mejor desempeño predictivo con un AUROC superior a 0.98, mientras que la selección genética permitió reducir más del 70 % de las variables manteniendo una capacidad predictiva similar. Adicionalmente, las técnicas no supervisadas identificaron perfiles de desgaste y grupos de alto riesgo, complementando la detección temprana y permitiendo reducir significativamente los costos asociados al mantenimiento preventivo</a:t>
            </a:r>
            <a:endParaRPr sz="18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g3f624b720f0_4_20"/>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8. CONCLUSIONES</a:t>
            </a:r>
            <a:endParaRPr sz="3640">
              <a:solidFill>
                <a:srgbClr val="1F1F1F"/>
              </a:solidFill>
            </a:endParaRPr>
          </a:p>
        </p:txBody>
      </p:sp>
      <p:sp>
        <p:nvSpPr>
          <p:cNvPr id="432" name="Google Shape;432;g3f624b720f0_4_20"/>
          <p:cNvSpPr txBox="1"/>
          <p:nvPr/>
        </p:nvSpPr>
        <p:spPr>
          <a:xfrm>
            <a:off x="455175" y="1411950"/>
            <a:ext cx="11384700" cy="3232500"/>
          </a:xfrm>
          <a:prstGeom prst="rect">
            <a:avLst/>
          </a:prstGeom>
          <a:noFill/>
          <a:ln>
            <a:noFill/>
          </a:ln>
        </p:spPr>
        <p:txBody>
          <a:bodyPr anchorCtr="0" anchor="t" bIns="91425" lIns="91425" spcFirstLastPara="1" rIns="91425" wrap="square" tIns="91425">
            <a:spAutoFit/>
          </a:bodyPr>
          <a:lstStyle/>
          <a:p>
            <a:pPr indent="-295275" lvl="0" marL="457200" rtl="0" algn="l">
              <a:lnSpc>
                <a:spcPct val="142857"/>
              </a:lnSpc>
              <a:spcBef>
                <a:spcPts val="0"/>
              </a:spcBef>
              <a:spcAft>
                <a:spcPts val="0"/>
              </a:spcAft>
              <a:buSzPts val="1050"/>
              <a:buChar char="●"/>
            </a:pPr>
            <a:r>
              <a:rPr b="1" lang="es-PE" sz="1800"/>
              <a:t>Sobre los datos</a:t>
            </a:r>
            <a:r>
              <a:rPr lang="es-PE" sz="1800"/>
              <a:t>. El entendimiento previo resultó determinante. La reinterpretación de los valores subnormales recuperó la capacidad del disco y tres atributos de importancia Alta o Muy Alta que de otro modo habrían quedado inutilizables. El cruce con el diccionario evitó descartar smart_184 y smart_187, ambos de importancia Muy Alta, que un umbral fijo de faltantes habría eliminado.</a:t>
            </a:r>
            <a:endParaRPr sz="1800"/>
          </a:p>
          <a:p>
            <a:pPr indent="-295275" lvl="0" marL="457200" rtl="0" algn="l">
              <a:lnSpc>
                <a:spcPct val="142857"/>
              </a:lnSpc>
              <a:spcBef>
                <a:spcPts val="0"/>
              </a:spcBef>
              <a:spcAft>
                <a:spcPts val="0"/>
              </a:spcAft>
              <a:buSzPts val="1050"/>
              <a:buChar char="●"/>
            </a:pPr>
            <a:r>
              <a:rPr b="1" lang="es-PE" sz="1800"/>
              <a:t>Sobre la variable objetivo.</a:t>
            </a:r>
            <a:r>
              <a:rPr lang="es-PE" sz="1800"/>
              <a:t> La ingeniería inversa demostró que failure se calcula aplicando umbrales sobre seis contadores de error y las horas de uso, y que ningún disco activa exactamente una regla. Esto explica por qué un modelo con acceso a esos contadores alcanza un desempeño perfecto sin aprender nada útil, y obligó a separar el análisis en dos escenarios.</a:t>
            </a:r>
            <a:endParaRPr sz="18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g3f624b720f0_5_268"/>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8. CONCLUSIONES</a:t>
            </a:r>
            <a:endParaRPr sz="3640">
              <a:solidFill>
                <a:srgbClr val="1F1F1F"/>
              </a:solidFill>
            </a:endParaRPr>
          </a:p>
        </p:txBody>
      </p:sp>
      <p:sp>
        <p:nvSpPr>
          <p:cNvPr id="438" name="Google Shape;438;g3f624b720f0_5_268"/>
          <p:cNvSpPr txBox="1"/>
          <p:nvPr/>
        </p:nvSpPr>
        <p:spPr>
          <a:xfrm>
            <a:off x="455175" y="1411950"/>
            <a:ext cx="11384700" cy="4023900"/>
          </a:xfrm>
          <a:prstGeom prst="rect">
            <a:avLst/>
          </a:prstGeom>
          <a:noFill/>
          <a:ln>
            <a:noFill/>
          </a:ln>
        </p:spPr>
        <p:txBody>
          <a:bodyPr anchorCtr="0" anchor="t" bIns="91425" lIns="91425" spcFirstLastPara="1" rIns="91425" wrap="square" tIns="91425">
            <a:spAutoFit/>
          </a:bodyPr>
          <a:lstStyle/>
          <a:p>
            <a:pPr indent="-295275" lvl="0" marL="457200" rtl="0" algn="l">
              <a:lnSpc>
                <a:spcPct val="142857"/>
              </a:lnSpc>
              <a:spcBef>
                <a:spcPts val="0"/>
              </a:spcBef>
              <a:spcAft>
                <a:spcPts val="0"/>
              </a:spcAft>
              <a:buSzPts val="1050"/>
              <a:buChar char="●"/>
            </a:pPr>
            <a:r>
              <a:rPr b="1" lang="es-PE" sz="1800"/>
              <a:t>Sobre la viabilidad de la detección temprana. A</a:t>
            </a:r>
            <a:r>
              <a:rPr lang="es-PE" sz="1800"/>
              <a:t>l excluir los contadores que definen la etiqueta y controlar el factor de confusión del modelo de disco, los atributos de desgaste conservan capacidad predictiva sustancial. Los indicadores que la sostienen son de esfuerzo mecánico y uso acumulado, coherente con que el desgaste precede a la aparición de sectores defectuosos. Este es el resultado que sustenta la propuesta.</a:t>
            </a:r>
            <a:endParaRPr sz="1800"/>
          </a:p>
          <a:p>
            <a:pPr indent="-295275" lvl="0" marL="457200" rtl="0" algn="l">
              <a:lnSpc>
                <a:spcPct val="142857"/>
              </a:lnSpc>
              <a:spcBef>
                <a:spcPts val="0"/>
              </a:spcBef>
              <a:spcAft>
                <a:spcPts val="0"/>
              </a:spcAft>
              <a:buSzPts val="1050"/>
              <a:buChar char="●"/>
            </a:pPr>
            <a:r>
              <a:rPr b="1" lang="es-PE" sz="1800"/>
              <a:t>Sobre la operación</a:t>
            </a:r>
            <a:r>
              <a:rPr lang="es-PE" sz="1800"/>
              <a:t>. El umbral se calibró con probabilidades fuera de muestra y se evaluó sobre datos no usados en esa calibración, de modo que la reducción de costo reportada no está inflada. La detección de anomalías aporta una vía complementaria que opera sin etiquetas, adecuada para campañas de inspección de alcance medio. El agrupamiento organiza la flota en perfiles con tasas de falla diferenciadas.</a:t>
            </a:r>
            <a:endParaRPr sz="18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g3f624b720f0_5_273"/>
          <p:cNvSpPr txBox="1"/>
          <p:nvPr>
            <p:ph type="title"/>
          </p:nvPr>
        </p:nvSpPr>
        <p:spPr>
          <a:xfrm>
            <a:off x="455175" y="442325"/>
            <a:ext cx="7818300" cy="5847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s-PE" sz="3640">
                <a:solidFill>
                  <a:srgbClr val="1155CC"/>
                </a:solidFill>
              </a:rPr>
              <a:t>9. LIMITACIONES </a:t>
            </a:r>
            <a:endParaRPr sz="3640">
              <a:solidFill>
                <a:srgbClr val="1F1F1F"/>
              </a:solidFill>
            </a:endParaRPr>
          </a:p>
        </p:txBody>
      </p:sp>
      <p:sp>
        <p:nvSpPr>
          <p:cNvPr id="444" name="Google Shape;444;g3f624b720f0_5_273"/>
          <p:cNvSpPr txBox="1"/>
          <p:nvPr/>
        </p:nvSpPr>
        <p:spPr>
          <a:xfrm>
            <a:off x="403650" y="1933525"/>
            <a:ext cx="11384700" cy="3628200"/>
          </a:xfrm>
          <a:prstGeom prst="rect">
            <a:avLst/>
          </a:prstGeom>
          <a:noFill/>
          <a:ln>
            <a:noFill/>
          </a:ln>
        </p:spPr>
        <p:txBody>
          <a:bodyPr anchorCtr="0" anchor="t" bIns="91425" lIns="91425" spcFirstLastPara="1" rIns="91425" wrap="square" tIns="91425">
            <a:spAutoFit/>
          </a:bodyPr>
          <a:lstStyle/>
          <a:p>
            <a:pPr indent="0" lvl="0" marL="0" rtl="0" algn="l">
              <a:lnSpc>
                <a:spcPct val="142857"/>
              </a:lnSpc>
              <a:spcBef>
                <a:spcPts val="0"/>
              </a:spcBef>
              <a:spcAft>
                <a:spcPts val="0"/>
              </a:spcAft>
              <a:buNone/>
            </a:pPr>
            <a:r>
              <a:t/>
            </a:r>
            <a:endParaRPr sz="1800"/>
          </a:p>
          <a:p>
            <a:pPr indent="-295275" lvl="0" marL="457200" rtl="0" algn="l">
              <a:lnSpc>
                <a:spcPct val="142857"/>
              </a:lnSpc>
              <a:spcBef>
                <a:spcPts val="0"/>
              </a:spcBef>
              <a:spcAft>
                <a:spcPts val="0"/>
              </a:spcAft>
              <a:buSzPts val="1050"/>
              <a:buChar char="●"/>
            </a:pPr>
            <a:r>
              <a:rPr lang="es-PE" sz="1800"/>
              <a:t>El conjunto contiene registros de un único mes y casi todos los discos aparecen una sola vez, por lo que no es posible modelar la evolución temporal de cada unidad ni estimar el tiempo restante hasta la falla.</a:t>
            </a:r>
            <a:endParaRPr sz="1800"/>
          </a:p>
          <a:p>
            <a:pPr indent="-295275" lvl="0" marL="457200" rtl="0" algn="l">
              <a:lnSpc>
                <a:spcPct val="142857"/>
              </a:lnSpc>
              <a:spcBef>
                <a:spcPts val="0"/>
              </a:spcBef>
              <a:spcAft>
                <a:spcPts val="0"/>
              </a:spcAft>
              <a:buSzPts val="1050"/>
              <a:buChar char="●"/>
            </a:pPr>
            <a:r>
              <a:rPr lang="es-PE" sz="1800"/>
              <a:t>La etiqueta procede de una regla y no de averías observadas en campo, de modo que las cifras de desempeño deben validarse con fallas reales antes de cualquier despliegue.</a:t>
            </a:r>
            <a:endParaRPr sz="1800"/>
          </a:p>
          <a:p>
            <a:pPr indent="-295275" lvl="0" marL="457200" rtl="0" algn="l">
              <a:lnSpc>
                <a:spcPct val="142857"/>
              </a:lnSpc>
              <a:spcBef>
                <a:spcPts val="0"/>
              </a:spcBef>
              <a:spcAft>
                <a:spcPts val="0"/>
              </a:spcAft>
              <a:buSzPts val="1050"/>
              <a:buChar char="●"/>
            </a:pPr>
            <a:r>
              <a:rPr lang="es-PE" sz="1800"/>
              <a:t>La fuerte asociación entre el modelo de disco y la falla limita la generalización a modelos no presentes en el entrenamiento. El sistema debería recalibrarse al incorporar nuevos modelos a la flota.</a:t>
            </a:r>
            <a:endParaRPr sz="1800"/>
          </a:p>
          <a:p>
            <a:pPr indent="-295275" lvl="0" marL="457200" rtl="0" algn="l">
              <a:lnSpc>
                <a:spcPct val="142857"/>
              </a:lnSpc>
              <a:spcBef>
                <a:spcPts val="0"/>
              </a:spcBef>
              <a:spcAft>
                <a:spcPts val="0"/>
              </a:spcAft>
              <a:buSzPts val="1050"/>
              <a:buChar char="●"/>
            </a:pPr>
            <a:r>
              <a:rPr lang="es-PE" sz="1800"/>
              <a:t>Los costos relativos de los dos tipos de error se fijaron con un supuesto razonable pero no medido. El umbral operativo debe recalcularse con los costos reales del centro de datos.</a:t>
            </a:r>
            <a:endParaRPr sz="18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2026-07-30T15:18:56Z</dcterms:created>
  <dc:creator>Wester Zela</dc:creator>
</cp:coreProperties>
</file>