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3"/>
  </p:notesMasterIdLst>
  <p:sldIdLst>
    <p:sldId id="259" r:id="rId5"/>
    <p:sldId id="262" r:id="rId6"/>
    <p:sldId id="264" r:id="rId7"/>
    <p:sldId id="265" r:id="rId8"/>
    <p:sldId id="260" r:id="rId9"/>
    <p:sldId id="261" r:id="rId10"/>
    <p:sldId id="268" r:id="rId11"/>
    <p:sldId id="270" r:id="rId12"/>
    <p:sldId id="274" r:id="rId13"/>
    <p:sldId id="269" r:id="rId14"/>
    <p:sldId id="279" r:id="rId15"/>
    <p:sldId id="280" r:id="rId16"/>
    <p:sldId id="263" r:id="rId17"/>
    <p:sldId id="266" r:id="rId18"/>
    <p:sldId id="278" r:id="rId19"/>
    <p:sldId id="267" r:id="rId20"/>
    <p:sldId id="276" r:id="rId21"/>
    <p:sldId id="277" r:id="rId22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8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60D60-3BE6-49EA-AF54-D8E1DD7F1B68}" type="datetimeFigureOut">
              <a:rPr lang="es-PE" smtClean="0"/>
              <a:t>12/01/2026</a:t>
            </a:fld>
            <a:endParaRPr lang="es-P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C2C1AD-895A-48B0-9056-C95941778C0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63788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FD4D6F-3068-4F6B-BD9D-C303AAB53A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AB83BE7-7707-4A82-A241-775497032F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FDAB93D-C64A-4F38-9F86-9CC8BF25B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2C4FC-EA73-4D02-9B5A-518F7E39B8F3}" type="datetimeFigureOut">
              <a:rPr lang="es-PE" smtClean="0"/>
              <a:t>12/01/2026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4FC6F30-262D-4AA9-B71D-85D437610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AC33BCA-A11B-404B-A6F7-A1FE57CC2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78D56-960E-47D2-BBDD-C635FA69965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746201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118E29-CDFE-4154-B3BE-690455C36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153BBEA-EFCF-40EE-BA01-F1433D2860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612EA5D-3FC4-49BB-96FA-AB4C67A06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2C4FC-EA73-4D02-9B5A-518F7E39B8F3}" type="datetimeFigureOut">
              <a:rPr lang="es-PE" smtClean="0"/>
              <a:t>12/01/2026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046CEDA-AB14-4468-B19A-6C2223857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6FC7321-3402-4E64-811E-AE8DF4D36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78D56-960E-47D2-BBDD-C635FA69965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869846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DFDC90-C270-47EB-8780-D0F7882B3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832E55E-1276-453A-B916-013954A8D1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E341A5F-1F16-40A1-90B4-276D93F0C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2C4FC-EA73-4D02-9B5A-518F7E39B8F3}" type="datetimeFigureOut">
              <a:rPr lang="es-PE" smtClean="0"/>
              <a:t>12/01/2026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A9E4DAC-F703-4B00-B451-775A21D82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F5DEE8-5F67-42B8-9448-6B9683DA2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78D56-960E-47D2-BBDD-C635FA69965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724098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1798AE-096E-47F4-A224-B1D589DB9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00A04F0-F832-408B-8D6A-9BE333F653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04F4415-6E5D-4AC6-BF82-89EE9111A6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20E4FC1-EC3B-43DC-83CF-126A7096C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2C4FC-EA73-4D02-9B5A-518F7E39B8F3}" type="datetimeFigureOut">
              <a:rPr lang="es-PE" smtClean="0"/>
              <a:t>12/01/2026</a:t>
            </a:fld>
            <a:endParaRPr lang="es-PE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B6AE837-4309-4FDF-9680-A8072B693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E2963F4-2323-4E90-A17C-07179D8E3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78D56-960E-47D2-BBDD-C635FA69965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625864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36E0F0-5935-4BE0-AC0B-5CA696F84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6415EF0-935E-4057-AAF4-F874CF4E99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8896936-2AA7-4A13-82E2-DBACFC25D3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F02CACF-343A-4A4A-9686-6F2DC3458E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99D34F0-4098-4D52-80C6-14C31EE798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027114C4-3681-426B-82B8-2DCDE6967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2C4FC-EA73-4D02-9B5A-518F7E39B8F3}" type="datetimeFigureOut">
              <a:rPr lang="es-PE" smtClean="0"/>
              <a:t>12/01/2026</a:t>
            </a:fld>
            <a:endParaRPr lang="es-PE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E25B5EC-7D9C-4528-B11D-59D15FC03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906F6B2-3F97-47C9-A22E-7101444E1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78D56-960E-47D2-BBDD-C635FA69965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541314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BC9169-496D-410B-B440-B708EB24F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1D371A1-10AE-44EB-9563-29C3A3A36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2C4FC-EA73-4D02-9B5A-518F7E39B8F3}" type="datetimeFigureOut">
              <a:rPr lang="es-PE" smtClean="0"/>
              <a:t>12/01/2026</a:t>
            </a:fld>
            <a:endParaRPr lang="es-PE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C132289-31E0-4267-A76C-7C1C2090A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B7E5469-44BE-4496-8AAB-E781F5E7B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78D56-960E-47D2-BBDD-C635FA69965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797206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F574CBB-AC88-4A0C-86BB-17AED45C8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2C4FC-EA73-4D02-9B5A-518F7E39B8F3}" type="datetimeFigureOut">
              <a:rPr lang="es-PE" smtClean="0"/>
              <a:t>12/01/2026</a:t>
            </a:fld>
            <a:endParaRPr lang="es-PE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A9E55F3-CC1A-412E-941A-C84972897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392981D-196F-402E-B8E5-9B0B93FA1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78D56-960E-47D2-BBDD-C635FA69965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833118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D70ED5-306F-40A1-A79E-A062BFE17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2DF9D06-DA0A-427C-8EF9-BC1C44CBC7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0D33C83-133A-46F1-946E-EE26C2F449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286C126-7547-48CB-9BB1-F67CB0138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2C4FC-EA73-4D02-9B5A-518F7E39B8F3}" type="datetimeFigureOut">
              <a:rPr lang="es-PE" smtClean="0"/>
              <a:t>12/01/2026</a:t>
            </a:fld>
            <a:endParaRPr lang="es-PE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8B05AB6-A989-4BE0-9C80-2F4EE3686A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69DD3F6-E036-4863-BE9A-39A1114D1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78D56-960E-47D2-BBDD-C635FA69965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694706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2CFFEB-C641-4608-8ABC-6F4F95185D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67914EB-F5DD-48E1-85F0-ACE28B31D8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8062192-2CC9-4957-B863-EB9B62C688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B553593-D2E4-4EBA-8E44-A2570C58D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2C4FC-EA73-4D02-9B5A-518F7E39B8F3}" type="datetimeFigureOut">
              <a:rPr lang="es-PE" smtClean="0"/>
              <a:t>12/01/2026</a:t>
            </a:fld>
            <a:endParaRPr lang="es-PE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9409E16-7A51-4F34-A20B-80A1DC2F0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9128F4E-7BB4-4A94-BE08-BAC6BC8DB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78D56-960E-47D2-BBDD-C635FA69965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607495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2FF93E-A084-4AB5-B122-206A3CC05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DCC9C10-0485-464E-B74F-661AB8A5E3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3B71B33-D1A1-471C-9FFA-164D1B8CB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2C4FC-EA73-4D02-9B5A-518F7E39B8F3}" type="datetimeFigureOut">
              <a:rPr lang="es-PE" smtClean="0"/>
              <a:t>12/01/2026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1E62051-C5BE-461A-AA20-D47F8101B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69A0179-BF06-4E43-B4D8-B28B5E49C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78D56-960E-47D2-BBDD-C635FA69965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683221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F97D239-F0DB-41E6-819B-F95B7F2DE6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B4AA315-07DB-41B6-9593-A4372C8BA2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79D6538-994F-43E2-818C-9F87CA7D9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2C4FC-EA73-4D02-9B5A-518F7E39B8F3}" type="datetimeFigureOut">
              <a:rPr lang="es-PE" smtClean="0"/>
              <a:t>12/01/2026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223A7DF-F7E1-43D7-BE25-AE2151CAD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2FF3792-B540-431B-8C64-4BFE12D70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78D56-960E-47D2-BBDD-C635FA69965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619594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74F7194-6D09-48A3-8164-DAFF2435B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086477E-D286-404F-A7A0-D5473A47C5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65D7917-1287-4103-AF63-F9CC934C49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2C4FC-EA73-4D02-9B5A-518F7E39B8F3}" type="datetimeFigureOut">
              <a:rPr lang="es-PE" smtClean="0"/>
              <a:t>12/01/2026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6EEC65C-E65B-4F7A-9AC4-70D182D99C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69B8353-AD60-4D15-9A0B-09AEE0A919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C78D56-960E-47D2-BBDD-C635FA69965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138992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ec2-3-225-25-158.compute-1.amazonaws.com/" TargetMode="External"/><Relationship Id="rId2" Type="http://schemas.openxmlformats.org/officeDocument/2006/relationships/hyperlink" Target="http://3.225.25.158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3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6250" y="4619934"/>
            <a:ext cx="11239500" cy="1479946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3"/>
          <p:cNvSpPr txBox="1"/>
          <p:nvPr/>
        </p:nvSpPr>
        <p:spPr>
          <a:xfrm>
            <a:off x="225729" y="1812942"/>
            <a:ext cx="8329285" cy="1625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10000"/>
              </a:lnSpc>
            </a:pPr>
            <a:r>
              <a:rPr lang="es-PE" sz="3200" b="1">
                <a:ea typeface="+mn-lt"/>
                <a:cs typeface="+mn-lt"/>
                <a:sym typeface="Urbanist"/>
              </a:rPr>
              <a:t>IMPLEMENTACIÓN DE UN </a:t>
            </a:r>
            <a:r>
              <a:rPr lang="es-PE" sz="3200" b="1" err="1">
                <a:ea typeface="+mn-lt"/>
                <a:cs typeface="+mn-lt"/>
                <a:sym typeface="Urbanist"/>
              </a:rPr>
              <a:t>CHATBOT</a:t>
            </a:r>
            <a:r>
              <a:rPr lang="es-PE" sz="3200" b="1">
                <a:ea typeface="+mn-lt"/>
                <a:cs typeface="+mn-lt"/>
                <a:sym typeface="Urbanist"/>
              </a:rPr>
              <a:t> INTELIGENTE PARA LA ORIENTACIÓN Y FORMALIZACIÓN DE MICRO Y PEQUEÑAS EMPRESAS</a:t>
            </a:r>
            <a:endParaRPr lang="es-ES" b="1"/>
          </a:p>
        </p:txBody>
      </p:sp>
      <p:sp>
        <p:nvSpPr>
          <p:cNvPr id="89" name="Google Shape;89;p13"/>
          <p:cNvSpPr txBox="1"/>
          <p:nvPr/>
        </p:nvSpPr>
        <p:spPr>
          <a:xfrm>
            <a:off x="361428" y="4027523"/>
            <a:ext cx="11239500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159944"/>
              </a:lnSpc>
            </a:pPr>
            <a:r>
              <a:rPr lang="es-PE" sz="1800" b="0" i="0" u="none" strike="noStrike" cap="none" dirty="0">
                <a:latin typeface="Urbanist"/>
                <a:ea typeface="Urbanist"/>
                <a:cs typeface="Urbanist"/>
                <a:sym typeface="Urbanist"/>
              </a:rPr>
              <a:t>Proyecto Final - </a:t>
            </a:r>
            <a:r>
              <a:rPr lang="es-PE" dirty="0">
                <a:latin typeface="Urbanist"/>
                <a:ea typeface="Urbanist"/>
                <a:cs typeface="Urbanist"/>
                <a:sym typeface="Urbanist"/>
              </a:rPr>
              <a:t>MIA-302 Procesamiento de Lenguaje Natural</a:t>
            </a:r>
            <a:endParaRPr lang="es-PE" dirty="0"/>
          </a:p>
        </p:txBody>
      </p:sp>
      <p:sp>
        <p:nvSpPr>
          <p:cNvPr id="90" name="Google Shape;90;p13"/>
          <p:cNvSpPr txBox="1"/>
          <p:nvPr/>
        </p:nvSpPr>
        <p:spPr>
          <a:xfrm>
            <a:off x="476250" y="4873279"/>
            <a:ext cx="5700712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PE" sz="2000" b="1" i="0" u="none" strike="noStrike" cap="none" dirty="0">
                <a:latin typeface="Urbanist"/>
                <a:ea typeface="Urbanist"/>
                <a:cs typeface="Urbanist"/>
                <a:sym typeface="Urbanist"/>
              </a:rPr>
              <a:t>Grupo </a:t>
            </a:r>
            <a:r>
              <a:rPr lang="es-PE" sz="2000" b="1" dirty="0">
                <a:latin typeface="Urbanist"/>
                <a:ea typeface="Urbanist"/>
                <a:cs typeface="Urbanist"/>
                <a:sym typeface="Urbanist"/>
              </a:rPr>
              <a:t>06</a:t>
            </a:r>
            <a:r>
              <a:rPr lang="es-PE" sz="2000" b="1" i="0" u="none" strike="noStrike" cap="none" dirty="0">
                <a:latin typeface="Urbanist"/>
                <a:ea typeface="Urbanist"/>
                <a:cs typeface="Urbanist"/>
                <a:sym typeface="Urbanist"/>
              </a:rPr>
              <a:t> - Sección A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PE" sz="2000" b="1" dirty="0" err="1">
                <a:latin typeface="Urbanist"/>
                <a:sym typeface="Urbanist"/>
              </a:rPr>
              <a:t>Phd</a:t>
            </a:r>
            <a:r>
              <a:rPr lang="es-PE" sz="2000" b="1" dirty="0">
                <a:latin typeface="Urbanist"/>
                <a:sym typeface="Urbanist"/>
              </a:rPr>
              <a:t>. </a:t>
            </a:r>
            <a:r>
              <a:rPr lang="es-PE" sz="2000" b="1" dirty="0" err="1">
                <a:latin typeface="Urbanist"/>
                <a:sym typeface="Urbanist"/>
              </a:rPr>
              <a:t>Wester</a:t>
            </a:r>
            <a:r>
              <a:rPr lang="es-PE" sz="2000" b="1" dirty="0">
                <a:latin typeface="Urbanist"/>
                <a:sym typeface="Urbanist"/>
              </a:rPr>
              <a:t> Zela</a:t>
            </a:r>
            <a:endParaRPr lang="es-PE" sz="2400" dirty="0"/>
          </a:p>
        </p:txBody>
      </p:sp>
      <p:sp>
        <p:nvSpPr>
          <p:cNvPr id="91" name="Google Shape;91;p13"/>
          <p:cNvSpPr txBox="1"/>
          <p:nvPr/>
        </p:nvSpPr>
        <p:spPr>
          <a:xfrm>
            <a:off x="476250" y="5488832"/>
            <a:ext cx="542925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 dirty="0">
                <a:latin typeface="Urbanist"/>
                <a:ea typeface="Urbanist"/>
                <a:cs typeface="Urbanist"/>
                <a:sym typeface="Urbanist"/>
              </a:rPr>
              <a:t>2025-2</a:t>
            </a:r>
            <a:endParaRPr sz="2400" dirty="0"/>
          </a:p>
        </p:txBody>
      </p:sp>
      <p:sp>
        <p:nvSpPr>
          <p:cNvPr id="92" name="Google Shape;92;p13"/>
          <p:cNvSpPr txBox="1"/>
          <p:nvPr/>
        </p:nvSpPr>
        <p:spPr>
          <a:xfrm>
            <a:off x="6286500" y="4915947"/>
            <a:ext cx="5429250" cy="889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285750" marR="0" lvl="0" indent="-285750" algn="l" rtl="0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Urbanist"/>
                <a:ea typeface="Urbanist"/>
                <a:cs typeface="Urbanist"/>
                <a:sym typeface="Urbanist"/>
              </a:rPr>
              <a:t>Martín </a:t>
            </a:r>
            <a:r>
              <a:rPr lang="en-US" dirty="0" err="1">
                <a:latin typeface="Urbanist"/>
                <a:ea typeface="Urbanist"/>
                <a:cs typeface="Urbanist"/>
                <a:sym typeface="Urbanist"/>
              </a:rPr>
              <a:t>Verástegui</a:t>
            </a:r>
            <a:r>
              <a:rPr lang="en-US" dirty="0">
                <a:latin typeface="Urbanist"/>
                <a:ea typeface="Urbanist"/>
                <a:cs typeface="Urbanist"/>
                <a:sym typeface="Urbanist"/>
              </a:rPr>
              <a:t> Ponce</a:t>
            </a:r>
            <a:endParaRPr lang="en-US" dirty="0">
              <a:latin typeface="Urbanist"/>
              <a:ea typeface="Urbanist"/>
              <a:cs typeface="Urbanist"/>
              <a:sym typeface="Calibri"/>
            </a:endParaRPr>
          </a:p>
          <a:p>
            <a:pPr marL="285750" marR="0" lvl="0" indent="-285750" algn="l" rtl="0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Urbanist"/>
                <a:ea typeface="Urbanist"/>
                <a:cs typeface="Urbanist"/>
                <a:sym typeface="Urbanist"/>
              </a:rPr>
              <a:t>Vicente Raúl Tapia Díaz</a:t>
            </a:r>
            <a:endParaRPr lang="en-US" dirty="0">
              <a:latin typeface="Urbanist"/>
              <a:ea typeface="Urbanist"/>
              <a:cs typeface="Urbanist"/>
              <a:sym typeface="Calibri"/>
            </a:endParaRPr>
          </a:p>
          <a:p>
            <a:pPr marL="285750" marR="0" lvl="0" indent="-285750" algn="l" rtl="0">
              <a:lnSpc>
                <a:spcPct val="106666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Urbanist"/>
                <a:ea typeface="Urbanist"/>
                <a:cs typeface="Urbanist"/>
                <a:sym typeface="Urbanist"/>
              </a:rPr>
              <a:t>Sergio Zambrano Jove</a:t>
            </a:r>
            <a:endParaRPr dirty="0">
              <a:latin typeface="Urbanist"/>
              <a:ea typeface="Urbanist"/>
              <a:cs typeface="Urbanist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AF7B4965-A9BE-453A-9C88-4823FD6BED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125149"/>
            <a:ext cx="995028" cy="1316499"/>
          </a:xfrm>
          <a:prstGeom prst="rect">
            <a:avLst/>
          </a:prstGeom>
        </p:spPr>
      </p:pic>
      <p:pic>
        <p:nvPicPr>
          <p:cNvPr id="12" name="Google Shape;61;p14">
            <a:extLst>
              <a:ext uri="{FF2B5EF4-FFF2-40B4-BE49-F238E27FC236}">
                <a16:creationId xmlns:a16="http://schemas.microsoft.com/office/drawing/2014/main" id="{31788294-4F71-4F3F-A046-9A522793C0DE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18297" t="32373" b="27410"/>
          <a:stretch/>
        </p:blipFill>
        <p:spPr>
          <a:xfrm>
            <a:off x="3275965" y="111312"/>
            <a:ext cx="6116320" cy="1316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4" descr="La plataforma de Emprendedor Peruano ahora forma parte del Programa  Nacional Tu Empresa, el programa que brindará asesorías y capacitación  virtual para los emprendedores y MYPEs de todo el Perú. Sigue a">
            <a:extLst>
              <a:ext uri="{FF2B5EF4-FFF2-40B4-BE49-F238E27FC236}">
                <a16:creationId xmlns:a16="http://schemas.microsoft.com/office/drawing/2014/main" id="{A2C01EAB-FF5A-085E-1952-7AC6F488BE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2707" r="56417" b="39925"/>
          <a:stretch>
            <a:fillRect/>
          </a:stretch>
        </p:blipFill>
        <p:spPr bwMode="auto">
          <a:xfrm>
            <a:off x="8704869" y="1663744"/>
            <a:ext cx="3255792" cy="2281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Una foto de un grupo de personas sentadas en una mesa&#10;&#10;El contenido generado por IA puede ser incorrecto.">
            <a:extLst>
              <a:ext uri="{FF2B5EF4-FFF2-40B4-BE49-F238E27FC236}">
                <a16:creationId xmlns:a16="http://schemas.microsoft.com/office/drawing/2014/main" id="{78B4086C-337C-B0F9-4DC3-809D5096F4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" y="0"/>
            <a:ext cx="12189023" cy="6858000"/>
          </a:xfrm>
          <a:prstGeom prst="rect">
            <a:avLst/>
          </a:prstGeom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CC5E84F2-8127-2264-E08A-8F3200C3D147}"/>
              </a:ext>
            </a:extLst>
          </p:cNvPr>
          <p:cNvGrpSpPr/>
          <p:nvPr/>
        </p:nvGrpSpPr>
        <p:grpSpPr>
          <a:xfrm>
            <a:off x="566365" y="2185860"/>
            <a:ext cx="10667060" cy="1881900"/>
            <a:chOff x="671140" y="823785"/>
            <a:chExt cx="10667060" cy="1881900"/>
          </a:xfrm>
        </p:grpSpPr>
        <p:sp>
          <p:nvSpPr>
            <p:cNvPr id="3" name="Google Shape;87;p16">
              <a:extLst>
                <a:ext uri="{FF2B5EF4-FFF2-40B4-BE49-F238E27FC236}">
                  <a16:creationId xmlns:a16="http://schemas.microsoft.com/office/drawing/2014/main" id="{9067C8DC-B3DF-DD6B-28AA-A77FB4C5383E}"/>
                </a:ext>
              </a:extLst>
            </p:cNvPr>
            <p:cNvSpPr/>
            <p:nvPr/>
          </p:nvSpPr>
          <p:spPr>
            <a:xfrm>
              <a:off x="671140" y="823785"/>
              <a:ext cx="2306100" cy="1881900"/>
            </a:xfrm>
            <a:prstGeom prst="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>
                <a:buClr>
                  <a:schemeClr val="dk1"/>
                </a:buClr>
                <a:buSzPts val="1100"/>
              </a:pPr>
              <a:r>
                <a:rPr lang="es-PE" sz="2000" dirty="0"/>
                <a:t>El 95% de las empresas en el Perú son MYPE</a:t>
              </a:r>
              <a:endParaRPr sz="2800" dirty="0"/>
            </a:p>
          </p:txBody>
        </p:sp>
        <p:sp>
          <p:nvSpPr>
            <p:cNvPr id="4" name="Google Shape;87;p16">
              <a:extLst>
                <a:ext uri="{FF2B5EF4-FFF2-40B4-BE49-F238E27FC236}">
                  <a16:creationId xmlns:a16="http://schemas.microsoft.com/office/drawing/2014/main" id="{770CE73C-B564-C92F-AF81-3CC200C71600}"/>
                </a:ext>
              </a:extLst>
            </p:cNvPr>
            <p:cNvSpPr/>
            <p:nvPr/>
          </p:nvSpPr>
          <p:spPr>
            <a:xfrm>
              <a:off x="3495260" y="823785"/>
              <a:ext cx="2306100" cy="1881900"/>
            </a:xfrm>
            <a:prstGeom prst="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>
                <a:buClr>
                  <a:schemeClr val="dk1"/>
                </a:buClr>
                <a:buSzPts val="1100"/>
              </a:pPr>
              <a:r>
                <a:rPr lang="es-PE" sz="2000" dirty="0"/>
                <a:t>La informalidad empresarial supera el 70%.</a:t>
              </a:r>
              <a:endParaRPr sz="2800" dirty="0"/>
            </a:p>
          </p:txBody>
        </p:sp>
        <p:sp>
          <p:nvSpPr>
            <p:cNvPr id="5" name="Google Shape;87;p16">
              <a:extLst>
                <a:ext uri="{FF2B5EF4-FFF2-40B4-BE49-F238E27FC236}">
                  <a16:creationId xmlns:a16="http://schemas.microsoft.com/office/drawing/2014/main" id="{A251F3AC-2918-5A15-37B6-94E86781EEF9}"/>
                </a:ext>
              </a:extLst>
            </p:cNvPr>
            <p:cNvSpPr/>
            <p:nvPr/>
          </p:nvSpPr>
          <p:spPr>
            <a:xfrm>
              <a:off x="6319380" y="823785"/>
              <a:ext cx="2306100" cy="1881900"/>
            </a:xfrm>
            <a:prstGeom prst="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>
                <a:buClr>
                  <a:schemeClr val="dk1"/>
                </a:buClr>
                <a:buSzPts val="1100"/>
              </a:pPr>
              <a:r>
                <a:rPr lang="es-PE" sz="2000" dirty="0"/>
                <a:t>La formalización mejora el acceso a crédito, mercados y protección social.</a:t>
              </a:r>
              <a:endParaRPr sz="2800" dirty="0"/>
            </a:p>
          </p:txBody>
        </p:sp>
        <p:sp>
          <p:nvSpPr>
            <p:cNvPr id="6" name="Google Shape;87;p16">
              <a:extLst>
                <a:ext uri="{FF2B5EF4-FFF2-40B4-BE49-F238E27FC236}">
                  <a16:creationId xmlns:a16="http://schemas.microsoft.com/office/drawing/2014/main" id="{85EEAE16-F1A6-F021-8A06-B801BD5D34C8}"/>
                </a:ext>
              </a:extLst>
            </p:cNvPr>
            <p:cNvSpPr/>
            <p:nvPr/>
          </p:nvSpPr>
          <p:spPr>
            <a:xfrm>
              <a:off x="9032100" y="823785"/>
              <a:ext cx="2306100" cy="1881900"/>
            </a:xfrm>
            <a:prstGeom prst="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s-PE" sz="2000" dirty="0"/>
                <a:t>Contribuye a la productividad, empleo y recaudación fiscal.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86023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8B8F3681-73BA-B7B8-C1D4-00410FF11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2188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2AEECA8-AE04-3B9F-3C05-8C887420A5B5}"/>
              </a:ext>
            </a:extLst>
          </p:cNvPr>
          <p:cNvSpPr/>
          <p:nvPr/>
        </p:nvSpPr>
        <p:spPr>
          <a:xfrm>
            <a:off x="547315" y="420916"/>
            <a:ext cx="10667060" cy="64633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s-PE" dirty="0"/>
              <a:t>El </a:t>
            </a:r>
            <a:r>
              <a:rPr lang="es-PE" b="1" dirty="0"/>
              <a:t>Programa Nacional Tu Empresa</a:t>
            </a:r>
            <a:r>
              <a:rPr lang="es-PE" dirty="0"/>
              <a:t>, adscrito al Ministerio de la Producción, es una política pública orientada a impulsar la formalización, el crecimiento y la consolidación de las micro y pequeñas empresas (MYPE) en el Perú.</a:t>
            </a:r>
          </a:p>
        </p:txBody>
      </p:sp>
      <p:pic>
        <p:nvPicPr>
          <p:cNvPr id="1028" name="Picture 4" descr="La plataforma de Emprendedor Peruano ahora forma parte del Programa  Nacional Tu Empresa, el programa que brindará asesorías y capacitación  virtual para los emprendedores y MYPEs de todo el Perú. Sigue a">
            <a:extLst>
              <a:ext uri="{FF2B5EF4-FFF2-40B4-BE49-F238E27FC236}">
                <a16:creationId xmlns:a16="http://schemas.microsoft.com/office/drawing/2014/main" id="{4DD49938-5916-A76D-834D-03A6FB5246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56417" b="39926"/>
          <a:stretch>
            <a:fillRect/>
          </a:stretch>
        </p:blipFill>
        <p:spPr bwMode="auto">
          <a:xfrm>
            <a:off x="547315" y="1120081"/>
            <a:ext cx="2444143" cy="1895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14065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grupo de personas frente a un edificio&#10;&#10;El contenido generado por IA puede ser incorrecto.">
            <a:extLst>
              <a:ext uri="{FF2B5EF4-FFF2-40B4-BE49-F238E27FC236}">
                <a16:creationId xmlns:a16="http://schemas.microsoft.com/office/drawing/2014/main" id="{291331E0-051A-8D1A-BC73-101C033F01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" y="0"/>
            <a:ext cx="12189023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964A977F-208F-DCFC-E015-97E7CA705270}"/>
              </a:ext>
            </a:extLst>
          </p:cNvPr>
          <p:cNvSpPr/>
          <p:nvPr/>
        </p:nvSpPr>
        <p:spPr>
          <a:xfrm>
            <a:off x="1080715" y="2522286"/>
            <a:ext cx="9730160" cy="2308324"/>
          </a:xfrm>
          <a:prstGeom prst="rec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s-PE" b="1" dirty="0"/>
              <a:t>Según reportes institucionales del sector Producción en los últimos años:</a:t>
            </a:r>
          </a:p>
          <a:p>
            <a:endParaRPr lang="es-PE" dirty="0"/>
          </a:p>
          <a:p>
            <a:endParaRPr lang="es-PE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PE" dirty="0"/>
              <a:t>Más de 500 mil emprendedores y MYPE atendidos a nivel nacional desde la creación del programa.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PE" dirty="0"/>
              <a:t>Decenas de miles de empresas formalizadas con acompañamiento directo del programa.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PE" dirty="0"/>
              <a:t>Cientos de miles de asesorías empresariales brindadas (presenciales y virtuales).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PE" dirty="0"/>
              <a:t>Red nacional de CDE con cobertura en Lima y la mayoría de regiones del país.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PE" dirty="0"/>
              <a:t>Fuerte énfasis en formalización con enfoque territorial, llegando a zonas con alta informalidad.</a:t>
            </a:r>
          </a:p>
        </p:txBody>
      </p:sp>
      <p:pic>
        <p:nvPicPr>
          <p:cNvPr id="5" name="Picture 4" descr="La plataforma de Emprendedor Peruano ahora forma parte del Programa  Nacional Tu Empresa, el programa que brindará asesorías y capacitación  virtual para los emprendedores y MYPEs de todo el Perú. Sigue a">
            <a:extLst>
              <a:ext uri="{FF2B5EF4-FFF2-40B4-BE49-F238E27FC236}">
                <a16:creationId xmlns:a16="http://schemas.microsoft.com/office/drawing/2014/main" id="{7F31F091-FB85-75D8-B675-56269B22C5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56417" b="39926"/>
          <a:stretch>
            <a:fillRect/>
          </a:stretch>
        </p:blipFill>
        <p:spPr bwMode="auto">
          <a:xfrm>
            <a:off x="1080715" y="-1"/>
            <a:ext cx="3253160" cy="2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726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Interfaz de usuario gráfica&#10;&#10;El contenido generado por IA puede ser incorrecto.">
            <a:extLst>
              <a:ext uri="{FF2B5EF4-FFF2-40B4-BE49-F238E27FC236}">
                <a16:creationId xmlns:a16="http://schemas.microsoft.com/office/drawing/2014/main" id="{ED613706-23DD-60F2-0EB8-480B4D36704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" y="0"/>
            <a:ext cx="12189023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609ED55E-FD79-461C-B1C8-24C8EB366285}"/>
              </a:ext>
            </a:extLst>
          </p:cNvPr>
          <p:cNvSpPr txBox="1"/>
          <p:nvPr/>
        </p:nvSpPr>
        <p:spPr>
          <a:xfrm>
            <a:off x="640080" y="538480"/>
            <a:ext cx="584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/>
              <a:t>OBJETIVO</a:t>
            </a:r>
            <a:endParaRPr lang="es-PE" b="1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9B5FE56-C5BD-405D-B99C-3B00C18F07EB}"/>
              </a:ext>
            </a:extLst>
          </p:cNvPr>
          <p:cNvSpPr/>
          <p:nvPr/>
        </p:nvSpPr>
        <p:spPr>
          <a:xfrm>
            <a:off x="386080" y="1731556"/>
            <a:ext cx="618724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2800" dirty="0"/>
              <a:t>Facilitar el acceso a información oficial y asesoría inicial del Programa Nacional Tu Empresa a través de un </a:t>
            </a:r>
            <a:r>
              <a:rPr lang="es-PE" sz="2800" dirty="0" err="1"/>
              <a:t>chatbot</a:t>
            </a:r>
            <a:r>
              <a:rPr lang="es-PE" sz="2800" dirty="0"/>
              <a:t> inteligente, reduciendo barreras de información, tiempos de atención y costos para emprendedores y MYPE a nivel nacional.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82D61E6-3D95-459E-851F-D0245E2A7C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4802" y="297356"/>
            <a:ext cx="5306042" cy="3610410"/>
          </a:xfrm>
          <a:prstGeom prst="rect">
            <a:avLst/>
          </a:prstGeom>
        </p:spPr>
      </p:pic>
      <p:pic>
        <p:nvPicPr>
          <p:cNvPr id="7" name="Picture 4" descr="La plataforma de Emprendedor Peruano ahora forma parte del Programa  Nacional Tu Empresa, el programa que brindará asesorías y capacitación  virtual para los emprendedores y MYPEs de todo el Perú. Sigue a">
            <a:extLst>
              <a:ext uri="{FF2B5EF4-FFF2-40B4-BE49-F238E27FC236}">
                <a16:creationId xmlns:a16="http://schemas.microsoft.com/office/drawing/2014/main" id="{EE3CB25D-2413-D8B5-4002-E189599D86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56417" b="39926"/>
          <a:stretch>
            <a:fillRect/>
          </a:stretch>
        </p:blipFill>
        <p:spPr bwMode="auto">
          <a:xfrm>
            <a:off x="8707684" y="4038357"/>
            <a:ext cx="3253160" cy="2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0751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de la pantalla de un computador&#10;&#10;El contenido generado por IA puede ser incorrecto.">
            <a:extLst>
              <a:ext uri="{FF2B5EF4-FFF2-40B4-BE49-F238E27FC236}">
                <a16:creationId xmlns:a16="http://schemas.microsoft.com/office/drawing/2014/main" id="{E5DA8763-F435-7667-2D51-5F2061B2070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023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609ED55E-FD79-461C-B1C8-24C8EB366285}"/>
              </a:ext>
            </a:extLst>
          </p:cNvPr>
          <p:cNvSpPr txBox="1"/>
          <p:nvPr/>
        </p:nvSpPr>
        <p:spPr>
          <a:xfrm>
            <a:off x="640080" y="538480"/>
            <a:ext cx="6695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/>
              <a:t>Justificación de la implementación</a:t>
            </a:r>
            <a:endParaRPr lang="es-PE" b="1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9B5FE56-C5BD-405D-B99C-3B00C18F07EB}"/>
              </a:ext>
            </a:extLst>
          </p:cNvPr>
          <p:cNvSpPr/>
          <p:nvPr/>
        </p:nvSpPr>
        <p:spPr>
          <a:xfrm>
            <a:off x="433705" y="1217206"/>
            <a:ext cx="640785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2800"/>
              <a:t>La implementación del </a:t>
            </a:r>
            <a:r>
              <a:rPr lang="es-PE" sz="2800" err="1"/>
              <a:t>chatbot</a:t>
            </a:r>
            <a:r>
              <a:rPr lang="es-PE" sz="2800"/>
              <a:t> se justifica por:</a:t>
            </a:r>
          </a:p>
          <a:p>
            <a:pPr marL="457200" indent="-457200">
              <a:buFontTx/>
              <a:buChar char="-"/>
            </a:pPr>
            <a:r>
              <a:rPr lang="es-PE" sz="2800"/>
              <a:t>La alta demanda de orientación empresarial</a:t>
            </a:r>
          </a:p>
          <a:p>
            <a:pPr marL="457200" indent="-457200">
              <a:buFontTx/>
              <a:buChar char="-"/>
            </a:pPr>
            <a:r>
              <a:rPr lang="es-PE" sz="2800"/>
              <a:t>El elevado nivel de informalidad </a:t>
            </a:r>
          </a:p>
          <a:p>
            <a:pPr marL="457200" indent="-457200">
              <a:buFontTx/>
              <a:buChar char="-"/>
            </a:pPr>
            <a:r>
              <a:rPr lang="es-PE" sz="2800"/>
              <a:t>Las limitaciones de atención presencial y telefónica del programa. </a:t>
            </a:r>
          </a:p>
          <a:p>
            <a:endParaRPr lang="es-PE" sz="2800"/>
          </a:p>
          <a:p>
            <a:r>
              <a:rPr lang="es-PE" sz="2800"/>
              <a:t>Muchos emprendedores requieren información inmediata sobre trámites, servicios y beneficios, pero enfrentan barreras de tiempo, ubicación geográfica y desconocimiento normativo.</a:t>
            </a:r>
          </a:p>
        </p:txBody>
      </p:sp>
      <p:pic>
        <p:nvPicPr>
          <p:cNvPr id="7" name="Imagen 6" descr="Un grupo de personas sentadas en una oficina&#10;&#10;El contenido generado por IA puede ser incorrecto.">
            <a:extLst>
              <a:ext uri="{FF2B5EF4-FFF2-40B4-BE49-F238E27FC236}">
                <a16:creationId xmlns:a16="http://schemas.microsoft.com/office/drawing/2014/main" id="{6F1818BF-8BB3-8122-6239-25DB4B7EF8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3310" y="828675"/>
            <a:ext cx="4621671" cy="2600325"/>
          </a:xfrm>
          <a:prstGeom prst="rect">
            <a:avLst/>
          </a:prstGeom>
        </p:spPr>
      </p:pic>
      <p:pic>
        <p:nvPicPr>
          <p:cNvPr id="9" name="Imagen 8" descr="Un grupo de personas en una oficina&#10;&#10;El contenido generado por IA puede ser incorrecto.">
            <a:extLst>
              <a:ext uri="{FF2B5EF4-FFF2-40B4-BE49-F238E27FC236}">
                <a16:creationId xmlns:a16="http://schemas.microsoft.com/office/drawing/2014/main" id="{CA965F3F-AE3D-088E-33AD-4AE2B7078D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3308" y="3590924"/>
            <a:ext cx="4621673" cy="2600326"/>
          </a:xfrm>
          <a:prstGeom prst="rect">
            <a:avLst/>
          </a:prstGeom>
        </p:spPr>
      </p:pic>
      <p:pic>
        <p:nvPicPr>
          <p:cNvPr id="10" name="Picture 4" descr="La plataforma de Emprendedor Peruano ahora forma parte del Programa  Nacional Tu Empresa, el programa que brindará asesorías y capacitación  virtual para los emprendedores y MYPEs de todo el Perú. Sigue a">
            <a:extLst>
              <a:ext uri="{FF2B5EF4-FFF2-40B4-BE49-F238E27FC236}">
                <a16:creationId xmlns:a16="http://schemas.microsoft.com/office/drawing/2014/main" id="{03B7A1C6-7EF2-730F-01CF-0CCF119D4D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28990" r="56417" b="39926"/>
          <a:stretch>
            <a:fillRect/>
          </a:stretch>
        </p:blipFill>
        <p:spPr bwMode="auto">
          <a:xfrm>
            <a:off x="10420349" y="828675"/>
            <a:ext cx="1337945" cy="536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La plataforma de Emprendedor Peruano ahora forma parte del Programa  Nacional Tu Empresa, el programa que brindará asesorías y capacitación  virtual para los emprendedores y MYPEs de todo el Perú. Sigue a">
            <a:extLst>
              <a:ext uri="{FF2B5EF4-FFF2-40B4-BE49-F238E27FC236}">
                <a16:creationId xmlns:a16="http://schemas.microsoft.com/office/drawing/2014/main" id="{A88F1CE8-DCE0-2DF2-64E7-9782BF6EA2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28990" r="56417" b="39926"/>
          <a:stretch>
            <a:fillRect/>
          </a:stretch>
        </p:blipFill>
        <p:spPr bwMode="auto">
          <a:xfrm>
            <a:off x="10347036" y="3590924"/>
            <a:ext cx="1337945" cy="536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50826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5FCF304A-1FD6-4399-04FD-7DBF197171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" y="0"/>
            <a:ext cx="12189023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30D3C58-E3F6-2A10-479D-7EA324B5E3CF}"/>
              </a:ext>
            </a:extLst>
          </p:cNvPr>
          <p:cNvSpPr txBox="1"/>
          <p:nvPr/>
        </p:nvSpPr>
        <p:spPr>
          <a:xfrm>
            <a:off x="381288" y="5671197"/>
            <a:ext cx="5842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4800" b="1" dirty="0" err="1">
                <a:solidFill>
                  <a:schemeClr val="bg1"/>
                </a:solidFill>
              </a:rPr>
              <a:t>Finetunning</a:t>
            </a:r>
            <a:endParaRPr lang="es-PE" sz="3200" b="1" dirty="0">
              <a:solidFill>
                <a:schemeClr val="bg1"/>
              </a:solidFill>
            </a:endParaRPr>
          </a:p>
          <a:p>
            <a:endParaRPr lang="es-PE" b="1" dirty="0"/>
          </a:p>
        </p:txBody>
      </p:sp>
      <p:pic>
        <p:nvPicPr>
          <p:cNvPr id="6" name="Imagen 5" descr="Interfaz de usuario gráfica, Texto, Aplicación, Chat o mensaje de texto&#10;&#10;El contenido generado por IA puede ser incorrecto.">
            <a:extLst>
              <a:ext uri="{FF2B5EF4-FFF2-40B4-BE49-F238E27FC236}">
                <a16:creationId xmlns:a16="http://schemas.microsoft.com/office/drawing/2014/main" id="{630EEBF7-E4C4-600F-97EC-227D3C868F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6099" y="386390"/>
            <a:ext cx="4989611" cy="4945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4363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n 2" descr="Patrón de fondo&#10;&#10;El contenido generado por IA puede ser incorrecto.">
            <a:extLst>
              <a:ext uri="{FF2B5EF4-FFF2-40B4-BE49-F238E27FC236}">
                <a16:creationId xmlns:a16="http://schemas.microsoft.com/office/drawing/2014/main" id="{94182D19-57B5-6F78-8722-073C581B776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r="22667" b="1"/>
          <a:stretch>
            <a:fillRect/>
          </a:stretch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4A8AA46-5E20-0064-AC25-BB3CC7D94B4F}"/>
              </a:ext>
            </a:extLst>
          </p:cNvPr>
          <p:cNvSpPr txBox="1"/>
          <p:nvPr/>
        </p:nvSpPr>
        <p:spPr>
          <a:xfrm>
            <a:off x="1524000" y="1122362"/>
            <a:ext cx="9144000" cy="290051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Data 5000 </a:t>
            </a:r>
            <a:r>
              <a:rPr lang="en-US" sz="6000" b="1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filas</a:t>
            </a:r>
            <a:endParaRPr lang="en-US" sz="6000" b="1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738860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39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Imagen 7" descr="Texto&#10;&#10;El contenido generado por IA puede ser incorrecto.">
            <a:extLst>
              <a:ext uri="{FF2B5EF4-FFF2-40B4-BE49-F238E27FC236}">
                <a16:creationId xmlns:a16="http://schemas.microsoft.com/office/drawing/2014/main" id="{36F41DB4-8737-A8D1-6BE1-9A2E65D86C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198" y="643467"/>
            <a:ext cx="10817603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108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Diagrama, Dibujo de ingeniería&#10;&#10;El contenido generado por IA puede ser incorrecto.">
            <a:extLst>
              <a:ext uri="{FF2B5EF4-FFF2-40B4-BE49-F238E27FC236}">
                <a16:creationId xmlns:a16="http://schemas.microsoft.com/office/drawing/2014/main" id="{FCB96E6F-709B-949E-DF0E-90FBE03A7D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" y="0"/>
            <a:ext cx="12189023" cy="6858000"/>
          </a:xfrm>
          <a:prstGeom prst="rect">
            <a:avLst/>
          </a:prstGeom>
        </p:spPr>
      </p:pic>
      <p:pic>
        <p:nvPicPr>
          <p:cNvPr id="3" name="Imagen 2" descr="Interfaz de usuario gráfica, Texto, Aplicación&#10;&#10;El contenido generado por IA puede ser incorrecto.">
            <a:extLst>
              <a:ext uri="{FF2B5EF4-FFF2-40B4-BE49-F238E27FC236}">
                <a16:creationId xmlns:a16="http://schemas.microsoft.com/office/drawing/2014/main" id="{CB6FEFD3-DB99-86F6-FDE7-2BC7281391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3559" y="4296919"/>
            <a:ext cx="7915275" cy="2474312"/>
          </a:xfrm>
          <a:prstGeom prst="rect">
            <a:avLst/>
          </a:prstGeom>
        </p:spPr>
      </p:pic>
      <p:pic>
        <p:nvPicPr>
          <p:cNvPr id="7" name="Imagen 6" descr="Tabla&#10;&#10;El contenido generado por IA puede ser incorrecto.">
            <a:extLst>
              <a:ext uri="{FF2B5EF4-FFF2-40B4-BE49-F238E27FC236}">
                <a16:creationId xmlns:a16="http://schemas.microsoft.com/office/drawing/2014/main" id="{EBE5780A-0A29-9F80-13E8-2DE4737C5B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413" y="237732"/>
            <a:ext cx="5649113" cy="1638529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B4270142-B6D7-841F-342F-E408E11478D4}"/>
              </a:ext>
            </a:extLst>
          </p:cNvPr>
          <p:cNvSpPr txBox="1"/>
          <p:nvPr/>
        </p:nvSpPr>
        <p:spPr>
          <a:xfrm>
            <a:off x="8530031" y="86769"/>
            <a:ext cx="609600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s-PE" sz="2000" b="1" dirty="0">
                <a:solidFill>
                  <a:schemeClr val="bg1"/>
                </a:solidFill>
              </a:rPr>
              <a:t>AWS EC2 – t2.large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PE" sz="2000" b="1" dirty="0">
                <a:solidFill>
                  <a:schemeClr val="bg1"/>
                </a:solidFill>
              </a:rPr>
              <a:t>CPU: 2 </a:t>
            </a:r>
            <a:r>
              <a:rPr lang="es-PE" sz="2000" b="1" dirty="0" err="1">
                <a:solidFill>
                  <a:schemeClr val="bg1"/>
                </a:solidFill>
              </a:rPr>
              <a:t>vCPU</a:t>
            </a:r>
            <a:endParaRPr lang="es-PE" sz="2000" b="1" dirty="0">
              <a:solidFill>
                <a:schemeClr val="bg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s-PE" sz="2000" b="1" dirty="0">
                <a:solidFill>
                  <a:schemeClr val="bg1"/>
                </a:solidFill>
              </a:rPr>
              <a:t>RAM: 8 GB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PE" sz="2000" b="1" dirty="0">
                <a:solidFill>
                  <a:schemeClr val="bg1"/>
                </a:solidFill>
              </a:rPr>
              <a:t>Arquitectura: x86_64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PE" sz="2000" b="1" dirty="0">
                <a:solidFill>
                  <a:schemeClr val="bg1"/>
                </a:solidFill>
              </a:rPr>
              <a:t>Tipo: </a:t>
            </a:r>
            <a:r>
              <a:rPr lang="es-PE" sz="2000" b="1" dirty="0" err="1">
                <a:solidFill>
                  <a:schemeClr val="bg1"/>
                </a:solidFill>
              </a:rPr>
              <a:t>Burstable</a:t>
            </a:r>
            <a:r>
              <a:rPr lang="es-PE" sz="2000" b="1" dirty="0">
                <a:solidFill>
                  <a:schemeClr val="bg1"/>
                </a:solidFill>
              </a:rPr>
              <a:t> (usa CPU)</a:t>
            </a:r>
          </a:p>
        </p:txBody>
      </p:sp>
      <p:pic>
        <p:nvPicPr>
          <p:cNvPr id="2050" name="Picture 2" descr="Mistral AI, una alternativa Europea, Open Source">
            <a:extLst>
              <a:ext uri="{FF2B5EF4-FFF2-40B4-BE49-F238E27FC236}">
                <a16:creationId xmlns:a16="http://schemas.microsoft.com/office/drawing/2014/main" id="{51A4E605-8DC3-D5FB-F265-857A240C94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86" t="34516" r="20367" b="27693"/>
          <a:stretch>
            <a:fillRect/>
          </a:stretch>
        </p:blipFill>
        <p:spPr bwMode="auto">
          <a:xfrm>
            <a:off x="204436" y="4705350"/>
            <a:ext cx="3686175" cy="131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Operaciones CRUD con FastAPI | Datapath">
            <a:extLst>
              <a:ext uri="{FF2B5EF4-FFF2-40B4-BE49-F238E27FC236}">
                <a16:creationId xmlns:a16="http://schemas.microsoft.com/office/drawing/2014/main" id="{7D592AFD-3A1A-476A-B89F-E9B0F7552C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702" y="2398412"/>
            <a:ext cx="3034423" cy="170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02862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nterfaz de usuario gráfica, Texto, Aplicación, Chat o mensaje de texto&#10;&#10;El contenido generado por IA puede ser incorrecto.">
            <a:extLst>
              <a:ext uri="{FF2B5EF4-FFF2-40B4-BE49-F238E27FC236}">
                <a16:creationId xmlns:a16="http://schemas.microsoft.com/office/drawing/2014/main" id="{29E706C1-D2FC-04EC-8363-89D89973F6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67558"/>
            <a:ext cx="6057496" cy="6128971"/>
          </a:xfrm>
          <a:prstGeom prst="rect">
            <a:avLst/>
          </a:prstGeom>
        </p:spPr>
      </p:pic>
      <p:pic>
        <p:nvPicPr>
          <p:cNvPr id="9" name="Imagen 8" descr="Interfaz de usuario gráfica, Texto, Aplicación, Chat o mensaje de texto&#10;&#10;El contenido generado por IA puede ser incorrecto.">
            <a:extLst>
              <a:ext uri="{FF2B5EF4-FFF2-40B4-BE49-F238E27FC236}">
                <a16:creationId xmlns:a16="http://schemas.microsoft.com/office/drawing/2014/main" id="{EF5ABE21-0431-D5EB-D6B5-8CF6BA5971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0525" y="567559"/>
            <a:ext cx="5921756" cy="6100392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E5E86980-51E4-AC2A-DB9C-D6D89804122D}"/>
              </a:ext>
            </a:extLst>
          </p:cNvPr>
          <p:cNvSpPr txBox="1"/>
          <p:nvPr/>
        </p:nvSpPr>
        <p:spPr>
          <a:xfrm>
            <a:off x="225973" y="161471"/>
            <a:ext cx="61485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PE" dirty="0"/>
              <a:t>http://ec2-13-221-138-136.compute-1.amazonaws.com/</a:t>
            </a:r>
          </a:p>
        </p:txBody>
      </p:sp>
    </p:spTree>
    <p:extLst>
      <p:ext uri="{BB962C8B-B14F-4D97-AF65-F5344CB8AC3E}">
        <p14:creationId xmlns:p14="http://schemas.microsoft.com/office/powerpoint/2010/main" val="3097150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8766C566-242B-6911-016F-A99E71711C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2188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97376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511916-0199-A895-C364-ACE057D7B8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6DC954E0-8991-572A-8343-299CAC6BD2DF}"/>
              </a:ext>
            </a:extLst>
          </p:cNvPr>
          <p:cNvSpPr txBox="1"/>
          <p:nvPr/>
        </p:nvSpPr>
        <p:spPr>
          <a:xfrm>
            <a:off x="640080" y="538480"/>
            <a:ext cx="6695440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PE" sz="3200" b="1"/>
              <a:t>Arquitectura:</a:t>
            </a:r>
            <a:endParaRPr lang="es-ES"/>
          </a:p>
        </p:txBody>
      </p:sp>
      <p:pic>
        <p:nvPicPr>
          <p:cNvPr id="4" name="Imagen 3" descr="Diagrama&#10;&#10;El contenido generado por IA puede ser incorrecto.">
            <a:extLst>
              <a:ext uri="{FF2B5EF4-FFF2-40B4-BE49-F238E27FC236}">
                <a16:creationId xmlns:a16="http://schemas.microsoft.com/office/drawing/2014/main" id="{5837F47A-CDFD-BD6D-4A5B-29F3801AFA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9447" y="219205"/>
            <a:ext cx="4609765" cy="638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787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grama&#10;&#10;El contenido generado por IA puede ser incorrecto.">
            <a:extLst>
              <a:ext uri="{FF2B5EF4-FFF2-40B4-BE49-F238E27FC236}">
                <a16:creationId xmlns:a16="http://schemas.microsoft.com/office/drawing/2014/main" id="{C85A09CA-DB4F-8BF5-D845-69D0AA39458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469" r="4722" b="7901"/>
          <a:stretch>
            <a:fillRect/>
          </a:stretch>
        </p:blipFill>
        <p:spPr>
          <a:xfrm>
            <a:off x="492437" y="317812"/>
            <a:ext cx="11091368" cy="5873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7961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27E86A-BD92-CE7F-8491-81FD4AAB2F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867F0A7C-D953-EFFC-CA22-937EE567ED64}"/>
              </a:ext>
            </a:extLst>
          </p:cNvPr>
          <p:cNvSpPr txBox="1"/>
          <p:nvPr/>
        </p:nvSpPr>
        <p:spPr>
          <a:xfrm>
            <a:off x="640080" y="538480"/>
            <a:ext cx="6695440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PE" sz="3200" b="1">
                <a:ea typeface="Calibri"/>
                <a:cs typeface="Calibri"/>
              </a:rPr>
              <a:t>Despliegue de la aplicación:</a:t>
            </a:r>
            <a:endParaRPr lang="es-E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92A5D8C2-9972-CF62-7581-F0E468A2F3E7}"/>
              </a:ext>
            </a:extLst>
          </p:cNvPr>
          <p:cNvSpPr txBox="1"/>
          <p:nvPr/>
        </p:nvSpPr>
        <p:spPr>
          <a:xfrm>
            <a:off x="5553366" y="378854"/>
            <a:ext cx="5892104" cy="141577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>
                <a:ea typeface="+mn-lt"/>
                <a:cs typeface="+mn-lt"/>
                <a:hlinkClick r:id="rId2"/>
              </a:rPr>
              <a:t>http://3.225.25.158/</a:t>
            </a:r>
            <a:endParaRPr lang="es-ES" sz="2000" b="1">
              <a:ea typeface="Calibri"/>
              <a:cs typeface="Calibri"/>
            </a:endParaRPr>
          </a:p>
          <a:p>
            <a:endParaRPr lang="en-US" sz="600" b="1">
              <a:ea typeface="+mn-lt"/>
              <a:cs typeface="+mn-lt"/>
            </a:endParaRPr>
          </a:p>
          <a:p>
            <a:r>
              <a:rPr lang="en-US" sz="2000" b="1">
                <a:ea typeface="+mn-lt"/>
                <a:cs typeface="+mn-lt"/>
                <a:hlinkClick r:id="rId3"/>
              </a:rPr>
              <a:t>http://ec2-3-225-25-158.compute-1.amazonaws.com/</a:t>
            </a:r>
            <a:endParaRPr lang="en-US" b="1"/>
          </a:p>
          <a:p>
            <a:pPr algn="ctr"/>
            <a:endParaRPr lang="es-ES" sz="400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0A2A46AE-2248-8E15-53E0-4BE0653F92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575" y="1386390"/>
            <a:ext cx="10546080" cy="494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3818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2BC3783B-E3B3-A4CD-FCBE-781320C4B806}"/>
              </a:ext>
            </a:extLst>
          </p:cNvPr>
          <p:cNvSpPr txBox="1"/>
          <p:nvPr/>
        </p:nvSpPr>
        <p:spPr>
          <a:xfrm>
            <a:off x="640080" y="538480"/>
            <a:ext cx="6695440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PE" sz="3200" b="1"/>
              <a:t>Conclusiones:</a:t>
            </a:r>
            <a:endParaRPr lang="es-E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0508EE5-E0BC-D353-1AE9-9EEBFC044C0C}"/>
              </a:ext>
            </a:extLst>
          </p:cNvPr>
          <p:cNvSpPr txBox="1"/>
          <p:nvPr/>
        </p:nvSpPr>
        <p:spPr>
          <a:xfrm>
            <a:off x="636740" y="1257822"/>
            <a:ext cx="10114766" cy="532453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28600" indent="-228600">
              <a:buFont typeface=""/>
              <a:buChar char="•"/>
            </a:pPr>
            <a:r>
              <a:rPr lang="en-US" sz="2000" b="1"/>
              <a:t>El chatbot </a:t>
            </a:r>
            <a:r>
              <a:rPr lang="en-US" sz="2000" b="1" err="1"/>
              <a:t>consolida</a:t>
            </a:r>
            <a:r>
              <a:rPr lang="en-US" sz="2000" b="1"/>
              <a:t> y </a:t>
            </a:r>
            <a:r>
              <a:rPr lang="en-US" sz="2000" b="1" err="1"/>
              <a:t>democratiza</a:t>
            </a:r>
            <a:r>
              <a:rPr lang="en-US" sz="2000" b="1"/>
              <a:t> </a:t>
            </a:r>
            <a:r>
              <a:rPr lang="en-US" sz="2000" b="1" err="1"/>
              <a:t>el</a:t>
            </a:r>
            <a:r>
              <a:rPr lang="en-US" sz="2000" b="1"/>
              <a:t> </a:t>
            </a:r>
            <a:r>
              <a:rPr lang="en-US" sz="2000" b="1" err="1"/>
              <a:t>acceso</a:t>
            </a:r>
            <a:r>
              <a:rPr lang="en-US" sz="2000" b="1"/>
              <a:t> a </a:t>
            </a:r>
            <a:r>
              <a:rPr lang="en-US" sz="2000" b="1" err="1"/>
              <a:t>información</a:t>
            </a:r>
            <a:r>
              <a:rPr lang="en-US" sz="2000" b="1"/>
              <a:t> </a:t>
            </a:r>
            <a:r>
              <a:rPr lang="en-US" sz="2000" b="1" err="1"/>
              <a:t>oficial</a:t>
            </a:r>
            <a:br>
              <a:rPr lang="en-US" sz="2000"/>
            </a:br>
            <a:r>
              <a:rPr lang="en-US" sz="2000"/>
              <a:t>La </a:t>
            </a:r>
            <a:r>
              <a:rPr lang="en-US" sz="2000" err="1"/>
              <a:t>implementación</a:t>
            </a:r>
            <a:r>
              <a:rPr lang="en-US" sz="2000"/>
              <a:t> del chatbot </a:t>
            </a:r>
            <a:r>
              <a:rPr lang="en-US" sz="2000" err="1"/>
              <a:t>permite</a:t>
            </a:r>
            <a:r>
              <a:rPr lang="en-US" sz="2000"/>
              <a:t> </a:t>
            </a:r>
            <a:r>
              <a:rPr lang="en-US" sz="2000" err="1"/>
              <a:t>centralizar</a:t>
            </a:r>
            <a:r>
              <a:rPr lang="en-US" sz="2000"/>
              <a:t> la </a:t>
            </a:r>
            <a:r>
              <a:rPr lang="en-US" sz="2000" err="1"/>
              <a:t>información</a:t>
            </a:r>
            <a:r>
              <a:rPr lang="en-US" sz="2000"/>
              <a:t> </a:t>
            </a:r>
            <a:r>
              <a:rPr lang="en-US" sz="2000" err="1"/>
              <a:t>normativa</a:t>
            </a:r>
            <a:r>
              <a:rPr lang="en-US" sz="2000"/>
              <a:t>, </a:t>
            </a:r>
            <a:r>
              <a:rPr lang="en-US" sz="2000" err="1"/>
              <a:t>operativa</a:t>
            </a:r>
            <a:r>
              <a:rPr lang="en-US" sz="2000"/>
              <a:t> y de </a:t>
            </a:r>
            <a:r>
              <a:rPr lang="en-US" sz="2000" err="1"/>
              <a:t>servicios</a:t>
            </a:r>
            <a:r>
              <a:rPr lang="en-US" sz="2000"/>
              <a:t> del </a:t>
            </a:r>
            <a:r>
              <a:rPr lang="en-US" sz="2000" err="1"/>
              <a:t>Programa</a:t>
            </a:r>
            <a:r>
              <a:rPr lang="en-US" sz="2000"/>
              <a:t> Nacional Tu Empresa, </a:t>
            </a:r>
            <a:r>
              <a:rPr lang="en-US" sz="2000" err="1"/>
              <a:t>facilitando</a:t>
            </a:r>
            <a:r>
              <a:rPr lang="en-US" sz="2000"/>
              <a:t> </a:t>
            </a:r>
            <a:r>
              <a:rPr lang="en-US" sz="2000" err="1"/>
              <a:t>que</a:t>
            </a:r>
            <a:r>
              <a:rPr lang="en-US" sz="2000"/>
              <a:t> </a:t>
            </a:r>
            <a:r>
              <a:rPr lang="en-US" sz="2000" err="1"/>
              <a:t>emprendedores</a:t>
            </a:r>
            <a:r>
              <a:rPr lang="en-US" sz="2000"/>
              <a:t> y MYPE </a:t>
            </a:r>
            <a:r>
              <a:rPr lang="en-US" sz="2000" err="1"/>
              <a:t>accedan</a:t>
            </a:r>
            <a:r>
              <a:rPr lang="en-US" sz="2000"/>
              <a:t> a </a:t>
            </a:r>
            <a:r>
              <a:rPr lang="en-US" sz="2000" err="1"/>
              <a:t>orientación</a:t>
            </a:r>
            <a:r>
              <a:rPr lang="en-US" sz="2000"/>
              <a:t> </a:t>
            </a:r>
            <a:r>
              <a:rPr lang="en-US" sz="2000" err="1"/>
              <a:t>confiable</a:t>
            </a:r>
            <a:r>
              <a:rPr lang="en-US" sz="2000"/>
              <a:t> de </a:t>
            </a:r>
            <a:r>
              <a:rPr lang="en-US" sz="2000" err="1"/>
              <a:t>manera</a:t>
            </a:r>
            <a:r>
              <a:rPr lang="en-US" sz="2000"/>
              <a:t> </a:t>
            </a:r>
            <a:r>
              <a:rPr lang="en-US" sz="2000" err="1"/>
              <a:t>rápida</a:t>
            </a:r>
            <a:r>
              <a:rPr lang="en-US" sz="2000"/>
              <a:t>, </a:t>
            </a:r>
            <a:r>
              <a:rPr lang="en-US" sz="2000" err="1"/>
              <a:t>clara</a:t>
            </a:r>
            <a:r>
              <a:rPr lang="en-US" sz="2000"/>
              <a:t> y continua, sin </a:t>
            </a:r>
            <a:r>
              <a:rPr lang="en-US" sz="2000" err="1"/>
              <a:t>depender</a:t>
            </a:r>
            <a:r>
              <a:rPr lang="en-US" sz="2000"/>
              <a:t> </a:t>
            </a:r>
            <a:r>
              <a:rPr lang="en-US" sz="2000" err="1"/>
              <a:t>exclusivamente</a:t>
            </a:r>
            <a:r>
              <a:rPr lang="en-US" sz="2000"/>
              <a:t> de canales </a:t>
            </a:r>
            <a:r>
              <a:rPr lang="en-US" sz="2000" err="1"/>
              <a:t>presenciales</a:t>
            </a:r>
            <a:r>
              <a:rPr lang="en-US" sz="2000"/>
              <a:t> o </a:t>
            </a:r>
            <a:r>
              <a:rPr lang="en-US" sz="2000" err="1"/>
              <a:t>telefónicos</a:t>
            </a:r>
            <a:r>
              <a:rPr lang="en-US" sz="2000"/>
              <a:t>.</a:t>
            </a:r>
          </a:p>
          <a:p>
            <a:pPr marL="228600" indent="-228600">
              <a:buFont typeface=""/>
              <a:buChar char="•"/>
            </a:pPr>
            <a:endParaRPr lang="en-US" sz="2000"/>
          </a:p>
          <a:p>
            <a:pPr marL="228600" indent="-228600">
              <a:buFont typeface=""/>
              <a:buChar char="•"/>
            </a:pPr>
            <a:r>
              <a:rPr lang="en-US" sz="2000" b="1"/>
              <a:t>La </a:t>
            </a:r>
            <a:r>
              <a:rPr lang="en-US" sz="2000" b="1" err="1"/>
              <a:t>arquitectura</a:t>
            </a:r>
            <a:r>
              <a:rPr lang="en-US" sz="2000" b="1"/>
              <a:t> RAG </a:t>
            </a:r>
            <a:r>
              <a:rPr lang="en-US" sz="2000" b="1" err="1"/>
              <a:t>mejora</a:t>
            </a:r>
            <a:r>
              <a:rPr lang="en-US" sz="2000" b="1"/>
              <a:t> la </a:t>
            </a:r>
            <a:r>
              <a:rPr lang="en-US" sz="2000" b="1" err="1"/>
              <a:t>precisión</a:t>
            </a:r>
            <a:r>
              <a:rPr lang="en-US" sz="2000" b="1"/>
              <a:t> y </a:t>
            </a:r>
            <a:r>
              <a:rPr lang="en-US" sz="2000" b="1" err="1"/>
              <a:t>trazabilidad</a:t>
            </a:r>
            <a:r>
              <a:rPr lang="en-US" sz="2000" b="1"/>
              <a:t> de las </a:t>
            </a:r>
            <a:r>
              <a:rPr lang="en-US" sz="2000" b="1" err="1"/>
              <a:t>respuestas</a:t>
            </a:r>
            <a:br>
              <a:rPr lang="en-US" sz="2000"/>
            </a:br>
            <a:r>
              <a:rPr lang="en-US" sz="2000"/>
              <a:t>El </a:t>
            </a:r>
            <a:r>
              <a:rPr lang="en-US" sz="2000" err="1"/>
              <a:t>uso</a:t>
            </a:r>
            <a:r>
              <a:rPr lang="en-US" sz="2000"/>
              <a:t> de </a:t>
            </a:r>
            <a:r>
              <a:rPr lang="en-US" sz="2000" err="1"/>
              <a:t>una</a:t>
            </a:r>
            <a:r>
              <a:rPr lang="en-US" sz="2000"/>
              <a:t> </a:t>
            </a:r>
            <a:r>
              <a:rPr lang="en-US" sz="2000" err="1"/>
              <a:t>arquitectura</a:t>
            </a:r>
            <a:r>
              <a:rPr lang="en-US" sz="2000"/>
              <a:t> de Retrieval-Augmented Generation </a:t>
            </a:r>
            <a:r>
              <a:rPr lang="en-US" sz="2000" err="1"/>
              <a:t>garantiza</a:t>
            </a:r>
            <a:r>
              <a:rPr lang="en-US" sz="2000"/>
              <a:t> </a:t>
            </a:r>
            <a:r>
              <a:rPr lang="en-US" sz="2000" err="1"/>
              <a:t>que</a:t>
            </a:r>
            <a:r>
              <a:rPr lang="en-US" sz="2000"/>
              <a:t> las </a:t>
            </a:r>
            <a:r>
              <a:rPr lang="en-US" sz="2000" err="1"/>
              <a:t>respuestas</a:t>
            </a:r>
            <a:r>
              <a:rPr lang="en-US" sz="2000"/>
              <a:t> se </a:t>
            </a:r>
            <a:r>
              <a:rPr lang="en-US" sz="2000" err="1"/>
              <a:t>basen</a:t>
            </a:r>
            <a:r>
              <a:rPr lang="en-US" sz="2000"/>
              <a:t> </a:t>
            </a:r>
            <a:r>
              <a:rPr lang="en-US" sz="2000" err="1"/>
              <a:t>en</a:t>
            </a:r>
            <a:r>
              <a:rPr lang="en-US" sz="2000"/>
              <a:t> </a:t>
            </a:r>
            <a:r>
              <a:rPr lang="en-US" sz="2000" err="1"/>
              <a:t>documentos</a:t>
            </a:r>
            <a:r>
              <a:rPr lang="en-US" sz="2000"/>
              <a:t> </a:t>
            </a:r>
            <a:r>
              <a:rPr lang="en-US" sz="2000" err="1"/>
              <a:t>oficiales</a:t>
            </a:r>
            <a:r>
              <a:rPr lang="en-US" sz="2000"/>
              <a:t> </a:t>
            </a:r>
            <a:r>
              <a:rPr lang="en-US" sz="2000" err="1"/>
              <a:t>previamente</a:t>
            </a:r>
            <a:r>
              <a:rPr lang="en-US" sz="2000"/>
              <a:t> </a:t>
            </a:r>
            <a:r>
              <a:rPr lang="en-US" sz="2000" err="1"/>
              <a:t>indexados</a:t>
            </a:r>
            <a:r>
              <a:rPr lang="en-US" sz="2000"/>
              <a:t>, </a:t>
            </a:r>
            <a:r>
              <a:rPr lang="en-US" sz="2000" err="1"/>
              <a:t>reduciendo</a:t>
            </a:r>
            <a:r>
              <a:rPr lang="en-US" sz="2000"/>
              <a:t> </a:t>
            </a:r>
            <a:r>
              <a:rPr lang="en-US" sz="2000" err="1"/>
              <a:t>el</a:t>
            </a:r>
            <a:r>
              <a:rPr lang="en-US" sz="2000"/>
              <a:t> </a:t>
            </a:r>
            <a:r>
              <a:rPr lang="en-US" sz="2000" err="1"/>
              <a:t>riesgo</a:t>
            </a:r>
            <a:r>
              <a:rPr lang="en-US" sz="2000"/>
              <a:t> de </a:t>
            </a:r>
            <a:r>
              <a:rPr lang="en-US" sz="2000" err="1"/>
              <a:t>desinformación</a:t>
            </a:r>
            <a:r>
              <a:rPr lang="en-US" sz="2000"/>
              <a:t> y </a:t>
            </a:r>
            <a:r>
              <a:rPr lang="en-US" sz="2000" err="1"/>
              <a:t>permitiendo</a:t>
            </a:r>
            <a:r>
              <a:rPr lang="en-US" sz="2000"/>
              <a:t> </a:t>
            </a:r>
            <a:r>
              <a:rPr lang="en-US" sz="2000" err="1"/>
              <a:t>identificar</a:t>
            </a:r>
            <a:r>
              <a:rPr lang="en-US" sz="2000"/>
              <a:t> las </a:t>
            </a:r>
            <a:r>
              <a:rPr lang="en-US" sz="2000" err="1"/>
              <a:t>fuentes</a:t>
            </a:r>
            <a:r>
              <a:rPr lang="en-US" sz="2000"/>
              <a:t> </a:t>
            </a:r>
            <a:r>
              <a:rPr lang="en-US" sz="2000" err="1"/>
              <a:t>que</a:t>
            </a:r>
            <a:r>
              <a:rPr lang="en-US" sz="2000"/>
              <a:t> </a:t>
            </a:r>
            <a:r>
              <a:rPr lang="en-US" sz="2000" err="1"/>
              <a:t>respaldan</a:t>
            </a:r>
            <a:r>
              <a:rPr lang="en-US" sz="2000"/>
              <a:t> </a:t>
            </a:r>
            <a:r>
              <a:rPr lang="en-US" sz="2000" err="1"/>
              <a:t>cada</a:t>
            </a:r>
            <a:r>
              <a:rPr lang="en-US" sz="2000"/>
              <a:t> </a:t>
            </a:r>
            <a:r>
              <a:rPr lang="en-US" sz="2000" err="1"/>
              <a:t>respuesta</a:t>
            </a:r>
            <a:r>
              <a:rPr lang="en-US" sz="2000"/>
              <a:t> </a:t>
            </a:r>
            <a:r>
              <a:rPr lang="en-US" sz="2000" err="1"/>
              <a:t>cuando</a:t>
            </a:r>
            <a:r>
              <a:rPr lang="en-US" sz="2000"/>
              <a:t> </a:t>
            </a:r>
            <a:r>
              <a:rPr lang="en-US" sz="2000" err="1"/>
              <a:t>existe</a:t>
            </a:r>
            <a:r>
              <a:rPr lang="en-US" sz="2000"/>
              <a:t> </a:t>
            </a:r>
            <a:r>
              <a:rPr lang="en-US" sz="2000" err="1"/>
              <a:t>evidencia</a:t>
            </a:r>
            <a:r>
              <a:rPr lang="en-US" sz="2000"/>
              <a:t> </a:t>
            </a:r>
            <a:r>
              <a:rPr lang="en-US" sz="2000" err="1"/>
              <a:t>suficiente</a:t>
            </a:r>
            <a:r>
              <a:rPr lang="en-US" sz="2000"/>
              <a:t>.</a:t>
            </a:r>
            <a:endParaRPr lang="en-US" sz="2000">
              <a:ea typeface="Calibri"/>
              <a:cs typeface="Calibri"/>
            </a:endParaRPr>
          </a:p>
          <a:p>
            <a:pPr marL="228600" indent="-228600">
              <a:buFont typeface=""/>
              <a:buChar char="•"/>
            </a:pPr>
            <a:endParaRPr lang="en-US" sz="2000"/>
          </a:p>
          <a:p>
            <a:pPr marL="228600" indent="-228600">
              <a:buFont typeface=""/>
              <a:buChar char="•"/>
            </a:pPr>
            <a:r>
              <a:rPr lang="en-US" sz="2000" b="1"/>
              <a:t>La </a:t>
            </a:r>
            <a:r>
              <a:rPr lang="en-US" sz="2000" b="1" err="1"/>
              <a:t>automatización</a:t>
            </a:r>
            <a:r>
              <a:rPr lang="en-US" sz="2000" b="1"/>
              <a:t> </a:t>
            </a:r>
            <a:r>
              <a:rPr lang="en-US" sz="2000" b="1" err="1"/>
              <a:t>incrementa</a:t>
            </a:r>
            <a:r>
              <a:rPr lang="en-US" sz="2000" b="1"/>
              <a:t> la </a:t>
            </a:r>
            <a:r>
              <a:rPr lang="en-US" sz="2000" b="1" err="1"/>
              <a:t>eficiencia</a:t>
            </a:r>
            <a:r>
              <a:rPr lang="en-US" sz="2000" b="1"/>
              <a:t> </a:t>
            </a:r>
            <a:r>
              <a:rPr lang="en-US" sz="2000" b="1" err="1"/>
              <a:t>institucional</a:t>
            </a:r>
            <a:br>
              <a:rPr lang="en-US" sz="2000"/>
            </a:br>
            <a:r>
              <a:rPr lang="en-US" sz="2000"/>
              <a:t>El chatbot </a:t>
            </a:r>
            <a:r>
              <a:rPr lang="en-US" sz="2000" err="1"/>
              <a:t>contribuye</a:t>
            </a:r>
            <a:r>
              <a:rPr lang="en-US" sz="2000"/>
              <a:t> a </a:t>
            </a:r>
            <a:r>
              <a:rPr lang="en-US" sz="2000" err="1"/>
              <a:t>descongestionar</a:t>
            </a:r>
            <a:r>
              <a:rPr lang="en-US" sz="2000"/>
              <a:t> </a:t>
            </a:r>
            <a:r>
              <a:rPr lang="en-US" sz="2000" err="1"/>
              <a:t>los</a:t>
            </a:r>
            <a:r>
              <a:rPr lang="en-US" sz="2000"/>
              <a:t> canales </a:t>
            </a:r>
            <a:r>
              <a:rPr lang="en-US" sz="2000" err="1"/>
              <a:t>tradicionales</a:t>
            </a:r>
            <a:r>
              <a:rPr lang="en-US" sz="2000"/>
              <a:t> de </a:t>
            </a:r>
            <a:r>
              <a:rPr lang="en-US" sz="2000" err="1"/>
              <a:t>atención</a:t>
            </a:r>
            <a:r>
              <a:rPr lang="en-US" sz="2000"/>
              <a:t> del </a:t>
            </a:r>
            <a:r>
              <a:rPr lang="en-US" sz="2000" err="1"/>
              <a:t>programa</a:t>
            </a:r>
            <a:r>
              <a:rPr lang="en-US" sz="2000"/>
              <a:t>, </a:t>
            </a:r>
            <a:r>
              <a:rPr lang="en-US" sz="2000" err="1"/>
              <a:t>permitiendo</a:t>
            </a:r>
            <a:r>
              <a:rPr lang="en-US" sz="2000"/>
              <a:t> </a:t>
            </a:r>
            <a:r>
              <a:rPr lang="en-US" sz="2000" err="1"/>
              <a:t>que</a:t>
            </a:r>
            <a:r>
              <a:rPr lang="en-US" sz="2000"/>
              <a:t> </a:t>
            </a:r>
            <a:r>
              <a:rPr lang="en-US" sz="2000" err="1"/>
              <a:t>el</a:t>
            </a:r>
            <a:r>
              <a:rPr lang="en-US" sz="2000"/>
              <a:t> personal </a:t>
            </a:r>
            <a:r>
              <a:rPr lang="en-US" sz="2000" err="1"/>
              <a:t>especializado</a:t>
            </a:r>
            <a:r>
              <a:rPr lang="en-US" sz="2000"/>
              <a:t> se </a:t>
            </a:r>
            <a:r>
              <a:rPr lang="en-US" sz="2000" err="1"/>
              <a:t>concentre</a:t>
            </a:r>
            <a:r>
              <a:rPr lang="en-US" sz="2000"/>
              <a:t> </a:t>
            </a:r>
            <a:r>
              <a:rPr lang="en-US" sz="2000" err="1"/>
              <a:t>en</a:t>
            </a:r>
            <a:r>
              <a:rPr lang="en-US" sz="2000"/>
              <a:t> </a:t>
            </a:r>
            <a:r>
              <a:rPr lang="en-US" sz="2000" err="1"/>
              <a:t>casos</a:t>
            </a:r>
            <a:r>
              <a:rPr lang="en-US" sz="2000"/>
              <a:t> </a:t>
            </a:r>
            <a:r>
              <a:rPr lang="en-US" sz="2000" err="1"/>
              <a:t>complejos</a:t>
            </a:r>
            <a:r>
              <a:rPr lang="en-US" sz="2000"/>
              <a:t>, </a:t>
            </a:r>
            <a:r>
              <a:rPr lang="en-US" sz="2000" err="1"/>
              <a:t>mientras</a:t>
            </a:r>
            <a:r>
              <a:rPr lang="en-US" sz="2000"/>
              <a:t> </a:t>
            </a:r>
            <a:r>
              <a:rPr lang="en-US" sz="2000" err="1"/>
              <a:t>que</a:t>
            </a:r>
            <a:r>
              <a:rPr lang="en-US" sz="2000"/>
              <a:t> las </a:t>
            </a:r>
            <a:r>
              <a:rPr lang="en-US" sz="2000" err="1"/>
              <a:t>consultas</a:t>
            </a:r>
            <a:r>
              <a:rPr lang="en-US" sz="2000"/>
              <a:t> </a:t>
            </a:r>
            <a:r>
              <a:rPr lang="en-US" sz="2000" err="1"/>
              <a:t>frecuentes</a:t>
            </a:r>
            <a:r>
              <a:rPr lang="en-US" sz="2000"/>
              <a:t> y </a:t>
            </a:r>
            <a:r>
              <a:rPr lang="en-US" sz="2000" err="1"/>
              <a:t>repetitivas</a:t>
            </a:r>
            <a:r>
              <a:rPr lang="en-US" sz="2000"/>
              <a:t> son </a:t>
            </a:r>
            <a:r>
              <a:rPr lang="en-US" sz="2000" err="1"/>
              <a:t>atendidas</a:t>
            </a:r>
            <a:r>
              <a:rPr lang="en-US" sz="2000"/>
              <a:t> de forma </a:t>
            </a:r>
            <a:r>
              <a:rPr lang="en-US" sz="2000" err="1"/>
              <a:t>automática</a:t>
            </a:r>
            <a:r>
              <a:rPr lang="en-US" sz="2000"/>
              <a:t>.</a:t>
            </a:r>
            <a:endParaRPr lang="en-US" sz="2000">
              <a:ea typeface="Calibri"/>
              <a:cs typeface="Calibri"/>
            </a:endParaRPr>
          </a:p>
          <a:p>
            <a:pPr algn="ctr"/>
            <a:endParaRPr lang="es-ES" sz="2000"/>
          </a:p>
        </p:txBody>
      </p:sp>
    </p:spTree>
    <p:extLst>
      <p:ext uri="{BB962C8B-B14F-4D97-AF65-F5344CB8AC3E}">
        <p14:creationId xmlns:p14="http://schemas.microsoft.com/office/powerpoint/2010/main" val="13905511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88F649-AC27-DFC0-A267-593AF1F60F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AF07F590-92DF-9B55-E3B3-A26E145BD95C}"/>
              </a:ext>
            </a:extLst>
          </p:cNvPr>
          <p:cNvSpPr txBox="1"/>
          <p:nvPr/>
        </p:nvSpPr>
        <p:spPr>
          <a:xfrm>
            <a:off x="640080" y="538480"/>
            <a:ext cx="6695440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PE" sz="3200" b="1"/>
              <a:t>Conclusiones:</a:t>
            </a:r>
            <a:endParaRPr lang="es-ES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FABF7A64-A132-0503-E30F-4C60AD46E0B2}"/>
              </a:ext>
            </a:extLst>
          </p:cNvPr>
          <p:cNvSpPr txBox="1"/>
          <p:nvPr/>
        </p:nvSpPr>
        <p:spPr>
          <a:xfrm>
            <a:off x="939452" y="1351767"/>
            <a:ext cx="10010383" cy="31700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28600" indent="-228600">
              <a:buFont typeface=""/>
              <a:buChar char="•"/>
            </a:pPr>
            <a:r>
              <a:rPr lang="en-US" sz="2000" b="1"/>
              <a:t>La </a:t>
            </a:r>
            <a:r>
              <a:rPr lang="en-US" sz="2000" b="1" err="1"/>
              <a:t>inclusión</a:t>
            </a:r>
            <a:r>
              <a:rPr lang="en-US" sz="2000" b="1"/>
              <a:t> de OCR </a:t>
            </a:r>
            <a:r>
              <a:rPr lang="en-US" sz="2000" b="1" err="1"/>
              <a:t>amplía</a:t>
            </a:r>
            <a:r>
              <a:rPr lang="en-US" sz="2000" b="1"/>
              <a:t> </a:t>
            </a:r>
            <a:r>
              <a:rPr lang="en-US" sz="2000" b="1" err="1"/>
              <a:t>significativamente</a:t>
            </a:r>
            <a:r>
              <a:rPr lang="en-US" sz="2000" b="1"/>
              <a:t> la </a:t>
            </a:r>
            <a:r>
              <a:rPr lang="en-US" sz="2000" b="1" err="1"/>
              <a:t>cobertura</a:t>
            </a:r>
            <a:r>
              <a:rPr lang="en-US" sz="2000" b="1"/>
              <a:t> documental</a:t>
            </a:r>
            <a:br>
              <a:rPr lang="en-US" sz="2000"/>
            </a:br>
            <a:r>
              <a:rPr lang="en-US" sz="2000"/>
              <a:t>La </a:t>
            </a:r>
            <a:r>
              <a:rPr lang="en-US" sz="2000" err="1"/>
              <a:t>incorporación</a:t>
            </a:r>
            <a:r>
              <a:rPr lang="en-US" sz="2000"/>
              <a:t> de OCR </a:t>
            </a:r>
            <a:r>
              <a:rPr lang="en-US" sz="2000" err="1"/>
              <a:t>permite</a:t>
            </a:r>
            <a:r>
              <a:rPr lang="en-US" sz="2000"/>
              <a:t> </a:t>
            </a:r>
            <a:r>
              <a:rPr lang="en-US" sz="2000" err="1"/>
              <a:t>aprovechar</a:t>
            </a:r>
            <a:r>
              <a:rPr lang="en-US" sz="2000"/>
              <a:t> </a:t>
            </a:r>
            <a:r>
              <a:rPr lang="en-US" sz="2000" err="1"/>
              <a:t>documentos</a:t>
            </a:r>
            <a:r>
              <a:rPr lang="en-US" sz="2000"/>
              <a:t> </a:t>
            </a:r>
            <a:r>
              <a:rPr lang="en-US" sz="2000" err="1"/>
              <a:t>escaneados</a:t>
            </a:r>
            <a:r>
              <a:rPr lang="en-US" sz="2000"/>
              <a:t> </a:t>
            </a:r>
            <a:r>
              <a:rPr lang="en-US" sz="2000" err="1"/>
              <a:t>que</a:t>
            </a:r>
            <a:r>
              <a:rPr lang="en-US" sz="2000"/>
              <a:t> antes no </a:t>
            </a:r>
            <a:r>
              <a:rPr lang="en-US" sz="2000" err="1"/>
              <a:t>eran</a:t>
            </a:r>
            <a:r>
              <a:rPr lang="en-US" sz="2000"/>
              <a:t> </a:t>
            </a:r>
            <a:r>
              <a:rPr lang="en-US" sz="2000" err="1"/>
              <a:t>accesibles</a:t>
            </a:r>
            <a:r>
              <a:rPr lang="en-US" sz="2000"/>
              <a:t> para </a:t>
            </a:r>
            <a:r>
              <a:rPr lang="en-US" sz="2000" err="1"/>
              <a:t>búsquedas</a:t>
            </a:r>
            <a:r>
              <a:rPr lang="en-US" sz="2000"/>
              <a:t> </a:t>
            </a:r>
            <a:r>
              <a:rPr lang="en-US" sz="2000" err="1"/>
              <a:t>semánticas</a:t>
            </a:r>
            <a:r>
              <a:rPr lang="en-US" sz="2000"/>
              <a:t>, </a:t>
            </a:r>
            <a:r>
              <a:rPr lang="en-US" sz="2000" err="1"/>
              <a:t>ampliando</a:t>
            </a:r>
            <a:r>
              <a:rPr lang="en-US" sz="2000"/>
              <a:t> </a:t>
            </a:r>
            <a:r>
              <a:rPr lang="en-US" sz="2000" err="1"/>
              <a:t>el</a:t>
            </a:r>
            <a:r>
              <a:rPr lang="en-US" sz="2000"/>
              <a:t> </a:t>
            </a:r>
            <a:r>
              <a:rPr lang="en-US" sz="2000" err="1"/>
              <a:t>universo</a:t>
            </a:r>
            <a:r>
              <a:rPr lang="en-US" sz="2000"/>
              <a:t> de </a:t>
            </a:r>
            <a:r>
              <a:rPr lang="en-US" sz="2000" err="1"/>
              <a:t>información</a:t>
            </a:r>
            <a:r>
              <a:rPr lang="en-US" sz="2000"/>
              <a:t> utilizable y </a:t>
            </a:r>
            <a:r>
              <a:rPr lang="en-US" sz="2000" err="1"/>
              <a:t>fortaleciendo</a:t>
            </a:r>
            <a:r>
              <a:rPr lang="en-US" sz="2000"/>
              <a:t> la base de </a:t>
            </a:r>
            <a:r>
              <a:rPr lang="en-US" sz="2000" err="1"/>
              <a:t>conocimiento</a:t>
            </a:r>
            <a:r>
              <a:rPr lang="en-US" sz="2000"/>
              <a:t> del chatbot.</a:t>
            </a:r>
          </a:p>
          <a:p>
            <a:pPr marL="228600" indent="-228600">
              <a:buFont typeface=""/>
              <a:buChar char="•"/>
            </a:pPr>
            <a:endParaRPr lang="en-US" sz="2000"/>
          </a:p>
          <a:p>
            <a:pPr marL="228600" indent="-228600">
              <a:buFont typeface=""/>
              <a:buChar char="•"/>
            </a:pPr>
            <a:r>
              <a:rPr lang="en-US" sz="2000" b="1"/>
              <a:t>El </a:t>
            </a:r>
            <a:r>
              <a:rPr lang="en-US" sz="2000" b="1" err="1"/>
              <a:t>sistema</a:t>
            </a:r>
            <a:r>
              <a:rPr lang="en-US" sz="2000" b="1"/>
              <a:t> es </a:t>
            </a:r>
            <a:r>
              <a:rPr lang="en-US" sz="2000" b="1" err="1"/>
              <a:t>escalable</a:t>
            </a:r>
            <a:r>
              <a:rPr lang="en-US" sz="2000" b="1"/>
              <a:t> y </a:t>
            </a:r>
            <a:r>
              <a:rPr lang="en-US" sz="2000" b="1" err="1"/>
              <a:t>sostenible</a:t>
            </a:r>
            <a:r>
              <a:rPr lang="en-US" sz="2000" b="1"/>
              <a:t> </a:t>
            </a:r>
            <a:r>
              <a:rPr lang="en-US" sz="2000" b="1" err="1"/>
              <a:t>en</a:t>
            </a:r>
            <a:r>
              <a:rPr lang="en-US" sz="2000" b="1"/>
              <a:t> </a:t>
            </a:r>
            <a:r>
              <a:rPr lang="en-US" sz="2000" b="1" err="1"/>
              <a:t>el</a:t>
            </a:r>
            <a:r>
              <a:rPr lang="en-US" sz="2000" b="1"/>
              <a:t> </a:t>
            </a:r>
            <a:r>
              <a:rPr lang="en-US" sz="2000" b="1" err="1"/>
              <a:t>tiempo</a:t>
            </a:r>
            <a:br>
              <a:rPr lang="en-US" sz="2000"/>
            </a:br>
            <a:r>
              <a:rPr lang="en-US" sz="2000"/>
              <a:t>Gracias a la </a:t>
            </a:r>
            <a:r>
              <a:rPr lang="en-US" sz="2000" err="1"/>
              <a:t>indexación</a:t>
            </a:r>
            <a:r>
              <a:rPr lang="en-US" sz="2000"/>
              <a:t> incremental y al </a:t>
            </a:r>
            <a:r>
              <a:rPr lang="en-US" sz="2000" err="1"/>
              <a:t>uso</a:t>
            </a:r>
            <a:r>
              <a:rPr lang="en-US" sz="2000"/>
              <a:t> de </a:t>
            </a:r>
            <a:r>
              <a:rPr lang="en-US" sz="2000" err="1"/>
              <a:t>tecnologías</a:t>
            </a:r>
            <a:r>
              <a:rPr lang="en-US" sz="2000"/>
              <a:t> </a:t>
            </a:r>
            <a:r>
              <a:rPr lang="en-US" sz="2000" err="1"/>
              <a:t>abiertas</a:t>
            </a:r>
            <a:r>
              <a:rPr lang="en-US" sz="2000"/>
              <a:t>, </a:t>
            </a:r>
            <a:r>
              <a:rPr lang="en-US" sz="2000" err="1"/>
              <a:t>el</a:t>
            </a:r>
            <a:r>
              <a:rPr lang="en-US" sz="2000"/>
              <a:t> chatbot </a:t>
            </a:r>
            <a:r>
              <a:rPr lang="en-US" sz="2000" err="1"/>
              <a:t>puede</a:t>
            </a:r>
            <a:r>
              <a:rPr lang="en-US" sz="2000"/>
              <a:t> </a:t>
            </a:r>
            <a:r>
              <a:rPr lang="en-US" sz="2000" err="1"/>
              <a:t>actualizarse</a:t>
            </a:r>
            <a:r>
              <a:rPr lang="en-US" sz="2000"/>
              <a:t> </a:t>
            </a:r>
            <a:r>
              <a:rPr lang="en-US" sz="2000" err="1"/>
              <a:t>fácilmente</a:t>
            </a:r>
            <a:r>
              <a:rPr lang="en-US" sz="2000"/>
              <a:t> con </a:t>
            </a:r>
            <a:r>
              <a:rPr lang="en-US" sz="2000" err="1"/>
              <a:t>nuevos</a:t>
            </a:r>
            <a:r>
              <a:rPr lang="en-US" sz="2000"/>
              <a:t> </a:t>
            </a:r>
            <a:r>
              <a:rPr lang="en-US" sz="2000" err="1"/>
              <a:t>documentos</a:t>
            </a:r>
            <a:r>
              <a:rPr lang="en-US" sz="2000"/>
              <a:t>, </a:t>
            </a:r>
            <a:r>
              <a:rPr lang="en-US" sz="2000" err="1"/>
              <a:t>adaptarse</a:t>
            </a:r>
            <a:r>
              <a:rPr lang="en-US" sz="2000"/>
              <a:t> a </a:t>
            </a:r>
            <a:r>
              <a:rPr lang="en-US" sz="2000" err="1"/>
              <a:t>cambios</a:t>
            </a:r>
            <a:r>
              <a:rPr lang="en-US" sz="2000"/>
              <a:t> </a:t>
            </a:r>
            <a:r>
              <a:rPr lang="en-US" sz="2000" err="1"/>
              <a:t>normativos</a:t>
            </a:r>
            <a:r>
              <a:rPr lang="en-US" sz="2000"/>
              <a:t> y </a:t>
            </a:r>
            <a:r>
              <a:rPr lang="en-US" sz="2000" err="1"/>
              <a:t>escalar</a:t>
            </a:r>
            <a:r>
              <a:rPr lang="en-US" sz="2000"/>
              <a:t> </a:t>
            </a:r>
            <a:r>
              <a:rPr lang="en-US" sz="2000" err="1"/>
              <a:t>su</a:t>
            </a:r>
            <a:r>
              <a:rPr lang="en-US" sz="2000"/>
              <a:t> </a:t>
            </a:r>
            <a:r>
              <a:rPr lang="en-US" sz="2000" err="1"/>
              <a:t>capacidad</a:t>
            </a:r>
            <a:r>
              <a:rPr lang="en-US" sz="2000"/>
              <a:t> sin </a:t>
            </a:r>
            <a:r>
              <a:rPr lang="en-US" sz="2000" err="1"/>
              <a:t>requerir</a:t>
            </a:r>
            <a:r>
              <a:rPr lang="en-US" sz="2000"/>
              <a:t> </a:t>
            </a:r>
            <a:r>
              <a:rPr lang="en-US" sz="2000" err="1"/>
              <a:t>una</a:t>
            </a:r>
            <a:r>
              <a:rPr lang="en-US" sz="2000"/>
              <a:t> </a:t>
            </a:r>
            <a:r>
              <a:rPr lang="en-US" sz="2000" err="1"/>
              <a:t>reestructuración</a:t>
            </a:r>
            <a:r>
              <a:rPr lang="en-US" sz="2000"/>
              <a:t> completa del </a:t>
            </a:r>
            <a:r>
              <a:rPr lang="en-US" sz="2000" err="1"/>
              <a:t>sistema</a:t>
            </a:r>
            <a:r>
              <a:rPr lang="en-US" sz="2000"/>
              <a:t>.</a:t>
            </a:r>
            <a:endParaRPr lang="en-US" sz="2000">
              <a:ea typeface="Calibri"/>
              <a:cs typeface="Calibri"/>
            </a:endParaRPr>
          </a:p>
          <a:p>
            <a:pPr algn="ctr"/>
            <a:endParaRPr lang="es-ES" sz="2000"/>
          </a:p>
        </p:txBody>
      </p:sp>
    </p:spTree>
    <p:extLst>
      <p:ext uri="{BB962C8B-B14F-4D97-AF65-F5344CB8AC3E}">
        <p14:creationId xmlns:p14="http://schemas.microsoft.com/office/powerpoint/2010/main" val="28013049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DE8CD1-1698-F72F-8F33-B00657E7B0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A05B1F4A-7DE2-A428-9EE1-63242B270192}"/>
              </a:ext>
            </a:extLst>
          </p:cNvPr>
          <p:cNvSpPr txBox="1"/>
          <p:nvPr/>
        </p:nvSpPr>
        <p:spPr>
          <a:xfrm>
            <a:off x="640080" y="538480"/>
            <a:ext cx="6695440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PE" sz="3200" b="1">
                <a:ea typeface="Calibri"/>
                <a:cs typeface="Calibri"/>
              </a:rPr>
              <a:t>Próximos pasos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D17CABB-645B-0962-DC49-671970DC3784}"/>
              </a:ext>
            </a:extLst>
          </p:cNvPr>
          <p:cNvSpPr txBox="1"/>
          <p:nvPr/>
        </p:nvSpPr>
        <p:spPr>
          <a:xfrm>
            <a:off x="824630" y="1341329"/>
            <a:ext cx="9718109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err="1"/>
              <a:t>Puesta</a:t>
            </a:r>
            <a:r>
              <a:rPr lang="en-US" sz="2000" b="1"/>
              <a:t> </a:t>
            </a:r>
            <a:r>
              <a:rPr lang="en-US" sz="2000" b="1" err="1"/>
              <a:t>en</a:t>
            </a:r>
            <a:r>
              <a:rPr lang="en-US" sz="2000" b="1"/>
              <a:t> </a:t>
            </a:r>
            <a:r>
              <a:rPr lang="en-US" sz="2000" b="1" err="1"/>
              <a:t>producción</a:t>
            </a:r>
            <a:r>
              <a:rPr lang="en-US" sz="2000" b="1"/>
              <a:t> del chatbot </a:t>
            </a:r>
            <a:r>
              <a:rPr lang="en-US" sz="2000" b="1" err="1"/>
              <a:t>en</a:t>
            </a:r>
            <a:r>
              <a:rPr lang="en-US" sz="2000" b="1"/>
              <a:t> </a:t>
            </a:r>
            <a:r>
              <a:rPr lang="en-US" sz="2000" b="1" err="1"/>
              <a:t>el</a:t>
            </a:r>
            <a:r>
              <a:rPr lang="en-US" sz="2000" b="1"/>
              <a:t> </a:t>
            </a:r>
            <a:r>
              <a:rPr lang="en-US" sz="2000" b="1" err="1"/>
              <a:t>Ministerio</a:t>
            </a:r>
            <a:r>
              <a:rPr lang="en-US" sz="2000" b="1"/>
              <a:t> de la </a:t>
            </a:r>
            <a:r>
              <a:rPr lang="en-US" sz="2000" b="1" err="1"/>
              <a:t>Producción</a:t>
            </a:r>
            <a:endParaRPr lang="en-US" sz="2000" b="1" err="1">
              <a:ea typeface="Calibri"/>
              <a:cs typeface="Calibri"/>
            </a:endParaRPr>
          </a:p>
          <a:p>
            <a:pPr marL="457200" indent="-457200">
              <a:buAutoNum type="romanUcPeriod"/>
            </a:pPr>
            <a:endParaRPr lang="en-US" sz="2000" b="1">
              <a:ea typeface="Calibri"/>
              <a:cs typeface="Calibri"/>
            </a:endParaRPr>
          </a:p>
          <a:p>
            <a:pPr lvl="1"/>
            <a:r>
              <a:rPr lang="en-US" sz="2000" err="1"/>
              <a:t>Desplegar</a:t>
            </a:r>
            <a:r>
              <a:rPr lang="en-US" sz="2000"/>
              <a:t> </a:t>
            </a:r>
            <a:r>
              <a:rPr lang="en-US" sz="2000" err="1"/>
              <a:t>el</a:t>
            </a:r>
            <a:r>
              <a:rPr lang="en-US" sz="2000"/>
              <a:t> chatbot del </a:t>
            </a:r>
            <a:r>
              <a:rPr lang="en-US" sz="2000" err="1"/>
              <a:t>Programa</a:t>
            </a:r>
            <a:r>
              <a:rPr lang="en-US" sz="2000"/>
              <a:t> Nacional Tu Empresa </a:t>
            </a:r>
            <a:r>
              <a:rPr lang="en-US" sz="2000" err="1"/>
              <a:t>como</a:t>
            </a:r>
            <a:r>
              <a:rPr lang="en-US" sz="2000"/>
              <a:t> un </a:t>
            </a:r>
            <a:r>
              <a:rPr lang="en-US" sz="2000" err="1"/>
              <a:t>servicio</a:t>
            </a:r>
            <a:r>
              <a:rPr lang="en-US" sz="2000"/>
              <a:t> digital </a:t>
            </a:r>
            <a:r>
              <a:rPr lang="en-US" sz="2000" err="1"/>
              <a:t>estable</a:t>
            </a:r>
            <a:r>
              <a:rPr lang="en-US" sz="2000"/>
              <a:t>, </a:t>
            </a:r>
            <a:r>
              <a:rPr lang="en-US" sz="2000" err="1"/>
              <a:t>seguro</a:t>
            </a:r>
            <a:r>
              <a:rPr lang="en-US" sz="2000"/>
              <a:t> y </a:t>
            </a:r>
            <a:r>
              <a:rPr lang="en-US" sz="2000" err="1"/>
              <a:t>accesible</a:t>
            </a:r>
            <a:r>
              <a:rPr lang="en-US" sz="2000"/>
              <a:t> para la </a:t>
            </a:r>
            <a:r>
              <a:rPr lang="en-US" sz="2000" err="1"/>
              <a:t>ciudadanía</a:t>
            </a:r>
            <a:r>
              <a:rPr lang="en-US" sz="2000"/>
              <a:t>, </a:t>
            </a:r>
            <a:r>
              <a:rPr lang="en-US" sz="2000" err="1"/>
              <a:t>integrándolo</a:t>
            </a:r>
            <a:r>
              <a:rPr lang="en-US" sz="2000"/>
              <a:t> a la </a:t>
            </a:r>
            <a:r>
              <a:rPr lang="en-US" sz="2000" err="1"/>
              <a:t>infraestructura</a:t>
            </a:r>
            <a:r>
              <a:rPr lang="en-US" sz="2000"/>
              <a:t> </a:t>
            </a:r>
            <a:r>
              <a:rPr lang="en-US" sz="2000" err="1"/>
              <a:t>tecnológica</a:t>
            </a:r>
            <a:r>
              <a:rPr lang="en-US" sz="2000"/>
              <a:t> del </a:t>
            </a:r>
            <a:r>
              <a:rPr lang="en-US" sz="2000" err="1"/>
              <a:t>Ministerio</a:t>
            </a:r>
            <a:r>
              <a:rPr lang="en-US" sz="2000"/>
              <a:t> de la </a:t>
            </a:r>
            <a:r>
              <a:rPr lang="en-US" sz="2000" err="1"/>
              <a:t>Producción</a:t>
            </a:r>
            <a:r>
              <a:rPr lang="en-US" sz="2000"/>
              <a:t>.</a:t>
            </a:r>
            <a:endParaRPr lang="en-US" sz="2000">
              <a:ea typeface="Calibri"/>
              <a:cs typeface="Calibri"/>
            </a:endParaRPr>
          </a:p>
          <a:p>
            <a:pPr algn="ctr"/>
            <a:endParaRPr lang="es-ES" sz="200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5775D11-9FE3-C88C-4B17-E5FB29942C91}"/>
              </a:ext>
            </a:extLst>
          </p:cNvPr>
          <p:cNvSpPr txBox="1"/>
          <p:nvPr/>
        </p:nvSpPr>
        <p:spPr>
          <a:xfrm>
            <a:off x="824630" y="3627329"/>
            <a:ext cx="10041698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/>
              <a:t>Desarrollo de un </a:t>
            </a:r>
            <a:r>
              <a:rPr lang="en-US" sz="2000" b="1" err="1"/>
              <a:t>agente</a:t>
            </a:r>
            <a:r>
              <a:rPr lang="en-US" sz="2000" b="1"/>
              <a:t> </a:t>
            </a:r>
            <a:r>
              <a:rPr lang="en-US" sz="2000" b="1" err="1"/>
              <a:t>integrado</a:t>
            </a:r>
            <a:r>
              <a:rPr lang="en-US" sz="2000" b="1"/>
              <a:t> con WhatsApp</a:t>
            </a:r>
          </a:p>
          <a:p>
            <a:endParaRPr lang="en-US" sz="2000" b="1">
              <a:ea typeface="Calibri"/>
              <a:cs typeface="Calibri"/>
            </a:endParaRPr>
          </a:p>
          <a:p>
            <a:pPr lvl="1"/>
            <a:r>
              <a:rPr lang="en-US" sz="2000"/>
              <a:t>Extender </a:t>
            </a:r>
            <a:r>
              <a:rPr lang="en-US" sz="2000" err="1"/>
              <a:t>el</a:t>
            </a:r>
            <a:r>
              <a:rPr lang="en-US" sz="2000"/>
              <a:t> </a:t>
            </a:r>
            <a:r>
              <a:rPr lang="en-US" sz="2000" err="1"/>
              <a:t>alcance</a:t>
            </a:r>
            <a:r>
              <a:rPr lang="en-US" sz="2000"/>
              <a:t> del chatbot </a:t>
            </a:r>
            <a:r>
              <a:rPr lang="en-US" sz="2000" err="1"/>
              <a:t>mediante</a:t>
            </a:r>
            <a:r>
              <a:rPr lang="en-US" sz="2000"/>
              <a:t> un </a:t>
            </a:r>
            <a:r>
              <a:rPr lang="en-US" sz="2000" err="1"/>
              <a:t>agente</a:t>
            </a:r>
            <a:r>
              <a:rPr lang="en-US" sz="2000"/>
              <a:t> </a:t>
            </a:r>
            <a:r>
              <a:rPr lang="en-US" sz="2000" err="1"/>
              <a:t>conversacional</a:t>
            </a:r>
            <a:r>
              <a:rPr lang="en-US" sz="2000"/>
              <a:t> </a:t>
            </a:r>
            <a:r>
              <a:rPr lang="en-US" sz="2000" err="1"/>
              <a:t>integrado</a:t>
            </a:r>
            <a:r>
              <a:rPr lang="en-US" sz="2000"/>
              <a:t> a WhatsApp, </a:t>
            </a:r>
            <a:r>
              <a:rPr lang="en-US" sz="2000" err="1"/>
              <a:t>permitiendo</a:t>
            </a:r>
            <a:r>
              <a:rPr lang="en-US" sz="2000"/>
              <a:t> </a:t>
            </a:r>
            <a:r>
              <a:rPr lang="en-US" sz="2000" err="1"/>
              <a:t>que</a:t>
            </a:r>
            <a:r>
              <a:rPr lang="en-US" sz="2000"/>
              <a:t> </a:t>
            </a:r>
            <a:r>
              <a:rPr lang="en-US" sz="2000" err="1"/>
              <a:t>emprendedores</a:t>
            </a:r>
            <a:r>
              <a:rPr lang="en-US" sz="2000"/>
              <a:t> y MYPE </a:t>
            </a:r>
            <a:r>
              <a:rPr lang="en-US" sz="2000" err="1"/>
              <a:t>realicen</a:t>
            </a:r>
            <a:r>
              <a:rPr lang="en-US" sz="2000"/>
              <a:t> </a:t>
            </a:r>
            <a:r>
              <a:rPr lang="en-US" sz="2000" err="1"/>
              <a:t>consultas</a:t>
            </a:r>
            <a:r>
              <a:rPr lang="en-US" sz="2000"/>
              <a:t> </a:t>
            </a:r>
            <a:r>
              <a:rPr lang="en-US" sz="2000" err="1"/>
              <a:t>desde</a:t>
            </a:r>
            <a:r>
              <a:rPr lang="en-US" sz="2000"/>
              <a:t> </a:t>
            </a:r>
            <a:r>
              <a:rPr lang="en-US" sz="2000" err="1"/>
              <a:t>el</a:t>
            </a:r>
            <a:r>
              <a:rPr lang="en-US" sz="2000"/>
              <a:t> canal digital </a:t>
            </a:r>
            <a:r>
              <a:rPr lang="en-US" sz="2000" err="1"/>
              <a:t>más</a:t>
            </a:r>
            <a:r>
              <a:rPr lang="en-US" sz="2000"/>
              <a:t> </a:t>
            </a:r>
            <a:r>
              <a:rPr lang="en-US" sz="2000" err="1"/>
              <a:t>utilizado</a:t>
            </a:r>
            <a:r>
              <a:rPr lang="en-US" sz="2000"/>
              <a:t> </a:t>
            </a:r>
            <a:r>
              <a:rPr lang="en-US" sz="2000" err="1"/>
              <a:t>en</a:t>
            </a:r>
            <a:r>
              <a:rPr lang="en-US" sz="2000"/>
              <a:t> </a:t>
            </a:r>
            <a:r>
              <a:rPr lang="en-US" sz="2000" err="1"/>
              <a:t>el</a:t>
            </a:r>
            <a:r>
              <a:rPr lang="en-US" sz="2000"/>
              <a:t> </a:t>
            </a:r>
            <a:r>
              <a:rPr lang="en-US" sz="2000" err="1"/>
              <a:t>país</a:t>
            </a:r>
            <a:r>
              <a:rPr lang="en-US" sz="2000"/>
              <a:t>.</a:t>
            </a:r>
            <a:endParaRPr lang="en-US" sz="2000">
              <a:ea typeface="Calibri" panose="020F0502020204030204"/>
              <a:cs typeface="Calibri" panose="020F0502020204030204"/>
            </a:endParaRPr>
          </a:p>
          <a:p>
            <a:pPr algn="ctr"/>
            <a:endParaRPr lang="es-ES" sz="2000"/>
          </a:p>
        </p:txBody>
      </p:sp>
    </p:spTree>
    <p:extLst>
      <p:ext uri="{BB962C8B-B14F-4D97-AF65-F5344CB8AC3E}">
        <p14:creationId xmlns:p14="http://schemas.microsoft.com/office/powerpoint/2010/main" val="366384241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CB3DB19B93659148A015EEF89E832559" ma:contentTypeVersion="9" ma:contentTypeDescription="Crear nuevo documento." ma:contentTypeScope="" ma:versionID="077078a6b85266103b3e3b5abf795d4b">
  <xsd:schema xmlns:xsd="http://www.w3.org/2001/XMLSchema" xmlns:xs="http://www.w3.org/2001/XMLSchema" xmlns:p="http://schemas.microsoft.com/office/2006/metadata/properties" xmlns:ns3="bead8dfe-2cad-4101-9994-75a570e7a743" targetNamespace="http://schemas.microsoft.com/office/2006/metadata/properties" ma:root="true" ma:fieldsID="f17a1cb600cf44ad61389af47aab5284" ns3:_="">
    <xsd:import namespace="bead8dfe-2cad-4101-9994-75a570e7a743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_activity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ad8dfe-2cad-4101-9994-75a570e7a743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_activity" ma:index="9" nillable="true" ma:displayName="_activity" ma:hidden="true" ma:internalName="_activity">
      <xsd:simpleType>
        <xsd:restriction base="dms:Note"/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1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ead8dfe-2cad-4101-9994-75a570e7a743" xsi:nil="true"/>
  </documentManagement>
</p:properties>
</file>

<file path=customXml/itemProps1.xml><?xml version="1.0" encoding="utf-8"?>
<ds:datastoreItem xmlns:ds="http://schemas.openxmlformats.org/officeDocument/2006/customXml" ds:itemID="{D83B848C-61C6-4054-9043-B8A070FCD68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ead8dfe-2cad-4101-9994-75a570e7a74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600E909-B89A-4A0C-899C-B345986D720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F4EFE69-11AF-4E0B-9489-C61651E34A5C}">
  <ds:schemaRefs>
    <ds:schemaRef ds:uri="http://www.w3.org/XML/1998/namespace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bead8dfe-2cad-4101-9994-75a570e7a74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2958</TotalTime>
  <Words>691</Words>
  <Application>Microsoft Office PowerPoint</Application>
  <PresentationFormat>Panorámica</PresentationFormat>
  <Paragraphs>60</Paragraphs>
  <Slides>18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Vicente Raul Tapia Diaz</dc:creator>
  <cp:lastModifiedBy>MARTIN KARLO VERASTEGUI PONCE</cp:lastModifiedBy>
  <cp:revision>5</cp:revision>
  <dcterms:created xsi:type="dcterms:W3CDTF">2026-01-03T22:17:07Z</dcterms:created>
  <dcterms:modified xsi:type="dcterms:W3CDTF">2026-01-13T04:02:53Z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0x010100CB3DB19B93659148A015EEF89E832559</vt:lpwstr>
  </property>
</Properties>
</file>