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72" r:id="rId2"/>
    <p:sldId id="273" r:id="rId3"/>
    <p:sldId id="256" r:id="rId4"/>
    <p:sldId id="257" r:id="rId5"/>
    <p:sldId id="258" r:id="rId6"/>
    <p:sldId id="259" r:id="rId7"/>
    <p:sldId id="260" r:id="rId8"/>
    <p:sldId id="274" r:id="rId9"/>
    <p:sldId id="275" r:id="rId10"/>
  </p:sldIdLst>
  <p:sldSz cx="9144000" cy="6858000" type="screen4x3"/>
  <p:notesSz cx="6858000" cy="9144000"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07" d="100"/>
          <a:sy n="107" d="100"/>
        </p:scale>
        <p:origin x="1734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AD429A0-A634-410F-964F-45236AFEC77A}" type="doc">
      <dgm:prSet loTypeId="urn:microsoft.com/office/officeart/2008/layout/AccentedPicture" loCatId="picture" qsTypeId="urn:microsoft.com/office/officeart/2005/8/quickstyle/simple1" qsCatId="simple" csTypeId="urn:microsoft.com/office/officeart/2005/8/colors/accent1_2" csCatId="accent1" phldr="1"/>
      <dgm:spPr/>
    </dgm:pt>
    <dgm:pt modelId="{E8C8AEDD-52EF-4E9F-BD1F-B4AF03A2A917}">
      <dgm:prSet phldrT="[Texto]"/>
      <dgm:spPr/>
      <dgm:t>
        <a:bodyPr/>
        <a:lstStyle/>
        <a:p>
          <a:endParaRPr lang="es-PE" dirty="0"/>
        </a:p>
        <a:p>
          <a:r>
            <a:rPr lang="es-PE" dirty="0"/>
            <a:t>.</a:t>
          </a:r>
        </a:p>
      </dgm:t>
    </dgm:pt>
    <dgm:pt modelId="{CBF8B5E3-A6FC-4497-B86C-CEFB0E515398}" type="parTrans" cxnId="{3F185B87-B6B8-4BBB-8753-64E06BF2813D}">
      <dgm:prSet/>
      <dgm:spPr/>
      <dgm:t>
        <a:bodyPr/>
        <a:lstStyle/>
        <a:p>
          <a:endParaRPr lang="es-PE"/>
        </a:p>
      </dgm:t>
    </dgm:pt>
    <dgm:pt modelId="{5AB85454-7E5C-4A1F-AD86-9596B8A36ECA}" type="sibTrans" cxnId="{3F185B87-B6B8-4BBB-8753-64E06BF2813D}">
      <dgm:prSet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2000" r="-32000"/>
          </a:stretch>
        </a:blipFill>
      </dgm:spPr>
      <dgm:t>
        <a:bodyPr/>
        <a:lstStyle/>
        <a:p>
          <a:endParaRPr lang="es-PE"/>
        </a:p>
      </dgm:t>
      <dgm:extLst>
        <a:ext uri="{E40237B7-FDA0-4F09-8148-C483321AD2D9}">
          <dgm14:cNvPr xmlns:dgm14="http://schemas.microsoft.com/office/drawing/2010/diagram" id="0" name="" descr="Esquema de una red neuronal imaginaria">
            <a:extLst>
              <a:ext uri="{FF2B5EF4-FFF2-40B4-BE49-F238E27FC236}">
                <a16:creationId xmlns:a16="http://schemas.microsoft.com/office/drawing/2014/main" id="{E58EA149-47F5-4396-AE74-1FAECFDF36F9}"/>
              </a:ext>
            </a:extLst>
          </dgm14:cNvPr>
        </a:ext>
      </dgm:extLst>
    </dgm:pt>
    <dgm:pt modelId="{459CAEFF-5F02-43D3-A65C-8C8A68FAA83A}" type="pres">
      <dgm:prSet presAssocID="{1AD429A0-A634-410F-964F-45236AFEC77A}" presName="Name0" presStyleCnt="0">
        <dgm:presLayoutVars>
          <dgm:dir/>
        </dgm:presLayoutVars>
      </dgm:prSet>
      <dgm:spPr/>
    </dgm:pt>
    <dgm:pt modelId="{1BE16F64-A7F0-4C0B-9560-8216B469B484}" type="pres">
      <dgm:prSet presAssocID="{5AB85454-7E5C-4A1F-AD86-9596B8A36ECA}" presName="picture_1" presStyleLbl="bgImgPlace1" presStyleIdx="0" presStyleCnt="1" custLinFactNeighborX="-15279"/>
      <dgm:spPr/>
    </dgm:pt>
    <dgm:pt modelId="{B99F8D01-D928-48AA-9363-C355DBE19362}" type="pres">
      <dgm:prSet presAssocID="{E8C8AEDD-52EF-4E9F-BD1F-B4AF03A2A917}" presName="text_1" presStyleLbl="node1" presStyleIdx="0" presStyleCnt="0">
        <dgm:presLayoutVars>
          <dgm:bulletEnabled val="1"/>
        </dgm:presLayoutVars>
      </dgm:prSet>
      <dgm:spPr/>
    </dgm:pt>
    <dgm:pt modelId="{FE48DE72-04D0-4A72-AFF3-AAFCF6E43C33}" type="pres">
      <dgm:prSet presAssocID="{1AD429A0-A634-410F-964F-45236AFEC77A}" presName="maxNode" presStyleCnt="0"/>
      <dgm:spPr/>
    </dgm:pt>
    <dgm:pt modelId="{09F67BF2-B7F8-42EE-9D52-793E9546B62B}" type="pres">
      <dgm:prSet presAssocID="{1AD429A0-A634-410F-964F-45236AFEC77A}" presName="Name33" presStyleCnt="0"/>
      <dgm:spPr/>
    </dgm:pt>
  </dgm:ptLst>
  <dgm:cxnLst>
    <dgm:cxn modelId="{BFFEEF4C-A922-428C-A068-8883A5723313}" type="presOf" srcId="{E8C8AEDD-52EF-4E9F-BD1F-B4AF03A2A917}" destId="{B99F8D01-D928-48AA-9363-C355DBE19362}" srcOrd="0" destOrd="0" presId="urn:microsoft.com/office/officeart/2008/layout/AccentedPicture"/>
    <dgm:cxn modelId="{EA48E785-A553-4757-8504-BBEB7F6AA4D1}" type="presOf" srcId="{1AD429A0-A634-410F-964F-45236AFEC77A}" destId="{459CAEFF-5F02-43D3-A65C-8C8A68FAA83A}" srcOrd="0" destOrd="0" presId="urn:microsoft.com/office/officeart/2008/layout/AccentedPicture"/>
    <dgm:cxn modelId="{3F185B87-B6B8-4BBB-8753-64E06BF2813D}" srcId="{1AD429A0-A634-410F-964F-45236AFEC77A}" destId="{E8C8AEDD-52EF-4E9F-BD1F-B4AF03A2A917}" srcOrd="0" destOrd="0" parTransId="{CBF8B5E3-A6FC-4497-B86C-CEFB0E515398}" sibTransId="{5AB85454-7E5C-4A1F-AD86-9596B8A36ECA}"/>
    <dgm:cxn modelId="{7E9336B4-843C-4EDE-9907-EB65B308906B}" type="presOf" srcId="{5AB85454-7E5C-4A1F-AD86-9596B8A36ECA}" destId="{1BE16F64-A7F0-4C0B-9560-8216B469B484}" srcOrd="0" destOrd="0" presId="urn:microsoft.com/office/officeart/2008/layout/AccentedPicture"/>
    <dgm:cxn modelId="{C9A4EE74-EE72-49B8-92F4-A9D18198E930}" type="presParOf" srcId="{459CAEFF-5F02-43D3-A65C-8C8A68FAA83A}" destId="{1BE16F64-A7F0-4C0B-9560-8216B469B484}" srcOrd="0" destOrd="0" presId="urn:microsoft.com/office/officeart/2008/layout/AccentedPicture"/>
    <dgm:cxn modelId="{3A1551DC-EEB2-4894-8F91-B3C1DF637ABF}" type="presParOf" srcId="{459CAEFF-5F02-43D3-A65C-8C8A68FAA83A}" destId="{B99F8D01-D928-48AA-9363-C355DBE19362}" srcOrd="1" destOrd="0" presId="urn:microsoft.com/office/officeart/2008/layout/AccentedPicture"/>
    <dgm:cxn modelId="{8B9626E2-E734-4BF9-92B5-4653AD9DF078}" type="presParOf" srcId="{459CAEFF-5F02-43D3-A65C-8C8A68FAA83A}" destId="{FE48DE72-04D0-4A72-AFF3-AAFCF6E43C33}" srcOrd="2" destOrd="0" presId="urn:microsoft.com/office/officeart/2008/layout/AccentedPicture"/>
    <dgm:cxn modelId="{85DD34BF-D641-4F9F-AE9E-AAF1B1FF83A5}" type="presParOf" srcId="{FE48DE72-04D0-4A72-AFF3-AAFCF6E43C33}" destId="{09F67BF2-B7F8-42EE-9D52-793E9546B62B}" srcOrd="0" destOrd="0" presId="urn:microsoft.com/office/officeart/2008/layout/AccentedPicture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F5DE546-DF4A-4E3A-91E7-9BE06881D7C6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E1491C82-D0E8-43E7-9D9F-5FB10402E659}">
      <dgm:prSet/>
      <dgm:spPr/>
      <dgm:t>
        <a:bodyPr/>
        <a:lstStyle/>
        <a:p>
          <a:r>
            <a:rPr lang="en-US" dirty="0"/>
            <a:t>Métricas de Precisión por Clase:</a:t>
          </a:r>
        </a:p>
      </dgm:t>
    </dgm:pt>
    <dgm:pt modelId="{0E557D9F-137E-44E6-8467-4422DD497D49}" type="parTrans" cxnId="{2719B52D-7E4F-4AD2-8190-680111415819}">
      <dgm:prSet/>
      <dgm:spPr/>
      <dgm:t>
        <a:bodyPr/>
        <a:lstStyle/>
        <a:p>
          <a:endParaRPr lang="en-US"/>
        </a:p>
      </dgm:t>
    </dgm:pt>
    <dgm:pt modelId="{8396C774-205C-4CD5-810F-7381FFA13DCD}" type="sibTrans" cxnId="{2719B52D-7E4F-4AD2-8190-680111415819}">
      <dgm:prSet/>
      <dgm:spPr/>
      <dgm:t>
        <a:bodyPr/>
        <a:lstStyle/>
        <a:p>
          <a:endParaRPr lang="en-US"/>
        </a:p>
      </dgm:t>
    </dgm:pt>
    <dgm:pt modelId="{0559498C-AB1E-4497-B575-FA6788FB8DC6}">
      <dgm:prSet/>
      <dgm:spPr/>
      <dgm:t>
        <a:bodyPr/>
        <a:lstStyle/>
        <a:p>
          <a:r>
            <a:rPr lang="en-US" dirty="0"/>
            <a:t>- Todos los valores son perfectos (1.000), lo que refuerza la observación anterior.</a:t>
          </a:r>
        </a:p>
      </dgm:t>
    </dgm:pt>
    <dgm:pt modelId="{ED1C1964-A2C6-4CA4-873F-39203FE86238}" type="parTrans" cxnId="{0E5C5A19-A703-4F98-861B-7A124C3FDD89}">
      <dgm:prSet/>
      <dgm:spPr/>
      <dgm:t>
        <a:bodyPr/>
        <a:lstStyle/>
        <a:p>
          <a:endParaRPr lang="en-US"/>
        </a:p>
      </dgm:t>
    </dgm:pt>
    <dgm:pt modelId="{90C0C969-CB1A-4D4C-A512-161F823DCC9F}" type="sibTrans" cxnId="{0E5C5A19-A703-4F98-861B-7A124C3FDD89}">
      <dgm:prSet/>
      <dgm:spPr/>
      <dgm:t>
        <a:bodyPr/>
        <a:lstStyle/>
        <a:p>
          <a:endParaRPr lang="en-US"/>
        </a:p>
      </dgm:t>
    </dgm:pt>
    <dgm:pt modelId="{43D8A814-D8E4-4EDE-A49F-FFE3A210618B}">
      <dgm:prSet/>
      <dgm:spPr/>
      <dgm:t>
        <a:bodyPr/>
        <a:lstStyle/>
        <a:p>
          <a:r>
            <a:rPr lang="en-US" dirty="0"/>
            <a:t>Matriz de Confusión:</a:t>
          </a:r>
        </a:p>
      </dgm:t>
    </dgm:pt>
    <dgm:pt modelId="{848FA404-917D-4223-BC44-7F6FFC1935D9}" type="parTrans" cxnId="{EAEADC20-6D9C-4E18-BF88-8B9A51E75F46}">
      <dgm:prSet/>
      <dgm:spPr/>
      <dgm:t>
        <a:bodyPr/>
        <a:lstStyle/>
        <a:p>
          <a:endParaRPr lang="en-US"/>
        </a:p>
      </dgm:t>
    </dgm:pt>
    <dgm:pt modelId="{E7F74E78-31FD-47A1-ADDA-512EF03B4D6A}" type="sibTrans" cxnId="{EAEADC20-6D9C-4E18-BF88-8B9A51E75F46}">
      <dgm:prSet/>
      <dgm:spPr/>
      <dgm:t>
        <a:bodyPr/>
        <a:lstStyle/>
        <a:p>
          <a:endParaRPr lang="en-US"/>
        </a:p>
      </dgm:t>
    </dgm:pt>
    <dgm:pt modelId="{38D586B4-9ED0-4A01-98EE-D83B285595A1}">
      <dgm:prSet/>
      <dgm:spPr/>
      <dgm:t>
        <a:bodyPr/>
        <a:lstStyle/>
        <a:p>
          <a:r>
            <a:rPr lang="en-US" dirty="0"/>
            <a:t>- Todas las instancias de 'sí' fueron clasificadas correctamente como 'sí' (89/89).</a:t>
          </a:r>
        </a:p>
      </dgm:t>
    </dgm:pt>
    <dgm:pt modelId="{3AC58500-1BEA-4471-9311-2D2A7FAC48C1}" type="parTrans" cxnId="{4B9521B7-8EF2-4BFD-B393-FA8A0581E285}">
      <dgm:prSet/>
      <dgm:spPr/>
      <dgm:t>
        <a:bodyPr/>
        <a:lstStyle/>
        <a:p>
          <a:endParaRPr lang="en-US"/>
        </a:p>
      </dgm:t>
    </dgm:pt>
    <dgm:pt modelId="{E6D15D39-38CE-4554-A556-9EA6E595E93C}" type="sibTrans" cxnId="{4B9521B7-8EF2-4BFD-B393-FA8A0581E285}">
      <dgm:prSet/>
      <dgm:spPr/>
      <dgm:t>
        <a:bodyPr/>
        <a:lstStyle/>
        <a:p>
          <a:endParaRPr lang="en-US"/>
        </a:p>
      </dgm:t>
    </dgm:pt>
    <dgm:pt modelId="{E34C296A-71FD-4752-8800-BAD79973AD74}">
      <dgm:prSet/>
      <dgm:spPr/>
      <dgm:t>
        <a:bodyPr/>
        <a:lstStyle/>
        <a:p>
          <a:r>
            <a:rPr lang="en-US" dirty="0"/>
            <a:t>- Todas las instancias de 'no' fueron clasificadas correctamente como 'no' (61/61).</a:t>
          </a:r>
        </a:p>
      </dgm:t>
    </dgm:pt>
    <dgm:pt modelId="{06597DC9-7AE8-482B-8864-F1E855F396B5}" type="parTrans" cxnId="{D9B3D039-C9E5-42FE-AEE0-293B12FF9118}">
      <dgm:prSet/>
      <dgm:spPr/>
      <dgm:t>
        <a:bodyPr/>
        <a:lstStyle/>
        <a:p>
          <a:endParaRPr lang="en-US"/>
        </a:p>
      </dgm:t>
    </dgm:pt>
    <dgm:pt modelId="{2A6237EC-3910-49B0-8BB8-C1984057FED1}" type="sibTrans" cxnId="{D9B3D039-C9E5-42FE-AEE0-293B12FF9118}">
      <dgm:prSet/>
      <dgm:spPr/>
      <dgm:t>
        <a:bodyPr/>
        <a:lstStyle/>
        <a:p>
          <a:endParaRPr lang="en-US"/>
        </a:p>
      </dgm:t>
    </dgm:pt>
    <dgm:pt modelId="{1B843ED5-0746-43B4-A6F7-CE6450A35F63}">
      <dgm:prSet/>
      <dgm:spPr/>
      <dgm:t>
        <a:bodyPr/>
        <a:lstStyle/>
        <a:p>
          <a:r>
            <a:rPr lang="en-US" dirty="0"/>
            <a:t>- No hubo ningún error de clasificación.</a:t>
          </a:r>
        </a:p>
      </dgm:t>
    </dgm:pt>
    <dgm:pt modelId="{4B0B54FD-4375-4F6F-9744-8E929BBC820C}" type="parTrans" cxnId="{F1F71916-7BD4-4B3C-9D3B-7703537A2322}">
      <dgm:prSet/>
      <dgm:spPr/>
      <dgm:t>
        <a:bodyPr/>
        <a:lstStyle/>
        <a:p>
          <a:endParaRPr lang="en-US"/>
        </a:p>
      </dgm:t>
    </dgm:pt>
    <dgm:pt modelId="{48338D0B-7E75-4B6B-B1FC-B23266F83D56}" type="sibTrans" cxnId="{F1F71916-7BD4-4B3C-9D3B-7703537A2322}">
      <dgm:prSet/>
      <dgm:spPr/>
      <dgm:t>
        <a:bodyPr/>
        <a:lstStyle/>
        <a:p>
          <a:endParaRPr lang="en-US"/>
        </a:p>
      </dgm:t>
    </dgm:pt>
    <dgm:pt modelId="{3045BB66-351D-479C-B7D6-46B84C48B01F}" type="pres">
      <dgm:prSet presAssocID="{2F5DE546-DF4A-4E3A-91E7-9BE06881D7C6}" presName="linear" presStyleCnt="0">
        <dgm:presLayoutVars>
          <dgm:animLvl val="lvl"/>
          <dgm:resizeHandles val="exact"/>
        </dgm:presLayoutVars>
      </dgm:prSet>
      <dgm:spPr/>
    </dgm:pt>
    <dgm:pt modelId="{37A6637F-8184-4BC1-8E6C-62505585DC40}" type="pres">
      <dgm:prSet presAssocID="{E1491C82-D0E8-43E7-9D9F-5FB10402E659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C14B0034-A4C5-4D64-B381-A502460BE1A8}" type="pres">
      <dgm:prSet presAssocID="{8396C774-205C-4CD5-810F-7381FFA13DCD}" presName="spacer" presStyleCnt="0"/>
      <dgm:spPr/>
    </dgm:pt>
    <dgm:pt modelId="{0D34A719-F3FC-48CA-8878-EDB57EAA4B26}" type="pres">
      <dgm:prSet presAssocID="{0559498C-AB1E-4497-B575-FA6788FB8DC6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0C3D35DC-04A9-4118-8FAF-77F2E53C7965}" type="pres">
      <dgm:prSet presAssocID="{90C0C969-CB1A-4D4C-A512-161F823DCC9F}" presName="spacer" presStyleCnt="0"/>
      <dgm:spPr/>
    </dgm:pt>
    <dgm:pt modelId="{1B41B182-45EB-461B-BBE1-425C4AD86543}" type="pres">
      <dgm:prSet presAssocID="{43D8A814-D8E4-4EDE-A49F-FFE3A210618B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95EC7DD4-93B8-4B9E-9CBC-B92F17FB0859}" type="pres">
      <dgm:prSet presAssocID="{E7F74E78-31FD-47A1-ADDA-512EF03B4D6A}" presName="spacer" presStyleCnt="0"/>
      <dgm:spPr/>
    </dgm:pt>
    <dgm:pt modelId="{3D936CF6-F07E-4A4B-9CCE-F9B2F347936E}" type="pres">
      <dgm:prSet presAssocID="{38D586B4-9ED0-4A01-98EE-D83B285595A1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599E3B13-81B2-49D3-BCD0-7E7D261AEAC6}" type="pres">
      <dgm:prSet presAssocID="{E6D15D39-38CE-4554-A556-9EA6E595E93C}" presName="spacer" presStyleCnt="0"/>
      <dgm:spPr/>
    </dgm:pt>
    <dgm:pt modelId="{E372EE7A-D5EA-401D-88F7-3E6387232640}" type="pres">
      <dgm:prSet presAssocID="{E34C296A-71FD-4752-8800-BAD79973AD74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595A4418-A8C5-45EE-8FCF-76C0DB62B1CA}" type="pres">
      <dgm:prSet presAssocID="{2A6237EC-3910-49B0-8BB8-C1984057FED1}" presName="spacer" presStyleCnt="0"/>
      <dgm:spPr/>
    </dgm:pt>
    <dgm:pt modelId="{F4BE056D-118E-41E4-988E-189DB9ECA968}" type="pres">
      <dgm:prSet presAssocID="{1B843ED5-0746-43B4-A6F7-CE6450A35F63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F1F71916-7BD4-4B3C-9D3B-7703537A2322}" srcId="{2F5DE546-DF4A-4E3A-91E7-9BE06881D7C6}" destId="{1B843ED5-0746-43B4-A6F7-CE6450A35F63}" srcOrd="5" destOrd="0" parTransId="{4B0B54FD-4375-4F6F-9744-8E929BBC820C}" sibTransId="{48338D0B-7E75-4B6B-B1FC-B23266F83D56}"/>
    <dgm:cxn modelId="{0E5C5A19-A703-4F98-861B-7A124C3FDD89}" srcId="{2F5DE546-DF4A-4E3A-91E7-9BE06881D7C6}" destId="{0559498C-AB1E-4497-B575-FA6788FB8DC6}" srcOrd="1" destOrd="0" parTransId="{ED1C1964-A2C6-4CA4-873F-39203FE86238}" sibTransId="{90C0C969-CB1A-4D4C-A512-161F823DCC9F}"/>
    <dgm:cxn modelId="{26F8821C-6442-4E00-AAD3-C3A536700CFD}" type="presOf" srcId="{E34C296A-71FD-4752-8800-BAD79973AD74}" destId="{E372EE7A-D5EA-401D-88F7-3E6387232640}" srcOrd="0" destOrd="0" presId="urn:microsoft.com/office/officeart/2005/8/layout/vList2"/>
    <dgm:cxn modelId="{EAEADC20-6D9C-4E18-BF88-8B9A51E75F46}" srcId="{2F5DE546-DF4A-4E3A-91E7-9BE06881D7C6}" destId="{43D8A814-D8E4-4EDE-A49F-FFE3A210618B}" srcOrd="2" destOrd="0" parTransId="{848FA404-917D-4223-BC44-7F6FFC1935D9}" sibTransId="{E7F74E78-31FD-47A1-ADDA-512EF03B4D6A}"/>
    <dgm:cxn modelId="{D367062B-BF3F-4F92-9CE8-02A88B1B7DE9}" type="presOf" srcId="{2F5DE546-DF4A-4E3A-91E7-9BE06881D7C6}" destId="{3045BB66-351D-479C-B7D6-46B84C48B01F}" srcOrd="0" destOrd="0" presId="urn:microsoft.com/office/officeart/2005/8/layout/vList2"/>
    <dgm:cxn modelId="{2719B52D-7E4F-4AD2-8190-680111415819}" srcId="{2F5DE546-DF4A-4E3A-91E7-9BE06881D7C6}" destId="{E1491C82-D0E8-43E7-9D9F-5FB10402E659}" srcOrd="0" destOrd="0" parTransId="{0E557D9F-137E-44E6-8467-4422DD497D49}" sibTransId="{8396C774-205C-4CD5-810F-7381FFA13DCD}"/>
    <dgm:cxn modelId="{D9B3D039-C9E5-42FE-AEE0-293B12FF9118}" srcId="{2F5DE546-DF4A-4E3A-91E7-9BE06881D7C6}" destId="{E34C296A-71FD-4752-8800-BAD79973AD74}" srcOrd="4" destOrd="0" parTransId="{06597DC9-7AE8-482B-8864-F1E855F396B5}" sibTransId="{2A6237EC-3910-49B0-8BB8-C1984057FED1}"/>
    <dgm:cxn modelId="{FBE2195B-0CB9-44AA-A7D1-3E53072CE6E4}" type="presOf" srcId="{38D586B4-9ED0-4A01-98EE-D83B285595A1}" destId="{3D936CF6-F07E-4A4B-9CCE-F9B2F347936E}" srcOrd="0" destOrd="0" presId="urn:microsoft.com/office/officeart/2005/8/layout/vList2"/>
    <dgm:cxn modelId="{F69F4075-D546-4CF4-A76A-64B066338537}" type="presOf" srcId="{E1491C82-D0E8-43E7-9D9F-5FB10402E659}" destId="{37A6637F-8184-4BC1-8E6C-62505585DC40}" srcOrd="0" destOrd="0" presId="urn:microsoft.com/office/officeart/2005/8/layout/vList2"/>
    <dgm:cxn modelId="{A2F2C29C-F5F9-4C97-84B4-28B438D1F1E9}" type="presOf" srcId="{1B843ED5-0746-43B4-A6F7-CE6450A35F63}" destId="{F4BE056D-118E-41E4-988E-189DB9ECA968}" srcOrd="0" destOrd="0" presId="urn:microsoft.com/office/officeart/2005/8/layout/vList2"/>
    <dgm:cxn modelId="{C0F0439D-2D8A-4199-8F97-66477848DC3B}" type="presOf" srcId="{0559498C-AB1E-4497-B575-FA6788FB8DC6}" destId="{0D34A719-F3FC-48CA-8878-EDB57EAA4B26}" srcOrd="0" destOrd="0" presId="urn:microsoft.com/office/officeart/2005/8/layout/vList2"/>
    <dgm:cxn modelId="{4B9521B7-8EF2-4BFD-B393-FA8A0581E285}" srcId="{2F5DE546-DF4A-4E3A-91E7-9BE06881D7C6}" destId="{38D586B4-9ED0-4A01-98EE-D83B285595A1}" srcOrd="3" destOrd="0" parTransId="{3AC58500-1BEA-4471-9311-2D2A7FAC48C1}" sibTransId="{E6D15D39-38CE-4554-A556-9EA6E595E93C}"/>
    <dgm:cxn modelId="{CD3AACF5-7645-4BA8-A741-EB91C29ADCF5}" type="presOf" srcId="{43D8A814-D8E4-4EDE-A49F-FFE3A210618B}" destId="{1B41B182-45EB-461B-BBE1-425C4AD86543}" srcOrd="0" destOrd="0" presId="urn:microsoft.com/office/officeart/2005/8/layout/vList2"/>
    <dgm:cxn modelId="{65EA96BD-ACD3-48E3-AE21-AB101C5AB922}" type="presParOf" srcId="{3045BB66-351D-479C-B7D6-46B84C48B01F}" destId="{37A6637F-8184-4BC1-8E6C-62505585DC40}" srcOrd="0" destOrd="0" presId="urn:microsoft.com/office/officeart/2005/8/layout/vList2"/>
    <dgm:cxn modelId="{860E556A-F3CF-4017-9201-47C733331E64}" type="presParOf" srcId="{3045BB66-351D-479C-B7D6-46B84C48B01F}" destId="{C14B0034-A4C5-4D64-B381-A502460BE1A8}" srcOrd="1" destOrd="0" presId="urn:microsoft.com/office/officeart/2005/8/layout/vList2"/>
    <dgm:cxn modelId="{A9502BDC-86CC-4D76-8495-1192DC3FC354}" type="presParOf" srcId="{3045BB66-351D-479C-B7D6-46B84C48B01F}" destId="{0D34A719-F3FC-48CA-8878-EDB57EAA4B26}" srcOrd="2" destOrd="0" presId="urn:microsoft.com/office/officeart/2005/8/layout/vList2"/>
    <dgm:cxn modelId="{7146B82B-0AAA-40D1-8DE8-0007673FB7BE}" type="presParOf" srcId="{3045BB66-351D-479C-B7D6-46B84C48B01F}" destId="{0C3D35DC-04A9-4118-8FAF-77F2E53C7965}" srcOrd="3" destOrd="0" presId="urn:microsoft.com/office/officeart/2005/8/layout/vList2"/>
    <dgm:cxn modelId="{38BD8DFB-F865-4781-B544-2ED048CC1C70}" type="presParOf" srcId="{3045BB66-351D-479C-B7D6-46B84C48B01F}" destId="{1B41B182-45EB-461B-BBE1-425C4AD86543}" srcOrd="4" destOrd="0" presId="urn:microsoft.com/office/officeart/2005/8/layout/vList2"/>
    <dgm:cxn modelId="{EE5C9DE8-8DEB-4712-B3CC-FFF33EBEBE37}" type="presParOf" srcId="{3045BB66-351D-479C-B7D6-46B84C48B01F}" destId="{95EC7DD4-93B8-4B9E-9CBC-B92F17FB0859}" srcOrd="5" destOrd="0" presId="urn:microsoft.com/office/officeart/2005/8/layout/vList2"/>
    <dgm:cxn modelId="{E2D4CE1E-E0D8-49F5-B1E4-4A951C50382A}" type="presParOf" srcId="{3045BB66-351D-479C-B7D6-46B84C48B01F}" destId="{3D936CF6-F07E-4A4B-9CCE-F9B2F347936E}" srcOrd="6" destOrd="0" presId="urn:microsoft.com/office/officeart/2005/8/layout/vList2"/>
    <dgm:cxn modelId="{B98A123E-97E9-49B5-924F-5CFB8E02682F}" type="presParOf" srcId="{3045BB66-351D-479C-B7D6-46B84C48B01F}" destId="{599E3B13-81B2-49D3-BCD0-7E7D261AEAC6}" srcOrd="7" destOrd="0" presId="urn:microsoft.com/office/officeart/2005/8/layout/vList2"/>
    <dgm:cxn modelId="{40A9870E-E3F0-4B32-8A88-7DE308AACF76}" type="presParOf" srcId="{3045BB66-351D-479C-B7D6-46B84C48B01F}" destId="{E372EE7A-D5EA-401D-88F7-3E6387232640}" srcOrd="8" destOrd="0" presId="urn:microsoft.com/office/officeart/2005/8/layout/vList2"/>
    <dgm:cxn modelId="{83B91B2D-B1B0-46B7-BA4A-49D871F6BD84}" type="presParOf" srcId="{3045BB66-351D-479C-B7D6-46B84C48B01F}" destId="{595A4418-A8C5-45EE-8FCF-76C0DB62B1CA}" srcOrd="9" destOrd="0" presId="urn:microsoft.com/office/officeart/2005/8/layout/vList2"/>
    <dgm:cxn modelId="{CD70920A-9450-4702-B997-47A7463A46D6}" type="presParOf" srcId="{3045BB66-351D-479C-B7D6-46B84C48B01F}" destId="{F4BE056D-118E-41E4-988E-189DB9ECA968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AE0964C-B17D-4CDE-9438-42FB5FB25EE9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BA75FA99-E3D0-4789-AA6A-0DAF6271DEE2}">
      <dgm:prSet/>
      <dgm:spPr/>
      <dgm:t>
        <a:bodyPr/>
        <a:lstStyle/>
        <a:p>
          <a:r>
            <a:rPr lang="en-US" dirty="0"/>
            <a:t>El modelo J48 logró una clasificación perfecta en este conjunto de datos bajo validación cruzada.</a:t>
          </a:r>
        </a:p>
      </dgm:t>
    </dgm:pt>
    <dgm:pt modelId="{27E78FF4-B96A-4685-9122-A91120E283A6}" type="parTrans" cxnId="{1672BA50-9527-4BD0-A2BE-46632058C995}">
      <dgm:prSet/>
      <dgm:spPr/>
      <dgm:t>
        <a:bodyPr/>
        <a:lstStyle/>
        <a:p>
          <a:endParaRPr lang="en-US"/>
        </a:p>
      </dgm:t>
    </dgm:pt>
    <dgm:pt modelId="{FE0364BD-EF97-4DE4-ADC5-81A57C3F89CD}" type="sibTrans" cxnId="{1672BA50-9527-4BD0-A2BE-46632058C995}">
      <dgm:prSet/>
      <dgm:spPr/>
      <dgm:t>
        <a:bodyPr/>
        <a:lstStyle/>
        <a:p>
          <a:endParaRPr lang="en-US"/>
        </a:p>
      </dgm:t>
    </dgm:pt>
    <dgm:pt modelId="{7C78CB24-34CB-48CC-B1AC-B1CA621924B6}">
      <dgm:prSet/>
      <dgm:spPr/>
      <dgm:t>
        <a:bodyPr/>
        <a:lstStyle/>
        <a:p>
          <a:r>
            <a:rPr lang="en-US" dirty="0"/>
            <a:t>Esto puede indicar que los datos son muy fáciles de separar o que hay un posible sobreajuste si el conjunto es pequeño o no representa bien la variabilidad real.</a:t>
          </a:r>
        </a:p>
      </dgm:t>
    </dgm:pt>
    <dgm:pt modelId="{10AC8947-8724-48A3-AF3B-4E6D66615C46}" type="parTrans" cxnId="{759C48D4-F9AE-498C-9DEB-418622ADF70E}">
      <dgm:prSet/>
      <dgm:spPr/>
      <dgm:t>
        <a:bodyPr/>
        <a:lstStyle/>
        <a:p>
          <a:endParaRPr lang="en-US"/>
        </a:p>
      </dgm:t>
    </dgm:pt>
    <dgm:pt modelId="{48935494-13D4-4B6B-8583-3E4EAEF7174F}" type="sibTrans" cxnId="{759C48D4-F9AE-498C-9DEB-418622ADF70E}">
      <dgm:prSet/>
      <dgm:spPr/>
      <dgm:t>
        <a:bodyPr/>
        <a:lstStyle/>
        <a:p>
          <a:endParaRPr lang="en-US"/>
        </a:p>
      </dgm:t>
    </dgm:pt>
    <dgm:pt modelId="{ED27E12B-A6CE-4C91-A948-27149CD2C420}">
      <dgm:prSet/>
      <dgm:spPr/>
      <dgm:t>
        <a:bodyPr/>
        <a:lstStyle/>
        <a:p>
          <a:r>
            <a:rPr lang="en-US" dirty="0"/>
            <a:t>Si los datos son representativos y no hay errores en la preparación, el modelo es altamente efectivo para este problema específico.</a:t>
          </a:r>
        </a:p>
      </dgm:t>
    </dgm:pt>
    <dgm:pt modelId="{5AC3F3C0-4F5B-47F9-80EE-BD59967115F6}" type="parTrans" cxnId="{BC5A96B5-26B9-43A4-ACA2-A60797D17264}">
      <dgm:prSet/>
      <dgm:spPr/>
      <dgm:t>
        <a:bodyPr/>
        <a:lstStyle/>
        <a:p>
          <a:endParaRPr lang="en-US"/>
        </a:p>
      </dgm:t>
    </dgm:pt>
    <dgm:pt modelId="{ECEA0F09-893E-477B-B56F-A406C82A54E5}" type="sibTrans" cxnId="{BC5A96B5-26B9-43A4-ACA2-A60797D17264}">
      <dgm:prSet/>
      <dgm:spPr/>
      <dgm:t>
        <a:bodyPr/>
        <a:lstStyle/>
        <a:p>
          <a:endParaRPr lang="en-US"/>
        </a:p>
      </dgm:t>
    </dgm:pt>
    <dgm:pt modelId="{48C79062-6AEC-4A88-9CE4-3515EDC660C9}">
      <dgm:prSet/>
      <dgm:spPr/>
      <dgm:t>
        <a:bodyPr/>
        <a:lstStyle/>
        <a:p>
          <a:r>
            <a:rPr lang="en-US" dirty="0"/>
            <a:t>Si se busca aplicar el modelo en datos nuevos, se recomienda verificar que el conjunto de datos no esté sobreajustado y que sea representativo de casos reales.</a:t>
          </a:r>
        </a:p>
      </dgm:t>
    </dgm:pt>
    <dgm:pt modelId="{724F66F4-F16B-469C-8DF7-F782AF2C147D}" type="parTrans" cxnId="{F57E16E4-E96C-4029-9127-5CFB8C596485}">
      <dgm:prSet/>
      <dgm:spPr/>
      <dgm:t>
        <a:bodyPr/>
        <a:lstStyle/>
        <a:p>
          <a:endParaRPr lang="en-US"/>
        </a:p>
      </dgm:t>
    </dgm:pt>
    <dgm:pt modelId="{A4373BB3-7785-4E26-8BAB-AB23A8E804D8}" type="sibTrans" cxnId="{F57E16E4-E96C-4029-9127-5CFB8C596485}">
      <dgm:prSet/>
      <dgm:spPr/>
      <dgm:t>
        <a:bodyPr/>
        <a:lstStyle/>
        <a:p>
          <a:endParaRPr lang="en-US"/>
        </a:p>
      </dgm:t>
    </dgm:pt>
    <dgm:pt modelId="{E0DFE8F3-1813-40BA-A9F1-B06DBB811B62}" type="pres">
      <dgm:prSet presAssocID="{EAE0964C-B17D-4CDE-9438-42FB5FB25EE9}" presName="linear" presStyleCnt="0">
        <dgm:presLayoutVars>
          <dgm:animLvl val="lvl"/>
          <dgm:resizeHandles val="exact"/>
        </dgm:presLayoutVars>
      </dgm:prSet>
      <dgm:spPr/>
    </dgm:pt>
    <dgm:pt modelId="{D99E9D6A-BA7E-4323-AA83-AA72A7A7F673}" type="pres">
      <dgm:prSet presAssocID="{BA75FA99-E3D0-4789-AA6A-0DAF6271DEE2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00267B99-0EAB-4C19-96A2-E706A6DEF830}" type="pres">
      <dgm:prSet presAssocID="{FE0364BD-EF97-4DE4-ADC5-81A57C3F89CD}" presName="spacer" presStyleCnt="0"/>
      <dgm:spPr/>
    </dgm:pt>
    <dgm:pt modelId="{8C0929C5-86DF-4686-BD7E-CE95014AF0A2}" type="pres">
      <dgm:prSet presAssocID="{7C78CB24-34CB-48CC-B1AC-B1CA621924B6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F58D8542-7A05-43EE-8C69-C3EF359476B6}" type="pres">
      <dgm:prSet presAssocID="{48935494-13D4-4B6B-8583-3E4EAEF7174F}" presName="spacer" presStyleCnt="0"/>
      <dgm:spPr/>
    </dgm:pt>
    <dgm:pt modelId="{0EEC9830-728F-41F9-B87F-2690FD5579DE}" type="pres">
      <dgm:prSet presAssocID="{ED27E12B-A6CE-4C91-A948-27149CD2C420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F9781C11-7222-4551-ACE7-D585F32932B0}" type="pres">
      <dgm:prSet presAssocID="{ECEA0F09-893E-477B-B56F-A406C82A54E5}" presName="spacer" presStyleCnt="0"/>
      <dgm:spPr/>
    </dgm:pt>
    <dgm:pt modelId="{93E42E82-D286-47CE-919F-FDE792C2B9DC}" type="pres">
      <dgm:prSet presAssocID="{48C79062-6AEC-4A88-9CE4-3515EDC660C9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C84F9905-0B89-4095-988B-EC7C69AA9593}" type="presOf" srcId="{7C78CB24-34CB-48CC-B1AC-B1CA621924B6}" destId="{8C0929C5-86DF-4686-BD7E-CE95014AF0A2}" srcOrd="0" destOrd="0" presId="urn:microsoft.com/office/officeart/2005/8/layout/vList2"/>
    <dgm:cxn modelId="{E1A67569-15FB-41D0-BBD8-BCA4D3E70E4C}" type="presOf" srcId="{BA75FA99-E3D0-4789-AA6A-0DAF6271DEE2}" destId="{D99E9D6A-BA7E-4323-AA83-AA72A7A7F673}" srcOrd="0" destOrd="0" presId="urn:microsoft.com/office/officeart/2005/8/layout/vList2"/>
    <dgm:cxn modelId="{34ED8D4F-8FBC-470E-B37B-42A042CACE8F}" type="presOf" srcId="{48C79062-6AEC-4A88-9CE4-3515EDC660C9}" destId="{93E42E82-D286-47CE-919F-FDE792C2B9DC}" srcOrd="0" destOrd="0" presId="urn:microsoft.com/office/officeart/2005/8/layout/vList2"/>
    <dgm:cxn modelId="{ACBD5B70-7231-45AD-9D12-3F1049EB3557}" type="presOf" srcId="{ED27E12B-A6CE-4C91-A948-27149CD2C420}" destId="{0EEC9830-728F-41F9-B87F-2690FD5579DE}" srcOrd="0" destOrd="0" presId="urn:microsoft.com/office/officeart/2005/8/layout/vList2"/>
    <dgm:cxn modelId="{1672BA50-9527-4BD0-A2BE-46632058C995}" srcId="{EAE0964C-B17D-4CDE-9438-42FB5FB25EE9}" destId="{BA75FA99-E3D0-4789-AA6A-0DAF6271DEE2}" srcOrd="0" destOrd="0" parTransId="{27E78FF4-B96A-4685-9122-A91120E283A6}" sibTransId="{FE0364BD-EF97-4DE4-ADC5-81A57C3F89CD}"/>
    <dgm:cxn modelId="{96C66992-0DB5-4D96-BA83-D2473F3B6BCE}" type="presOf" srcId="{EAE0964C-B17D-4CDE-9438-42FB5FB25EE9}" destId="{E0DFE8F3-1813-40BA-A9F1-B06DBB811B62}" srcOrd="0" destOrd="0" presId="urn:microsoft.com/office/officeart/2005/8/layout/vList2"/>
    <dgm:cxn modelId="{BC5A96B5-26B9-43A4-ACA2-A60797D17264}" srcId="{EAE0964C-B17D-4CDE-9438-42FB5FB25EE9}" destId="{ED27E12B-A6CE-4C91-A948-27149CD2C420}" srcOrd="2" destOrd="0" parTransId="{5AC3F3C0-4F5B-47F9-80EE-BD59967115F6}" sibTransId="{ECEA0F09-893E-477B-B56F-A406C82A54E5}"/>
    <dgm:cxn modelId="{759C48D4-F9AE-498C-9DEB-418622ADF70E}" srcId="{EAE0964C-B17D-4CDE-9438-42FB5FB25EE9}" destId="{7C78CB24-34CB-48CC-B1AC-B1CA621924B6}" srcOrd="1" destOrd="0" parTransId="{10AC8947-8724-48A3-AF3B-4E6D66615C46}" sibTransId="{48935494-13D4-4B6B-8583-3E4EAEF7174F}"/>
    <dgm:cxn modelId="{F57E16E4-E96C-4029-9127-5CFB8C596485}" srcId="{EAE0964C-B17D-4CDE-9438-42FB5FB25EE9}" destId="{48C79062-6AEC-4A88-9CE4-3515EDC660C9}" srcOrd="3" destOrd="0" parTransId="{724F66F4-F16B-469C-8DF7-F782AF2C147D}" sibTransId="{A4373BB3-7785-4E26-8BAB-AB23A8E804D8}"/>
    <dgm:cxn modelId="{4E6D3CEA-438A-424F-9C20-68A9C1389363}" type="presParOf" srcId="{E0DFE8F3-1813-40BA-A9F1-B06DBB811B62}" destId="{D99E9D6A-BA7E-4323-AA83-AA72A7A7F673}" srcOrd="0" destOrd="0" presId="urn:microsoft.com/office/officeart/2005/8/layout/vList2"/>
    <dgm:cxn modelId="{218EB2C8-FCA7-49C6-9807-7507E115B69C}" type="presParOf" srcId="{E0DFE8F3-1813-40BA-A9F1-B06DBB811B62}" destId="{00267B99-0EAB-4C19-96A2-E706A6DEF830}" srcOrd="1" destOrd="0" presId="urn:microsoft.com/office/officeart/2005/8/layout/vList2"/>
    <dgm:cxn modelId="{13E09CD7-EBD4-448D-B704-79D0C6DD9181}" type="presParOf" srcId="{E0DFE8F3-1813-40BA-A9F1-B06DBB811B62}" destId="{8C0929C5-86DF-4686-BD7E-CE95014AF0A2}" srcOrd="2" destOrd="0" presId="urn:microsoft.com/office/officeart/2005/8/layout/vList2"/>
    <dgm:cxn modelId="{A1431CE2-BCCC-4981-A5AE-B6AB0B63A211}" type="presParOf" srcId="{E0DFE8F3-1813-40BA-A9F1-B06DBB811B62}" destId="{F58D8542-7A05-43EE-8C69-C3EF359476B6}" srcOrd="3" destOrd="0" presId="urn:microsoft.com/office/officeart/2005/8/layout/vList2"/>
    <dgm:cxn modelId="{CB1FC8C4-DB1B-4A0C-B9AC-7C5D1C2C83C4}" type="presParOf" srcId="{E0DFE8F3-1813-40BA-A9F1-B06DBB811B62}" destId="{0EEC9830-728F-41F9-B87F-2690FD5579DE}" srcOrd="4" destOrd="0" presId="urn:microsoft.com/office/officeart/2005/8/layout/vList2"/>
    <dgm:cxn modelId="{18166075-9AA6-4760-AFBA-EE1BB69DAF91}" type="presParOf" srcId="{E0DFE8F3-1813-40BA-A9F1-B06DBB811B62}" destId="{F9781C11-7222-4551-ACE7-D585F32932B0}" srcOrd="5" destOrd="0" presId="urn:microsoft.com/office/officeart/2005/8/layout/vList2"/>
    <dgm:cxn modelId="{DF35361F-40B5-4BCB-8385-52EA4B86F138}" type="presParOf" srcId="{E0DFE8F3-1813-40BA-A9F1-B06DBB811B62}" destId="{93E42E82-D286-47CE-919F-FDE792C2B9DC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E16F64-A7F0-4C0B-9560-8216B469B484}">
      <dsp:nvSpPr>
        <dsp:cNvPr id="0" name=""/>
        <dsp:cNvSpPr/>
      </dsp:nvSpPr>
      <dsp:spPr>
        <a:xfrm>
          <a:off x="555436" y="0"/>
          <a:ext cx="3285744" cy="4191000"/>
        </a:xfrm>
        <a:prstGeom prst="round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2000" r="-32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99F8D01-D928-48AA-9363-C355DBE19362}">
      <dsp:nvSpPr>
        <dsp:cNvPr id="0" name=""/>
        <dsp:cNvSpPr/>
      </dsp:nvSpPr>
      <dsp:spPr>
        <a:xfrm>
          <a:off x="1188895" y="1676399"/>
          <a:ext cx="2530022" cy="2514600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0" tIns="165100" rIns="165100" bIns="165100" numCol="1" spcCol="1270" anchor="b" anchorCtr="0">
          <a:noAutofit/>
        </a:bodyPr>
        <a:lstStyle/>
        <a:p>
          <a:pPr marL="0" lvl="0" indent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PE" sz="6500" kern="1200" dirty="0"/>
        </a:p>
        <a:p>
          <a:pPr marL="0" lvl="0" indent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PE" sz="6500" kern="1200" dirty="0"/>
            <a:t>.</a:t>
          </a:r>
        </a:p>
      </dsp:txBody>
      <dsp:txXfrm>
        <a:off x="1188895" y="1676399"/>
        <a:ext cx="2530022" cy="25146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7A6637F-8184-4BC1-8E6C-62505585DC40}">
      <dsp:nvSpPr>
        <dsp:cNvPr id="0" name=""/>
        <dsp:cNvSpPr/>
      </dsp:nvSpPr>
      <dsp:spPr>
        <a:xfrm>
          <a:off x="0" y="141872"/>
          <a:ext cx="4988440" cy="794503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Métricas de Precisión por Clase:</a:t>
          </a:r>
        </a:p>
      </dsp:txBody>
      <dsp:txXfrm>
        <a:off x="38784" y="180656"/>
        <a:ext cx="4910872" cy="716935"/>
      </dsp:txXfrm>
    </dsp:sp>
    <dsp:sp modelId="{0D34A719-F3FC-48CA-8878-EDB57EAA4B26}">
      <dsp:nvSpPr>
        <dsp:cNvPr id="0" name=""/>
        <dsp:cNvSpPr/>
      </dsp:nvSpPr>
      <dsp:spPr>
        <a:xfrm>
          <a:off x="0" y="993975"/>
          <a:ext cx="4988440" cy="794503"/>
        </a:xfrm>
        <a:prstGeom prst="roundRect">
          <a:avLst/>
        </a:prstGeom>
        <a:solidFill>
          <a:schemeClr val="accent5">
            <a:hueOff val="-1351709"/>
            <a:satOff val="-3484"/>
            <a:lumOff val="-235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- Todos los valores son perfectos (1.000), lo que refuerza la observación anterior.</a:t>
          </a:r>
        </a:p>
      </dsp:txBody>
      <dsp:txXfrm>
        <a:off x="38784" y="1032759"/>
        <a:ext cx="4910872" cy="716935"/>
      </dsp:txXfrm>
    </dsp:sp>
    <dsp:sp modelId="{1B41B182-45EB-461B-BBE1-425C4AD86543}">
      <dsp:nvSpPr>
        <dsp:cNvPr id="0" name=""/>
        <dsp:cNvSpPr/>
      </dsp:nvSpPr>
      <dsp:spPr>
        <a:xfrm>
          <a:off x="0" y="1846078"/>
          <a:ext cx="4988440" cy="794503"/>
        </a:xfrm>
        <a:prstGeom prst="roundRect">
          <a:avLst/>
        </a:prstGeom>
        <a:solidFill>
          <a:schemeClr val="accent5">
            <a:hueOff val="-2703417"/>
            <a:satOff val="-6968"/>
            <a:lumOff val="-470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Matriz de Confusión:</a:t>
          </a:r>
        </a:p>
      </dsp:txBody>
      <dsp:txXfrm>
        <a:off x="38784" y="1884862"/>
        <a:ext cx="4910872" cy="716935"/>
      </dsp:txXfrm>
    </dsp:sp>
    <dsp:sp modelId="{3D936CF6-F07E-4A4B-9CCE-F9B2F347936E}">
      <dsp:nvSpPr>
        <dsp:cNvPr id="0" name=""/>
        <dsp:cNvSpPr/>
      </dsp:nvSpPr>
      <dsp:spPr>
        <a:xfrm>
          <a:off x="0" y="2698182"/>
          <a:ext cx="4988440" cy="794503"/>
        </a:xfrm>
        <a:prstGeom prst="roundRect">
          <a:avLst/>
        </a:prstGeom>
        <a:solidFill>
          <a:schemeClr val="accent5">
            <a:hueOff val="-4055126"/>
            <a:satOff val="-10451"/>
            <a:lumOff val="-705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- Todas las instancias de 'sí' fueron clasificadas correctamente como 'sí' (89/89).</a:t>
          </a:r>
        </a:p>
      </dsp:txBody>
      <dsp:txXfrm>
        <a:off x="38784" y="2736966"/>
        <a:ext cx="4910872" cy="716935"/>
      </dsp:txXfrm>
    </dsp:sp>
    <dsp:sp modelId="{E372EE7A-D5EA-401D-88F7-3E6387232640}">
      <dsp:nvSpPr>
        <dsp:cNvPr id="0" name=""/>
        <dsp:cNvSpPr/>
      </dsp:nvSpPr>
      <dsp:spPr>
        <a:xfrm>
          <a:off x="0" y="3550285"/>
          <a:ext cx="4988440" cy="794503"/>
        </a:xfrm>
        <a:prstGeom prst="roundRect">
          <a:avLst/>
        </a:prstGeom>
        <a:solidFill>
          <a:schemeClr val="accent5">
            <a:hueOff val="-5406834"/>
            <a:satOff val="-13935"/>
            <a:lumOff val="-941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- Todas las instancias de 'no' fueron clasificadas correctamente como 'no' (61/61).</a:t>
          </a:r>
        </a:p>
      </dsp:txBody>
      <dsp:txXfrm>
        <a:off x="38784" y="3589069"/>
        <a:ext cx="4910872" cy="716935"/>
      </dsp:txXfrm>
    </dsp:sp>
    <dsp:sp modelId="{F4BE056D-118E-41E4-988E-189DB9ECA968}">
      <dsp:nvSpPr>
        <dsp:cNvPr id="0" name=""/>
        <dsp:cNvSpPr/>
      </dsp:nvSpPr>
      <dsp:spPr>
        <a:xfrm>
          <a:off x="0" y="4402388"/>
          <a:ext cx="4988440" cy="794503"/>
        </a:xfrm>
        <a:prstGeom prst="round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- No hubo ningún error de clasificación.</a:t>
          </a:r>
        </a:p>
      </dsp:txBody>
      <dsp:txXfrm>
        <a:off x="38784" y="4441172"/>
        <a:ext cx="4910872" cy="71693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99E9D6A-BA7E-4323-AA83-AA72A7A7F673}">
      <dsp:nvSpPr>
        <dsp:cNvPr id="0" name=""/>
        <dsp:cNvSpPr/>
      </dsp:nvSpPr>
      <dsp:spPr>
        <a:xfrm>
          <a:off x="0" y="40729"/>
          <a:ext cx="4988440" cy="1275446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El modelo J48 logró una clasificación perfecta en este conjunto de datos bajo validación cruzada.</a:t>
          </a:r>
        </a:p>
      </dsp:txBody>
      <dsp:txXfrm>
        <a:off x="62262" y="102991"/>
        <a:ext cx="4863916" cy="1150922"/>
      </dsp:txXfrm>
    </dsp:sp>
    <dsp:sp modelId="{8C0929C5-86DF-4686-BD7E-CE95014AF0A2}">
      <dsp:nvSpPr>
        <dsp:cNvPr id="0" name=""/>
        <dsp:cNvSpPr/>
      </dsp:nvSpPr>
      <dsp:spPr>
        <a:xfrm>
          <a:off x="0" y="1368015"/>
          <a:ext cx="4988440" cy="1275446"/>
        </a:xfrm>
        <a:prstGeom prst="roundRect">
          <a:avLst/>
        </a:prstGeom>
        <a:solidFill>
          <a:schemeClr val="accent5">
            <a:hueOff val="-2252848"/>
            <a:satOff val="-5806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Esto puede indicar que los datos son muy fáciles de separar o que hay un posible sobreajuste si el conjunto es pequeño o no representa bien la variabilidad real.</a:t>
          </a:r>
        </a:p>
      </dsp:txBody>
      <dsp:txXfrm>
        <a:off x="62262" y="1430277"/>
        <a:ext cx="4863916" cy="1150922"/>
      </dsp:txXfrm>
    </dsp:sp>
    <dsp:sp modelId="{0EEC9830-728F-41F9-B87F-2690FD5579DE}">
      <dsp:nvSpPr>
        <dsp:cNvPr id="0" name=""/>
        <dsp:cNvSpPr/>
      </dsp:nvSpPr>
      <dsp:spPr>
        <a:xfrm>
          <a:off x="0" y="2695302"/>
          <a:ext cx="4988440" cy="1275446"/>
        </a:xfrm>
        <a:prstGeom prst="roundRect">
          <a:avLst/>
        </a:prstGeom>
        <a:solidFill>
          <a:schemeClr val="accent5">
            <a:hueOff val="-4505695"/>
            <a:satOff val="-11613"/>
            <a:lumOff val="-784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Si los datos son representativos y no hay errores en la preparación, el modelo es altamente efectivo para este problema específico.</a:t>
          </a:r>
        </a:p>
      </dsp:txBody>
      <dsp:txXfrm>
        <a:off x="62262" y="2757564"/>
        <a:ext cx="4863916" cy="1150922"/>
      </dsp:txXfrm>
    </dsp:sp>
    <dsp:sp modelId="{93E42E82-D286-47CE-919F-FDE792C2B9DC}">
      <dsp:nvSpPr>
        <dsp:cNvPr id="0" name=""/>
        <dsp:cNvSpPr/>
      </dsp:nvSpPr>
      <dsp:spPr>
        <a:xfrm>
          <a:off x="0" y="4022588"/>
          <a:ext cx="4988440" cy="1275446"/>
        </a:xfrm>
        <a:prstGeom prst="round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Si se busca aplicar el modelo en datos nuevos, se recomienda verificar que el conjunto de datos no esté sobreajustado y que sea representativo de casos reales.</a:t>
          </a:r>
        </a:p>
      </dsp:txBody>
      <dsp:txXfrm>
        <a:off x="62262" y="4084850"/>
        <a:ext cx="4863916" cy="115092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AccentedPicture">
  <dgm:title val=""/>
  <dgm:desc val=""/>
  <dgm:catLst>
    <dgm:cat type="picture" pri="1000"/>
    <dgm:cat type="pictureconver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</dgm:varLst>
    <dgm:alg type="composite"/>
    <dgm:shape xmlns:r="http://schemas.openxmlformats.org/officeDocument/2006/relationships" r:blip="">
      <dgm:adjLst/>
    </dgm:shape>
    <dgm:choose name="Name1">
      <dgm:if name="Name2" axis="ch" ptType="node" func="cnt" op="lte" val="1">
        <dgm:constrLst>
          <dgm:constr type="h" for="ch" forName="picture_1" refType="h"/>
          <dgm:constr type="w" for="ch" forName="picture_1" refType="h" refFor="ch" refForName="picture_1" op="equ" fact="0.784"/>
          <dgm:constr type="l" for="ch" forName="picture_1"/>
          <dgm:constr type="t" for="ch" forName="picture_1"/>
          <dgm:constr type="w" for="ch" forName="text_1" refType="w" refFor="ch" refForName="picture_1" fact="0.77"/>
          <dgm:constr type="h" for="ch" forName="text_1" refType="h" refFor="ch" refForName="picture_1" fact="0.6"/>
          <dgm:constr type="l" for="ch" forName="text_1" refType="w" refFor="ch" refForName="picture_1" fact="0.04"/>
          <dgm:constr type="t" for="ch" forName="text_1" refType="h" refFor="ch" refForName="picture_1" fact="0.4"/>
        </dgm:constrLst>
      </dgm:if>
      <dgm:if name="Name3" axis="ch" ptType="node" func="cnt" op="lte" val="5">
        <dgm:choose name="Name4">
          <dgm:if name="Name5" func="var" arg="dir" op="equ" val="norm">
            <dgm:constrLst>
              <dgm:constr type="h" for="ch" forName="picture_1" refType="h" fact="0.909"/>
              <dgm:constr type="w" for="ch" forName="picture_1" refType="h" refFor="ch" refForName="picture_1" op="equ" fact="0.784"/>
              <dgm:constr type="l" for="ch" forName="picture_1"/>
              <dgm:constr type="t" for="ch" forName="picture_1" refType="h" refFor="ch" refForName="picture_1" fact="0.05"/>
              <dgm:constr type="w" for="ch" forName="picture_1" refType="w" op="lte" fact="0.588"/>
              <dgm:constr type="w" for="ch" forName="text_1" refType="w" refFor="ch" refForName="picture_1" fact="0.77"/>
              <dgm:constr type="h" for="ch" forName="text_1" refType="h" refFor="ch" refForName="picture_1" fact="0.6"/>
              <dgm:constr type="l" for="ch" forName="text_1" refType="w" refFor="ch" refForName="picture_1" fact="0.04"/>
              <dgm:constr type="t" for="ch" forName="text_1" refType="h" refFor="ch" refForName="picture_1" fact="0.41"/>
              <dgm:constr type="w" for="ch" forName="linV" refType="w"/>
              <dgm:constr type="h" for="ch" forName="linV" refType="h" refFor="ch" refForName="picture_1" fact="1.1"/>
              <dgm:constr type="l" for="ch" forName="linV"/>
              <dgm:constr type="t" for="ch" forName="linV"/>
              <dgm:constr type="userC" for="des" forName="pair" refType="r" refFor="ch" refForName="picture_1"/>
              <dgm:constr type="h" for="des" forName="pair" refType="h" refFor="ch" refForName="picture_1" fact="0.27"/>
              <dgm:constr type="h" for="des" forName="spaceV" refType="h" refFor="ch" refForName="picture_1" fact="0.0486"/>
              <dgm:constr type="l" for="ch" forName="maxNode" refType="r" refFor="ch" refForName="picture_1"/>
              <dgm:constr type="lOff" for="ch" forName="maxNode" refType="h" refFor="des" refForName="pair" fact="0.5"/>
              <dgm:constr type="r" for="ch" forName="maxNode" refType="w"/>
              <dgm:constr type="t" for="ch" forName="maxNode"/>
              <dgm:constr type="h" for="ch" forName="maxNode" val="1"/>
              <dgm:constr type="userW" for="des" forName="desText" refType="w" refFor="ch" refForName="maxNode"/>
            </dgm:constrLst>
          </dgm:if>
          <dgm:else name="Name6">
            <dgm:constrLst>
              <dgm:constr type="h" for="ch" forName="picture_1" refType="h" fact="0.909"/>
              <dgm:constr type="w" for="ch" forName="picture_1" refType="h" refFor="ch" refForName="picture_1" op="equ" fact="0.784"/>
              <dgm:constr type="r" for="ch" forName="picture_1" refType="w"/>
              <dgm:constr type="t" for="ch" forName="picture_1" refType="h" refFor="ch" refForName="picture_1" fact="0.05"/>
              <dgm:constr type="w" for="ch" forName="picture_1" refType="w" op="lte" fact="0.588"/>
              <dgm:constr type="w" for="ch" forName="text_1" refType="w" refFor="ch" refForName="picture_1" fact="0.77"/>
              <dgm:constr type="h" for="ch" forName="text_1" refType="h" refFor="ch" refForName="picture_1" fact="0.6"/>
              <dgm:constr type="r" for="ch" forName="text_1" refType="w"/>
              <dgm:constr type="t" for="ch" forName="text_1" refType="h" refFor="ch" refForName="picture_1" fact="0.41"/>
              <dgm:constr type="w" for="ch" forName="linV" refType="w"/>
              <dgm:constr type="h" for="ch" forName="linV" refType="h" refFor="ch" refForName="picture_1" fact="1.1"/>
              <dgm:constr type="l" for="ch" forName="linV"/>
              <dgm:constr type="t" for="ch" forName="linV"/>
              <dgm:constr type="userC" for="des" forName="pair" refType="l" refFor="ch" refForName="picture_1"/>
              <dgm:constr type="h" for="des" forName="pair" refType="h" refFor="ch" refForName="picture_1" fact="0.27"/>
              <dgm:constr type="h" for="des" forName="spaceV" refType="h" refFor="ch" refForName="picture_1" fact="0.0486"/>
              <dgm:constr type="r" for="ch" forName="maxNode" refType="l" refFor="ch" refForName="picture_1"/>
              <dgm:constr type="rOff" for="ch" forName="maxNode" refType="h" refFor="des" refForName="pair" fact="-0.5"/>
              <dgm:constr type="l" for="ch" forName="maxNode"/>
              <dgm:constr type="t" for="ch" forName="maxNode"/>
              <dgm:constr type="h" for="ch" forName="maxNode" val="1"/>
              <dgm:constr type="userW" for="des" forName="desText" refType="w" refFor="ch" refForName="maxNode"/>
            </dgm:constrLst>
          </dgm:else>
        </dgm:choose>
      </dgm:if>
      <dgm:else name="Name7">
        <dgm:choose name="Name8">
          <dgm:if name="Name9" func="var" arg="dir" op="equ" val="norm">
            <dgm:constrLst>
              <dgm:constr type="h" for="ch" forName="picture_1" refType="h" fact="0.909"/>
              <dgm:constr type="w" for="ch" forName="picture_1" refType="h" refFor="ch" refForName="picture_1" op="equ" fact="0.784"/>
              <dgm:constr type="l" for="ch" forName="picture_1"/>
              <dgm:constr type="t" for="ch" forName="picture_1" refType="h" refFor="ch" refForName="picture_1" fact="0.05"/>
              <dgm:constr type="w" for="ch" forName="picture_1" refType="w" op="lte" fact="0.588"/>
              <dgm:constr type="w" for="ch" forName="text_1" refType="w" refFor="ch" refForName="picture_1" fact="0.77"/>
              <dgm:constr type="h" for="ch" forName="text_1" refType="h" refFor="ch" refForName="picture_1" fact="0.6"/>
              <dgm:constr type="l" for="ch" forName="text_1" refType="w" refFor="ch" refForName="picture_1" fact="0.04"/>
              <dgm:constr type="t" for="ch" forName="text_1" refType="h" refFor="ch" refForName="picture_1" fact="0.41"/>
              <dgm:constr type="w" for="ch" forName="linV" refType="w"/>
              <dgm:constr type="h" for="ch" forName="linV" refType="h" refFor="ch" refForName="picture_1" fact="1.1"/>
              <dgm:constr type="l" for="ch" forName="linV"/>
              <dgm:constr type="t" for="ch" forName="linV"/>
              <dgm:constr type="userC" for="des" forName="pair" refType="r" refFor="ch" refForName="picture_1"/>
              <dgm:constr type="h" for="des" forName="pair" refType="h" refFor="ch" refForName="picture_1" fact="0.27"/>
              <dgm:constr type="h" for="des" forName="spaceV" refType="h" refFor="ch" refForName="picture_1" fact="0.0486"/>
              <dgm:constr type="l" for="ch" forName="maxNode" refType="r" refFor="ch" refForName="picture_1"/>
              <dgm:constr type="lOff" for="ch" forName="maxNode" refType="h" refFor="des" refForName="pair" fact="0.5"/>
              <dgm:constr type="r" for="ch" forName="maxNode" refType="w"/>
              <dgm:constr type="t" for="ch" forName="maxNode"/>
              <dgm:constr type="h" for="ch" forName="maxNode" val="1"/>
              <dgm:constr type="userW" for="des" forName="desText" refType="w" refFor="ch" refForName="maxNode"/>
            </dgm:constrLst>
          </dgm:if>
          <dgm:else name="Name10">
            <dgm:constrLst>
              <dgm:constr type="h" for="ch" forName="picture_1" refType="h" fact="0.909"/>
              <dgm:constr type="w" for="ch" forName="picture_1" refType="h" refFor="ch" refForName="picture_1" op="equ" fact="0.784"/>
              <dgm:constr type="r" for="ch" forName="picture_1" refType="w"/>
              <dgm:constr type="t" for="ch" forName="picture_1" refType="h" refFor="ch" refForName="picture_1" fact="0.05"/>
              <dgm:constr type="w" for="ch" forName="picture_1" refType="w" op="lte" fact="0.588"/>
              <dgm:constr type="w" for="ch" forName="text_1" refType="w" refFor="ch" refForName="picture_1" fact="0.77"/>
              <dgm:constr type="h" for="ch" forName="text_1" refType="h" refFor="ch" refForName="picture_1" fact="0.6"/>
              <dgm:constr type="r" for="ch" forName="text_1" refType="w"/>
              <dgm:constr type="t" for="ch" forName="text_1" refType="h" refFor="ch" refForName="picture_1" fact="0.41"/>
              <dgm:constr type="w" for="ch" forName="linV" refType="w"/>
              <dgm:constr type="h" for="ch" forName="linV" refType="h" refFor="ch" refForName="picture_1" fact="1.1"/>
              <dgm:constr type="l" for="ch" forName="linV"/>
              <dgm:constr type="t" for="ch" forName="linV"/>
              <dgm:constr type="userC" for="des" forName="pair" refType="l" refFor="ch" refForName="picture_1"/>
              <dgm:constr type="h" for="des" forName="pair" refType="h" refFor="ch" refForName="picture_1" fact="0.27"/>
              <dgm:constr type="h" for="des" forName="spaceV" refType="h" refFor="ch" refForName="picture_1" fact="0.0486"/>
              <dgm:constr type="r" for="ch" forName="maxNode" refType="l" refFor="ch" refForName="picture_1"/>
              <dgm:constr type="rOff" for="ch" forName="maxNode" refType="h" refFor="des" refForName="pair" fact="-0.5"/>
              <dgm:constr type="l" for="ch" forName="maxNode"/>
              <dgm:constr type="t" for="ch" forName="maxNode"/>
              <dgm:constr type="h" for="ch" forName="maxNode" val="1"/>
              <dgm:constr type="userW" for="des" forName="desText" refType="w" refFor="ch" refForName="maxNode"/>
            </dgm:constrLst>
          </dgm:else>
        </dgm:choose>
      </dgm:else>
    </dgm:choose>
    <dgm:forEach name="Name11" axis="ch" ptType="sibTrans" hideLastTrans="0" cnt="1">
      <dgm:layoutNode name="picture_1" styleLbl="bgImgPlace1">
        <dgm:alg type="sp"/>
        <dgm:shape xmlns:r="http://schemas.openxmlformats.org/officeDocument/2006/relationships" type="roundRect" r:blip="" blipPhldr="1">
          <dgm:adjLst/>
        </dgm:shape>
        <dgm:presOf axis="self"/>
      </dgm:layoutNode>
    </dgm:forEach>
    <dgm:forEach name="Name12" axis="ch" ptType="node" cnt="1">
      <dgm:layoutNode name="text_1" styleLbl="node1">
        <dgm:varLst>
          <dgm:bulletEnabled val="1"/>
        </dgm:varLst>
        <dgm:choose name="Name13">
          <dgm:if name="Name14" func="var" arg="dir" op="equ" val="norm">
            <dgm:alg type="tx">
              <dgm:param type="txAnchorVert" val="b"/>
              <dgm:param type="parTxLTRAlign" val="l"/>
              <dgm:param type="shpTxLTRAlignCh" val="l"/>
              <dgm:param type="parTxRTLAlign" val="l"/>
              <dgm:param type="shpTxRTLAlignCh" val="l"/>
            </dgm:alg>
          </dgm:if>
          <dgm:else name="Name15">
            <dgm:alg type="tx">
              <dgm:param type="txAnchorVert" val="b"/>
              <dgm:param type="parTxLTRAlign" val="r"/>
              <dgm:param type="shpTxLTRAlignCh" val="r"/>
              <dgm:param type="parTxRTLAlign" val="r"/>
              <dgm:param type="shpTxRTLAlignCh" val="r"/>
            </dgm:alg>
          </dgm:else>
        </dgm:choose>
        <dgm:shape xmlns:r="http://schemas.openxmlformats.org/officeDocument/2006/relationships" type="rect" r:blip="" hideGeom="1">
          <dgm:adjLst/>
        </dgm:shape>
        <dgm:presOf axis="desOrSelf" ptType="node"/>
        <dgm:constrLst>
          <dgm:constr type="primFontSz" val="65"/>
          <dgm:constr type="lMarg" refType="primFontSz" fact="0.2"/>
          <dgm:constr type="rMarg" refType="primFontSz" fact="0.2"/>
          <dgm:constr type="tMarg" refType="primFontSz" fact="0.2"/>
          <dgm:constr type="bMarg" refType="primFontSz" fact="0.2"/>
        </dgm:constrLst>
        <dgm:ruleLst>
          <dgm:rule type="primFontSz" val="5" fact="NaN" max="NaN"/>
        </dgm:ruleLst>
      </dgm:layoutNode>
    </dgm:forEach>
    <dgm:choose name="Name16">
      <dgm:if name="Name17" axis="ch" ptType="node" func="cnt" op="gte" val="2">
        <dgm:layoutNode name="linV">
          <dgm:choose name="Name18">
            <dgm:if name="Name19" func="var" arg="dir" op="equ" val="norm">
              <dgm:alg type="lin">
                <dgm:param type="linDir" val="fromT"/>
                <dgm:param type="vertAlign" val="t"/>
                <dgm:param type="fallback" val="1D"/>
                <dgm:param type="horzAlign" val="l"/>
                <dgm:param type="nodeHorzAlign" val="l"/>
              </dgm:alg>
            </dgm:if>
            <dgm:else name="Name20">
              <dgm:alg type="lin">
                <dgm:param type="linDir" val="fromT"/>
                <dgm:param type="vertAlign" val="t"/>
                <dgm:param type="fallback" val="1D"/>
                <dgm:param type="horzAlign" val="r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constrLst>
            <dgm:constr type="w" for="ch" forName="spaceV" val="1"/>
            <dgm:constr type="w" for="ch" forName="pair" refType="w" op="equ"/>
            <dgm:constr type="w" for="des" forName="desText" op="equ"/>
            <dgm:constr type="primFontSz" for="des" forName="desText" op="equ" val="65"/>
          </dgm:constrLst>
          <dgm:forEach name="Name21" axis="ch" ptType="node" st="2">
            <dgm:layoutNode name="pair">
              <dgm:alg type="composite"/>
              <dgm:shape xmlns:r="http://schemas.openxmlformats.org/officeDocument/2006/relationships" r:blip="">
                <dgm:adjLst/>
              </dgm:shape>
              <dgm:choose name="Name22">
                <dgm:if name="Name23" func="var" arg="dir" op="equ" val="norm">
                  <dgm:constrLst>
                    <dgm:constr type="userC"/>
                    <dgm:constr type="l" for="ch" forName="spaceH"/>
                    <dgm:constr type="r" for="ch" forName="spaceH" refType="userC"/>
                    <dgm:constr type="ctrY" for="ch" forName="spaceH" refType="w" fact="0.5"/>
                    <dgm:constr type="h" for="ch" forName="spaceH" val="1"/>
                    <dgm:constr type="w" for="ch" forName="desPictures" refType="h"/>
                    <dgm:constr type="h" for="ch" forName="desPictures" refType="w" refFor="ch" refForName="desPictures" op="equ"/>
                    <dgm:constr type="ctrX" for="ch" forName="desPictures" refType="userC"/>
                    <dgm:constr type="ctrY" for="ch" forName="desPictures" refType="w" fact="0.5"/>
                    <dgm:constr type="l" for="ch" forName="desTextWrapper" refType="r" refFor="ch" refForName="desPictures"/>
                    <dgm:constr type="ctrY" for="ch" forName="desTextWrapper" refType="w" fact="0.5"/>
                    <dgm:constr type="h" for="ch" forName="desTextWrapper" refType="h"/>
                    <dgm:constr type="h" for="des" forName="desText" refType="h"/>
                  </dgm:constrLst>
                </dgm:if>
                <dgm:else name="Name24">
                  <dgm:constrLst>
                    <dgm:constr type="userC"/>
                    <dgm:constr type="r" for="ch" forName="spaceH" refType="w"/>
                    <dgm:constr type="l" for="ch" forName="spaceH" refType="userC"/>
                    <dgm:constr type="ctrY" for="ch" forName="spaceH" refType="w" fact="0.5"/>
                    <dgm:constr type="h" for="ch" forName="spaceH" val="1"/>
                    <dgm:constr type="w" for="ch" forName="desPictures" refType="h"/>
                    <dgm:constr type="h" for="ch" forName="desPictures" refType="w" refFor="ch" refForName="desPictures" op="equ"/>
                    <dgm:constr type="ctrX" for="ch" forName="desPictures" refType="userC"/>
                    <dgm:constr type="ctrY" for="ch" forName="desPictures" refType="w" fact="0.5"/>
                    <dgm:constr type="r" for="ch" forName="desTextWrapper" refType="l" refFor="ch" refForName="desPictures"/>
                    <dgm:constr type="ctrY" for="ch" forName="desTextWrapper" refType="w" fact="0.5"/>
                    <dgm:constr type="h" for="ch" forName="desTextWrapper" refType="h"/>
                    <dgm:constr type="h" for="des" forName="desText" refType="h"/>
                  </dgm:constrLst>
                </dgm:else>
              </dgm:choose>
              <dgm:layoutNode name="spaceH">
                <dgm:alg type="sp"/>
                <dgm:shape xmlns:r="http://schemas.openxmlformats.org/officeDocument/2006/relationships" type="rect" r:blip="" hideGeom="1">
                  <dgm:adjLst/>
                </dgm:shape>
                <dgm:presOf/>
              </dgm:layoutNode>
              <dgm:layoutNode name="desPictures" styleLbl="alignImgPlace1">
                <dgm:alg type="sp"/>
                <dgm:shape xmlns:r="http://schemas.openxmlformats.org/officeDocument/2006/relationships" type="ellipse" r:blip="" blipPhldr="1">
                  <dgm:adjLst/>
                </dgm:shape>
                <dgm:presOf/>
              </dgm:layoutNode>
              <dgm:layoutNode name="desTextWrapper">
                <dgm:choose name="Name25">
                  <dgm:if name="Name26" func="var" arg="dir" op="equ" val="norm">
                    <dgm:alg type="lin">
                      <dgm:param type="horzAlign" val="l"/>
                    </dgm:alg>
                  </dgm:if>
                  <dgm:else name="Name27">
                    <dgm:alg type="lin">
                      <dgm:param type="horzAlign" val="r"/>
                    </dgm:alg>
                  </dgm:else>
                </dgm:choose>
                <dgm:layoutNode name="desText" styleLbl="revTx">
                  <dgm:varLst>
                    <dgm:bulletEnabled val="1"/>
                  </dgm:varLst>
                  <dgm:choose name="Name28">
                    <dgm:if name="Name29" func="var" arg="dir" op="equ" val="norm">
                      <dgm:alg type="tx">
                        <dgm:param type="parTxLTRAlign" val="l"/>
                        <dgm:param type="shpTxLTRAlignCh" val="l"/>
                        <dgm:param type="parTxRTLAlign" val="r"/>
                        <dgm:param type="shpTxRTLAlignCh" val="r"/>
                      </dgm:alg>
                    </dgm:if>
                    <dgm:else name="Name30">
                      <dgm:alg type="tx">
                        <dgm:param type="parTxLTRAlign" val="r"/>
                        <dgm:param type="shpTxLTRAlignCh" val="r"/>
                        <dgm:param type="parTxRTLAlign" val="r"/>
                        <dgm:param type="shpTxRTLAlignCh" val="r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onstrLst>
                    <dgm:constr type="userW"/>
                    <dgm:constr type="w" refType="userW" fact="0.1"/>
                    <dgm:constr type="lMarg" refType="primFontSz" fact="0.2"/>
                    <dgm:constr type="rMarg" refType="primFontSz" fact="0.2"/>
                    <dgm:constr type="tMarg" refType="primFontSz" fact="0.1"/>
                    <dgm:constr type="bMarg" refType="primFontSz" fact="0.1"/>
                  </dgm:constrLst>
                  <dgm:ruleLst>
                    <dgm:rule type="w" val="NaN" fact="1" max="NaN"/>
                    <dgm:rule type="primFontSz" val="5" fact="NaN" max="NaN"/>
                  </dgm:ruleLst>
                </dgm:layoutNode>
              </dgm:layoutNode>
            </dgm:layoutNode>
            <dgm:forEach name="Name31" axis="followSib" ptType="sibTrans" cnt="1">
              <dgm:layoutNode name="spaceV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</dgm:forEach>
          </dgm:forEach>
        </dgm:layoutNode>
      </dgm:if>
      <dgm:else name="Name32"/>
    </dgm:choose>
    <dgm:layoutNode name="maxNode">
      <dgm:alg type="lin"/>
      <dgm:shape xmlns:r="http://schemas.openxmlformats.org/officeDocument/2006/relationships" r:blip="">
        <dgm:adjLst/>
      </dgm:shape>
      <dgm:presOf/>
      <dgm:constrLst>
        <dgm:constr type="w" for="ch"/>
        <dgm:constr type="h" for="ch"/>
      </dgm:constrLst>
      <dgm:layoutNode name="Name33">
        <dgm:alg type="sp"/>
        <dgm:shape xmlns:r="http://schemas.openxmlformats.org/officeDocument/2006/relationships" r:blip="">
          <dgm:adjLst/>
        </dgm:shape>
        <dgm:presOf/>
      </dgm:layoutNode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BDBB66A-453E-4B09-A250-7EAD2D385C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2106CA81-D3FC-4215-962D-0A95E31372B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/>
              <a:t>Haga clic para modificar el estilo de subtítulo del patrón</a:t>
            </a:r>
            <a:endParaRPr lang="es-PE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64EA920-8FEB-46D1-8B4E-96289C43AC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6/17/2025</a:t>
            </a:fld>
            <a:endParaRPr lang="en-US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ABB0C44-A8A6-4081-927C-1520E2F713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85F17D0-7D88-42AA-AB7B-193E387862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54340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4745FC7-D529-47A0-A185-6C7FEC4FC0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E8A4559-421E-4B35-9228-D4835BE0F4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E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5C55A7F-AE34-4D60-A149-D07B42D5BF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6/17/2025</a:t>
            </a:fld>
            <a:endParaRPr lang="en-US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98238EB-3865-4F73-988C-226CF585DA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2AEFD30-AE13-448A-9738-379BC24F9E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93134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1285AEC-1704-4CAA-9934-F8F53D555F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CFE77B1-2578-4AE0-9971-0C8E025CCA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20050BA-0D56-4B7A-8DBF-4F55FE608D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6/17/2025</a:t>
            </a:fld>
            <a:endParaRPr lang="en-US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23F63C7-B120-4457-AA64-B08FAD02DF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8A31439-5786-49D5-9E3A-80BB152AB4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20500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A36C0F5-1113-41E4-AF07-D2CE3883B8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45838F2-5637-4771-834F-3BB950D7EAB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E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087BB49B-FD16-4896-8306-4CEEF88786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E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E07E3E9-DAA3-427A-B3F2-074FDF1016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6/17/2025</a:t>
            </a:fld>
            <a:endParaRPr lang="en-US" dirty="0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DBCB4CD8-F2EE-4E42-9BCF-71E8649D5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CD6DD50-78CC-47C7-88C5-ABC3AFD539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36916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00926E3-BE46-435D-9741-8CDF34D085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4401AD4-A6D5-45FF-ABBB-BDA4614FAB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8D57870-3765-4D8A-A19E-2E5638C2B3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E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71AC1C6F-F9A5-475F-AD3A-F94669C66AB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487841BB-5BE2-428C-8C41-E1464318E64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E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27E2A7F7-3B60-4985-8BE0-CBDB6D6286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6/17/2025</a:t>
            </a:fld>
            <a:endParaRPr lang="en-US" dirty="0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70AED11B-1F7A-48E5-AA43-EDC0DA7C5C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019B731B-BA51-4284-A4EA-3A3E8D7879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73689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06AA8E2-E456-466D-8F3B-FB721CBEEB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94D92179-506B-4B6A-8FBB-563E810F26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6/17/2025</a:t>
            </a:fld>
            <a:endParaRPr lang="en-US" dirty="0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5AF44CF0-D4B5-4C5A-8E85-49DA05C812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F9AC3524-1CA3-48EE-85FC-1AAD5463A8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3235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791ADD62-0935-4FE5-AFB4-64F62B8F3F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6/17/2025</a:t>
            </a:fld>
            <a:endParaRPr lang="en-US" dirty="0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4C83C4BA-B779-4E52-AC8B-16F6CC699D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89AE4E2D-3143-4CA6-AC82-0F0779F6E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87046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E93DEA8-0576-4DB9-868E-F5820D621F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929DFCD-F10B-4479-A017-FA070EC92F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E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E91184DA-CA74-43DD-8230-EA9FDA0841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166112E-FA92-4E4C-B329-8F8644B670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6/17/2025</a:t>
            </a:fld>
            <a:endParaRPr lang="en-US" dirty="0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42D93DE-3CE5-43CC-97EB-534B73058B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50DE224-F0FB-41F3-A77F-5B5F73216C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40430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0349D70-D2AA-433B-9333-778CB1361C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4899CDD7-4FFB-48C7-9C18-7D150274872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s-PE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DB9FA8D1-B8A9-4C0C-8CDD-F227A0D5B6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DA69AB2-7663-4437-B052-68C973EC63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6/17/2025</a:t>
            </a:fld>
            <a:endParaRPr lang="en-US" dirty="0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AE64834-3F02-4488-9C06-004EAF99B6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4B8D74B-FBEA-463E-9E4B-C7D28C43FA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96312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1355D1F-150C-4A10-806A-F2646584F3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A474CB3A-FBB7-4A4D-B067-E197F69AB8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E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692362D-028F-4248-B47F-CB58871CF9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6/17/2025</a:t>
            </a:fld>
            <a:endParaRPr lang="en-US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01C406C-A6D1-4478-8891-612B636074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59ACFED-A7A4-420F-9BC6-196C35F40F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52032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35F6B098-5989-42BC-B432-92D44416E6C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9168CFF5-BBC3-4504-8B63-E6E2298B1F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E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9F595D7-0B42-4CAA-B3CD-656C639ACB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6/17/2025</a:t>
            </a:fld>
            <a:endParaRPr lang="en-US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B06B50D-EF7B-4DA8-9FFC-C8C545A393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1DCA393-A806-417C-9C48-A4A079B392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20511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0D7A8BEC-D4A6-4D3C-B4A8-3A3D340852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DA33E62-D787-4D9D-BA53-240D537DE4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E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74A058E-E67D-4745-B50C-194CD11A39F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6/17/2025</a:t>
            </a:fld>
            <a:endParaRPr lang="en-US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6BD7FFC-9B3F-42DE-A180-B891BAA5972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C17C916-BBF2-45AB-95E2-3F1AA4A8FA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26899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diagramLayout" Target="../diagrams/layout2.xml"/><Relationship Id="rId7" Type="http://schemas.openxmlformats.org/officeDocument/2006/relationships/image" Target="../media/image1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diagramLayout" Target="../diagrams/layout3.xml"/><Relationship Id="rId7" Type="http://schemas.openxmlformats.org/officeDocument/2006/relationships/image" Target="../media/image1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0">
            <a:extLst>
              <a:ext uri="{FF2B5EF4-FFF2-40B4-BE49-F238E27FC236}">
                <a16:creationId xmlns:a16="http://schemas.microsoft.com/office/drawing/2014/main" id="{F1396EE6-AD1A-48FA-452C-6EC12405DA4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54608" y="3429000"/>
            <a:ext cx="3990975" cy="263961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>
            <a:normAutofit fontScale="85000" lnSpcReduction="20000"/>
          </a:bodyPr>
          <a:lstStyle/>
          <a:p>
            <a:pPr algn="l">
              <a:lnSpc>
                <a:spcPts val="4200"/>
              </a:lnSpc>
            </a:pPr>
            <a:endParaRPr lang="en-US" sz="2400" b="1" dirty="0">
              <a:solidFill>
                <a:schemeClr val="tx2"/>
              </a:solidFill>
              <a:latin typeface="Arial" panose="020B0604020202020204" pitchFamily="34" charset="0"/>
              <a:ea typeface="Brygada 1918 Bold" pitchFamily="34" charset="-122"/>
              <a:cs typeface="Arial" panose="020B0604020202020204" pitchFamily="34" charset="0"/>
            </a:endParaRPr>
          </a:p>
          <a:p>
            <a:pPr algn="l">
              <a:lnSpc>
                <a:spcPts val="4200"/>
              </a:lnSpc>
            </a:pPr>
            <a:r>
              <a:rPr lang="en-US" sz="2400" b="1" dirty="0">
                <a:solidFill>
                  <a:schemeClr val="tx2"/>
                </a:solidFill>
                <a:latin typeface="Arial" panose="020B0604020202020204" pitchFamily="34" charset="0"/>
                <a:ea typeface="Brygada 1918 Bold" pitchFamily="34" charset="-122"/>
                <a:cs typeface="Arial" panose="020B0604020202020204" pitchFamily="34" charset="0"/>
              </a:rPr>
              <a:t>TRIBU 6</a:t>
            </a:r>
          </a:p>
          <a:p>
            <a:pPr algn="l"/>
            <a:r>
              <a:rPr lang="es-PE" sz="15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Integrantes:</a:t>
            </a:r>
          </a:p>
          <a:p>
            <a:pPr marL="342900" indent="-342900" algn="l">
              <a:buFontTx/>
              <a:buChar char="-"/>
            </a:pPr>
            <a:r>
              <a:rPr lang="es-PE" sz="15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Rosangela Escalante </a:t>
            </a:r>
            <a:r>
              <a:rPr lang="es-PE" sz="1500" b="1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Ccori</a:t>
            </a:r>
            <a:endParaRPr lang="es-PE" sz="15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l">
              <a:buFontTx/>
              <a:buChar char="-"/>
            </a:pPr>
            <a:r>
              <a:rPr lang="es-PE" sz="15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Mery Buitrón Alvarado</a:t>
            </a:r>
          </a:p>
          <a:p>
            <a:pPr marL="342900" indent="-342900" algn="l">
              <a:buFontTx/>
              <a:buChar char="-"/>
            </a:pPr>
            <a:r>
              <a:rPr lang="es-PE" sz="15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José Andre Galindo De La Cruz</a:t>
            </a:r>
          </a:p>
          <a:p>
            <a:pPr marL="342900" indent="-342900" algn="l">
              <a:buFontTx/>
              <a:buChar char="-"/>
            </a:pPr>
            <a:r>
              <a:rPr lang="es-PE" sz="1600" b="1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Jhomar</a:t>
            </a:r>
            <a:r>
              <a:rPr lang="es-PE" sz="16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Vergara Laura</a:t>
            </a:r>
          </a:p>
          <a:p>
            <a:pPr marL="342900" indent="-342900" algn="l">
              <a:buFontTx/>
              <a:buChar char="-"/>
            </a:pPr>
            <a:r>
              <a:rPr lang="es-PE" sz="15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Juan Carlos Vives Huamani</a:t>
            </a:r>
          </a:p>
          <a:p>
            <a:pPr marL="342900" indent="-342900" algn="l">
              <a:lnSpc>
                <a:spcPts val="4200"/>
              </a:lnSpc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9" name="Marcador de contenido 4" descr="Logotipo&#10;&#10;Descripción generada automáticamente">
            <a:extLst>
              <a:ext uri="{FF2B5EF4-FFF2-40B4-BE49-F238E27FC236}">
                <a16:creationId xmlns:a16="http://schemas.microsoft.com/office/drawing/2014/main" id="{EEA5D8E2-5E82-A8ED-9C15-AFA6BDAAE9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779" b="100000" l="9926" r="89706">
                        <a14:foregroundMark x1="58088" y1="77287" x2="58088" y2="77287"/>
                        <a14:foregroundMark x1="63235" y1="84858" x2="63235" y2="84858"/>
                      </a14:backgroundRemoval>
                    </a14:imgEffect>
                    <a14:imgEffect>
                      <a14:sharpenSoften amount="5000"/>
                    </a14:imgEffect>
                    <a14:imgEffect>
                      <a14:brightnessContrast bright="-2000" contrast="-1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669" y="238386"/>
            <a:ext cx="610939" cy="705116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>
                <a:alpha val="44000"/>
              </a:srgbClr>
            </a:outerShdw>
          </a:effectLst>
        </p:spPr>
      </p:pic>
      <p:sp>
        <p:nvSpPr>
          <p:cNvPr id="30" name="TextBox 22">
            <a:extLst>
              <a:ext uri="{FF2B5EF4-FFF2-40B4-BE49-F238E27FC236}">
                <a16:creationId xmlns:a16="http://schemas.microsoft.com/office/drawing/2014/main" id="{5B36CB42-1226-778E-0007-D8022387E212}"/>
              </a:ext>
            </a:extLst>
          </p:cNvPr>
          <p:cNvSpPr txBox="1"/>
          <p:nvPr/>
        </p:nvSpPr>
        <p:spPr>
          <a:xfrm>
            <a:off x="754608" y="287776"/>
            <a:ext cx="3166526" cy="888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125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UNIVERSIDAD NACIONAL DE INGENIERÍA</a:t>
            </a:r>
          </a:p>
          <a:p>
            <a:r>
              <a:rPr lang="es-PE" sz="135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Escuela de Postgrado</a:t>
            </a:r>
          </a:p>
          <a:p>
            <a:r>
              <a:rPr lang="es-PE" sz="135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Tribu 6</a:t>
            </a:r>
          </a:p>
          <a:p>
            <a:endParaRPr lang="en-US" sz="135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1" name="Conector recto 30">
            <a:extLst>
              <a:ext uri="{FF2B5EF4-FFF2-40B4-BE49-F238E27FC236}">
                <a16:creationId xmlns:a16="http://schemas.microsoft.com/office/drawing/2014/main" id="{FF23D6B6-8196-3E8E-C5D3-A206E658EFF4}"/>
              </a:ext>
            </a:extLst>
          </p:cNvPr>
          <p:cNvCxnSpPr>
            <a:cxnSpLocks/>
          </p:cNvCxnSpPr>
          <p:nvPr/>
        </p:nvCxnSpPr>
        <p:spPr>
          <a:xfrm>
            <a:off x="-1917" y="1176481"/>
            <a:ext cx="9099550" cy="0"/>
          </a:xfrm>
          <a:prstGeom prst="line">
            <a:avLst/>
          </a:prstGeom>
          <a:ln w="57150">
            <a:solidFill>
              <a:srgbClr val="7B0D0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Image 0" descr="preencoded.png">
            <a:extLst>
              <a:ext uri="{FF2B5EF4-FFF2-40B4-BE49-F238E27FC236}">
                <a16:creationId xmlns:a16="http://schemas.microsoft.com/office/drawing/2014/main" id="{ED3EB074-D624-4697-BEFC-7D08BCBB952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1489" y="1777195"/>
            <a:ext cx="2862511" cy="4223555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86D7F88B-65C8-6444-3A63-BD7F29529AE9}"/>
              </a:ext>
            </a:extLst>
          </p:cNvPr>
          <p:cNvSpPr txBox="1"/>
          <p:nvPr/>
        </p:nvSpPr>
        <p:spPr>
          <a:xfrm>
            <a:off x="576512" y="2016353"/>
            <a:ext cx="5503822" cy="13798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b="1" dirty="0">
                <a:solidFill>
                  <a:schemeClr val="tx2"/>
                </a:solidFill>
                <a:latin typeface="Arial" panose="020B0604020202020204" pitchFamily="34" charset="0"/>
                <a:ea typeface="Brygada 1918 Bold" pitchFamily="34" charset="-122"/>
                <a:cs typeface="Arial" panose="020B0604020202020204" pitchFamily="34" charset="0"/>
              </a:rPr>
              <a:t>Identificación de patrones en el cuadro clínico de pacientes para  la atención medica del servicio de emergencia para mejorar la atención.</a:t>
            </a:r>
          </a:p>
          <a:p>
            <a:pPr algn="l">
              <a:lnSpc>
                <a:spcPts val="4200"/>
              </a:lnSpc>
            </a:pPr>
            <a:endParaRPr lang="es-PE" sz="1800" b="1" dirty="0">
              <a:solidFill>
                <a:schemeClr val="tx2"/>
              </a:solidFill>
              <a:latin typeface="Arial" panose="020B0604020202020204" pitchFamily="34" charset="0"/>
              <a:ea typeface="Brygada 1918 Bold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76767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352" y="350196"/>
            <a:ext cx="3485178" cy="1624520"/>
          </a:xfrm>
        </p:spPr>
        <p:txBody>
          <a:bodyPr anchor="ctr">
            <a:normAutofit/>
          </a:bodyPr>
          <a:lstStyle/>
          <a:p>
            <a:r>
              <a:rPr lang="es-PE" sz="3500" dirty="0"/>
              <a:t>Problema a Resolver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352" y="2072356"/>
            <a:ext cx="3485179" cy="3613149"/>
          </a:xfrm>
        </p:spPr>
        <p:txBody>
          <a:bodyPr anchor="ctr">
            <a:normAutofit fontScale="92500" lnSpcReduction="10000"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s-ES" sz="1400" dirty="0"/>
              <a:t>Identificar patrones en el cuadro clínico de pacientes para  la atención medica del servicio de emergencia y mejorar la atención.</a:t>
            </a:r>
          </a:p>
          <a:p>
            <a:pPr marL="0" indent="0">
              <a:lnSpc>
                <a:spcPct val="90000"/>
              </a:lnSpc>
              <a:buNone/>
            </a:pPr>
            <a:endParaRPr lang="es-ES" sz="1400" dirty="0"/>
          </a:p>
          <a:p>
            <a:pPr marL="0" indent="0">
              <a:lnSpc>
                <a:spcPct val="90000"/>
              </a:lnSpc>
              <a:buNone/>
            </a:pPr>
            <a:r>
              <a:rPr lang="es-ES" sz="1400" b="1" dirty="0"/>
              <a:t>Objetivos:</a:t>
            </a:r>
          </a:p>
          <a:p>
            <a:pPr marL="0" indent="0">
              <a:lnSpc>
                <a:spcPct val="90000"/>
              </a:lnSpc>
              <a:buNone/>
            </a:pPr>
            <a:endParaRPr lang="es-ES" sz="1400" dirty="0"/>
          </a:p>
          <a:p>
            <a:pPr marL="0" indent="0">
              <a:lnSpc>
                <a:spcPct val="90000"/>
              </a:lnSpc>
              <a:buNone/>
            </a:pPr>
            <a:endParaRPr lang="es-ES" sz="1400" dirty="0"/>
          </a:p>
          <a:p>
            <a:pPr marL="0" indent="0">
              <a:lnSpc>
                <a:spcPct val="90000"/>
              </a:lnSpc>
              <a:buNone/>
            </a:pPr>
            <a:r>
              <a:rPr lang="es-ES" sz="1400" dirty="0"/>
              <a:t>Optimizar recursos en horarios pico.</a:t>
            </a:r>
          </a:p>
          <a:p>
            <a:pPr marL="0" indent="0">
              <a:lnSpc>
                <a:spcPct val="90000"/>
              </a:lnSpc>
              <a:buNone/>
            </a:pPr>
            <a:endParaRPr lang="es-ES" sz="1400" dirty="0"/>
          </a:p>
          <a:p>
            <a:pPr marL="0" indent="0">
              <a:lnSpc>
                <a:spcPct val="90000"/>
              </a:lnSpc>
              <a:buNone/>
            </a:pPr>
            <a:endParaRPr lang="es-ES" sz="1400" dirty="0"/>
          </a:p>
          <a:p>
            <a:pPr marL="0" indent="0">
              <a:lnSpc>
                <a:spcPct val="90000"/>
              </a:lnSpc>
              <a:buNone/>
            </a:pPr>
            <a:r>
              <a:rPr lang="es-ES" sz="1400" dirty="0"/>
              <a:t>Implementar campañas preventivas basadas en diagnósticos recurrentes.</a:t>
            </a:r>
          </a:p>
          <a:p>
            <a:pPr marL="0" indent="0">
              <a:lnSpc>
                <a:spcPct val="90000"/>
              </a:lnSpc>
              <a:buNone/>
            </a:pPr>
            <a:endParaRPr lang="es-ES" sz="1400" dirty="0"/>
          </a:p>
          <a:p>
            <a:pPr marL="0" indent="0">
              <a:lnSpc>
                <a:spcPct val="90000"/>
              </a:lnSpc>
              <a:buNone/>
            </a:pPr>
            <a:r>
              <a:rPr lang="es-ES" sz="1400" dirty="0"/>
              <a:t>Reducir demoras en tiempos de atención y egreso.</a:t>
            </a:r>
          </a:p>
        </p:txBody>
      </p:sp>
      <p:pic>
        <p:nvPicPr>
          <p:cNvPr id="5" name="Picture 4" descr="Una imagen de una radiación electromagnética">
            <a:extLst>
              <a:ext uri="{FF2B5EF4-FFF2-40B4-BE49-F238E27FC236}">
                <a16:creationId xmlns:a16="http://schemas.microsoft.com/office/drawing/2014/main" id="{DCBD9095-CB2D-ABA7-DA73-CF509E4E431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8197" r="27087" b="2"/>
          <a:stretch>
            <a:fillRect/>
          </a:stretch>
        </p:blipFill>
        <p:spPr>
          <a:xfrm>
            <a:off x="4572000" y="1"/>
            <a:ext cx="4577118" cy="6858000"/>
          </a:xfrm>
          <a:prstGeom prst="rect">
            <a:avLst/>
          </a:prstGeom>
        </p:spPr>
      </p:pic>
      <p:pic>
        <p:nvPicPr>
          <p:cNvPr id="6" name="Marcador de contenido 4" descr="Logotipo&#10;&#10;Descripción generada automáticamente">
            <a:extLst>
              <a:ext uri="{FF2B5EF4-FFF2-40B4-BE49-F238E27FC236}">
                <a16:creationId xmlns:a16="http://schemas.microsoft.com/office/drawing/2014/main" id="{A635145B-DC25-4D22-8CE3-422FD1E5BC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779" b="100000" l="9926" r="89706">
                        <a14:foregroundMark x1="58088" y1="77287" x2="58088" y2="77287"/>
                        <a14:foregroundMark x1="63235" y1="84858" x2="63235" y2="84858"/>
                      </a14:backgroundRemoval>
                    </a14:imgEffect>
                    <a14:imgEffect>
                      <a14:sharpenSoften amount="5000"/>
                    </a14:imgEffect>
                    <a14:imgEffect>
                      <a14:brightnessContrast bright="-2000" contrast="-1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1356" y="126984"/>
            <a:ext cx="610939" cy="705116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>
                <a:alpha val="44000"/>
              </a:srgbClr>
            </a:outerShdw>
          </a:effectLst>
        </p:spPr>
      </p:pic>
      <p:sp>
        <p:nvSpPr>
          <p:cNvPr id="7" name="TextBox 22">
            <a:extLst>
              <a:ext uri="{FF2B5EF4-FFF2-40B4-BE49-F238E27FC236}">
                <a16:creationId xmlns:a16="http://schemas.microsoft.com/office/drawing/2014/main" id="{717A6243-8CCF-40D6-9DA9-0FD378580E83}"/>
              </a:ext>
            </a:extLst>
          </p:cNvPr>
          <p:cNvSpPr txBox="1"/>
          <p:nvPr/>
        </p:nvSpPr>
        <p:spPr>
          <a:xfrm>
            <a:off x="5087472" y="171235"/>
            <a:ext cx="3166526" cy="473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PE" sz="1125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UNIVERSIDAD NACIONAL DE INGENIERÍA</a:t>
            </a:r>
          </a:p>
          <a:p>
            <a:pPr algn="r"/>
            <a:r>
              <a:rPr lang="es-PE" sz="135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Escuela de Postgrado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a 3">
            <a:extLst>
              <a:ext uri="{FF2B5EF4-FFF2-40B4-BE49-F238E27FC236}">
                <a16:creationId xmlns:a16="http://schemas.microsoft.com/office/drawing/2014/main" id="{68A56D9F-B999-4ED9-872D-D3C2483BB82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47804426"/>
              </p:ext>
            </p:extLst>
          </p:nvPr>
        </p:nvGraphicFramePr>
        <p:xfrm>
          <a:off x="150439" y="2297207"/>
          <a:ext cx="5400675" cy="4191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49" y="557190"/>
            <a:ext cx="3866447" cy="2051540"/>
          </a:xfrm>
        </p:spPr>
        <p:txBody>
          <a:bodyPr>
            <a:normAutofit/>
          </a:bodyPr>
          <a:lstStyle/>
          <a:p>
            <a:r>
              <a:rPr lang="es-ES" dirty="0"/>
              <a:t>Interpretación de los Resultados (J48)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6531" y="557189"/>
            <a:ext cx="3868818" cy="5571899"/>
          </a:xfrm>
        </p:spPr>
        <p:txBody>
          <a:bodyPr anchor="ctr"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es-ES" sz="1700" dirty="0"/>
              <a:t>Modelo de árbol de decisión (J48), utilizando validación cruzada de 10 pliegues sobre un conjunto de datos con 150 instancias.</a:t>
            </a:r>
          </a:p>
          <a:p>
            <a:pPr>
              <a:lnSpc>
                <a:spcPct val="90000"/>
              </a:lnSpc>
            </a:pPr>
            <a:endParaRPr lang="es-ES" sz="1700" dirty="0"/>
          </a:p>
          <a:p>
            <a:pPr>
              <a:lnSpc>
                <a:spcPct val="90000"/>
              </a:lnSpc>
            </a:pPr>
            <a:r>
              <a:rPr lang="es-ES" sz="1700" dirty="0"/>
              <a:t>Puntos clave de la salida:</a:t>
            </a:r>
          </a:p>
          <a:p>
            <a:pPr>
              <a:lnSpc>
                <a:spcPct val="90000"/>
              </a:lnSpc>
            </a:pPr>
            <a:r>
              <a:rPr lang="es-ES" sz="1700" dirty="0"/>
              <a:t>- Número de hojas: 2</a:t>
            </a:r>
          </a:p>
          <a:p>
            <a:pPr>
              <a:lnSpc>
                <a:spcPct val="90000"/>
              </a:lnSpc>
            </a:pPr>
            <a:r>
              <a:rPr lang="es-ES" sz="1700" dirty="0"/>
              <a:t>- Tamaño del árbol: 3</a:t>
            </a:r>
          </a:p>
          <a:p>
            <a:pPr>
              <a:lnSpc>
                <a:spcPct val="90000"/>
              </a:lnSpc>
            </a:pPr>
            <a:r>
              <a:rPr lang="es-ES" sz="1700" dirty="0"/>
              <a:t>- Tiempo de construcción del modelo: 0 segundos</a:t>
            </a:r>
          </a:p>
          <a:p>
            <a:pPr>
              <a:lnSpc>
                <a:spcPct val="90000"/>
              </a:lnSpc>
            </a:pPr>
            <a:endParaRPr lang="es-ES" sz="1700" dirty="0"/>
          </a:p>
          <a:p>
            <a:pPr>
              <a:lnSpc>
                <a:spcPct val="90000"/>
              </a:lnSpc>
            </a:pPr>
            <a:r>
              <a:rPr lang="es-ES" sz="1700" dirty="0"/>
              <a:t>Resultados de la Validación Cruzada:</a:t>
            </a:r>
          </a:p>
          <a:p>
            <a:pPr>
              <a:lnSpc>
                <a:spcPct val="90000"/>
              </a:lnSpc>
            </a:pPr>
            <a:r>
              <a:rPr lang="es-ES" sz="1700" dirty="0"/>
              <a:t>- Instancias correctamente clasificadas: 150 (100%)</a:t>
            </a:r>
          </a:p>
          <a:p>
            <a:pPr>
              <a:lnSpc>
                <a:spcPct val="90000"/>
              </a:lnSpc>
            </a:pPr>
            <a:r>
              <a:rPr lang="es-ES" sz="1700" dirty="0"/>
              <a:t>- Instancias incorrectamente clasificadas: 0 (0%)</a:t>
            </a:r>
          </a:p>
          <a:p>
            <a:pPr>
              <a:lnSpc>
                <a:spcPct val="90000"/>
              </a:lnSpc>
            </a:pPr>
            <a:r>
              <a:rPr lang="es-ES" sz="1700" dirty="0"/>
              <a:t>- Estadístico Kappa: 1</a:t>
            </a:r>
          </a:p>
          <a:p>
            <a:pPr>
              <a:lnSpc>
                <a:spcPct val="90000"/>
              </a:lnSpc>
            </a:pPr>
            <a:r>
              <a:rPr lang="es-ES" sz="1700" dirty="0"/>
              <a:t>- Error absoluto medio, error cuadrático medio, error absoluto relativo y error cuadrático relativo: todos 0</a:t>
            </a:r>
          </a:p>
        </p:txBody>
      </p:sp>
      <p:pic>
        <p:nvPicPr>
          <p:cNvPr id="10" name="Marcador de contenido 4" descr="Logotipo&#10;&#10;Descripción generada automáticamente">
            <a:extLst>
              <a:ext uri="{FF2B5EF4-FFF2-40B4-BE49-F238E27FC236}">
                <a16:creationId xmlns:a16="http://schemas.microsoft.com/office/drawing/2014/main" id="{0D9CA08B-B86B-4862-BD8C-96A8161DF5C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779" b="100000" l="9926" r="89706">
                        <a14:foregroundMark x1="58088" y1="77287" x2="58088" y2="77287"/>
                        <a14:foregroundMark x1="63235" y1="84858" x2="63235" y2="84858"/>
                      </a14:backgroundRemoval>
                    </a14:imgEffect>
                    <a14:imgEffect>
                      <a14:sharpenSoften amount="5000"/>
                    </a14:imgEffect>
                    <a14:imgEffect>
                      <a14:brightnessContrast bright="-2000" contrast="-1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479" y="132928"/>
            <a:ext cx="610939" cy="705116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>
                <a:alpha val="44000"/>
              </a:srgbClr>
            </a:outerShdw>
          </a:effectLst>
        </p:spPr>
      </p:pic>
      <p:sp>
        <p:nvSpPr>
          <p:cNvPr id="12" name="TextBox 22">
            <a:extLst>
              <a:ext uri="{FF2B5EF4-FFF2-40B4-BE49-F238E27FC236}">
                <a16:creationId xmlns:a16="http://schemas.microsoft.com/office/drawing/2014/main" id="{83A7670D-F71F-4600-9122-24C217B5B4FA}"/>
              </a:ext>
            </a:extLst>
          </p:cNvPr>
          <p:cNvSpPr txBox="1"/>
          <p:nvPr/>
        </p:nvSpPr>
        <p:spPr>
          <a:xfrm>
            <a:off x="945742" y="248883"/>
            <a:ext cx="3166526" cy="473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PE" sz="1125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UNIVERSIDAD NACIONAL DE INGENIERÍA</a:t>
            </a:r>
          </a:p>
          <a:p>
            <a:pPr algn="r"/>
            <a:r>
              <a:rPr lang="es-PE" sz="135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Escuela de Postgrado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0705" y="685801"/>
            <a:ext cx="2621145" cy="5491162"/>
          </a:xfrm>
        </p:spPr>
        <p:txBody>
          <a:bodyPr>
            <a:normAutofit/>
          </a:bodyPr>
          <a:lstStyle/>
          <a:p>
            <a:r>
              <a:rPr dirty="0"/>
              <a:t>Métricas de Precisión y Matriz de Confusión (J48)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AA59061-CE72-ABEA-835E-8530F7500A6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48877371"/>
              </p:ext>
            </p:extLst>
          </p:nvPr>
        </p:nvGraphicFramePr>
        <p:xfrm>
          <a:off x="3526910" y="838199"/>
          <a:ext cx="4988440" cy="53387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Marcador de contenido 4" descr="Logotipo&#10;&#10;Descripción generada automáticamente">
            <a:extLst>
              <a:ext uri="{FF2B5EF4-FFF2-40B4-BE49-F238E27FC236}">
                <a16:creationId xmlns:a16="http://schemas.microsoft.com/office/drawing/2014/main" id="{ADE52754-F5C2-4F80-9393-C75E5540D2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779" b="100000" l="9926" r="89706">
                        <a14:foregroundMark x1="58088" y1="77287" x2="58088" y2="77287"/>
                        <a14:foregroundMark x1="63235" y1="84858" x2="63235" y2="84858"/>
                      </a14:backgroundRemoval>
                    </a14:imgEffect>
                    <a14:imgEffect>
                      <a14:sharpenSoften amount="5000"/>
                    </a14:imgEffect>
                    <a14:imgEffect>
                      <a14:brightnessContrast bright="-2000" contrast="-1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479" y="132928"/>
            <a:ext cx="610939" cy="705116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>
                <a:alpha val="44000"/>
              </a:srgbClr>
            </a:outerShdw>
          </a:effectLst>
        </p:spPr>
      </p:pic>
      <p:sp>
        <p:nvSpPr>
          <p:cNvPr id="7" name="TextBox 22">
            <a:extLst>
              <a:ext uri="{FF2B5EF4-FFF2-40B4-BE49-F238E27FC236}">
                <a16:creationId xmlns:a16="http://schemas.microsoft.com/office/drawing/2014/main" id="{58DAD357-245C-42BE-912E-2177B718CDF3}"/>
              </a:ext>
            </a:extLst>
          </p:cNvPr>
          <p:cNvSpPr txBox="1"/>
          <p:nvPr/>
        </p:nvSpPr>
        <p:spPr>
          <a:xfrm>
            <a:off x="945742" y="248883"/>
            <a:ext cx="3166526" cy="473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PE" sz="1125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UNIVERSIDAD NACIONAL DE INGENIERÍA</a:t>
            </a:r>
          </a:p>
          <a:p>
            <a:pPr algn="r"/>
            <a:r>
              <a:rPr lang="es-PE" sz="135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Escuela de Postgrado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0705" y="685801"/>
            <a:ext cx="2621145" cy="5491162"/>
          </a:xfrm>
        </p:spPr>
        <p:txBody>
          <a:bodyPr>
            <a:normAutofit/>
          </a:bodyPr>
          <a:lstStyle/>
          <a:p>
            <a:r>
              <a:rPr lang="es-PE" sz="4100" dirty="0"/>
              <a:t>Conclusión del Modelo J48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A363F1A-772E-AED9-131F-473E299DB99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73744826"/>
              </p:ext>
            </p:extLst>
          </p:nvPr>
        </p:nvGraphicFramePr>
        <p:xfrm>
          <a:off x="3526910" y="838199"/>
          <a:ext cx="4988440" cy="53387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Marcador de contenido 4" descr="Logotipo&#10;&#10;Descripción generada automáticamente">
            <a:extLst>
              <a:ext uri="{FF2B5EF4-FFF2-40B4-BE49-F238E27FC236}">
                <a16:creationId xmlns:a16="http://schemas.microsoft.com/office/drawing/2014/main" id="{E2C193A7-93D7-4CD3-A5EA-63DEC1C099B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779" b="100000" l="9926" r="89706">
                        <a14:foregroundMark x1="58088" y1="77287" x2="58088" y2="77287"/>
                        <a14:foregroundMark x1="63235" y1="84858" x2="63235" y2="84858"/>
                      </a14:backgroundRemoval>
                    </a14:imgEffect>
                    <a14:imgEffect>
                      <a14:sharpenSoften amount="5000"/>
                    </a14:imgEffect>
                    <a14:imgEffect>
                      <a14:brightnessContrast bright="-2000" contrast="-1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479" y="132928"/>
            <a:ext cx="610939" cy="705116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>
                <a:alpha val="44000"/>
              </a:srgbClr>
            </a:outerShdw>
          </a:effectLst>
        </p:spPr>
      </p:pic>
      <p:sp>
        <p:nvSpPr>
          <p:cNvPr id="7" name="TextBox 22">
            <a:extLst>
              <a:ext uri="{FF2B5EF4-FFF2-40B4-BE49-F238E27FC236}">
                <a16:creationId xmlns:a16="http://schemas.microsoft.com/office/drawing/2014/main" id="{AD67A1E2-B71D-4E73-81F5-F968B1AF5073}"/>
              </a:ext>
            </a:extLst>
          </p:cNvPr>
          <p:cNvSpPr txBox="1"/>
          <p:nvPr/>
        </p:nvSpPr>
        <p:spPr>
          <a:xfrm>
            <a:off x="945742" y="248883"/>
            <a:ext cx="3166526" cy="473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PE" sz="1125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UNIVERSIDAD NACIONAL DE INGENIERÍA</a:t>
            </a:r>
          </a:p>
          <a:p>
            <a:pPr algn="r"/>
            <a:r>
              <a:rPr lang="es-PE" sz="135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Escuela de Postgrado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2550BE34-C2B8-49B8-8519-67A8CAD51A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A7457DD9-5A45-400A-AB4B-4B4EDECA25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5812" y="365125"/>
            <a:ext cx="8375585" cy="2089317"/>
          </a:xfrm>
          <a:prstGeom prst="rect">
            <a:avLst/>
          </a:prstGeom>
          <a:ln w="12700">
            <a:solidFill>
              <a:srgbClr val="DEDEDE"/>
            </a:solidFill>
          </a:ln>
          <a:effectLst>
            <a:outerShdw blurRad="50800" dist="38100" dir="2700000" algn="tl" rotWithShape="0">
              <a:schemeClr val="bg2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5059" y="586822"/>
            <a:ext cx="2670189" cy="1645920"/>
          </a:xfrm>
        </p:spPr>
        <p:txBody>
          <a:bodyPr>
            <a:normAutofit/>
          </a:bodyPr>
          <a:lstStyle/>
          <a:p>
            <a:r>
              <a:rPr lang="es-ES" sz="2800"/>
              <a:t>Interpretación de los Resultados (Regresión Logística)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441CF7D6-A660-431A-B0BB-140A0D5556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7806" y="1057739"/>
            <a:ext cx="96012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0570A85B-3810-4F95-97B0-CBF4CCDB38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999776" y="1402924"/>
            <a:ext cx="1463040" cy="13716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9273277-8A4F-471A-845D-77CF204288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13373" y="586822"/>
            <a:ext cx="4501977" cy="1645920"/>
          </a:xfrm>
        </p:spPr>
        <p:txBody>
          <a:bodyPr anchor="ctr">
            <a:normAutofit/>
          </a:bodyPr>
          <a:lstStyle/>
          <a:p>
            <a:pPr marL="34290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80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Instancias correctamente clasificadas: 137 (91.33%)</a:t>
            </a:r>
            <a:endParaRPr lang="es-PE" sz="8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80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Instancias incorrectamente clasificadas: 13 (8.67%)</a:t>
            </a:r>
            <a:endParaRPr lang="es-PE" sz="8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s-PE" sz="80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Estadístico Kappa: 0.8209 (indica un acuerdo sustancial entre las predicciones y la realidad)</a:t>
            </a:r>
          </a:p>
          <a:p>
            <a:pPr marL="34290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80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Error absoluto medio: 0.0802</a:t>
            </a:r>
            <a:endParaRPr lang="es-PE" sz="8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80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Error cuadrático medio: 0.2744</a:t>
            </a:r>
            <a:endParaRPr lang="es-PE" sz="8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80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Error absoluto relativo: 16.61%</a:t>
            </a:r>
            <a:endParaRPr lang="es-PE" sz="8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80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Error cuadrático relativo: 55.85%</a:t>
            </a:r>
            <a:endParaRPr lang="es-PE" sz="8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es-PE" sz="800"/>
          </a:p>
        </p:txBody>
      </p:sp>
      <p:graphicFrame>
        <p:nvGraphicFramePr>
          <p:cNvPr id="7" name="Tabla 6">
            <a:extLst>
              <a:ext uri="{FF2B5EF4-FFF2-40B4-BE49-F238E27FC236}">
                <a16:creationId xmlns:a16="http://schemas.microsoft.com/office/drawing/2014/main" id="{9B56291D-7D98-4098-B9F6-D2A78B818D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473865"/>
              </p:ext>
            </p:extLst>
          </p:nvPr>
        </p:nvGraphicFramePr>
        <p:xfrm>
          <a:off x="1329679" y="2734056"/>
          <a:ext cx="6550937" cy="3483865"/>
        </p:xfrm>
        <a:graphic>
          <a:graphicData uri="http://schemas.openxmlformats.org/drawingml/2006/table">
            <a:tbl>
              <a:tblPr firstRow="1" firstCol="1" bandRow="1"/>
              <a:tblGrid>
                <a:gridCol w="1644788">
                  <a:extLst>
                    <a:ext uri="{9D8B030D-6E8A-4147-A177-3AD203B41FA5}">
                      <a16:colId xmlns:a16="http://schemas.microsoft.com/office/drawing/2014/main" val="1233207826"/>
                    </a:ext>
                  </a:extLst>
                </a:gridCol>
                <a:gridCol w="1528388">
                  <a:extLst>
                    <a:ext uri="{9D8B030D-6E8A-4147-A177-3AD203B41FA5}">
                      <a16:colId xmlns:a16="http://schemas.microsoft.com/office/drawing/2014/main" val="4125164028"/>
                    </a:ext>
                  </a:extLst>
                </a:gridCol>
                <a:gridCol w="1658898">
                  <a:extLst>
                    <a:ext uri="{9D8B030D-6E8A-4147-A177-3AD203B41FA5}">
                      <a16:colId xmlns:a16="http://schemas.microsoft.com/office/drawing/2014/main" val="529613916"/>
                    </a:ext>
                  </a:extLst>
                </a:gridCol>
                <a:gridCol w="1718863">
                  <a:extLst>
                    <a:ext uri="{9D8B030D-6E8A-4147-A177-3AD203B41FA5}">
                      <a16:colId xmlns:a16="http://schemas.microsoft.com/office/drawing/2014/main" val="3449714166"/>
                    </a:ext>
                  </a:extLst>
                </a:gridCol>
              </a:tblGrid>
              <a:tr h="578647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Métrica</a:t>
                      </a:r>
                      <a:endParaRPr lang="en-US" sz="2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4291" marR="14291" marT="14291" marB="1429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Clase "si"</a:t>
                      </a:r>
                      <a:endParaRPr lang="en-US" sz="2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4291" marR="14291" marT="14291" marB="1429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Clase "no"</a:t>
                      </a:r>
                      <a:endParaRPr lang="en-US" sz="2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4291" marR="14291" marT="14291" marB="1429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Promedio ponderado</a:t>
                      </a:r>
                      <a:endParaRPr lang="en-US" sz="2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4291" marR="14291" marT="14291" marB="1429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1004665"/>
                  </a:ext>
                </a:extLst>
              </a:tr>
              <a:tr h="322802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Tasa de TP</a:t>
                      </a:r>
                      <a:endParaRPr lang="en-US" sz="2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4291" marR="14291" marT="14291" marB="1429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0.921</a:t>
                      </a:r>
                      <a:endParaRPr lang="en-US" sz="2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4291" marR="14291" marT="14291" marB="1429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0.902</a:t>
                      </a:r>
                      <a:endParaRPr lang="en-US" sz="2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4291" marR="14291" marT="14291" marB="1429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0.913</a:t>
                      </a:r>
                      <a:endParaRPr lang="en-US" sz="2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4291" marR="14291" marT="14291" marB="1429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9976197"/>
                  </a:ext>
                </a:extLst>
              </a:tr>
              <a:tr h="322802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Tasa de FP</a:t>
                      </a:r>
                      <a:endParaRPr lang="en-US" sz="2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4291" marR="14291" marT="14291" marB="1429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0.098</a:t>
                      </a:r>
                      <a:endParaRPr lang="en-US" sz="2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4291" marR="14291" marT="14291" marB="1429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0.077</a:t>
                      </a:r>
                      <a:endParaRPr lang="en-US" sz="2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4291" marR="14291" marT="14291" marB="1429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0.09</a:t>
                      </a:r>
                      <a:endParaRPr lang="en-US" sz="2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4291" marR="14291" marT="14291" marB="1429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26147035"/>
                  </a:ext>
                </a:extLst>
              </a:tr>
              <a:tr h="322802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Precisión</a:t>
                      </a:r>
                      <a:endParaRPr lang="en-US" sz="2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4291" marR="14291" marT="14291" marB="1429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0.932</a:t>
                      </a:r>
                      <a:endParaRPr lang="en-US" sz="2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4291" marR="14291" marT="14291" marB="1429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0.887</a:t>
                      </a:r>
                      <a:endParaRPr lang="en-US" sz="2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4291" marR="14291" marT="14291" marB="1429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0.91</a:t>
                      </a:r>
                      <a:endParaRPr lang="en-US" sz="2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4291" marR="14291" marT="14291" marB="1429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70605425"/>
                  </a:ext>
                </a:extLst>
              </a:tr>
              <a:tr h="322802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Recall</a:t>
                      </a:r>
                      <a:endParaRPr lang="en-US" sz="2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4291" marR="14291" marT="14291" marB="1429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0.921</a:t>
                      </a:r>
                      <a:endParaRPr lang="en-US" sz="2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4291" marR="14291" marT="14291" marB="1429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0.902</a:t>
                      </a:r>
                      <a:endParaRPr lang="en-US" sz="2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4291" marR="14291" marT="14291" marB="1429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0.913</a:t>
                      </a:r>
                      <a:endParaRPr lang="en-US" sz="2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4291" marR="14291" marT="14291" marB="1429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18800141"/>
                  </a:ext>
                </a:extLst>
              </a:tr>
              <a:tr h="322802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F-Medida</a:t>
                      </a:r>
                      <a:endParaRPr lang="en-US" sz="2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4291" marR="14291" marT="14291" marB="1429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0.927</a:t>
                      </a:r>
                      <a:endParaRPr lang="en-US" sz="2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4291" marR="14291" marT="14291" marB="1429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0.894</a:t>
                      </a:r>
                      <a:endParaRPr lang="en-US" sz="2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4291" marR="14291" marT="14291" marB="1429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0.913</a:t>
                      </a:r>
                      <a:endParaRPr lang="en-US" sz="2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4291" marR="14291" marT="14291" marB="1429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35751232"/>
                  </a:ext>
                </a:extLst>
              </a:tr>
              <a:tr h="322802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MCC</a:t>
                      </a:r>
                      <a:endParaRPr lang="en-US" sz="2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4291" marR="14291" marT="14291" marB="1429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0.821</a:t>
                      </a:r>
                      <a:endParaRPr lang="en-US" sz="2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4291" marR="14291" marT="14291" marB="1429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0.821</a:t>
                      </a:r>
                      <a:endParaRPr lang="en-US" sz="2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4291" marR="14291" marT="14291" marB="1429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0.821</a:t>
                      </a:r>
                      <a:endParaRPr lang="en-US" sz="2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4291" marR="14291" marT="14291" marB="1429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07824942"/>
                  </a:ext>
                </a:extLst>
              </a:tr>
              <a:tr h="322802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ROC Area</a:t>
                      </a:r>
                      <a:endParaRPr lang="en-US" sz="2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4291" marR="14291" marT="14291" marB="1429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0.986</a:t>
                      </a:r>
                      <a:endParaRPr lang="en-US" sz="2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4291" marR="14291" marT="14291" marB="1429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0.983</a:t>
                      </a:r>
                      <a:endParaRPr lang="en-US" sz="2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4291" marR="14291" marT="14291" marB="1429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0.985</a:t>
                      </a:r>
                      <a:endParaRPr lang="en-US" sz="2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4291" marR="14291" marT="14291" marB="1429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18019"/>
                  </a:ext>
                </a:extLst>
              </a:tr>
              <a:tr h="322802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PRC Area</a:t>
                      </a:r>
                      <a:endParaRPr lang="en-US" sz="2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4291" marR="14291" marT="14291" marB="1429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0.991</a:t>
                      </a:r>
                      <a:endParaRPr lang="en-US" sz="2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4291" marR="14291" marT="14291" marB="1429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0.966</a:t>
                      </a:r>
                      <a:endParaRPr lang="en-US" sz="2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4291" marR="14291" marT="14291" marB="1429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0.981</a:t>
                      </a:r>
                      <a:endParaRPr lang="en-US" sz="2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4291" marR="14291" marT="14291" marB="1429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96895559"/>
                  </a:ext>
                </a:extLst>
              </a:tr>
              <a:tr h="322802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Demora</a:t>
                      </a:r>
                      <a:endParaRPr lang="en-US" sz="2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4291" marR="14291" marT="14291" marB="1429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sí</a:t>
                      </a:r>
                      <a:endParaRPr lang="en-US" sz="2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4291" marR="14291" marT="14291" marB="1429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no</a:t>
                      </a:r>
                      <a:endParaRPr lang="en-US" sz="2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4291" marR="14291" marT="14291" marB="1429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sí</a:t>
                      </a:r>
                      <a:endParaRPr lang="en-US" sz="2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4291" marR="14291" marT="14291" marB="14291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77739527"/>
                  </a:ext>
                </a:extLst>
              </a:tr>
            </a:tbl>
          </a:graphicData>
        </a:graphic>
      </p:graphicFrame>
      <p:pic>
        <p:nvPicPr>
          <p:cNvPr id="17" name="Marcador de contenido 4" descr="Logotipo&#10;&#10;Descripción generada automáticamente">
            <a:extLst>
              <a:ext uri="{FF2B5EF4-FFF2-40B4-BE49-F238E27FC236}">
                <a16:creationId xmlns:a16="http://schemas.microsoft.com/office/drawing/2014/main" id="{7662A075-9D37-421C-8996-DF138AA5EC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779" b="100000" l="9926" r="89706">
                        <a14:foregroundMark x1="58088" y1="77287" x2="58088" y2="77287"/>
                        <a14:foregroundMark x1="63235" y1="84858" x2="63235" y2="84858"/>
                      </a14:backgroundRemoval>
                    </a14:imgEffect>
                    <a14:imgEffect>
                      <a14:sharpenSoften amount="5000"/>
                    </a14:imgEffect>
                    <a14:imgEffect>
                      <a14:brightnessContrast bright="-2000" contrast="-1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8833" y="51702"/>
            <a:ext cx="610939" cy="705116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>
                <a:alpha val="44000"/>
              </a:srgbClr>
            </a:outerShdw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0">
            <a:extLst>
              <a:ext uri="{FF2B5EF4-FFF2-40B4-BE49-F238E27FC236}">
                <a16:creationId xmlns:a16="http://schemas.microsoft.com/office/drawing/2014/main" id="{2550BE34-C2B8-49B8-8519-67A8CAD51A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8" name="Rectangle 12">
            <a:extLst>
              <a:ext uri="{FF2B5EF4-FFF2-40B4-BE49-F238E27FC236}">
                <a16:creationId xmlns:a16="http://schemas.microsoft.com/office/drawing/2014/main" id="{A7457DD9-5A45-400A-AB4B-4B4EDECA25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5812" y="365125"/>
            <a:ext cx="8375585" cy="2089317"/>
          </a:xfrm>
          <a:prstGeom prst="rect">
            <a:avLst/>
          </a:prstGeom>
          <a:ln w="12700">
            <a:solidFill>
              <a:srgbClr val="DEDEDE"/>
            </a:solidFill>
          </a:ln>
          <a:effectLst>
            <a:outerShdw blurRad="50800" dist="38100" dir="2700000" algn="tl" rotWithShape="0">
              <a:schemeClr val="bg2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5059" y="586822"/>
            <a:ext cx="2670189" cy="1645920"/>
          </a:xfrm>
        </p:spPr>
        <p:txBody>
          <a:bodyPr>
            <a:normAutofit/>
          </a:bodyPr>
          <a:lstStyle/>
          <a:p>
            <a:r>
              <a:rPr lang="es-PE" sz="2800">
                <a:effectLst/>
                <a:latin typeface="Calibri" panose="020F0502020204030204" pitchFamily="34" charset="0"/>
                <a:ea typeface="DengXian" panose="020B0503020204020204" pitchFamily="2" charset="-122"/>
                <a:cs typeface="Times New Roman" panose="02020603050405020304" pitchFamily="18" charset="0"/>
              </a:rPr>
              <a:t>Interpretación de resultados de SimpleKMeans </a:t>
            </a:r>
            <a:endParaRPr lang="es-PE" sz="280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41CF7D6-A660-431A-B0BB-140A0D5556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7806" y="1057739"/>
            <a:ext cx="96012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570A85B-3810-4F95-97B0-CBF4CCDB38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999776" y="1402924"/>
            <a:ext cx="1463040" cy="13716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B8B259BB-1AA3-43F6-BD8B-0390457433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13373" y="586822"/>
            <a:ext cx="4501977" cy="1645920"/>
          </a:xfrm>
        </p:spPr>
        <p:txBody>
          <a:bodyPr anchor="ctr">
            <a:normAutofit/>
          </a:bodyPr>
          <a:lstStyle/>
          <a:p>
            <a:r>
              <a:rPr lang="en-US" sz="1600" b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Distribución de los clústeres</a:t>
            </a:r>
            <a:endParaRPr lang="es-PE" sz="1600" b="1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600" b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Clúster 0:</a:t>
            </a:r>
            <a:r>
              <a:rPr lang="en-US" sz="160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36 instancias (24%)</a:t>
            </a:r>
            <a:endParaRPr lang="es-PE" sz="16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600" b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Clúster 1:</a:t>
            </a:r>
            <a:r>
              <a:rPr lang="en-US" sz="160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48 instancias (32%)</a:t>
            </a:r>
            <a:endParaRPr lang="es-PE" sz="16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600" b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Clúster 2:</a:t>
            </a:r>
            <a:r>
              <a:rPr lang="en-US" sz="160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66 instancias (44%)</a:t>
            </a:r>
            <a:endParaRPr lang="es-PE" sz="16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es-PE" sz="1600"/>
          </a:p>
        </p:txBody>
      </p:sp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81D300E5-2823-418A-8D4D-F0058ED4C2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000851"/>
              </p:ext>
            </p:extLst>
          </p:nvPr>
        </p:nvGraphicFramePr>
        <p:xfrm>
          <a:off x="539967" y="2734056"/>
          <a:ext cx="8130361" cy="348387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75705">
                  <a:extLst>
                    <a:ext uri="{9D8B030D-6E8A-4147-A177-3AD203B41FA5}">
                      <a16:colId xmlns:a16="http://schemas.microsoft.com/office/drawing/2014/main" val="2717766751"/>
                    </a:ext>
                  </a:extLst>
                </a:gridCol>
                <a:gridCol w="1849056">
                  <a:extLst>
                    <a:ext uri="{9D8B030D-6E8A-4147-A177-3AD203B41FA5}">
                      <a16:colId xmlns:a16="http://schemas.microsoft.com/office/drawing/2014/main" val="1442551992"/>
                    </a:ext>
                  </a:extLst>
                </a:gridCol>
                <a:gridCol w="1952800">
                  <a:extLst>
                    <a:ext uri="{9D8B030D-6E8A-4147-A177-3AD203B41FA5}">
                      <a16:colId xmlns:a16="http://schemas.microsoft.com/office/drawing/2014/main" val="600496304"/>
                    </a:ext>
                  </a:extLst>
                </a:gridCol>
                <a:gridCol w="1952800">
                  <a:extLst>
                    <a:ext uri="{9D8B030D-6E8A-4147-A177-3AD203B41FA5}">
                      <a16:colId xmlns:a16="http://schemas.microsoft.com/office/drawing/2014/main" val="1790499626"/>
                    </a:ext>
                  </a:extLst>
                </a:gridCol>
              </a:tblGrid>
              <a:tr h="34838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700" u="none" strike="noStrike">
                          <a:effectLst/>
                        </a:rPr>
                        <a:t>Atributo</a:t>
                      </a:r>
                      <a:endParaRPr lang="es-PE" sz="17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4863" marR="14863" marT="14863" marB="14863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700" u="none" strike="noStrike">
                          <a:effectLst/>
                        </a:rPr>
                        <a:t>Clúster 0</a:t>
                      </a:r>
                      <a:endParaRPr lang="es-PE" sz="17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4863" marR="14863" marT="14863" marB="14863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700" u="none" strike="noStrike">
                          <a:effectLst/>
                        </a:rPr>
                        <a:t>Clúster 1</a:t>
                      </a:r>
                      <a:endParaRPr lang="es-PE" sz="17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4863" marR="14863" marT="14863" marB="14863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700" u="none" strike="noStrike">
                          <a:effectLst/>
                        </a:rPr>
                        <a:t>Clúster 2</a:t>
                      </a:r>
                      <a:endParaRPr lang="es-PE" sz="17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4863" marR="14863" marT="14863" marB="14863" anchor="ctr"/>
                </a:tc>
                <a:extLst>
                  <a:ext uri="{0D108BD9-81ED-4DB2-BD59-A6C34878D82A}">
                    <a16:rowId xmlns:a16="http://schemas.microsoft.com/office/drawing/2014/main" val="2364200041"/>
                  </a:ext>
                </a:extLst>
              </a:tr>
              <a:tr h="34838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700" u="none" strike="noStrike">
                          <a:effectLst/>
                        </a:rPr>
                        <a:t>hora_ingreso</a:t>
                      </a:r>
                      <a:endParaRPr lang="es-PE" sz="17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4863" marR="14863" marT="14863" marB="14863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700" u="none" strike="noStrike">
                          <a:effectLst/>
                        </a:rPr>
                        <a:t>14.08</a:t>
                      </a:r>
                      <a:endParaRPr lang="es-PE" sz="1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4863" marR="14863" marT="14863" marB="14863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700" u="none" strike="noStrike">
                          <a:effectLst/>
                        </a:rPr>
                        <a:t>10.48</a:t>
                      </a:r>
                      <a:endParaRPr lang="es-PE" sz="1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4863" marR="14863" marT="14863" marB="14863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700" u="none" strike="noStrike">
                          <a:effectLst/>
                        </a:rPr>
                        <a:t>10.74</a:t>
                      </a:r>
                      <a:endParaRPr lang="es-PE" sz="1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4863" marR="14863" marT="14863" marB="14863" anchor="ctr"/>
                </a:tc>
                <a:extLst>
                  <a:ext uri="{0D108BD9-81ED-4DB2-BD59-A6C34878D82A}">
                    <a16:rowId xmlns:a16="http://schemas.microsoft.com/office/drawing/2014/main" val="2053817692"/>
                  </a:ext>
                </a:extLst>
              </a:tr>
              <a:tr h="34838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700" u="none" strike="noStrike">
                          <a:effectLst/>
                        </a:rPr>
                        <a:t>dia_semana</a:t>
                      </a:r>
                      <a:endParaRPr lang="es-PE" sz="17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4863" marR="14863" marT="14863" marB="14863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700" u="none" strike="noStrike">
                          <a:effectLst/>
                        </a:rPr>
                        <a:t>sábado</a:t>
                      </a:r>
                      <a:endParaRPr lang="es-PE" sz="1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4863" marR="14863" marT="14863" marB="14863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700" u="none" strike="noStrike">
                          <a:effectLst/>
                        </a:rPr>
                        <a:t>martes</a:t>
                      </a:r>
                      <a:endParaRPr lang="es-PE" sz="1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4863" marR="14863" marT="14863" marB="14863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700" u="none" strike="noStrike">
                          <a:effectLst/>
                        </a:rPr>
                        <a:t>jueves</a:t>
                      </a:r>
                      <a:endParaRPr lang="es-PE" sz="1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4863" marR="14863" marT="14863" marB="14863" anchor="ctr"/>
                </a:tc>
                <a:extLst>
                  <a:ext uri="{0D108BD9-81ED-4DB2-BD59-A6C34878D82A}">
                    <a16:rowId xmlns:a16="http://schemas.microsoft.com/office/drawing/2014/main" val="1876107462"/>
                  </a:ext>
                </a:extLst>
              </a:tr>
              <a:tr h="34838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700" u="none" strike="noStrike">
                          <a:effectLst/>
                        </a:rPr>
                        <a:t>Turno</a:t>
                      </a:r>
                      <a:endParaRPr lang="es-PE" sz="17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4863" marR="14863" marT="14863" marB="14863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700" u="none" strike="noStrike">
                          <a:effectLst/>
                        </a:rPr>
                        <a:t>noche</a:t>
                      </a:r>
                      <a:endParaRPr lang="es-PE" sz="1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4863" marR="14863" marT="14863" marB="14863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700" u="none" strike="noStrike">
                          <a:effectLst/>
                        </a:rPr>
                        <a:t>mañana</a:t>
                      </a:r>
                      <a:endParaRPr lang="es-PE" sz="1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4863" marR="14863" marT="14863" marB="14863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700" u="none" strike="noStrike">
                          <a:effectLst/>
                        </a:rPr>
                        <a:t>noche</a:t>
                      </a:r>
                      <a:endParaRPr lang="es-PE" sz="1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4863" marR="14863" marT="14863" marB="14863" anchor="ctr"/>
                </a:tc>
                <a:extLst>
                  <a:ext uri="{0D108BD9-81ED-4DB2-BD59-A6C34878D82A}">
                    <a16:rowId xmlns:a16="http://schemas.microsoft.com/office/drawing/2014/main" val="160609139"/>
                  </a:ext>
                </a:extLst>
              </a:tr>
              <a:tr h="34838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700" u="none" strike="noStrike">
                          <a:effectLst/>
                        </a:rPr>
                        <a:t>Diagnóstico</a:t>
                      </a:r>
                      <a:endParaRPr lang="es-PE" sz="17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4863" marR="14863" marT="14863" marB="14863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700" u="none" strike="noStrike">
                          <a:effectLst/>
                        </a:rPr>
                        <a:t>diarrea</a:t>
                      </a:r>
                      <a:endParaRPr lang="es-PE" sz="1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4863" marR="14863" marT="14863" marB="14863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700" u="none" strike="noStrike">
                          <a:effectLst/>
                        </a:rPr>
                        <a:t>fractura</a:t>
                      </a:r>
                      <a:endParaRPr lang="es-PE" sz="1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4863" marR="14863" marT="14863" marB="14863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700" u="none" strike="noStrike">
                          <a:effectLst/>
                        </a:rPr>
                        <a:t>covid</a:t>
                      </a:r>
                      <a:endParaRPr lang="es-PE" sz="1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4863" marR="14863" marT="14863" marB="14863" anchor="ctr"/>
                </a:tc>
                <a:extLst>
                  <a:ext uri="{0D108BD9-81ED-4DB2-BD59-A6C34878D82A}">
                    <a16:rowId xmlns:a16="http://schemas.microsoft.com/office/drawing/2014/main" val="78146133"/>
                  </a:ext>
                </a:extLst>
              </a:tr>
              <a:tr h="34838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700" u="none" strike="noStrike">
                          <a:effectLst/>
                        </a:rPr>
                        <a:t>Edad</a:t>
                      </a:r>
                      <a:endParaRPr lang="es-PE" sz="17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4863" marR="14863" marT="14863" marB="14863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700" u="none" strike="noStrike">
                          <a:effectLst/>
                        </a:rPr>
                        <a:t>53.36</a:t>
                      </a:r>
                      <a:endParaRPr lang="es-PE" sz="1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4863" marR="14863" marT="14863" marB="14863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700" u="none" strike="noStrike">
                          <a:effectLst/>
                        </a:rPr>
                        <a:t>50.02</a:t>
                      </a:r>
                      <a:endParaRPr lang="es-PE" sz="1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4863" marR="14863" marT="14863" marB="14863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700" u="none" strike="noStrike">
                          <a:effectLst/>
                        </a:rPr>
                        <a:t>43.94</a:t>
                      </a:r>
                      <a:endParaRPr lang="es-PE" sz="1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4863" marR="14863" marT="14863" marB="14863" anchor="ctr"/>
                </a:tc>
                <a:extLst>
                  <a:ext uri="{0D108BD9-81ED-4DB2-BD59-A6C34878D82A}">
                    <a16:rowId xmlns:a16="http://schemas.microsoft.com/office/drawing/2014/main" val="315989587"/>
                  </a:ext>
                </a:extLst>
              </a:tr>
              <a:tr h="34838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700" u="none" strike="noStrike">
                          <a:effectLst/>
                        </a:rPr>
                        <a:t>tiempo_espera</a:t>
                      </a:r>
                      <a:endParaRPr lang="es-PE" sz="17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4863" marR="14863" marT="14863" marB="14863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700" u="none" strike="noStrike">
                          <a:effectLst/>
                        </a:rPr>
                        <a:t>52.47</a:t>
                      </a:r>
                      <a:endParaRPr lang="es-PE" sz="1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4863" marR="14863" marT="14863" marB="14863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700" u="none" strike="noStrike">
                          <a:effectLst/>
                        </a:rPr>
                        <a:t>23.7</a:t>
                      </a:r>
                      <a:endParaRPr lang="es-PE" sz="1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4863" marR="14863" marT="14863" marB="14863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700" u="none" strike="noStrike">
                          <a:effectLst/>
                        </a:rPr>
                        <a:t>41.88</a:t>
                      </a:r>
                      <a:endParaRPr lang="es-PE" sz="1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4863" marR="14863" marT="14863" marB="14863" anchor="ctr"/>
                </a:tc>
                <a:extLst>
                  <a:ext uri="{0D108BD9-81ED-4DB2-BD59-A6C34878D82A}">
                    <a16:rowId xmlns:a16="http://schemas.microsoft.com/office/drawing/2014/main" val="1572768794"/>
                  </a:ext>
                </a:extLst>
              </a:tr>
              <a:tr h="34838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700" u="none" strike="noStrike">
                          <a:effectLst/>
                        </a:rPr>
                        <a:t>tiempo_egreso</a:t>
                      </a:r>
                      <a:endParaRPr lang="es-PE" sz="17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4863" marR="14863" marT="14863" marB="14863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700" u="none" strike="noStrike">
                          <a:effectLst/>
                        </a:rPr>
                        <a:t>89.53</a:t>
                      </a:r>
                      <a:endParaRPr lang="es-PE" sz="1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4863" marR="14863" marT="14863" marB="14863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700" u="none" strike="noStrike">
                          <a:effectLst/>
                        </a:rPr>
                        <a:t>91.5</a:t>
                      </a:r>
                      <a:endParaRPr lang="es-PE" sz="1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4863" marR="14863" marT="14863" marB="14863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700" u="none" strike="noStrike">
                          <a:effectLst/>
                        </a:rPr>
                        <a:t>98.17</a:t>
                      </a:r>
                      <a:endParaRPr lang="es-PE" sz="1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4863" marR="14863" marT="14863" marB="14863" anchor="ctr"/>
                </a:tc>
                <a:extLst>
                  <a:ext uri="{0D108BD9-81ED-4DB2-BD59-A6C34878D82A}">
                    <a16:rowId xmlns:a16="http://schemas.microsoft.com/office/drawing/2014/main" val="3848382632"/>
                  </a:ext>
                </a:extLst>
              </a:tr>
              <a:tr h="34838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700" u="none" strike="noStrike">
                          <a:effectLst/>
                        </a:rPr>
                        <a:t>es_hora_pico</a:t>
                      </a:r>
                      <a:endParaRPr lang="es-PE" sz="17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4863" marR="14863" marT="14863" marB="14863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700" u="none" strike="noStrike">
                          <a:effectLst/>
                        </a:rPr>
                        <a:t>sí</a:t>
                      </a:r>
                      <a:endParaRPr lang="es-PE" sz="1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4863" marR="14863" marT="14863" marB="14863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700" u="none" strike="noStrike">
                          <a:effectLst/>
                        </a:rPr>
                        <a:t>no</a:t>
                      </a:r>
                      <a:endParaRPr lang="es-PE" sz="1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4863" marR="14863" marT="14863" marB="14863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700" u="none" strike="noStrike">
                          <a:effectLst/>
                        </a:rPr>
                        <a:t>sí</a:t>
                      </a:r>
                      <a:endParaRPr lang="es-PE" sz="1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4863" marR="14863" marT="14863" marB="14863" anchor="ctr"/>
                </a:tc>
                <a:extLst>
                  <a:ext uri="{0D108BD9-81ED-4DB2-BD59-A6C34878D82A}">
                    <a16:rowId xmlns:a16="http://schemas.microsoft.com/office/drawing/2014/main" val="956071142"/>
                  </a:ext>
                </a:extLst>
              </a:tr>
              <a:tr h="34838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700" u="none" strike="noStrike">
                          <a:effectLst/>
                        </a:rPr>
                        <a:t>Demora</a:t>
                      </a:r>
                      <a:endParaRPr lang="es-PE" sz="17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4863" marR="14863" marT="14863" marB="14863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700" u="none" strike="noStrike">
                          <a:effectLst/>
                        </a:rPr>
                        <a:t>sí</a:t>
                      </a:r>
                      <a:endParaRPr lang="es-PE" sz="1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4863" marR="14863" marT="14863" marB="14863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700" u="none" strike="noStrike">
                          <a:effectLst/>
                        </a:rPr>
                        <a:t>no</a:t>
                      </a:r>
                      <a:endParaRPr lang="es-PE" sz="1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4863" marR="14863" marT="14863" marB="14863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700" u="none" strike="noStrike">
                          <a:effectLst/>
                        </a:rPr>
                        <a:t>sí</a:t>
                      </a:r>
                      <a:endParaRPr lang="es-PE" sz="1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4863" marR="14863" marT="14863" marB="14863" anchor="ctr"/>
                </a:tc>
                <a:extLst>
                  <a:ext uri="{0D108BD9-81ED-4DB2-BD59-A6C34878D82A}">
                    <a16:rowId xmlns:a16="http://schemas.microsoft.com/office/drawing/2014/main" val="2381861304"/>
                  </a:ext>
                </a:extLst>
              </a:tr>
            </a:tbl>
          </a:graphicData>
        </a:graphic>
      </p:graphicFrame>
      <p:pic>
        <p:nvPicPr>
          <p:cNvPr id="14" name="Marcador de contenido 4" descr="Logotipo&#10;&#10;Descripción generada automáticamente">
            <a:extLst>
              <a:ext uri="{FF2B5EF4-FFF2-40B4-BE49-F238E27FC236}">
                <a16:creationId xmlns:a16="http://schemas.microsoft.com/office/drawing/2014/main" id="{AED72983-FE55-4849-A91C-875AF0F6AF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779" b="100000" l="9926" r="89706">
                        <a14:foregroundMark x1="58088" y1="77287" x2="58088" y2="77287"/>
                        <a14:foregroundMark x1="63235" y1="84858" x2="63235" y2="84858"/>
                      </a14:backgroundRemoval>
                    </a14:imgEffect>
                    <a14:imgEffect>
                      <a14:sharpenSoften amount="5000"/>
                    </a14:imgEffect>
                    <a14:imgEffect>
                      <a14:brightnessContrast bright="-2000" contrast="-1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5378" y="132928"/>
            <a:ext cx="610939" cy="705116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>
                <a:alpha val="44000"/>
              </a:srgbClr>
            </a:outerShdw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7B4C09B-A331-4876-ACDA-9BB404D88E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0" y="262423"/>
            <a:ext cx="4050926" cy="486521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es-PE" dirty="0"/>
              <a:t>CONCLUSIÓN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A1CA4CB-D1A8-40B0-BC94-1E91213D3D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6934" y="953999"/>
            <a:ext cx="8300196" cy="3463551"/>
          </a:xfrm>
        </p:spPr>
        <p:txBody>
          <a:bodyPr>
            <a:normAutofit/>
          </a:bodyPr>
          <a:lstStyle/>
          <a:p>
            <a:r>
              <a:rPr lang="es-PE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 modelo de </a:t>
            </a:r>
            <a:r>
              <a:rPr lang="es-PE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KMeans</a:t>
            </a:r>
            <a:r>
              <a:rPr lang="es-PE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permitió identificar tres perfiles claros de pacientes según el momento de ingreso, diagnóstico, edad y experiencia de atención (tiempo de espera y demoras).</a:t>
            </a:r>
            <a:br>
              <a:rPr lang="es-PE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Estos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resultados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pueden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ser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útiles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para:</a:t>
            </a:r>
            <a:endParaRPr lang="es-PE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lvl="0" indent="0">
              <a:buSzPts val="1000"/>
              <a:buNone/>
              <a:tabLst>
                <a:tab pos="457200" algn="l"/>
              </a:tabLst>
            </a:pPr>
            <a:r>
              <a:rPr lang="es-PE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Optimizar la gestión hospitalaria:</a:t>
            </a:r>
            <a:r>
              <a:rPr lang="es-PE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Ajustar recursos y personal en función de los días y horarios de mayor demanda.</a:t>
            </a:r>
          </a:p>
          <a:p>
            <a:pPr marL="0" lvl="0" indent="0">
              <a:buSzPts val="1000"/>
              <a:buNone/>
              <a:tabLst>
                <a:tab pos="457200" algn="l"/>
              </a:tabLst>
            </a:pPr>
            <a:r>
              <a:rPr lang="es-PE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Mejorar la atención al paciente:</a:t>
            </a:r>
            <a:r>
              <a:rPr lang="es-PE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Identificar grupos con mayor riesgo de demoras y buscar estrategias para reducir los tiempos de espera.</a:t>
            </a:r>
          </a:p>
          <a:p>
            <a:pPr marL="0" lvl="0" indent="0">
              <a:buSzPts val="1000"/>
              <a:buNone/>
              <a:tabLst>
                <a:tab pos="457200" algn="l"/>
              </a:tabLst>
            </a:pPr>
            <a:r>
              <a:rPr lang="es-PE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Planificación de servicios:</a:t>
            </a:r>
            <a:r>
              <a:rPr lang="es-PE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Adaptar la oferta de servicios médicos según los diagnósticos y perfiles más frecuentes en cada clúster.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es-PE" sz="1600" dirty="0">
              <a:effectLst/>
              <a:latin typeface="Calibri" panose="020F0502020204030204" pitchFamily="34" charset="0"/>
              <a:ea typeface="DengXian" panose="020B0503020204020204" pitchFamily="2" charset="-122"/>
              <a:cs typeface="Times New Roman" panose="02020603050405020304" pitchFamily="18" charset="0"/>
            </a:endParaRPr>
          </a:p>
          <a:p>
            <a:endParaRPr lang="es-PE" sz="2000" dirty="0"/>
          </a:p>
        </p:txBody>
      </p:sp>
      <p:pic>
        <p:nvPicPr>
          <p:cNvPr id="4" name="Marcador de contenido 4" descr="Logotipo&#10;&#10;Descripción generada automáticamente">
            <a:extLst>
              <a:ext uri="{FF2B5EF4-FFF2-40B4-BE49-F238E27FC236}">
                <a16:creationId xmlns:a16="http://schemas.microsoft.com/office/drawing/2014/main" id="{30365B69-879C-461D-8EB3-BC02DC63DF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779" b="100000" l="9926" r="89706">
                        <a14:foregroundMark x1="58088" y1="77287" x2="58088" y2="77287"/>
                        <a14:foregroundMark x1="63235" y1="84858" x2="63235" y2="84858"/>
                      </a14:backgroundRemoval>
                    </a14:imgEffect>
                    <a14:imgEffect>
                      <a14:sharpenSoften amount="5000"/>
                    </a14:imgEffect>
                    <a14:imgEffect>
                      <a14:brightnessContrast bright="-2000" contrast="-1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479" y="132928"/>
            <a:ext cx="610939" cy="705116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>
                <a:alpha val="44000"/>
              </a:srgbClr>
            </a:outerShdw>
          </a:effectLst>
        </p:spPr>
      </p:pic>
      <p:sp>
        <p:nvSpPr>
          <p:cNvPr id="5" name="TextBox 22">
            <a:extLst>
              <a:ext uri="{FF2B5EF4-FFF2-40B4-BE49-F238E27FC236}">
                <a16:creationId xmlns:a16="http://schemas.microsoft.com/office/drawing/2014/main" id="{FB839372-F089-4302-9C71-60CB338905ED}"/>
              </a:ext>
            </a:extLst>
          </p:cNvPr>
          <p:cNvSpPr txBox="1"/>
          <p:nvPr/>
        </p:nvSpPr>
        <p:spPr>
          <a:xfrm>
            <a:off x="945742" y="248883"/>
            <a:ext cx="3166526" cy="473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PE" sz="1125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UNIVERSIDAD NACIONAL DE INGENIERÍA</a:t>
            </a:r>
          </a:p>
          <a:p>
            <a:pPr algn="r"/>
            <a:r>
              <a:rPr lang="es-PE" sz="135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Escuela de Postgrado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B108B137-DE92-4041-9B3E-55F152FF92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29450" y="3339770"/>
            <a:ext cx="5355163" cy="3141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05055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F58B1DD-19AD-411E-AD3B-F4BB4FDAE2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003" y="2695201"/>
            <a:ext cx="7886700" cy="95343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PE" sz="5400" dirty="0"/>
              <a:t>GRACIAS</a:t>
            </a:r>
          </a:p>
        </p:txBody>
      </p:sp>
      <p:pic>
        <p:nvPicPr>
          <p:cNvPr id="4" name="Marcador de contenido 4" descr="Logotipo&#10;&#10;Descripción generada automáticamente">
            <a:extLst>
              <a:ext uri="{FF2B5EF4-FFF2-40B4-BE49-F238E27FC236}">
                <a16:creationId xmlns:a16="http://schemas.microsoft.com/office/drawing/2014/main" id="{842AFBBC-2CE2-464A-B47A-28124254F6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779" b="100000" l="9926" r="89706">
                        <a14:foregroundMark x1="58088" y1="77287" x2="58088" y2="77287"/>
                        <a14:foregroundMark x1="63235" y1="84858" x2="63235" y2="84858"/>
                      </a14:backgroundRemoval>
                    </a14:imgEffect>
                    <a14:imgEffect>
                      <a14:sharpenSoften amount="5000"/>
                    </a14:imgEffect>
                    <a14:imgEffect>
                      <a14:brightnessContrast bright="-2000" contrast="-1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479" y="132928"/>
            <a:ext cx="610939" cy="705116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>
                <a:alpha val="44000"/>
              </a:srgbClr>
            </a:outerShdw>
          </a:effectLst>
        </p:spPr>
      </p:pic>
      <p:sp>
        <p:nvSpPr>
          <p:cNvPr id="5" name="TextBox 22">
            <a:extLst>
              <a:ext uri="{FF2B5EF4-FFF2-40B4-BE49-F238E27FC236}">
                <a16:creationId xmlns:a16="http://schemas.microsoft.com/office/drawing/2014/main" id="{A467473A-CB90-4532-AA6E-1179023B0CD3}"/>
              </a:ext>
            </a:extLst>
          </p:cNvPr>
          <p:cNvSpPr txBox="1"/>
          <p:nvPr/>
        </p:nvSpPr>
        <p:spPr>
          <a:xfrm>
            <a:off x="945742" y="248883"/>
            <a:ext cx="3166526" cy="473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PE" sz="1125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UNIVERSIDAD NACIONAL DE INGENIERÍA</a:t>
            </a:r>
          </a:p>
          <a:p>
            <a:pPr algn="r"/>
            <a:r>
              <a:rPr lang="es-PE" sz="135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Escuela de Postgrado</a:t>
            </a:r>
          </a:p>
        </p:txBody>
      </p:sp>
    </p:spTree>
    <p:extLst>
      <p:ext uri="{BB962C8B-B14F-4D97-AF65-F5344CB8AC3E}">
        <p14:creationId xmlns:p14="http://schemas.microsoft.com/office/powerpoint/2010/main" val="4191824513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737</Words>
  <Application>Microsoft Office PowerPoint</Application>
  <PresentationFormat>Presentación en pantalla (4:3)</PresentationFormat>
  <Paragraphs>162</Paragraphs>
  <Slides>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Symbol</vt:lpstr>
      <vt:lpstr>Times New Roman</vt:lpstr>
      <vt:lpstr>Tema de Office</vt:lpstr>
      <vt:lpstr>Presentación de PowerPoint</vt:lpstr>
      <vt:lpstr>Problema a Resolver</vt:lpstr>
      <vt:lpstr>Interpretación de los Resultados (J48)</vt:lpstr>
      <vt:lpstr>Métricas de Precisión y Matriz de Confusión (J48)</vt:lpstr>
      <vt:lpstr>Conclusión del Modelo J48</vt:lpstr>
      <vt:lpstr>Interpretación de los Resultados (Regresión Logística)</vt:lpstr>
      <vt:lpstr>Interpretación de resultados de SimpleKMeans </vt:lpstr>
      <vt:lpstr>CONCLUSIÓN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Juan Vives</dc:creator>
  <cp:lastModifiedBy>Juan Vives</cp:lastModifiedBy>
  <cp:revision>3</cp:revision>
  <dcterms:created xsi:type="dcterms:W3CDTF">2025-06-18T00:21:47Z</dcterms:created>
  <dcterms:modified xsi:type="dcterms:W3CDTF">2025-06-18T00:30:00Z</dcterms:modified>
</cp:coreProperties>
</file>