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3369A-8C81-46C2-8173-3CE44CBB38AA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149F3-2A6B-4D0C-A5BE-AF54F3E80A6F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24793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709314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36226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57776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91700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95955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184258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52547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14965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036391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539954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034074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94216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192205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31237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856065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477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01722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4876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F559FF-7E71-42FA-B219-CCD8BFD2D743}" type="datetimeFigureOut">
              <a:rPr lang="es-PE" smtClean="0"/>
              <a:t>18/08/2026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88F7F3F-FF24-4CEC-A613-1551CD6FFCB4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245848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  <p:sldLayoutId id="2147483762" r:id="rId17"/>
    <p:sldLayoutId id="2147483763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463040"/>
            <a:ext cx="4754880" cy="4754880"/>
          </a:xfrm>
          <a:prstGeom prst="ellipse">
            <a:avLst/>
          </a:prstGeom>
          <a:solidFill>
            <a:srgbClr val="13315C"/>
          </a:solidFill>
          <a:ln/>
        </p:spPr>
      </p:sp>
      <p:sp>
        <p:nvSpPr>
          <p:cNvPr id="3" name="Shape 1"/>
          <p:cNvSpPr/>
          <p:nvPr/>
        </p:nvSpPr>
        <p:spPr>
          <a:xfrm>
            <a:off x="10698480" y="-548640"/>
            <a:ext cx="2743200" cy="2743200"/>
          </a:xfrm>
          <a:prstGeom prst="ellipse">
            <a:avLst/>
          </a:prstGeom>
          <a:solidFill>
            <a:srgbClr val="1C7293">
              <a:alpha val="30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-1645920" y="4937760"/>
            <a:ext cx="4023360" cy="4023360"/>
          </a:xfrm>
          <a:prstGeom prst="ellipse">
            <a:avLst/>
          </a:prstGeom>
          <a:solidFill>
            <a:srgbClr val="13315C"/>
          </a:solidFill>
          <a:ln/>
        </p:spPr>
      </p:sp>
      <p:sp>
        <p:nvSpPr>
          <p:cNvPr id="5" name="Text 3"/>
          <p:cNvSpPr/>
          <p:nvPr/>
        </p:nvSpPr>
        <p:spPr>
          <a:xfrm>
            <a:off x="2849732" y="1129284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kern="0" spc="2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PROCESAMIENTO DEL LENGUAJE NATURAL · UNI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2849732" y="1691640"/>
            <a:ext cx="7391548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Generación automática de resúmenes de columnas periodísticas de opinión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58368" y="3550158"/>
            <a:ext cx="93268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Comparación de técnicas extractivas (TextRank, LSA, MMR) y abstractivas (Qwen2.5-1.5B-Instruct)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658368" y="4343400"/>
            <a:ext cx="0" cy="1417320"/>
          </a:xfrm>
          <a:prstGeom prst="line">
            <a:avLst/>
          </a:prstGeom>
          <a:noFill/>
          <a:ln w="19050">
            <a:solidFill>
              <a:srgbClr val="1C729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68680" y="443484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Ángel Joel Alvarado Crisanto   ·   Grimaldo René Abarca Urbano   ·   Javier Alexander Fernández Purizaca   ·   Jorge Raúl Valega Marquina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868680" y="4828032"/>
            <a:ext cx="10515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Maestría en Inteligencia Artificial · FIIS · Universidad Nacional de Ingeniería, Lima, Perú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12" name="Text 10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F965984A-1EF3-5E36-0782-F496CFE54F3C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26633" y="-9144"/>
            <a:ext cx="274320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CONTEXTO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Descripción del problema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600200"/>
            <a:ext cx="55778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4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Las columnas de opinión no solo informan: desarrollan tesis, argumentos y valoraciones distribuidas a lo largo del texto. Esa estructura argumentativa dificulta identificar automáticamente las ideas centrales.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548640" y="3063240"/>
            <a:ext cx="384048" cy="384048"/>
          </a:xfrm>
          <a:prstGeom prst="ellipse">
            <a:avLst/>
          </a:prstGeom>
          <a:solidFill>
            <a:srgbClr val="0B2545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30632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1097280" y="3008376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Extractivo incompleto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1097280" y="3319272"/>
            <a:ext cx="5029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Los métodos que seleccionan oraciones pueden omitir relaciones argumentativas importantes.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48640" y="3995928"/>
            <a:ext cx="384048" cy="384048"/>
          </a:xfrm>
          <a:prstGeom prst="ellipse">
            <a:avLst/>
          </a:prstGeom>
          <a:solidFill>
            <a:srgbClr val="0B2545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3995928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097280" y="3941064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Abstractivo con riesgo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1097280" y="4251960"/>
            <a:ext cx="5029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Los modelos generativos son más fluidos, pero pueden incorporar información ajena al texto (alucinaciones).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48640" y="4928616"/>
            <a:ext cx="384048" cy="384048"/>
          </a:xfrm>
          <a:prstGeom prst="ellipse">
            <a:avLst/>
          </a:prstGeom>
          <a:solidFill>
            <a:srgbClr val="0B2545"/>
          </a:solidFill>
          <a:ln/>
        </p:spPr>
      </p:sp>
      <p:sp>
        <p:nvSpPr>
          <p:cNvPr id="14" name="Text 12"/>
          <p:cNvSpPr/>
          <p:nvPr/>
        </p:nvSpPr>
        <p:spPr>
          <a:xfrm>
            <a:off x="548640" y="4928616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1097280" y="4873752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Español con menor cobertura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1097280" y="5184648"/>
            <a:ext cx="5029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1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El resumen automático en español ha recibido menos atención que en otros idiomas, sobre todo en géneros argumentativos.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6492240" y="1600200"/>
            <a:ext cx="5120640" cy="4617720"/>
          </a:xfrm>
          <a:prstGeom prst="roundRect">
            <a:avLst>
              <a:gd name="adj" fmla="val 2376"/>
            </a:avLst>
          </a:prstGeom>
          <a:solidFill>
            <a:srgbClr val="0B2545"/>
          </a:solidFill>
          <a:ln/>
          <a:effectLst>
            <a:outerShdw blurRad="101600" dist="38100" dir="5400000" algn="bl" rotWithShape="0">
              <a:srgbClr val="1A1A1A">
                <a:alpha val="25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6858000" y="187452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PREGUNTA DE INVESTIGACIÓN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858000" y="2286000"/>
            <a:ext cx="438912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50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¿Qué diferencias de desempeño presentan TextRank, LSA, MMR y Qwen2.5-1.5B-Instruct al resumir columnas de opinión, según ROUGE-1, ROUGE-L, BERTScore y un análisis cualitativo de relevancia, coherencia y fidelidad factual?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6858000" y="3977640"/>
            <a:ext cx="4389120" cy="0"/>
          </a:xfrm>
          <a:prstGeom prst="line">
            <a:avLst/>
          </a:prstGeom>
          <a:noFill/>
          <a:ln w="9525">
            <a:solidFill>
              <a:srgbClr val="1C7293">
                <a:alpha val="60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858000" y="416052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OBJETIVO GENERAL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6858000" y="4553712"/>
            <a:ext cx="438912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Comparar el desempeño de tres técnicas extractivas y un modelo abstractivo en la generación automática de resúmenes de columnas de opinión, integrando los cuatro métodos en un aplicativo funcional con Gradio.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CORPUS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Descripción de los datos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5486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3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Corpus construido mediante extracción automática de la sección de Opinión del diario La República (medio, autor, título, fecha, URL y texto).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48640" y="2286000"/>
            <a:ext cx="1261872" cy="1417320"/>
          </a:xfrm>
          <a:prstGeom prst="roundRect">
            <a:avLst>
              <a:gd name="adj" fmla="val 7246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76200" dist="25400" dir="5400000" algn="bl" rotWithShape="0">
              <a:srgbClr val="1A1A1A">
                <a:alpha val="12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548640" y="2404872"/>
            <a:ext cx="12618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887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1 336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457200" y="3127248"/>
            <a:ext cx="144475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Artículos extraídos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1938528" y="2286000"/>
            <a:ext cx="1261872" cy="1417320"/>
          </a:xfrm>
          <a:prstGeom prst="roundRect">
            <a:avLst>
              <a:gd name="adj" fmla="val 7246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76200" dist="25400" dir="5400000" algn="bl" rotWithShape="0">
              <a:srgbClr val="1A1A1A">
                <a:alpha val="12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1938528" y="2404872"/>
            <a:ext cx="12618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887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63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847088" y="3127248"/>
            <a:ext cx="144475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Duplicados eliminados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3328416" y="2286000"/>
            <a:ext cx="1261872" cy="1417320"/>
          </a:xfrm>
          <a:prstGeom prst="roundRect">
            <a:avLst>
              <a:gd name="adj" fmla="val 7246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76200" dist="25400" dir="5400000" algn="bl" rotWithShape="0">
              <a:srgbClr val="1A1A1A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3328416" y="2404872"/>
            <a:ext cx="12618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887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1 273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3236976" y="3127248"/>
            <a:ext cx="144475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Artículos depurados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4718304" y="2286000"/>
            <a:ext cx="1261872" cy="1417320"/>
          </a:xfrm>
          <a:prstGeom prst="roundRect">
            <a:avLst>
              <a:gd name="adj" fmla="val 7246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76200" dist="25400" dir="5400000" algn="bl" rotWithShape="0">
              <a:srgbClr val="1A1A1A">
                <a:alpha val="12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4718304" y="2404872"/>
            <a:ext cx="126187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8871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51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4626864" y="3127248"/>
            <a:ext cx="144475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9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Autores distintos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548640" y="397764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kern="0" spc="12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ESTADÍSTICAS DE LONGITUD (PALABRAS)</a:t>
            </a:r>
            <a:endParaRPr lang="en-US" sz="1150" dirty="0"/>
          </a:p>
        </p:txBody>
      </p:sp>
      <p:graphicFrame>
        <p:nvGraphicFramePr>
          <p:cNvPr id="18" name="Table 0"/>
          <p:cNvGraphicFramePr>
            <a:graphicFrameLocks noGrp="1"/>
          </p:cNvGraphicFramePr>
          <p:nvPr/>
        </p:nvGraphicFramePr>
        <p:xfrm>
          <a:off x="548640" y="4297680"/>
          <a:ext cx="5394960" cy="178308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6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Promedio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756,30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6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Mediana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797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6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Desv. estándar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329,74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6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Percentil 25 / 75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436 / 1 012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61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Mínimo / Máximo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 / 2 587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50800" marB="508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Shape 16"/>
          <p:cNvSpPr/>
          <p:nvPr/>
        </p:nvSpPr>
        <p:spPr>
          <a:xfrm>
            <a:off x="6492240" y="1554480"/>
            <a:ext cx="5120640" cy="4663440"/>
          </a:xfrm>
          <a:prstGeom prst="roundRect">
            <a:avLst>
              <a:gd name="adj" fmla="val 2353"/>
            </a:avLst>
          </a:prstGeom>
          <a:solidFill>
            <a:srgbClr val="0B2545"/>
          </a:solidFill>
          <a:ln/>
        </p:spPr>
      </p:sp>
      <p:sp>
        <p:nvSpPr>
          <p:cNvPr id="20" name="Text 17"/>
          <p:cNvSpPr/>
          <p:nvPr/>
        </p:nvSpPr>
        <p:spPr>
          <a:xfrm>
            <a:off x="6858000" y="178308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2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DISTRIBUCIÓN TEMPORAL DEL CORPUS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6858000" y="2331720"/>
            <a:ext cx="685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2023</a:t>
            </a:r>
            <a:endParaRPr lang="en-US" sz="1300" dirty="0"/>
          </a:p>
        </p:txBody>
      </p:sp>
      <p:sp>
        <p:nvSpPr>
          <p:cNvPr id="22" name="Shape 19"/>
          <p:cNvSpPr/>
          <p:nvPr/>
        </p:nvSpPr>
        <p:spPr>
          <a:xfrm>
            <a:off x="7635240" y="2459736"/>
            <a:ext cx="187073" cy="329184"/>
          </a:xfrm>
          <a:prstGeom prst="roundRect">
            <a:avLst>
              <a:gd name="adj" fmla="val 24440"/>
            </a:avLst>
          </a:prstGeom>
          <a:solidFill>
            <a:srgbClr val="1C7293"/>
          </a:solidFill>
          <a:ln/>
        </p:spPr>
      </p:sp>
      <p:sp>
        <p:nvSpPr>
          <p:cNvPr id="23" name="Text 20"/>
          <p:cNvSpPr/>
          <p:nvPr/>
        </p:nvSpPr>
        <p:spPr>
          <a:xfrm>
            <a:off x="7913753" y="2331720"/>
            <a:ext cx="8229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</a:t>
            </a:r>
            <a:endParaRPr lang="en-US" sz="1250" dirty="0"/>
          </a:p>
        </p:txBody>
      </p:sp>
      <p:sp>
        <p:nvSpPr>
          <p:cNvPr id="24" name="Text 21"/>
          <p:cNvSpPr/>
          <p:nvPr/>
        </p:nvSpPr>
        <p:spPr>
          <a:xfrm>
            <a:off x="6858000" y="2990088"/>
            <a:ext cx="685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2024</a:t>
            </a:r>
            <a:endParaRPr lang="en-US" sz="1300" dirty="0"/>
          </a:p>
        </p:txBody>
      </p:sp>
      <p:sp>
        <p:nvSpPr>
          <p:cNvPr id="25" name="Shape 22"/>
          <p:cNvSpPr/>
          <p:nvPr/>
        </p:nvSpPr>
        <p:spPr>
          <a:xfrm>
            <a:off x="7635240" y="3118104"/>
            <a:ext cx="893274" cy="329184"/>
          </a:xfrm>
          <a:prstGeom prst="roundRect">
            <a:avLst>
              <a:gd name="adj" fmla="val 13889"/>
            </a:avLst>
          </a:prstGeom>
          <a:solidFill>
            <a:srgbClr val="1C7293"/>
          </a:solidFill>
          <a:ln/>
        </p:spPr>
      </p:sp>
      <p:sp>
        <p:nvSpPr>
          <p:cNvPr id="26" name="Text 23"/>
          <p:cNvSpPr/>
          <p:nvPr/>
        </p:nvSpPr>
        <p:spPr>
          <a:xfrm>
            <a:off x="8619954" y="2990088"/>
            <a:ext cx="8229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191</a:t>
            </a:r>
            <a:endParaRPr lang="en-US" sz="1250" dirty="0"/>
          </a:p>
        </p:txBody>
      </p:sp>
      <p:sp>
        <p:nvSpPr>
          <p:cNvPr id="27" name="Text 24"/>
          <p:cNvSpPr/>
          <p:nvPr/>
        </p:nvSpPr>
        <p:spPr>
          <a:xfrm>
            <a:off x="6858000" y="3648456"/>
            <a:ext cx="685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2025</a:t>
            </a:r>
            <a:endParaRPr lang="en-US" sz="1300" dirty="0"/>
          </a:p>
        </p:txBody>
      </p:sp>
      <p:sp>
        <p:nvSpPr>
          <p:cNvPr id="28" name="Shape 25"/>
          <p:cNvSpPr/>
          <p:nvPr/>
        </p:nvSpPr>
        <p:spPr>
          <a:xfrm>
            <a:off x="7635240" y="3776472"/>
            <a:ext cx="2651760" cy="329184"/>
          </a:xfrm>
          <a:prstGeom prst="roundRect">
            <a:avLst>
              <a:gd name="adj" fmla="val 13889"/>
            </a:avLst>
          </a:prstGeom>
          <a:solidFill>
            <a:srgbClr val="E8871E"/>
          </a:solidFill>
          <a:ln/>
        </p:spPr>
      </p:sp>
      <p:sp>
        <p:nvSpPr>
          <p:cNvPr id="29" name="Text 26"/>
          <p:cNvSpPr/>
          <p:nvPr/>
        </p:nvSpPr>
        <p:spPr>
          <a:xfrm>
            <a:off x="10378440" y="3648456"/>
            <a:ext cx="8229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567</a:t>
            </a:r>
            <a:endParaRPr lang="en-US" sz="1250" dirty="0"/>
          </a:p>
        </p:txBody>
      </p:sp>
      <p:sp>
        <p:nvSpPr>
          <p:cNvPr id="30" name="Text 27"/>
          <p:cNvSpPr/>
          <p:nvPr/>
        </p:nvSpPr>
        <p:spPr>
          <a:xfrm>
            <a:off x="6858000" y="4306824"/>
            <a:ext cx="6858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</a:t>
            </a:r>
            <a:endParaRPr lang="en-US" sz="1300" dirty="0"/>
          </a:p>
        </p:txBody>
      </p:sp>
      <p:sp>
        <p:nvSpPr>
          <p:cNvPr id="31" name="Shape 28"/>
          <p:cNvSpPr/>
          <p:nvPr/>
        </p:nvSpPr>
        <p:spPr>
          <a:xfrm>
            <a:off x="7635240" y="4434840"/>
            <a:ext cx="2221492" cy="329184"/>
          </a:xfrm>
          <a:prstGeom prst="roundRect">
            <a:avLst>
              <a:gd name="adj" fmla="val 13889"/>
            </a:avLst>
          </a:prstGeom>
          <a:solidFill>
            <a:srgbClr val="1C7293"/>
          </a:solidFill>
          <a:ln/>
        </p:spPr>
      </p:sp>
      <p:sp>
        <p:nvSpPr>
          <p:cNvPr id="32" name="Text 29"/>
          <p:cNvSpPr/>
          <p:nvPr/>
        </p:nvSpPr>
        <p:spPr>
          <a:xfrm>
            <a:off x="9948172" y="4306824"/>
            <a:ext cx="8229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475</a:t>
            </a:r>
            <a:endParaRPr lang="en-US" sz="1250" dirty="0"/>
          </a:p>
        </p:txBody>
      </p:sp>
      <p:sp>
        <p:nvSpPr>
          <p:cNvPr id="33" name="Text 30"/>
          <p:cNvSpPr/>
          <p:nvPr/>
        </p:nvSpPr>
        <p:spPr>
          <a:xfrm>
            <a:off x="6858000" y="5102352"/>
            <a:ext cx="4389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corpus depurado: 1 273 columnas (periodo 2023–2026)</a:t>
            </a:r>
            <a:endParaRPr lang="en-US" sz="1100" dirty="0"/>
          </a:p>
        </p:txBody>
      </p:sp>
      <p:sp>
        <p:nvSpPr>
          <p:cNvPr id="34" name="Text 31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35" name="Text 32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PREPROCESAMIENTO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Tareas de preparación de los datos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Pipeline aplicado sobre una copia independiente del corpus (df_pre) para obtener texto_limpio, entrada de los métodos extractivos.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48640" y="224028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685800" y="235000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685800" y="286207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Copia y depuración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685800" y="331927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elimina contenido promocional, referencias externas y fragmentos biográficos del autor.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3364992" y="224028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3502152" y="235000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3502152" y="286207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Minúsculas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3502152" y="331927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Normalización léxica: todo el texto se convierte con lower() para evitar variantes por mayúsculas.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6181344" y="224028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6318504" y="235000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6318504" y="286207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Eliminación de URL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318504" y="331927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Expresión regular retira direcciones http/www del contenido procesado.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8997696" y="224028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9134856" y="235000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9134856" y="286207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Números y caracteres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9134856" y="331927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 eliminan cifras y símbolos no admitidos, conservando tildes, ñ y puntuación relevante (. , ; : ! ? ¿ ¡).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548640" y="457200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685800" y="468172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05</a:t>
            </a:r>
            <a:endParaRPr lang="en-US" sz="2200" dirty="0"/>
          </a:p>
        </p:txBody>
      </p:sp>
      <p:sp>
        <p:nvSpPr>
          <p:cNvPr id="23" name="Text 21"/>
          <p:cNvSpPr/>
          <p:nvPr/>
        </p:nvSpPr>
        <p:spPr>
          <a:xfrm>
            <a:off x="685800" y="519379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Normalización de espacios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685800" y="565099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Saltos de línea, tabulaciones y espacios repetidos se reducen a un solo espacio; strip() final.</a:t>
            </a:r>
            <a:endParaRPr lang="en-US" sz="1000" dirty="0"/>
          </a:p>
        </p:txBody>
      </p:sp>
      <p:sp>
        <p:nvSpPr>
          <p:cNvPr id="25" name="Shape 23"/>
          <p:cNvSpPr/>
          <p:nvPr/>
        </p:nvSpPr>
        <p:spPr>
          <a:xfrm>
            <a:off x="3364992" y="457200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3502152" y="468172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06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3502152" y="519379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Segmentación con spaCy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3502152" y="565099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Modelo es_core_news_sm; se conservan solo oraciones con ≥ 8 palabras (doc.sents).</a:t>
            </a:r>
            <a:endParaRPr lang="en-US" sz="1000" dirty="0"/>
          </a:p>
        </p:txBody>
      </p:sp>
      <p:sp>
        <p:nvSpPr>
          <p:cNvPr id="29" name="Shape 27"/>
          <p:cNvSpPr/>
          <p:nvPr/>
        </p:nvSpPr>
        <p:spPr>
          <a:xfrm>
            <a:off x="6181344" y="457200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30" name="Text 28"/>
          <p:cNvSpPr/>
          <p:nvPr/>
        </p:nvSpPr>
        <p:spPr>
          <a:xfrm>
            <a:off x="6318504" y="468172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07</a:t>
            </a:r>
            <a:endParaRPr lang="en-US" sz="2200" dirty="0"/>
          </a:p>
        </p:txBody>
      </p:sp>
      <p:sp>
        <p:nvSpPr>
          <p:cNvPr id="31" name="Text 29"/>
          <p:cNvSpPr/>
          <p:nvPr/>
        </p:nvSpPr>
        <p:spPr>
          <a:xfrm>
            <a:off x="6318504" y="519379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Manejo de stopwords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6318504" y="565099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se eliminan del texto visible; se excluyen únicamente al vectorizar (spaCy / stopwordsiso).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8997696" y="4572000"/>
            <a:ext cx="2706624" cy="2148840"/>
          </a:xfrm>
          <a:prstGeom prst="roundRect">
            <a:avLst>
              <a:gd name="adj" fmla="val 3830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34" name="Text 32"/>
          <p:cNvSpPr/>
          <p:nvPr/>
        </p:nvSpPr>
        <p:spPr>
          <a:xfrm>
            <a:off x="9134856" y="4681728"/>
            <a:ext cx="1097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7D2E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08</a:t>
            </a:r>
            <a:endParaRPr lang="en-US" sz="2200" dirty="0"/>
          </a:p>
        </p:txBody>
      </p:sp>
      <p:sp>
        <p:nvSpPr>
          <p:cNvPr id="35" name="Text 33"/>
          <p:cNvSpPr/>
          <p:nvPr/>
        </p:nvSpPr>
        <p:spPr>
          <a:xfrm>
            <a:off x="9134856" y="5193792"/>
            <a:ext cx="24323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Representación TF-IDF</a:t>
            </a:r>
            <a:endParaRPr lang="en-US" sz="1250" dirty="0"/>
          </a:p>
        </p:txBody>
      </p:sp>
      <p:sp>
        <p:nvSpPr>
          <p:cNvPr id="36" name="Text 34"/>
          <p:cNvSpPr/>
          <p:nvPr/>
        </p:nvSpPr>
        <p:spPr>
          <a:xfrm>
            <a:off x="9134856" y="5650992"/>
            <a:ext cx="2432304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TfidfVectorizer de Scikit-learn a nivel de oración, insumo de TextRank, LSA y MMR.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38" name="Text 36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METODOLOGÍA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Solución planteada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10881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Cuatro métodos de resumen aplicados sobre el mismo corpus y comparados bajo condiciones equivalentes, integrados finalmente en un aplicativo con Gradio.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48640" y="2331720"/>
            <a:ext cx="2724912" cy="2148840"/>
          </a:xfrm>
          <a:prstGeom prst="roundRect">
            <a:avLst>
              <a:gd name="adj" fmla="val 4255"/>
            </a:avLst>
          </a:prstGeom>
          <a:solidFill>
            <a:srgbClr val="13315C"/>
          </a:solidFill>
          <a:ln/>
        </p:spPr>
      </p:sp>
      <p:sp>
        <p:nvSpPr>
          <p:cNvPr id="6" name="Shape 4"/>
          <p:cNvSpPr/>
          <p:nvPr/>
        </p:nvSpPr>
        <p:spPr>
          <a:xfrm>
            <a:off x="713232" y="2496312"/>
            <a:ext cx="960120" cy="274320"/>
          </a:xfrm>
          <a:prstGeom prst="roundRect">
            <a:avLst>
              <a:gd name="adj" fmla="val 50000"/>
            </a:avLst>
          </a:prstGeom>
          <a:solidFill>
            <a:srgbClr val="1C7293"/>
          </a:solidFill>
          <a:ln/>
        </p:spPr>
      </p:sp>
      <p:sp>
        <p:nvSpPr>
          <p:cNvPr id="7" name="Text 5"/>
          <p:cNvSpPr/>
          <p:nvPr/>
        </p:nvSpPr>
        <p:spPr>
          <a:xfrm>
            <a:off x="713232" y="249631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Extractivo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713232" y="2862072"/>
            <a:ext cx="239572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TextRank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713232" y="3429000"/>
            <a:ext cx="2395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3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Grafo de similitud del coseno entre oraciones (TF-IDF) + PageRank para estimar centralidad.</a:t>
            </a:r>
            <a:endParaRPr lang="en-US" sz="1030" dirty="0"/>
          </a:p>
        </p:txBody>
      </p:sp>
      <p:sp>
        <p:nvSpPr>
          <p:cNvPr id="10" name="Shape 8"/>
          <p:cNvSpPr/>
          <p:nvPr/>
        </p:nvSpPr>
        <p:spPr>
          <a:xfrm>
            <a:off x="3401568" y="2331720"/>
            <a:ext cx="2724912" cy="2148840"/>
          </a:xfrm>
          <a:prstGeom prst="roundRect">
            <a:avLst>
              <a:gd name="adj" fmla="val 4255"/>
            </a:avLst>
          </a:prstGeom>
          <a:solidFill>
            <a:srgbClr val="13315C"/>
          </a:solidFill>
          <a:ln/>
        </p:spPr>
      </p:sp>
      <p:sp>
        <p:nvSpPr>
          <p:cNvPr id="11" name="Shape 9"/>
          <p:cNvSpPr/>
          <p:nvPr/>
        </p:nvSpPr>
        <p:spPr>
          <a:xfrm>
            <a:off x="3566160" y="2496312"/>
            <a:ext cx="960120" cy="274320"/>
          </a:xfrm>
          <a:prstGeom prst="roundRect">
            <a:avLst>
              <a:gd name="adj" fmla="val 50000"/>
            </a:avLst>
          </a:prstGeom>
          <a:solidFill>
            <a:srgbClr val="1C7293"/>
          </a:solidFill>
          <a:ln/>
        </p:spPr>
      </p:sp>
      <p:sp>
        <p:nvSpPr>
          <p:cNvPr id="12" name="Text 10"/>
          <p:cNvSpPr/>
          <p:nvPr/>
        </p:nvSpPr>
        <p:spPr>
          <a:xfrm>
            <a:off x="3566160" y="249631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Extractivo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3566160" y="2862072"/>
            <a:ext cx="239572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LSA</a:t>
            </a:r>
            <a:endParaRPr lang="en-US" sz="1650" dirty="0"/>
          </a:p>
        </p:txBody>
      </p:sp>
      <p:sp>
        <p:nvSpPr>
          <p:cNvPr id="14" name="Text 12"/>
          <p:cNvSpPr/>
          <p:nvPr/>
        </p:nvSpPr>
        <p:spPr>
          <a:xfrm>
            <a:off x="3566160" y="3429000"/>
            <a:ext cx="2395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3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Matriz TF-IDF reducida con TruncatedSVD; importancia por la norma del vector en el espacio latente.</a:t>
            </a:r>
            <a:endParaRPr lang="en-US" sz="1030" dirty="0"/>
          </a:p>
        </p:txBody>
      </p:sp>
      <p:sp>
        <p:nvSpPr>
          <p:cNvPr id="15" name="Shape 13"/>
          <p:cNvSpPr/>
          <p:nvPr/>
        </p:nvSpPr>
        <p:spPr>
          <a:xfrm>
            <a:off x="6254496" y="2331720"/>
            <a:ext cx="2724912" cy="2148840"/>
          </a:xfrm>
          <a:prstGeom prst="roundRect">
            <a:avLst>
              <a:gd name="adj" fmla="val 4255"/>
            </a:avLst>
          </a:prstGeom>
          <a:solidFill>
            <a:srgbClr val="13315C"/>
          </a:solidFill>
          <a:ln/>
        </p:spPr>
      </p:sp>
      <p:sp>
        <p:nvSpPr>
          <p:cNvPr id="16" name="Shape 14"/>
          <p:cNvSpPr/>
          <p:nvPr/>
        </p:nvSpPr>
        <p:spPr>
          <a:xfrm>
            <a:off x="6419088" y="2496312"/>
            <a:ext cx="960120" cy="274320"/>
          </a:xfrm>
          <a:prstGeom prst="roundRect">
            <a:avLst>
              <a:gd name="adj" fmla="val 50000"/>
            </a:avLst>
          </a:prstGeom>
          <a:solidFill>
            <a:srgbClr val="1C7293"/>
          </a:solidFill>
          <a:ln/>
        </p:spPr>
      </p:sp>
      <p:sp>
        <p:nvSpPr>
          <p:cNvPr id="17" name="Text 15"/>
          <p:cNvSpPr/>
          <p:nvPr/>
        </p:nvSpPr>
        <p:spPr>
          <a:xfrm>
            <a:off x="6419088" y="249631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Extractivo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6419088" y="2862072"/>
            <a:ext cx="239572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MMR</a:t>
            </a:r>
            <a:endParaRPr lang="en-US" sz="1650" dirty="0"/>
          </a:p>
        </p:txBody>
      </p:sp>
      <p:sp>
        <p:nvSpPr>
          <p:cNvPr id="19" name="Text 17"/>
          <p:cNvSpPr/>
          <p:nvPr/>
        </p:nvSpPr>
        <p:spPr>
          <a:xfrm>
            <a:off x="6419088" y="3429000"/>
            <a:ext cx="2395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3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Balancea relevancia y redundancia: MMR = 0,7·Rel − 0,3·Red, seleccionando ~20% de oraciones.</a:t>
            </a:r>
            <a:endParaRPr lang="en-US" sz="1030" dirty="0"/>
          </a:p>
        </p:txBody>
      </p:sp>
      <p:sp>
        <p:nvSpPr>
          <p:cNvPr id="20" name="Shape 18"/>
          <p:cNvSpPr/>
          <p:nvPr/>
        </p:nvSpPr>
        <p:spPr>
          <a:xfrm>
            <a:off x="9107424" y="2331720"/>
            <a:ext cx="2724912" cy="2148840"/>
          </a:xfrm>
          <a:prstGeom prst="roundRect">
            <a:avLst>
              <a:gd name="adj" fmla="val 4255"/>
            </a:avLst>
          </a:prstGeom>
          <a:solidFill>
            <a:srgbClr val="13315C"/>
          </a:solidFill>
          <a:ln/>
        </p:spPr>
      </p:sp>
      <p:sp>
        <p:nvSpPr>
          <p:cNvPr id="21" name="Shape 19"/>
          <p:cNvSpPr/>
          <p:nvPr/>
        </p:nvSpPr>
        <p:spPr>
          <a:xfrm>
            <a:off x="9272016" y="2496312"/>
            <a:ext cx="960120" cy="274320"/>
          </a:xfrm>
          <a:prstGeom prst="roundRect">
            <a:avLst>
              <a:gd name="adj" fmla="val 50000"/>
            </a:avLst>
          </a:prstGeom>
          <a:solidFill>
            <a:srgbClr val="E8871E"/>
          </a:solidFill>
          <a:ln/>
        </p:spPr>
      </p:sp>
      <p:sp>
        <p:nvSpPr>
          <p:cNvPr id="22" name="Text 20"/>
          <p:cNvSpPr/>
          <p:nvPr/>
        </p:nvSpPr>
        <p:spPr>
          <a:xfrm>
            <a:off x="9272016" y="2496312"/>
            <a:ext cx="960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Abstractivo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9272016" y="2862072"/>
            <a:ext cx="239572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Qwen2.5-1.5B-Instruct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9272016" y="3429000"/>
            <a:ext cx="239572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3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instruccional (sin fine-tuning) que reformula el contenido: 80–110 palabras, español, objetivo, sin datos inventados.</a:t>
            </a:r>
            <a:endParaRPr lang="en-US" sz="1030" dirty="0"/>
          </a:p>
        </p:txBody>
      </p:sp>
      <p:sp>
        <p:nvSpPr>
          <p:cNvPr id="25" name="Shape 23"/>
          <p:cNvSpPr/>
          <p:nvPr/>
        </p:nvSpPr>
        <p:spPr>
          <a:xfrm>
            <a:off x="548640" y="4709160"/>
            <a:ext cx="5349240" cy="1508760"/>
          </a:xfrm>
          <a:prstGeom prst="roundRect">
            <a:avLst>
              <a:gd name="adj" fmla="val 6061"/>
            </a:avLst>
          </a:prstGeom>
          <a:solidFill>
            <a:srgbClr val="13315C"/>
          </a:solidFill>
          <a:ln/>
        </p:spPr>
      </p:sp>
      <p:sp>
        <p:nvSpPr>
          <p:cNvPr id="26" name="Text 24"/>
          <p:cNvSpPr/>
          <p:nvPr/>
        </p:nvSpPr>
        <p:spPr>
          <a:xfrm>
            <a:off x="777240" y="4864608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CUANTITATIVA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777240" y="5166360"/>
            <a:ext cx="48463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ROUGE-1 · ROUGE-L · BERTScore (P, R, F1) sobre 15 artículos con resumen de referencia, complementado con análisis cualitativo de relevancia, coherencia y fidelidad factual.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6035040" y="4709160"/>
            <a:ext cx="5349240" cy="1508760"/>
          </a:xfrm>
          <a:prstGeom prst="roundRect">
            <a:avLst>
              <a:gd name="adj" fmla="val 6061"/>
            </a:avLst>
          </a:prstGeom>
          <a:solidFill>
            <a:srgbClr val="13315C"/>
          </a:solidFill>
          <a:ln/>
        </p:spPr>
      </p:sp>
      <p:sp>
        <p:nvSpPr>
          <p:cNvPr id="29" name="Text 27"/>
          <p:cNvSpPr/>
          <p:nvPr/>
        </p:nvSpPr>
        <p:spPr>
          <a:xfrm>
            <a:off x="6263640" y="4864608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APLICATIVO CON GRADIO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6263640" y="5166360"/>
            <a:ext cx="48463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usuario ingresa la URL de una columna de La República; el sistema extrae el contenido y genera en paralelo los cuatro resúmenes para comparación práctica.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CASO REAL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Ejemplo real del aplicativo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536192"/>
            <a:ext cx="10881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Artículo de opinión sobre reelección encubierta de alcaldes (La República, ago. 2026), procesado por el aplicativo Gradio con los cuatro métodos: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3520440" cy="1691640"/>
          </a:xfrm>
          <a:prstGeom prst="roundRect">
            <a:avLst>
              <a:gd name="adj" fmla="val 5405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713232" y="233172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TextRank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2651760" y="2340864"/>
            <a:ext cx="1234440" cy="274320"/>
          </a:xfrm>
          <a:prstGeom prst="roundRect">
            <a:avLst>
              <a:gd name="adj" fmla="val 50000"/>
            </a:avLst>
          </a:prstGeom>
          <a:solidFill>
            <a:srgbClr val="E8EEF5"/>
          </a:solidFill>
          <a:ln/>
        </p:spPr>
      </p:sp>
      <p:sp>
        <p:nvSpPr>
          <p:cNvPr id="8" name="Text 6"/>
          <p:cNvSpPr/>
          <p:nvPr/>
        </p:nvSpPr>
        <p:spPr>
          <a:xfrm>
            <a:off x="2651760" y="2340864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104 palabras</a:t>
            </a:r>
            <a:endParaRPr lang="en-US" sz="850" dirty="0"/>
          </a:p>
        </p:txBody>
      </p:sp>
      <p:sp>
        <p:nvSpPr>
          <p:cNvPr id="9" name="Text 7"/>
          <p:cNvSpPr/>
          <p:nvPr/>
        </p:nvSpPr>
        <p:spPr>
          <a:xfrm>
            <a:off x="713232" y="2724912"/>
            <a:ext cx="319125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i="1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«Hay 51 listas en todo el país donde el candidato a alcalde renunció…» — conserva cifras y estructura literal del artículo.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4224528" y="2194560"/>
            <a:ext cx="3520440" cy="1691640"/>
          </a:xfrm>
          <a:prstGeom prst="roundRect">
            <a:avLst>
              <a:gd name="adj" fmla="val 5405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4389120" y="233172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LSA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327648" y="2340864"/>
            <a:ext cx="1234440" cy="274320"/>
          </a:xfrm>
          <a:prstGeom prst="roundRect">
            <a:avLst>
              <a:gd name="adj" fmla="val 50000"/>
            </a:avLst>
          </a:prstGeom>
          <a:solidFill>
            <a:srgbClr val="E8EEF5"/>
          </a:solidFill>
          <a:ln/>
        </p:spPr>
      </p:sp>
      <p:sp>
        <p:nvSpPr>
          <p:cNvPr id="13" name="Text 11"/>
          <p:cNvSpPr/>
          <p:nvPr/>
        </p:nvSpPr>
        <p:spPr>
          <a:xfrm>
            <a:off x="6327648" y="2340864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 palabras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4389120" y="2724912"/>
            <a:ext cx="319125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i="1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«El alcalde que no puede reelegirse postula como primer regidor…» — recupera el mecanismo, pero con menor variedad temática.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7900416" y="2194560"/>
            <a:ext cx="3520440" cy="1691640"/>
          </a:xfrm>
          <a:prstGeom prst="roundRect">
            <a:avLst>
              <a:gd name="adj" fmla="val 5405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8065008" y="2331720"/>
            <a:ext cx="2011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MMR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10003536" y="2340864"/>
            <a:ext cx="1234440" cy="274320"/>
          </a:xfrm>
          <a:prstGeom prst="roundRect">
            <a:avLst>
              <a:gd name="adj" fmla="val 50000"/>
            </a:avLst>
          </a:prstGeom>
          <a:solidFill>
            <a:srgbClr val="E8EEF5"/>
          </a:solidFill>
          <a:ln/>
        </p:spPr>
      </p:sp>
      <p:sp>
        <p:nvSpPr>
          <p:cNvPr id="18" name="Text 16"/>
          <p:cNvSpPr/>
          <p:nvPr/>
        </p:nvSpPr>
        <p:spPr>
          <a:xfrm>
            <a:off x="10003536" y="2340864"/>
            <a:ext cx="1234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115 palabras</a:t>
            </a:r>
            <a:endParaRPr lang="en-US" sz="850" dirty="0"/>
          </a:p>
        </p:txBody>
      </p:sp>
      <p:sp>
        <p:nvSpPr>
          <p:cNvPr id="19" name="Text 17"/>
          <p:cNvSpPr/>
          <p:nvPr/>
        </p:nvSpPr>
        <p:spPr>
          <a:xfrm>
            <a:off x="8065008" y="2724912"/>
            <a:ext cx="319125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i="1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«El caso de Rafael López Aliaga en Lima era el más visible…» — mayor cobertura, incluye planteamiento, mecánica y cierre legislativo.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548640" y="4069080"/>
            <a:ext cx="10881360" cy="2103120"/>
          </a:xfrm>
          <a:prstGeom prst="roundRect">
            <a:avLst>
              <a:gd name="adj" fmla="val 5217"/>
            </a:avLst>
          </a:prstGeom>
          <a:solidFill>
            <a:srgbClr val="0B2545"/>
          </a:solidFill>
          <a:ln/>
        </p:spPr>
      </p:sp>
      <p:sp>
        <p:nvSpPr>
          <p:cNvPr id="21" name="Shape 19"/>
          <p:cNvSpPr/>
          <p:nvPr/>
        </p:nvSpPr>
        <p:spPr>
          <a:xfrm>
            <a:off x="777240" y="4261104"/>
            <a:ext cx="1417320" cy="292608"/>
          </a:xfrm>
          <a:prstGeom prst="roundRect">
            <a:avLst>
              <a:gd name="adj" fmla="val 50000"/>
            </a:avLst>
          </a:prstGeom>
          <a:solidFill>
            <a:srgbClr val="E8871E"/>
          </a:solidFill>
          <a:ln/>
        </p:spPr>
      </p:sp>
      <p:sp>
        <p:nvSpPr>
          <p:cNvPr id="22" name="Text 20"/>
          <p:cNvSpPr/>
          <p:nvPr/>
        </p:nvSpPr>
        <p:spPr>
          <a:xfrm>
            <a:off x="777240" y="4261104"/>
            <a:ext cx="1417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 · ABSTRACTIVO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777240" y="4645152"/>
            <a:ext cx="104241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00" i="1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«En Lima, el alcalde Rafael López Aliaga renunció y su candidato a alcalde… renunció también. Esto ocurrió en 51 lugares diferentes… donde el alcalde no puede ser reelegido según la Constitución. Este fenómeno está llevándose a cabo en 12 departamentos de Perú liderados por la Alianza para el Progreso, Renovación Popular, Avanza País, Podemos y el Partido Libre…»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777240" y="5559552"/>
            <a:ext cx="10424160" cy="0"/>
          </a:xfrm>
          <a:prstGeom prst="line">
            <a:avLst/>
          </a:prstGeom>
          <a:noFill/>
          <a:ln w="9525">
            <a:solidFill>
              <a:srgbClr val="E8871E">
                <a:alpha val="7000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77240" y="5650992"/>
            <a:ext cx="10424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F5C8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Alteración factual real: el artículo original indica que Somos Perú lidera el fenómeno con 12 casos (no 'departamentos'), seguido de Alianza para el Progreso, Renovación Popular y Avanza País — Qwen invierte esa atribución y añade 'Partido Libre', que no aparece en el texto fuente. La generación también terminó en una oración incompleta.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27" name="Text 25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EVALUACIÓN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B2545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Resultados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Promedios sobre los 15 artículos con resumen de referencia (escala 0–1; mayor valor = mayor similitud).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/>
        </p:nvGraphicFramePr>
        <p:xfrm>
          <a:off x="548640" y="2057400"/>
          <a:ext cx="10881360" cy="1874520"/>
        </p:xfrm>
        <a:graphic>
          <a:graphicData uri="http://schemas.openxmlformats.org/drawingml/2006/table">
            <a:tbl>
              <a:tblPr/>
              <a:tblGrid>
                <a:gridCol w="2468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82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490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Método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ROUGE-1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ROUGE-L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BERTScore P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BERTScore 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BERTScore F1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5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90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TextRank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0,3909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0,2283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0,6824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0,6956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0,6887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90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LSA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0,3388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0,2000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0,6658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0,6724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0,6688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90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MMR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0,4048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0,2266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0,6786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0,6929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dirty="0">
                          <a:solidFill>
                            <a:srgbClr val="3A4A63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0,6854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90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Qwen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0,4749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0,3017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0,7640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0,7533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50" b="1" dirty="0">
                          <a:solidFill>
                            <a:srgbClr val="0B254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0,7583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101600" marR="101600" marT="63500" marB="63500" anchor="ctr">
                    <a:lnL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7E0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548640" y="411480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E8871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 lidera las cinco métricas — mejora ~17% en ROUGE-1 y ~10% en BERTScore F1 frente al mejor método extractivo.</a:t>
            </a:r>
            <a:endParaRPr lang="en-US" sz="1200" dirty="0"/>
          </a:p>
        </p:txBody>
      </p:sp>
      <p:sp>
        <p:nvSpPr>
          <p:cNvPr id="7" name="Shape 4"/>
          <p:cNvSpPr/>
          <p:nvPr/>
        </p:nvSpPr>
        <p:spPr>
          <a:xfrm>
            <a:off x="548640" y="4617720"/>
            <a:ext cx="3520440" cy="160020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5" name="Text 5"/>
          <p:cNvSpPr/>
          <p:nvPr/>
        </p:nvSpPr>
        <p:spPr>
          <a:xfrm>
            <a:off x="731520" y="4754880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TextRank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731520" y="512064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Método extractivo más equilibrado: mejor ROUGE-L y BERTScore entre los tres extractivos, aunque con repeticiones por oraciones semánticamente cercanas.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4224528" y="4617720"/>
            <a:ext cx="3520440" cy="160020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4407408" y="4754880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MMR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4407408" y="512064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Mayor ROUGE-1 extractivo (mejor cobertura léxica) gracias a penalizar la redundancia, con transiciones algo más abruptas entre oraciones distantes.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7900416" y="4617720"/>
            <a:ext cx="3520440" cy="160020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 w="12700">
            <a:solidFill>
              <a:srgbClr val="D7E0EA"/>
            </a:solidFill>
            <a:prstDash val="solid"/>
          </a:ln>
          <a:effectLst>
            <a:outerShdw blurRad="63500" dist="25400" dir="5400000" algn="bl" rotWithShape="0">
              <a:srgbClr val="1A1A1A">
                <a:alpha val="10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8083296" y="4754880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 — con cautela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8083296" y="512064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050" dirty="0">
                <a:solidFill>
                  <a:srgbClr val="3A4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Mejor similitud global y mayor fluidez, pero con alteraciones factuales detectadas (cambio de entidades) y una salida incompleta.</a:t>
            </a:r>
            <a:endParaRPr lang="en-US" sz="1050" dirty="0"/>
          </a:p>
        </p:txBody>
      </p:sp>
      <p:sp>
        <p:nvSpPr>
          <p:cNvPr id="16" name="Text 13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17" name="Text 14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A94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645920"/>
            <a:ext cx="4206240" cy="4206240"/>
          </a:xfrm>
          <a:prstGeom prst="ellipse">
            <a:avLst/>
          </a:prstGeom>
          <a:solidFill>
            <a:srgbClr val="13315C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38404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CIERRE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Conclusiones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709928"/>
            <a:ext cx="329184" cy="329184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709928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1024128" y="1645920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Qwen2.5-1.5B-Instruct obtuvo el mejor desempeño cuantitativo en las cinco métricas, pero requiere mecanismos de verificación factual: se detectaron alteraciones de entidades y una salida incompleta.</a:t>
            </a:r>
            <a:endParaRPr lang="en-US" sz="1180" dirty="0"/>
          </a:p>
        </p:txBody>
      </p:sp>
      <p:sp>
        <p:nvSpPr>
          <p:cNvPr id="8" name="Shape 6"/>
          <p:cNvSpPr/>
          <p:nvPr/>
        </p:nvSpPr>
        <p:spPr>
          <a:xfrm>
            <a:off x="548640" y="3191256"/>
            <a:ext cx="329184" cy="329184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9" name="Text 7"/>
          <p:cNvSpPr/>
          <p:nvPr/>
        </p:nvSpPr>
        <p:spPr>
          <a:xfrm>
            <a:off x="548640" y="31912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024128" y="3127248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Entre los métodos extractivos, TextRank fue el más equilibrado (líder en ROUGE-L y BERTScore) y MMR ofreció la mayor cobertura léxica (mejor ROUGE-1); LSA registró el desempeño más bajo en las cinco métricas.</a:t>
            </a:r>
            <a:endParaRPr lang="en-US" sz="1180" dirty="0"/>
          </a:p>
        </p:txBody>
      </p:sp>
      <p:sp>
        <p:nvSpPr>
          <p:cNvPr id="11" name="Shape 9"/>
          <p:cNvSpPr/>
          <p:nvPr/>
        </p:nvSpPr>
        <p:spPr>
          <a:xfrm>
            <a:off x="548640" y="4672584"/>
            <a:ext cx="329184" cy="329184"/>
          </a:xfrm>
          <a:prstGeom prst="ellipse">
            <a:avLst/>
          </a:prstGeom>
          <a:solidFill>
            <a:srgbClr val="1C7293"/>
          </a:solidFill>
          <a:ln/>
        </p:spPr>
      </p:sp>
      <p:sp>
        <p:nvSpPr>
          <p:cNvPr id="12" name="Text 10"/>
          <p:cNvSpPr/>
          <p:nvPr/>
        </p:nvSpPr>
        <p:spPr>
          <a:xfrm>
            <a:off x="548640" y="467258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024128" y="4608576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corpus (1 273 columnas, 51 autores, 2023–2026) es heterogéneo en extensión y adecuado para evaluar síntesis, pero conserva al menos un registro con 0 palabras que amerita revisión.</a:t>
            </a:r>
            <a:endParaRPr lang="en-US" sz="1180" dirty="0"/>
          </a:p>
        </p:txBody>
      </p:sp>
      <p:sp>
        <p:nvSpPr>
          <p:cNvPr id="14" name="Shape 12"/>
          <p:cNvSpPr/>
          <p:nvPr/>
        </p:nvSpPr>
        <p:spPr>
          <a:xfrm>
            <a:off x="6172200" y="1709928"/>
            <a:ext cx="329184" cy="329184"/>
          </a:xfrm>
          <a:prstGeom prst="ellipse">
            <a:avLst/>
          </a:prstGeom>
          <a:solidFill>
            <a:srgbClr val="E8871E"/>
          </a:solidFill>
          <a:ln/>
        </p:spPr>
      </p:sp>
      <p:sp>
        <p:nvSpPr>
          <p:cNvPr id="15" name="Text 13"/>
          <p:cNvSpPr/>
          <p:nvPr/>
        </p:nvSpPr>
        <p:spPr>
          <a:xfrm>
            <a:off x="6172200" y="1709928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647688" y="1645920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métodos extractivos usaron texto_limpio y Qwen el texto original: esta diferencia de entrada limita atribuir la ventaja de Qwen únicamente al enfoque abstractivo.</a:t>
            </a:r>
            <a:endParaRPr lang="en-US" sz="1180" dirty="0"/>
          </a:p>
        </p:txBody>
      </p:sp>
      <p:sp>
        <p:nvSpPr>
          <p:cNvPr id="17" name="Shape 15"/>
          <p:cNvSpPr/>
          <p:nvPr/>
        </p:nvSpPr>
        <p:spPr>
          <a:xfrm>
            <a:off x="6172200" y="3191256"/>
            <a:ext cx="329184" cy="329184"/>
          </a:xfrm>
          <a:prstGeom prst="ellipse">
            <a:avLst/>
          </a:prstGeom>
          <a:solidFill>
            <a:srgbClr val="E8871E"/>
          </a:solidFill>
          <a:ln/>
        </p:spPr>
      </p:sp>
      <p:sp>
        <p:nvSpPr>
          <p:cNvPr id="18" name="Text 16"/>
          <p:cNvSpPr/>
          <p:nvPr/>
        </p:nvSpPr>
        <p:spPr>
          <a:xfrm>
            <a:off x="6172200" y="319125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647688" y="3127248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</a:t>
            </a:r>
            <a:r>
              <a:rPr lang="en-US" sz="1180" dirty="0" err="1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resúmenes</a:t>
            </a: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 referencia fueron elaborados manualmente por un evaluador humano para la validación; aun así, la muestra es reducida, por lo que los resultados son descriptivos y no permiten afirmar significancia estadística.</a:t>
            </a:r>
            <a:endParaRPr lang="en-US" sz="1180" dirty="0"/>
          </a:p>
        </p:txBody>
      </p:sp>
      <p:sp>
        <p:nvSpPr>
          <p:cNvPr id="20" name="Shape 18"/>
          <p:cNvSpPr/>
          <p:nvPr/>
        </p:nvSpPr>
        <p:spPr>
          <a:xfrm>
            <a:off x="6172200" y="4672584"/>
            <a:ext cx="329184" cy="329184"/>
          </a:xfrm>
          <a:prstGeom prst="ellipse">
            <a:avLst/>
          </a:prstGeom>
          <a:solidFill>
            <a:srgbClr val="E8871E"/>
          </a:solidFill>
          <a:ln/>
        </p:spPr>
      </p:sp>
      <p:sp>
        <p:nvSpPr>
          <p:cNvPr id="21" name="Text 19"/>
          <p:cNvSpPr/>
          <p:nvPr/>
        </p:nvSpPr>
        <p:spPr>
          <a:xfrm>
            <a:off x="6172200" y="4672584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6647688" y="4608576"/>
            <a:ext cx="484632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180" dirty="0">
                <a:solidFill>
                  <a:srgbClr val="E8EEF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aplicativo con Gradio materializa el flujo completo (URL → extracción → 4 resúmenes), consolidando técnicas extractivas y generativas en una herramienta funcional.</a:t>
            </a:r>
            <a:endParaRPr lang="en-US" sz="1180" dirty="0"/>
          </a:p>
        </p:txBody>
      </p:sp>
      <p:sp>
        <p:nvSpPr>
          <p:cNvPr id="23" name="Text 21"/>
          <p:cNvSpPr/>
          <p:nvPr/>
        </p:nvSpPr>
        <p:spPr>
          <a:xfrm>
            <a:off x="457200" y="6510528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Alvarado, Abarca, Fernández &amp; Valega (2026)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1430000" y="6510528"/>
            <a:ext cx="365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8FA4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11</TotalTime>
  <Words>1417</Words>
  <Application>Microsoft Office PowerPoint</Application>
  <PresentationFormat>Panorámica</PresentationFormat>
  <Paragraphs>192</Paragraphs>
  <Slides>8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Cambria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 JOEL ALVARADO CRISANTO</dc:creator>
  <cp:lastModifiedBy>ANGEL JOEL ALVARADO CRISANTO</cp:lastModifiedBy>
  <cp:revision>1</cp:revision>
  <dcterms:created xsi:type="dcterms:W3CDTF">2026-08-19T03:00:29Z</dcterms:created>
  <dcterms:modified xsi:type="dcterms:W3CDTF">2026-08-19T03:12:11Z</dcterms:modified>
</cp:coreProperties>
</file>