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eg"/>
  <Default Extension="jpg" ContentType="image/jpg"/>
  <Default Extension="svg" ContentType="image/svg+xml"/>
  <Default Extension="png" ContentType="image/png"/>
  <Default Extension="gif" ContentType="image/gif"/>
  <Default Extension="m4v" ContentType="video/mp4"/>
  <Default Extension="mp4" ContentType="video/mp4"/>
  <Default Extension="vml" ContentType="application/vnd.openxmlformats-officedocument.vmlDrawing"/>
  <Default Extension="xlsx" ContentType="application/vnd.openxmlformats-officedocument.spreadsheetml.sheet"/>
  <Override PartName="/ppt/presentation.xml" ContentType="application/vnd.openxmlformats-officedocument.presentationml.presentation.main+xml"/>
  <Override PartName="/ppt/notesMasters/notesMaster1.xml" ContentType="application/vnd.openxmlformats-officedocument.presentationml.notesMaster+xml"/>
  <Override PartName="/ppt/slideMasters/slideMaster1.xml" ContentType="application/vnd.openxmlformats-officedocument.presentationml.slideMaster+xml"/>
  <Override PartName="/ppt/slides/slide1.xml" ContentType="application/vnd.openxmlformats-officedocument.presentationml.slide+xml"/>
  <Override PartName="/ppt/slideMasters/slideMaster2.xml" ContentType="application/vnd.openxmlformats-officedocument.presentationml.slideMaster+xml"/>
  <Override PartName="/ppt/slides/slide2.xml" ContentType="application/vnd.openxmlformats-officedocument.presentationml.slide+xml"/>
  <Override PartName="/ppt/slideMasters/slideMaster3.xml" ContentType="application/vnd.openxmlformats-officedocument.presentationml.slideMaster+xml"/>
  <Override PartName="/ppt/slides/slide3.xml" ContentType="application/vnd.openxmlformats-officedocument.presentationml.slide+xml"/>
  <Override PartName="/ppt/slideMasters/slideMaster4.xml" ContentType="application/vnd.openxmlformats-officedocument.presentationml.slideMaster+xml"/>
  <Override PartName="/ppt/slides/slide4.xml" ContentType="application/vnd.openxmlformats-officedocument.presentationml.slide+xml"/>
  <Override PartName="/ppt/slideMasters/slideMaster5.xml" ContentType="application/vnd.openxmlformats-officedocument.presentationml.slideMaster+xml"/>
  <Override PartName="/ppt/slides/slide5.xml" ContentType="application/vnd.openxmlformats-officedocument.presentationml.slide+xml"/>
  <Override PartName="/ppt/slideMasters/slideMaster6.xml" ContentType="application/vnd.openxmlformats-officedocument.presentationml.slideMaster+xml"/>
  <Override PartName="/ppt/slides/slide6.xml" ContentType="application/vnd.openxmlformats-officedocument.presentationml.slide+xml"/>
  <Override PartName="/ppt/slideMasters/slideMaster7.xml" ContentType="application/vnd.openxmlformats-officedocument.presentationml.slideMaster+xml"/>
  <Override PartName="/ppt/slides/slide7.xml" ContentType="application/vnd.openxmlformats-officedocument.presentationml.slide+xml"/>
  <Override PartName="/ppt/slideMasters/slideMaster8.xml" ContentType="application/vnd.openxmlformats-officedocument.presentationml.slideMaster+xml"/>
  <Override PartName="/ppt/slides/slide8.xml" ContentType="application/vnd.openxmlformats-officedocument.presentationml.slide+xml"/>
  <Override PartName="/ppt/slideMasters/slideMaster9.xml" ContentType="application/vnd.openxmlformats-officedocument.presentationml.slideMaster+xml"/>
  <Override PartName="/ppt/slides/slide9.xml" ContentType="application/vnd.openxmlformats-officedocument.presentationml.slide+xml"/>
  <Override PartName="/ppt/slideMasters/slideMaster10.xml" ContentType="application/vnd.openxmlformats-officedocument.presentationml.slideMaster+xml"/>
  <Override PartName="/ppt/slides/slide10.xml" ContentType="application/vnd.openxmlformats-officedocument.presentationml.slide+xml"/>
  <Override PartName="/ppt/slideMasters/slideMaster11.xml" ContentType="application/vnd.openxmlformats-officedocument.presentationml.slideMaster+xml"/>
  <Override PartName="/ppt/slides/slide11.xml" ContentType="application/vnd.openxmlformats-officedocument.presentationml.slide+xml"/>
  <Override PartName="/ppt/slideMasters/slideMaster12.xml" ContentType="application/vnd.openxmlformats-officedocument.presentationml.slideMaster+xml"/>
  <Override PartName="/ppt/slides/slide12.xml" ContentType="application/vnd.openxmlformats-officedocument.presentationml.slide+xml"/>
  <Override PartName="/ppt/slideMasters/slideMaster13.xml" ContentType="application/vnd.openxmlformats-officedocument.presentationml.slideMaster+xml"/>
  <Override PartName="/ppt/slides/slide13.xml" ContentType="application/vnd.openxmlformats-officedocument.presentationml.slide+xml"/>
  <Override PartName="/ppt/slideMasters/slideMaster14.xml" ContentType="application/vnd.openxmlformats-officedocument.presentationml.slideMaster+xml"/>
  <Override PartName="/ppt/slides/slide14.xml" ContentType="application/vnd.openxmlformats-officedocument.presentationml.slide+xml"/>
  <Override PartName="/ppt/slideMasters/slideMaster15.xml" ContentType="application/vnd.openxmlformats-officedocument.presentationml.slideMaster+xml"/>
  <Override PartName="/ppt/slides/slide15.xml" ContentType="application/vnd.openxmlformats-officedocument.presentationml.slide+xml"/>
  <Override PartName="/ppt/slideMasters/slideMaster16.xml" ContentType="application/vnd.openxmlformats-officedocument.presentationml.slideMaster+xml"/>
  <Override PartName="/ppt/slides/slide16.xml" ContentType="application/vnd.openxmlformats-officedocument.presentationml.slide+xml"/>
  <Override PartName="/ppt/slideMasters/slideMaster17.xml" ContentType="application/vnd.openxmlformats-officedocument.presentationml.slideMaster+xml"/>
  <Override PartName="/ppt/slides/slide17.xml" ContentType="application/vnd.openxmlformats-officedocument.presentationml.slide+xml"/>
  <Override PartName="/ppt/slideMasters/slideMaster18.xml" ContentType="application/vnd.openxmlformats-officedocument.presentationml.slideMaster+xml"/>
  <Override PartName="/ppt/slides/slide18.xml" ContentType="application/vnd.openxmlformats-officedocument.presentationml.slide+xml"/>
  <Override PartName="/ppt/slideMasters/slideMaster19.xml" ContentType="application/vnd.openxmlformats-officedocument.presentationml.slideMaster+xml"/>
  <Override PartName="/ppt/slides/slide19.xml" ContentType="application/vnd.openxmlformats-officedocument.presentationml.slide+xml"/>
  <Override PartName="/ppt/slideMasters/slideMaster20.xml" ContentType="application/vnd.openxmlformats-officedocument.presentationml.slideMaster+xml"/>
  <Override PartName="/ppt/slides/slide20.xml" ContentType="application/vnd.openxmlformats-officedocument.presentationml.slide+xml"/>
  <Override PartName="/ppt/slideMasters/slideMaster21.xml" ContentType="application/vnd.openxmlformats-officedocument.presentationml.slideMaster+xml"/>
  <Override PartName="/ppt/slides/slide21.xml" ContentType="application/vnd.openxmlformats-officedocument.presentationml.slide+xml"/>
  <Override PartName="/ppt/slideMasters/slideMaster22.xml" ContentType="application/vnd.openxmlformats-officedocument.presentationml.slideMaster+xml"/>
  <Override PartName="/ppt/slides/slide22.xml" ContentType="application/vnd.openxmlformats-officedocument.presentationml.slide+xml"/>
  <Override PartName="/ppt/slideMasters/slideMaster23.xml" ContentType="application/vnd.openxmlformats-officedocument.presentationml.slideMaster+xml"/>
  <Override PartName="/ppt/slides/slide23.xml" ContentType="application/vnd.openxmlformats-officedocument.presentationml.slide+xml"/>
  <Override PartName="/ppt/slideMasters/slideMaster24.xml" ContentType="application/vnd.openxmlformats-officedocument.presentationml.slideMaster+xml"/>
  <Override PartName="/ppt/slides/slide24.xml" ContentType="application/vnd.openxmlformats-officedocument.presentationml.slide+xml"/>
  <Override PartName="/ppt/slideMasters/slideMaster25.xml" ContentType="application/vnd.openxmlformats-officedocument.presentationml.slideMaster+xml"/>
  <Override PartName="/ppt/slides/slide25.xml" ContentType="application/vnd.openxmlformats-officedocument.presentationml.slide+xml"/>
  <Override PartName="/ppt/slideMasters/slideMaster26.xml" ContentType="application/vnd.openxmlformats-officedocument.presentationml.slideMaster+xml"/>
  <Override PartName="/ppt/slides/slide2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
		<Relationship Id="rId1" Type="http://schemas.openxmlformats.org/officeDocument/2006/relationships/extended-properties" Target="docProps/app.xml"/>
		<Relationship Id="rId2" Type="http://schemas.openxmlformats.org/package/2006/relationships/metadata/core-properties" Target="docProps/core.xml"/>
		<Relationship Id="rId3" Type="http://schemas.openxmlformats.org/officeDocument/2006/relationships/officeDocument" Target="ppt/presentation.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Lst>
  <p:notesMasterIdLst>
    <p:notesMasterId r:id="rId28"/>
  </p:notesMasterIdLst>
  <p:sldSz cx="12192000" cy="6858000"/>
  <p:notesSz cx="6858000" cy="12192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4610"/>
  </p:normalViewPr>
  <p:slideViewPr>
    <p:cSldViewPr snapToGrid="0" snapToObjects="1">
      <p:cViewPr varScale="1">
        <p:scale>
          <a:sx n="136" d="100"/>
          <a:sy n="136" d="100"/>
        </p:scale>
        <p:origin x="216" y="31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notesMaster" Target="notesMasters/notesMaster1.xml"/><Relationship Id="rId29" Type="http://schemas.openxmlformats.org/officeDocument/2006/relationships/presProps" Target="presProps.xml"/><Relationship Id="rId30" Type="http://schemas.openxmlformats.org/officeDocument/2006/relationships/viewProps" Target="viewProps.xml"/><Relationship Id="rId31" Type="http://schemas.openxmlformats.org/officeDocument/2006/relationships/theme" Target="theme/theme1.xml"/><Relationship Id="rId32" Type="http://schemas.openxmlformats.org/officeDocument/2006/relationships/tableStyles" Target="tableStyles.xml"/></Relationships>
</file>

<file path=ppt/notesMasters/_rels/notesMaster1.xml.rels><?xml version="1.0" encoding="UTF-8" standalone="yes"?>
<Relationships xmlns="http://schemas.openxmlformats.org/package/2006/relationships">
		<Relationship Id="rId1" Type="http://schemas.openxmlformats.org/officeDocument/2006/relationships/theme" Target="../theme/theme1.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282F153-3F37-0F45-9E97-73ACFA13230C}" type="datetimeFigureOut">
              <a:rPr lang="en-US"/>
              <a:t>7/23/19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E5E9CC1-C706-0F49-92D6-E571CC5EEA8F}" type="slidenum">
              <a:rPr lang="en-US"/>
              <a:t>‹#›</a:t>
            </a:fld>
            <a:endParaRPr lang="en-US"/>
          </a:p>
        </p:txBody>
      </p:sp>
    </p:spTree>
    <p:extLst>
      <p:ext uri="{BB962C8B-B14F-4D97-AF65-F5344CB8AC3E}">
        <p14:creationId xmlns:p14="http://schemas.microsoft.com/office/powerpoint/2010/main" val="10240869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xml"/>
		</Relationships>
</file>

<file path=ppt/notesSlides/_rels/notesSlide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xml"/>
		</Relationships>
</file>

<file path=ppt/notesSlides/_rels/notesSlide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3.xml"/>
		</Relationships>
</file>

<file path=ppt/notesSlides/_rels/notesSlide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4.xml"/>
		</Relationships>
</file>

<file path=ppt/notesSlides/_rels/notesSlide5.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5.xml"/>
		</Relationships>
</file>

<file path=ppt/notesSlides/_rels/notesSlide6.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6.xml"/>
		</Relationships>
</file>

<file path=ppt/notesSlides/_rels/notesSlide7.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7.xml"/>
		</Relationships>
</file>

<file path=ppt/notesSlides/_rels/notesSlide8.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8.xml"/>
		</Relationships>
</file>

<file path=ppt/notesSlides/_rels/notesSlide9.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9.xml"/>
		</Relationships>
</file>

<file path=ppt/notesSlides/_rels/notesSlide10.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0.xml"/>
		</Relationships>
</file>

<file path=ppt/notesSlides/_rels/notesSlide1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1.xml"/>
		</Relationships>
</file>

<file path=ppt/notesSlides/_rels/notesSlide1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2.xml"/>
		</Relationships>
</file>

<file path=ppt/notesSlides/_rels/notesSlide1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3.xml"/>
		</Relationships>
</file>

<file path=ppt/notesSlides/_rels/notesSlide1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4.xml"/>
		</Relationships>
</file>

<file path=ppt/notesSlides/_rels/notesSlide15.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5.xml"/>
		</Relationships>
</file>

<file path=ppt/notesSlides/_rels/notesSlide16.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6.xml"/>
		</Relationships>
</file>

<file path=ppt/notesSlides/_rels/notesSlide17.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7.xml"/>
		</Relationships>
</file>

<file path=ppt/notesSlides/_rels/notesSlide18.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8.xml"/>
		</Relationships>
</file>

<file path=ppt/notesSlides/_rels/notesSlide19.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9.xml"/>
		</Relationships>
</file>

<file path=ppt/notesSlides/_rels/notesSlide20.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0.xml"/>
		</Relationships>
</file>

<file path=ppt/notesSlides/_rels/notesSlide2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1.xml"/>
		</Relationships>
</file>

<file path=ppt/notesSlides/_rels/notesSlide2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2.xml"/>
		</Relationships>
</file>

<file path=ppt/notesSlides/_rels/notesSlide2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3.xml"/>
		</Relationships>
</file>

<file path=ppt/notesSlides/_rels/notesSlide2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4.xml"/>
		</Relationships>
</file>

<file path=ppt/notesSlides/_rels/notesSlide25.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5.xml"/>
		</Relationships>
</file>

<file path=ppt/notesSlides/_rels/notesSlide26.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6.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26</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image" Target="../media/image-1-1.png"/><Relationship Id="rId2" Type="http://schemas.openxmlformats.org/officeDocument/2006/relationships/slideLayout" Target="../slideLayouts/slideLayout1.xml"/><Relationship Id="rId3"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image" Target="../media/image-2-1.png"/><Relationship Id="rId2" Type="http://schemas.openxmlformats.org/officeDocument/2006/relationships/slideLayout" Target="../slideLayouts/slideLayout1.xml"/><Relationship Id="rId3"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image" Target="../media/image-3-1.png"/><Relationship Id="rId2" Type="http://schemas.openxmlformats.org/officeDocument/2006/relationships/slideLayout" Target="../slideLayouts/slideLayout1.xml"/><Relationship Id="rId3"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image" Target="../media/image-4-1.png"/><Relationship Id="rId2" Type="http://schemas.openxmlformats.org/officeDocument/2006/relationships/slideLayout" Target="../slideLayouts/slideLayout1.xml"/><Relationship Id="rId3"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image" Target="../media/image-5-1.png"/><Relationship Id="rId2" Type="http://schemas.openxmlformats.org/officeDocument/2006/relationships/slideLayout" Target="../slideLayouts/slideLayout1.xml"/><Relationship Id="rId3"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image" Target="../media/image-6-1.png"/><Relationship Id="rId2" Type="http://schemas.openxmlformats.org/officeDocument/2006/relationships/slideLayout" Target="../slideLayouts/slideLayout1.xml"/><Relationship Id="rId3"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image" Target="../media/image-7-1.png"/><Relationship Id="rId2" Type="http://schemas.openxmlformats.org/officeDocument/2006/relationships/slideLayout" Target="../slideLayouts/slideLayout1.xml"/><Relationship Id="rId3"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image" Target="../media/image-8-1.png"/><Relationship Id="rId2" Type="http://schemas.openxmlformats.org/officeDocument/2006/relationships/image" Target="../media/image-8-2.png"/><Relationship Id="rId3" Type="http://schemas.openxmlformats.org/officeDocument/2006/relationships/slideLayout" Target="../slideLayouts/slideLayout1.xml"/><Relationship Id="rId4"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image" Target="../media/image-9-1.png"/><Relationship Id="rId2" Type="http://schemas.openxmlformats.org/officeDocument/2006/relationships/image" Target="../media/image-9-2.png"/><Relationship Id="rId3" Type="http://schemas.openxmlformats.org/officeDocument/2006/relationships/image" Target="../media/image-9-3.png"/><Relationship Id="rId4" Type="http://schemas.openxmlformats.org/officeDocument/2006/relationships/image" Target="../media/image-9-4.png"/><Relationship Id="rId5" Type="http://schemas.openxmlformats.org/officeDocument/2006/relationships/image" Target="../media/image-9-5.png"/><Relationship Id="rId6" Type="http://schemas.openxmlformats.org/officeDocument/2006/relationships/slideLayout" Target="../slideLayouts/slideLayout1.xml"/><Relationship Id="rId7"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image" Target="../media/image-10-1.png"/><Relationship Id="rId2" Type="http://schemas.openxmlformats.org/officeDocument/2006/relationships/image" Target="../media/image-10-2.png"/><Relationship Id="rId3" Type="http://schemas.openxmlformats.org/officeDocument/2006/relationships/slideLayout" Target="../slideLayouts/slideLayout1.xml"/><Relationship Id="rId4"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image" Target="../media/image-11-1.png"/><Relationship Id="rId2" Type="http://schemas.openxmlformats.org/officeDocument/2006/relationships/slideLayout" Target="../slideLayouts/slideLayout1.xml"/><Relationship Id="rId3"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image" Target="../media/image-12-1.png"/><Relationship Id="rId2" Type="http://schemas.openxmlformats.org/officeDocument/2006/relationships/slideLayout" Target="../slideLayouts/slideLayout1.xml"/><Relationship Id="rId3"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image" Target="../media/image-13-1.png"/><Relationship Id="rId2" Type="http://schemas.openxmlformats.org/officeDocument/2006/relationships/slideLayout" Target="../slideLayouts/slideLayout1.xml"/><Relationship Id="rId3"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image" Target="../media/image-14-1.png"/><Relationship Id="rId2" Type="http://schemas.openxmlformats.org/officeDocument/2006/relationships/slideLayout" Target="../slideLayouts/slideLayout1.xml"/><Relationship Id="rId3"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image" Target="../media/image-15-1.png"/><Relationship Id="rId2" Type="http://schemas.openxmlformats.org/officeDocument/2006/relationships/slideLayout" Target="../slideLayouts/slideLayout1.xml"/><Relationship Id="rId3"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image" Target="../media/image-16-1.png"/><Relationship Id="rId2" Type="http://schemas.openxmlformats.org/officeDocument/2006/relationships/slideLayout" Target="../slideLayouts/slideLayout1.xml"/><Relationship Id="rId3"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image" Target="../media/image-17-1.png"/><Relationship Id="rId2" Type="http://schemas.openxmlformats.org/officeDocument/2006/relationships/image" Target="../media/image-17-2.png"/><Relationship Id="rId3" Type="http://schemas.openxmlformats.org/officeDocument/2006/relationships/image" Target="../media/image-17-3.png"/><Relationship Id="rId4" Type="http://schemas.openxmlformats.org/officeDocument/2006/relationships/image" Target="../media/image-17-4.png"/><Relationship Id="rId5" Type="http://schemas.openxmlformats.org/officeDocument/2006/relationships/image" Target="../media/image-17-5.png"/><Relationship Id="rId6" Type="http://schemas.openxmlformats.org/officeDocument/2006/relationships/image" Target="../media/image-17-6.png"/><Relationship Id="rId7" Type="http://schemas.openxmlformats.org/officeDocument/2006/relationships/slideLayout" Target="../slideLayouts/slideLayout1.xml"/><Relationship Id="rId8"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image" Target="../media/image-18-1.png"/><Relationship Id="rId2" Type="http://schemas.openxmlformats.org/officeDocument/2006/relationships/image" Target="../media/image-18-2.png"/><Relationship Id="rId3" Type="http://schemas.openxmlformats.org/officeDocument/2006/relationships/image" Target="../media/image-18-3.png"/><Relationship Id="rId4" Type="http://schemas.openxmlformats.org/officeDocument/2006/relationships/slideLayout" Target="../slideLayouts/slideLayout1.xml"/><Relationship Id="rId5"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image" Target="../media/image-19-1.png"/><Relationship Id="rId2" Type="http://schemas.openxmlformats.org/officeDocument/2006/relationships/image" Target="../media/image-19-2.png"/><Relationship Id="rId3" Type="http://schemas.openxmlformats.org/officeDocument/2006/relationships/slideLayout" Target="../slideLayouts/slideLayout1.xml"/><Relationship Id="rId4"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image" Target="../media/image-20-1.png"/><Relationship Id="rId2" Type="http://schemas.openxmlformats.org/officeDocument/2006/relationships/slideLayout" Target="../slideLayouts/slideLayout1.xml"/><Relationship Id="rId3"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image" Target="../media/image-21-1.png"/><Relationship Id="rId2" Type="http://schemas.openxmlformats.org/officeDocument/2006/relationships/slideLayout" Target="../slideLayouts/slideLayout1.xml"/><Relationship Id="rId3"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image" Target="../media/image-22-1.png"/><Relationship Id="rId2" Type="http://schemas.openxmlformats.org/officeDocument/2006/relationships/slideLayout" Target="../slideLayouts/slideLayout1.xml"/><Relationship Id="rId3"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image" Target="../media/image-23-1.png"/><Relationship Id="rId2" Type="http://schemas.openxmlformats.org/officeDocument/2006/relationships/slideLayout" Target="../slideLayouts/slideLayout1.xml"/><Relationship Id="rId3"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image" Target="../media/image-24-1.png"/><Relationship Id="rId2" Type="http://schemas.openxmlformats.org/officeDocument/2006/relationships/slideLayout" Target="../slideLayouts/slideLayout1.xml"/><Relationship Id="rId3"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image" Target="../media/image-25-1.png"/><Relationship Id="rId2" Type="http://schemas.openxmlformats.org/officeDocument/2006/relationships/slideLayout" Target="../slideLayouts/slideLayout1.xml"/><Relationship Id="rId3"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image" Target="../media/image-26-1.png"/><Relationship Id="rId2" Type="http://schemas.openxmlformats.org/officeDocument/2006/relationships/slideLayout" Target="../slideLayouts/slideLayout1.xml"/><Relationship Id="rId3" Type="http://schemas.openxmlformats.org/officeDocument/2006/relationships/notesSlide" Target="../notesSlides/notesSlide26.xml"/></Relationships>
</file>

<file path=ppt/slides/slide1.xml><?xml version="1.0" encoding="utf-8"?>
<p:sld xmlns:a="http://schemas.openxmlformats.org/drawingml/2006/main" xmlns:r="http://schemas.openxmlformats.org/officeDocument/2006/relationships" xmlns:p="http://schemas.openxmlformats.org/presentationml/2006/main">
  <p:cSld name="Slide 1">
    <p:bg>
      <p:bgPr>
        <a:solidFill>
          <a:srgbClr val="FFFFFF"/>
        </a:solidFill>
      </p:bgPr>
    </p:bg>
    <p:spTree>
      <p:nvGrpSpPr>
        <p:cNvPr id="1" name=""/>
        <p:cNvGrpSpPr/>
        <p:nvPr/>
      </p:nvGrpSpPr>
      <p:grpSpPr>
        <a:xfrm>
          <a:off x="0" y="0"/>
          <a:ext cx="0" cy="0"/>
          <a:chOff x="0" y="0"/>
          <a:chExt cx="0" cy="0"/>
        </a:xfrm>
      </p:grpSpPr>
      <p:pic>
        <p:nvPicPr>
          <p:cNvPr id="2" name="Image 0" descr="/mnt/data/ref_ppt_media/image1.png">    </p:cNvPr>
          <p:cNvPicPr>
            <a:picLocks noChangeAspect="1"/>
          </p:cNvPicPr>
          <p:nvPr/>
        </p:nvPicPr>
        <p:blipFill>
          <a:blip r:embed="rId1">
            <a:alphaModFix amt="92000"/>
          </a:blip>
          <a:stretch>
            <a:fillRect/>
          </a:stretch>
        </p:blipFill>
        <p:spPr>
          <a:xfrm>
            <a:off x="502920" y="1051560"/>
            <a:ext cx="1325880" cy="1600200"/>
          </a:xfrm>
          <a:prstGeom prst="rect">
            <a:avLst/>
          </a:prstGeom>
        </p:spPr>
      </p:pic>
      <p:sp>
        <p:nvSpPr>
          <p:cNvPr id="3" name="Text 0"/>
          <p:cNvSpPr/>
          <p:nvPr/>
        </p:nvSpPr>
        <p:spPr>
          <a:xfrm>
            <a:off x="1965960" y="1115568"/>
            <a:ext cx="5486400" cy="1645920"/>
          </a:xfrm>
          <a:prstGeom prst="rect">
            <a:avLst/>
          </a:prstGeom>
          <a:noFill/>
          <a:ln/>
        </p:spPr>
        <p:txBody>
          <a:bodyPr wrap="square" lIns="0" tIns="0" rIns="0" bIns="0" rtlCol="0" anchor="t">
            <a:normAutofit/>
          </a:bodyPr>
          <a:lstStyle/>
          <a:p>
            <a:pPr algn="l" indent="0" marL="0">
              <a:buNone/>
            </a:pPr>
            <a:r>
              <a:rPr lang="en-US" sz="2700" b="1" dirty="0">
                <a:solidFill>
                  <a:srgbClr val="17365D"/>
                </a:solidFill>
                <a:latin typeface="Aptos" pitchFamily="34" charset="0"/>
                <a:ea typeface="Aptos" pitchFamily="34" charset="-122"/>
                <a:cs typeface="Aptos" pitchFamily="34" charset="-120"/>
              </a:rPr>
              <a:t>Predicción de</a:t>
            </a:r>
            <a:endParaRPr lang="en-US" sz="2700" dirty="0"/>
          </a:p>
          <a:p>
            <a:pPr algn="l" indent="0" marL="0">
              <a:buNone/>
            </a:pPr>
            <a:r>
              <a:rPr lang="en-US" sz="2700" b="1" dirty="0">
                <a:solidFill>
                  <a:srgbClr val="17365D"/>
                </a:solidFill>
                <a:latin typeface="Aptos" pitchFamily="34" charset="0"/>
                <a:ea typeface="Aptos" pitchFamily="34" charset="-122"/>
                <a:cs typeface="Aptos" pitchFamily="34" charset="-120"/>
              </a:rPr>
              <a:t>Incumplimiento en</a:t>
            </a:r>
            <a:endParaRPr lang="en-US" sz="2700" dirty="0"/>
          </a:p>
          <a:p>
            <a:pPr algn="l" indent="0" marL="0">
              <a:buNone/>
            </a:pPr>
            <a:r>
              <a:rPr lang="en-US" sz="2700" b="1" dirty="0">
                <a:solidFill>
                  <a:srgbClr val="17365D"/>
                </a:solidFill>
                <a:latin typeface="Aptos" pitchFamily="34" charset="0"/>
                <a:ea typeface="Aptos" pitchFamily="34" charset="-122"/>
                <a:cs typeface="Aptos" pitchFamily="34" charset="-120"/>
              </a:rPr>
              <a:t>Créditos de Consumo</a:t>
            </a:r>
            <a:endParaRPr lang="en-US" sz="2700" dirty="0"/>
          </a:p>
        </p:txBody>
      </p:sp>
      <p:sp>
        <p:nvSpPr>
          <p:cNvPr id="4" name="Shape 1"/>
          <p:cNvSpPr/>
          <p:nvPr/>
        </p:nvSpPr>
        <p:spPr>
          <a:xfrm>
            <a:off x="1965960" y="2880360"/>
            <a:ext cx="2286000" cy="0"/>
          </a:xfrm>
          <a:prstGeom prst="line">
            <a:avLst/>
          </a:prstGeom>
          <a:noFill/>
          <a:ln w="19050">
            <a:solidFill>
              <a:srgbClr val="E67E22"/>
            </a:solidFill>
            <a:prstDash val="solid"/>
          </a:ln>
        </p:spPr>
      </p:sp>
      <p:sp>
        <p:nvSpPr>
          <p:cNvPr id="5" name="Text 2"/>
          <p:cNvSpPr/>
          <p:nvPr/>
        </p:nvSpPr>
        <p:spPr>
          <a:xfrm>
            <a:off x="1965960" y="3154680"/>
            <a:ext cx="6217920" cy="292608"/>
          </a:xfrm>
          <a:prstGeom prst="rect">
            <a:avLst/>
          </a:prstGeom>
          <a:noFill/>
          <a:ln/>
        </p:spPr>
        <p:txBody>
          <a:bodyPr wrap="square" lIns="635" tIns="635" rIns="635" bIns="635" rtlCol="0" anchor="t">
            <a:normAutofit/>
          </a:bodyPr>
          <a:lstStyle/>
          <a:p>
            <a:pPr algn="l" indent="0" marL="0">
              <a:buNone/>
            </a:pPr>
            <a:r>
              <a:rPr lang="en-US" sz="1150" dirty="0">
                <a:solidFill>
                  <a:srgbClr val="6B7280"/>
                </a:solidFill>
                <a:latin typeface="Aptos" pitchFamily="34" charset="0"/>
                <a:ea typeface="Aptos" pitchFamily="34" charset="-122"/>
                <a:cs typeface="Aptos" pitchFamily="34" charset="-120"/>
              </a:rPr>
              <a:t>Modelo de clasificación para apoyar la evaluación de riesgo crediticio</a:t>
            </a:r>
            <a:endParaRPr lang="en-US" sz="1150" dirty="0"/>
          </a:p>
        </p:txBody>
      </p:sp>
      <p:sp>
        <p:nvSpPr>
          <p:cNvPr id="6" name="Text 3"/>
          <p:cNvSpPr/>
          <p:nvPr/>
        </p:nvSpPr>
        <p:spPr>
          <a:xfrm>
            <a:off x="1965960" y="3675888"/>
            <a:ext cx="4572000" cy="1691640"/>
          </a:xfrm>
          <a:prstGeom prst="rect">
            <a:avLst/>
          </a:prstGeom>
          <a:noFill/>
          <a:ln/>
        </p:spPr>
        <p:txBody>
          <a:bodyPr wrap="square" lIns="635" tIns="635" rIns="635" bIns="635" rtlCol="0" anchor="t">
            <a:normAutofit/>
          </a:bodyPr>
          <a:lstStyle/>
          <a:p>
            <a:pPr algn="l" indent="0" marL="0">
              <a:buNone/>
            </a:pPr>
            <a:r>
              <a:rPr lang="en-US" sz="880" dirty="0">
                <a:solidFill>
                  <a:srgbClr val="222222"/>
                </a:solidFill>
                <a:latin typeface="Aptos" pitchFamily="34" charset="0"/>
                <a:ea typeface="Aptos" pitchFamily="34" charset="-122"/>
                <a:cs typeface="Aptos" pitchFamily="34" charset="-120"/>
              </a:rPr>
              <a:t>Curso: Machine Learning</a:t>
            </a:r>
            <a:endParaRPr lang="en-US" sz="880" dirty="0"/>
          </a:p>
          <a:p>
            <a:pPr algn="l" indent="0" marL="0">
              <a:buNone/>
            </a:pPr>
            <a:r>
              <a:rPr lang="en-US" sz="880" dirty="0">
                <a:solidFill>
                  <a:srgbClr val="222222"/>
                </a:solidFill>
                <a:latin typeface="Aptos" pitchFamily="34" charset="0"/>
                <a:ea typeface="Aptos" pitchFamily="34" charset="-122"/>
                <a:cs typeface="Aptos" pitchFamily="34" charset="-120"/>
              </a:rPr>
              <a:t>Grupo 7</a:t>
            </a:r>
            <a:endParaRPr lang="en-US" sz="880" dirty="0"/>
          </a:p>
          <a:p>
            <a:pPr algn="l" indent="0" marL="0">
              <a:buNone/>
            </a:pPr>
            <a:endParaRPr lang="en-US" sz="880" dirty="0"/>
          </a:p>
          <a:p>
            <a:pPr algn="l" indent="0" marL="0">
              <a:buNone/>
            </a:pPr>
            <a:r>
              <a:rPr lang="en-US" sz="880" dirty="0">
                <a:solidFill>
                  <a:srgbClr val="222222"/>
                </a:solidFill>
                <a:latin typeface="Aptos" pitchFamily="34" charset="0"/>
                <a:ea typeface="Aptos" pitchFamily="34" charset="-122"/>
                <a:cs typeface="Aptos" pitchFamily="34" charset="-120"/>
              </a:rPr>
              <a:t>Integrantes:</a:t>
            </a:r>
            <a:endParaRPr lang="en-US" sz="880" dirty="0"/>
          </a:p>
          <a:p>
            <a:pPr algn="l" indent="0" marL="0">
              <a:buNone/>
            </a:pPr>
            <a:r>
              <a:rPr lang="en-US" sz="880" dirty="0">
                <a:solidFill>
                  <a:srgbClr val="222222"/>
                </a:solidFill>
                <a:latin typeface="Aptos" pitchFamily="34" charset="0"/>
                <a:ea typeface="Aptos" pitchFamily="34" charset="-122"/>
                <a:cs typeface="Aptos" pitchFamily="34" charset="-120"/>
              </a:rPr>
              <a:t>Alvaro Huacantara Quispe</a:t>
            </a:r>
            <a:endParaRPr lang="en-US" sz="880" dirty="0"/>
          </a:p>
          <a:p>
            <a:pPr algn="l" indent="0" marL="0">
              <a:buNone/>
            </a:pPr>
            <a:r>
              <a:rPr lang="en-US" sz="880" dirty="0">
                <a:solidFill>
                  <a:srgbClr val="222222"/>
                </a:solidFill>
                <a:latin typeface="Aptos" pitchFamily="34" charset="0"/>
                <a:ea typeface="Aptos" pitchFamily="34" charset="-122"/>
                <a:cs typeface="Aptos" pitchFamily="34" charset="-120"/>
              </a:rPr>
              <a:t>Yoel Jiménez Céspedes</a:t>
            </a:r>
            <a:endParaRPr lang="en-US" sz="880" dirty="0"/>
          </a:p>
          <a:p>
            <a:pPr algn="l" indent="0" marL="0">
              <a:buNone/>
            </a:pPr>
            <a:r>
              <a:rPr lang="en-US" sz="880" dirty="0">
                <a:solidFill>
                  <a:srgbClr val="222222"/>
                </a:solidFill>
                <a:latin typeface="Aptos" pitchFamily="34" charset="0"/>
                <a:ea typeface="Aptos" pitchFamily="34" charset="-122"/>
                <a:cs typeface="Aptos" pitchFamily="34" charset="-120"/>
              </a:rPr>
              <a:t>Sergio Ortiz Pauca</a:t>
            </a:r>
            <a:endParaRPr lang="en-US" sz="880" dirty="0"/>
          </a:p>
          <a:p>
            <a:pPr algn="l" indent="0" marL="0">
              <a:buNone/>
            </a:pPr>
            <a:r>
              <a:rPr lang="en-US" sz="880" dirty="0">
                <a:solidFill>
                  <a:srgbClr val="222222"/>
                </a:solidFill>
                <a:latin typeface="Aptos" pitchFamily="34" charset="0"/>
                <a:ea typeface="Aptos" pitchFamily="34" charset="-122"/>
                <a:cs typeface="Aptos" pitchFamily="34" charset="-120"/>
              </a:rPr>
              <a:t>Ivan Pomajulca</a:t>
            </a:r>
            <a:endParaRPr lang="en-US" sz="880" dirty="0"/>
          </a:p>
        </p:txBody>
      </p:sp>
      <p:sp>
        <p:nvSpPr>
          <p:cNvPr id="7" name="Text 4"/>
          <p:cNvSpPr/>
          <p:nvPr/>
        </p:nvSpPr>
        <p:spPr>
          <a:xfrm>
            <a:off x="8321040" y="1234440"/>
            <a:ext cx="1280160" cy="402336"/>
          </a:xfrm>
          <a:prstGeom prst="rect">
            <a:avLst/>
          </a:prstGeom>
          <a:solidFill>
            <a:srgbClr val="EAF4F8"/>
          </a:solidFill>
          <a:ln>
            <a:solidFill>
              <a:srgbClr val="EAF4F8"/>
            </a:solidFill>
          </a:ln>
        </p:spPr>
        <p:txBody>
          <a:bodyPr wrap="square" lIns="635" tIns="635" rIns="635" bIns="635" rtlCol="0" anchor="ctr">
            <a:normAutofit/>
          </a:bodyPr>
          <a:lstStyle/>
          <a:p>
            <a:pPr algn="ctr" indent="0" marL="0">
              <a:buNone/>
            </a:pPr>
            <a:r>
              <a:rPr lang="en-US" sz="2200" b="1" dirty="0">
                <a:solidFill>
                  <a:srgbClr val="008C95"/>
                </a:solidFill>
                <a:latin typeface="Aptos" pitchFamily="34" charset="0"/>
                <a:ea typeface="Aptos" pitchFamily="34" charset="-122"/>
                <a:cs typeface="Aptos" pitchFamily="34" charset="-120"/>
              </a:rPr>
              <a:t>18,102</a:t>
            </a:r>
            <a:endParaRPr lang="en-US" sz="2200" dirty="0"/>
          </a:p>
        </p:txBody>
      </p:sp>
      <p:sp>
        <p:nvSpPr>
          <p:cNvPr id="8" name="Text 5"/>
          <p:cNvSpPr/>
          <p:nvPr/>
        </p:nvSpPr>
        <p:spPr>
          <a:xfrm>
            <a:off x="8321040" y="1636776"/>
            <a:ext cx="1280160" cy="292608"/>
          </a:xfrm>
          <a:prstGeom prst="rect">
            <a:avLst/>
          </a:prstGeom>
          <a:solidFill>
            <a:srgbClr val="EAF4F8"/>
          </a:solidFill>
          <a:ln>
            <a:solidFill>
              <a:srgbClr val="EAF4F8"/>
            </a:solidFill>
          </a:ln>
        </p:spPr>
        <p:txBody>
          <a:bodyPr wrap="square" lIns="635" tIns="635" rIns="635" bIns="635" rtlCol="0" anchor="ctr">
            <a:normAutofit/>
          </a:bodyPr>
          <a:lstStyle/>
          <a:p>
            <a:pPr algn="ctr" indent="0" marL="0">
              <a:buNone/>
            </a:pPr>
            <a:r>
              <a:rPr lang="en-US" sz="850" dirty="0">
                <a:solidFill>
                  <a:srgbClr val="6B7280"/>
                </a:solidFill>
                <a:latin typeface="Aptos" pitchFamily="34" charset="0"/>
                <a:ea typeface="Aptos" pitchFamily="34" charset="-122"/>
                <a:cs typeface="Aptos" pitchFamily="34" charset="-120"/>
              </a:rPr>
              <a:t>créditos analizados</a:t>
            </a:r>
            <a:endParaRPr lang="en-US" sz="850" dirty="0"/>
          </a:p>
        </p:txBody>
      </p:sp>
      <p:sp>
        <p:nvSpPr>
          <p:cNvPr id="9" name="Text 6"/>
          <p:cNvSpPr/>
          <p:nvPr/>
        </p:nvSpPr>
        <p:spPr>
          <a:xfrm>
            <a:off x="9784080" y="1234440"/>
            <a:ext cx="1280160" cy="402336"/>
          </a:xfrm>
          <a:prstGeom prst="rect">
            <a:avLst/>
          </a:prstGeom>
          <a:solidFill>
            <a:srgbClr val="FFF2E6"/>
          </a:solidFill>
          <a:ln>
            <a:solidFill>
              <a:srgbClr val="FFF2E6"/>
            </a:solidFill>
          </a:ln>
        </p:spPr>
        <p:txBody>
          <a:bodyPr wrap="square" lIns="635" tIns="635" rIns="635" bIns="635" rtlCol="0" anchor="ctr">
            <a:normAutofit/>
          </a:bodyPr>
          <a:lstStyle/>
          <a:p>
            <a:pPr algn="ctr" indent="0" marL="0">
              <a:buNone/>
            </a:pPr>
            <a:r>
              <a:rPr lang="en-US" sz="2200" b="1" dirty="0">
                <a:solidFill>
                  <a:srgbClr val="E67E22"/>
                </a:solidFill>
                <a:latin typeface="Aptos" pitchFamily="34" charset="0"/>
                <a:ea typeface="Aptos" pitchFamily="34" charset="-122"/>
                <a:cs typeface="Aptos" pitchFamily="34" charset="-120"/>
              </a:rPr>
              <a:t>7</a:t>
            </a:r>
            <a:endParaRPr lang="en-US" sz="2200" dirty="0"/>
          </a:p>
        </p:txBody>
      </p:sp>
      <p:sp>
        <p:nvSpPr>
          <p:cNvPr id="10" name="Text 7"/>
          <p:cNvSpPr/>
          <p:nvPr/>
        </p:nvSpPr>
        <p:spPr>
          <a:xfrm>
            <a:off x="9784080" y="1636776"/>
            <a:ext cx="1280160" cy="292608"/>
          </a:xfrm>
          <a:prstGeom prst="rect">
            <a:avLst/>
          </a:prstGeom>
          <a:solidFill>
            <a:srgbClr val="FFF2E6"/>
          </a:solidFill>
          <a:ln>
            <a:solidFill>
              <a:srgbClr val="FFF2E6"/>
            </a:solidFill>
          </a:ln>
        </p:spPr>
        <p:txBody>
          <a:bodyPr wrap="square" lIns="635" tIns="635" rIns="635" bIns="635" rtlCol="0" anchor="ctr">
            <a:normAutofit/>
          </a:bodyPr>
          <a:lstStyle/>
          <a:p>
            <a:pPr algn="ctr" indent="0" marL="0">
              <a:buNone/>
            </a:pPr>
            <a:r>
              <a:rPr lang="en-US" sz="850" dirty="0">
                <a:solidFill>
                  <a:srgbClr val="6B7280"/>
                </a:solidFill>
                <a:latin typeface="Aptos" pitchFamily="34" charset="0"/>
                <a:ea typeface="Aptos" pitchFamily="34" charset="-122"/>
                <a:cs typeface="Aptos" pitchFamily="34" charset="-120"/>
              </a:rPr>
              <a:t>modelos evaluados</a:t>
            </a:r>
            <a:endParaRPr lang="en-US" sz="850" dirty="0"/>
          </a:p>
        </p:txBody>
      </p:sp>
      <p:sp>
        <p:nvSpPr>
          <p:cNvPr id="11" name="Text 8"/>
          <p:cNvSpPr/>
          <p:nvPr/>
        </p:nvSpPr>
        <p:spPr>
          <a:xfrm>
            <a:off x="8321040" y="2148840"/>
            <a:ext cx="1280160" cy="402336"/>
          </a:xfrm>
          <a:prstGeom prst="rect">
            <a:avLst/>
          </a:prstGeom>
          <a:solidFill>
            <a:srgbClr val="EAF4F8"/>
          </a:solidFill>
          <a:ln>
            <a:solidFill>
              <a:srgbClr val="EAF4F8"/>
            </a:solidFill>
          </a:ln>
        </p:spPr>
        <p:txBody>
          <a:bodyPr wrap="square" lIns="635" tIns="635" rIns="635" bIns="635" rtlCol="0" anchor="ctr">
            <a:normAutofit/>
          </a:bodyPr>
          <a:lstStyle/>
          <a:p>
            <a:pPr algn="ctr" indent="0" marL="0">
              <a:buNone/>
            </a:pPr>
            <a:r>
              <a:rPr lang="en-US" sz="2200" b="1" dirty="0">
                <a:solidFill>
                  <a:srgbClr val="008C95"/>
                </a:solidFill>
                <a:latin typeface="Aptos" pitchFamily="34" charset="0"/>
                <a:ea typeface="Aptos" pitchFamily="34" charset="-122"/>
                <a:cs typeface="Aptos" pitchFamily="34" charset="-120"/>
              </a:rPr>
              <a:t>93.58%</a:t>
            </a:r>
            <a:endParaRPr lang="en-US" sz="2200" dirty="0"/>
          </a:p>
        </p:txBody>
      </p:sp>
      <p:sp>
        <p:nvSpPr>
          <p:cNvPr id="12" name="Text 9"/>
          <p:cNvSpPr/>
          <p:nvPr/>
        </p:nvSpPr>
        <p:spPr>
          <a:xfrm>
            <a:off x="8321040" y="2551176"/>
            <a:ext cx="1280160" cy="292608"/>
          </a:xfrm>
          <a:prstGeom prst="rect">
            <a:avLst/>
          </a:prstGeom>
          <a:solidFill>
            <a:srgbClr val="EAF4F8"/>
          </a:solidFill>
          <a:ln>
            <a:solidFill>
              <a:srgbClr val="EAF4F8"/>
            </a:solidFill>
          </a:ln>
        </p:spPr>
        <p:txBody>
          <a:bodyPr wrap="square" lIns="635" tIns="635" rIns="635" bIns="635" rtlCol="0" anchor="ctr">
            <a:normAutofit/>
          </a:bodyPr>
          <a:lstStyle/>
          <a:p>
            <a:pPr algn="ctr" indent="0" marL="0">
              <a:buNone/>
            </a:pPr>
            <a:r>
              <a:rPr lang="en-US" sz="850" dirty="0">
                <a:solidFill>
                  <a:srgbClr val="6B7280"/>
                </a:solidFill>
                <a:latin typeface="Aptos" pitchFamily="34" charset="0"/>
                <a:ea typeface="Aptos" pitchFamily="34" charset="-122"/>
                <a:cs typeface="Aptos" pitchFamily="34" charset="-120"/>
              </a:rPr>
              <a:t>ROC AUC LightGBM</a:t>
            </a:r>
            <a:endParaRPr lang="en-US" sz="850" dirty="0"/>
          </a:p>
        </p:txBody>
      </p:sp>
      <p:sp>
        <p:nvSpPr>
          <p:cNvPr id="13" name="Text 10"/>
          <p:cNvSpPr/>
          <p:nvPr/>
        </p:nvSpPr>
        <p:spPr>
          <a:xfrm>
            <a:off x="9784080" y="2148840"/>
            <a:ext cx="1280160" cy="402336"/>
          </a:xfrm>
          <a:prstGeom prst="rect">
            <a:avLst/>
          </a:prstGeom>
          <a:solidFill>
            <a:srgbClr val="FFF2E6"/>
          </a:solidFill>
          <a:ln>
            <a:solidFill>
              <a:srgbClr val="FFF2E6"/>
            </a:solidFill>
          </a:ln>
        </p:spPr>
        <p:txBody>
          <a:bodyPr wrap="square" lIns="635" tIns="635" rIns="635" bIns="635" rtlCol="0" anchor="ctr">
            <a:normAutofit/>
          </a:bodyPr>
          <a:lstStyle/>
          <a:p>
            <a:pPr algn="ctr" indent="0" marL="0">
              <a:buNone/>
            </a:pPr>
            <a:r>
              <a:rPr lang="en-US" sz="2200" b="1" dirty="0">
                <a:solidFill>
                  <a:srgbClr val="E67E22"/>
                </a:solidFill>
                <a:latin typeface="Aptos" pitchFamily="34" charset="0"/>
                <a:ea typeface="Aptos" pitchFamily="34" charset="-122"/>
                <a:cs typeface="Aptos" pitchFamily="34" charset="-120"/>
              </a:rPr>
              <a:t>78.59%</a:t>
            </a:r>
            <a:endParaRPr lang="en-US" sz="2200" dirty="0"/>
          </a:p>
        </p:txBody>
      </p:sp>
      <p:sp>
        <p:nvSpPr>
          <p:cNvPr id="14" name="Text 11"/>
          <p:cNvSpPr/>
          <p:nvPr/>
        </p:nvSpPr>
        <p:spPr>
          <a:xfrm>
            <a:off x="9784080" y="2551176"/>
            <a:ext cx="1280160" cy="292608"/>
          </a:xfrm>
          <a:prstGeom prst="rect">
            <a:avLst/>
          </a:prstGeom>
          <a:solidFill>
            <a:srgbClr val="FFF2E6"/>
          </a:solidFill>
          <a:ln>
            <a:solidFill>
              <a:srgbClr val="FFF2E6"/>
            </a:solidFill>
          </a:ln>
        </p:spPr>
        <p:txBody>
          <a:bodyPr wrap="square" lIns="635" tIns="635" rIns="635" bIns="635" rtlCol="0" anchor="ctr">
            <a:normAutofit/>
          </a:bodyPr>
          <a:lstStyle/>
          <a:p>
            <a:pPr algn="ctr" indent="0" marL="0">
              <a:buNone/>
            </a:pPr>
            <a:r>
              <a:rPr lang="en-US" sz="850" dirty="0">
                <a:solidFill>
                  <a:srgbClr val="6B7280"/>
                </a:solidFill>
                <a:latin typeface="Aptos" pitchFamily="34" charset="0"/>
                <a:ea typeface="Aptos" pitchFamily="34" charset="-122"/>
                <a:cs typeface="Aptos" pitchFamily="34" charset="-120"/>
              </a:rPr>
              <a:t>recall de incumplimiento</a:t>
            </a:r>
            <a:endParaRPr lang="en-US" sz="850" dirty="0"/>
          </a:p>
        </p:txBody>
      </p:sp>
      <p:sp>
        <p:nvSpPr>
          <p:cNvPr id="15" name="Text 12"/>
          <p:cNvSpPr/>
          <p:nvPr/>
        </p:nvSpPr>
        <p:spPr>
          <a:xfrm>
            <a:off x="8092440" y="3931920"/>
            <a:ext cx="3200400" cy="868680"/>
          </a:xfrm>
          <a:prstGeom prst="rect">
            <a:avLst/>
          </a:prstGeom>
          <a:solidFill>
            <a:srgbClr val="EAF4F8"/>
          </a:solidFill>
          <a:ln>
            <a:solidFill>
              <a:srgbClr val="EAF4F8"/>
            </a:solidFill>
          </a:ln>
        </p:spPr>
        <p:txBody>
          <a:bodyPr wrap="square" lIns="1524" tIns="1524" rIns="1524" bIns="1524" rtlCol="0" anchor="t">
            <a:normAutofit/>
          </a:bodyPr>
          <a:lstStyle/>
          <a:p>
            <a:pPr algn="l" indent="0" marL="0">
              <a:buNone/>
            </a:pPr>
            <a:r>
              <a:rPr lang="en-US" sz="1200" dirty="0">
                <a:solidFill>
                  <a:srgbClr val="17365D"/>
                </a:solidFill>
                <a:latin typeface="Aptos" pitchFamily="34" charset="0"/>
                <a:ea typeface="Aptos" pitchFamily="34" charset="-122"/>
                <a:cs typeface="Aptos" pitchFamily="34" charset="-120"/>
              </a:rPr>
              <a:t>El modelo se utiliza como score de apoyo: ordena operaciones por riesgo y prioriza revisiones, sin reemplazar la decisión crediticia.</a:t>
            </a:r>
            <a:endParaRPr lang="en-US" sz="1200" dirty="0"/>
          </a:p>
        </p:txBody>
      </p:sp>
      <p:sp>
        <p:nvSpPr>
          <p:cNvPr id="16" name="Text 13"/>
          <p:cNvSpPr/>
          <p:nvPr/>
        </p:nvSpPr>
        <p:spPr>
          <a:xfrm>
            <a:off x="8778240" y="6574536"/>
            <a:ext cx="2560320" cy="146304"/>
          </a:xfrm>
          <a:prstGeom prst="rect">
            <a:avLst/>
          </a:prstGeom>
          <a:noFill/>
          <a:ln/>
        </p:spPr>
        <p:txBody>
          <a:bodyPr wrap="square" lIns="635" tIns="635" rIns="635" bIns="635" rtlCol="0" anchor="t">
            <a:normAutofit/>
          </a:bodyPr>
          <a:lstStyle/>
          <a:p>
            <a:pPr algn="r" indent="0" marL="0">
              <a:buNone/>
            </a:pPr>
            <a:r>
              <a:rPr lang="en-US" sz="580" dirty="0">
                <a:solidFill>
                  <a:srgbClr val="6B7280"/>
                </a:solidFill>
                <a:latin typeface="Aptos" pitchFamily="34" charset="0"/>
                <a:ea typeface="Aptos" pitchFamily="34" charset="-122"/>
                <a:cs typeface="Aptos" pitchFamily="34" charset="-120"/>
              </a:rPr>
              <a:t>Trabajo Final · Créditos de Consumo</a:t>
            </a:r>
            <a:endParaRPr lang="en-US" sz="580" dirty="0"/>
          </a:p>
        </p:txBody>
      </p:sp>
      <p:sp>
        <p:nvSpPr>
          <p:cNvPr id="17" name="Text 14"/>
          <p:cNvSpPr/>
          <p:nvPr/>
        </p:nvSpPr>
        <p:spPr>
          <a:xfrm>
            <a:off x="11521440" y="6565392"/>
            <a:ext cx="182880" cy="146304"/>
          </a:xfrm>
          <a:prstGeom prst="rect">
            <a:avLst/>
          </a:prstGeom>
          <a:noFill/>
          <a:ln/>
        </p:spPr>
        <p:txBody>
          <a:bodyPr wrap="square" lIns="635" tIns="635" rIns="635" bIns="635" rtlCol="0" anchor="t">
            <a:normAutofit/>
          </a:bodyPr>
          <a:lstStyle/>
          <a:p>
            <a:pPr algn="r" indent="0" marL="0">
              <a:buNone/>
            </a:pPr>
            <a:r>
              <a:rPr lang="en-US" sz="600" dirty="0">
                <a:solidFill>
                  <a:srgbClr val="6B7280"/>
                </a:solidFill>
                <a:latin typeface="Aptos" pitchFamily="34" charset="0"/>
                <a:ea typeface="Aptos" pitchFamily="34" charset="-122"/>
                <a:cs typeface="Aptos" pitchFamily="34" charset="-120"/>
              </a:rPr>
              <a:t>1</a:t>
            </a:r>
            <a:endParaRPr lang="en-US" sz="6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spTree>
      <p:nvGrpSpPr>
        <p:cNvPr id="1" name=""/>
        <p:cNvGrpSpPr/>
        <p:nvPr/>
      </p:nvGrpSpPr>
      <p:grpSpPr>
        <a:xfrm>
          <a:off x="0" y="0"/>
          <a:ext cx="0" cy="0"/>
          <a:chOff x="0" y="0"/>
          <a:chExt cx="0" cy="0"/>
        </a:xfrm>
      </p:grpSpPr>
      <p:sp>
        <p:nvSpPr>
          <p:cNvPr id="2" name="Text 0"/>
          <p:cNvSpPr/>
          <p:nvPr/>
        </p:nvSpPr>
        <p:spPr>
          <a:xfrm>
            <a:off x="429768" y="201168"/>
            <a:ext cx="1097280" cy="201168"/>
          </a:xfrm>
          <a:prstGeom prst="rect">
            <a:avLst/>
          </a:prstGeom>
          <a:noFill/>
          <a:ln/>
        </p:spPr>
        <p:txBody>
          <a:bodyPr wrap="square" lIns="635" tIns="635" rIns="635" bIns="635" rtlCol="0" anchor="t">
            <a:normAutofit/>
          </a:bodyPr>
          <a:lstStyle/>
          <a:p>
            <a:pPr algn="l" indent="0" marL="0">
              <a:buNone/>
            </a:pPr>
            <a:r>
              <a:rPr lang="en-US" sz="650" b="1" dirty="0">
                <a:solidFill>
                  <a:srgbClr val="008C95"/>
                </a:solidFill>
                <a:latin typeface="Aptos" pitchFamily="34" charset="0"/>
                <a:ea typeface="Aptos" pitchFamily="34" charset="-122"/>
                <a:cs typeface="Aptos" pitchFamily="34" charset="-120"/>
              </a:rPr>
              <a:t>AGENDA</a:t>
            </a:r>
            <a:endParaRPr lang="en-US" sz="650" dirty="0"/>
          </a:p>
        </p:txBody>
      </p:sp>
      <p:pic>
        <p:nvPicPr>
          <p:cNvPr id="3" name="Image 0" descr="/mnt/data/ref_ppt_media/image1.png">    </p:cNvPr>
          <p:cNvPicPr>
            <a:picLocks noChangeAspect="1"/>
          </p:cNvPicPr>
          <p:nvPr/>
        </p:nvPicPr>
        <p:blipFill>
          <a:blip r:embed="rId1">
            <a:alphaModFix amt="85000"/>
          </a:blip>
          <a:stretch>
            <a:fillRect/>
          </a:stretch>
        </p:blipFill>
        <p:spPr>
          <a:xfrm>
            <a:off x="173736" y="128016"/>
            <a:ext cx="228600" cy="283464"/>
          </a:xfrm>
          <a:prstGeom prst="rect">
            <a:avLst/>
          </a:prstGeom>
        </p:spPr>
      </p:pic>
      <p:sp>
        <p:nvSpPr>
          <p:cNvPr id="4" name="Text 1"/>
          <p:cNvSpPr/>
          <p:nvPr/>
        </p:nvSpPr>
        <p:spPr>
          <a:xfrm>
            <a:off x="429768" y="420624"/>
            <a:ext cx="7040880" cy="438912"/>
          </a:xfrm>
          <a:prstGeom prst="rect">
            <a:avLst/>
          </a:prstGeom>
          <a:noFill/>
          <a:ln/>
        </p:spPr>
        <p:txBody>
          <a:bodyPr wrap="square" lIns="635" tIns="635" rIns="635" bIns="635" rtlCol="0" anchor="t">
            <a:normAutofit/>
          </a:bodyPr>
          <a:lstStyle/>
          <a:p>
            <a:pPr algn="l" indent="0" marL="0">
              <a:buNone/>
            </a:pPr>
            <a:r>
              <a:rPr lang="en-US" sz="1720" b="1" dirty="0">
                <a:solidFill>
                  <a:srgbClr val="17365D"/>
                </a:solidFill>
                <a:latin typeface="Aptos" pitchFamily="34" charset="0"/>
                <a:ea typeface="Aptos" pitchFamily="34" charset="-122"/>
                <a:cs typeface="Aptos" pitchFamily="34" charset="-120"/>
              </a:rPr>
              <a:t>Flujo de la presentación</a:t>
            </a:r>
            <a:endParaRPr lang="en-US" sz="1720" dirty="0"/>
          </a:p>
        </p:txBody>
      </p:sp>
      <p:sp>
        <p:nvSpPr>
          <p:cNvPr id="5" name="Shape 2"/>
          <p:cNvSpPr/>
          <p:nvPr/>
        </p:nvSpPr>
        <p:spPr>
          <a:xfrm>
            <a:off x="429768" y="868680"/>
            <a:ext cx="1920240" cy="0"/>
          </a:xfrm>
          <a:prstGeom prst="line">
            <a:avLst/>
          </a:prstGeom>
          <a:noFill/>
          <a:ln w="15240">
            <a:solidFill>
              <a:srgbClr val="E67E22"/>
            </a:solidFill>
            <a:prstDash val="solid"/>
          </a:ln>
        </p:spPr>
      </p:sp>
      <p:sp>
        <p:nvSpPr>
          <p:cNvPr id="6" name="Text 3"/>
          <p:cNvSpPr/>
          <p:nvPr/>
        </p:nvSpPr>
        <p:spPr>
          <a:xfrm>
            <a:off x="914400" y="1417320"/>
            <a:ext cx="502920" cy="310896"/>
          </a:xfrm>
          <a:prstGeom prst="rect">
            <a:avLst/>
          </a:prstGeom>
          <a:noFill/>
          <a:ln/>
        </p:spPr>
        <p:txBody>
          <a:bodyPr wrap="square" lIns="635" tIns="635" rIns="635" bIns="635" rtlCol="0" anchor="ctr">
            <a:normAutofit/>
          </a:bodyPr>
          <a:lstStyle/>
          <a:p>
            <a:pPr algn="ctr" indent="0" marL="0">
              <a:buNone/>
            </a:pPr>
            <a:r>
              <a:rPr lang="en-US" sz="1100" b="1" dirty="0">
                <a:solidFill>
                  <a:srgbClr val="008C95"/>
                </a:solidFill>
                <a:latin typeface="Aptos" pitchFamily="34" charset="0"/>
                <a:ea typeface="Aptos" pitchFamily="34" charset="-122"/>
                <a:cs typeface="Aptos" pitchFamily="34" charset="-120"/>
              </a:rPr>
              <a:t>01</a:t>
            </a:r>
            <a:endParaRPr lang="en-US" sz="1100" dirty="0"/>
          </a:p>
        </p:txBody>
      </p:sp>
      <p:sp>
        <p:nvSpPr>
          <p:cNvPr id="7" name="Text 4"/>
          <p:cNvSpPr/>
          <p:nvPr/>
        </p:nvSpPr>
        <p:spPr>
          <a:xfrm>
            <a:off x="1600200" y="1399032"/>
            <a:ext cx="3749040" cy="402336"/>
          </a:xfrm>
          <a:prstGeom prst="rect">
            <a:avLst/>
          </a:prstGeom>
          <a:noFill/>
          <a:ln/>
        </p:spPr>
        <p:txBody>
          <a:bodyPr wrap="square" lIns="635" tIns="635" rIns="635" bIns="635" rtlCol="0" anchor="t">
            <a:normAutofit/>
          </a:bodyPr>
          <a:lstStyle/>
          <a:p>
            <a:pPr algn="l" indent="0" marL="0">
              <a:buNone/>
            </a:pPr>
            <a:r>
              <a:rPr lang="en-US" sz="1550" b="1" dirty="0">
                <a:solidFill>
                  <a:srgbClr val="17365D"/>
                </a:solidFill>
                <a:latin typeface="Aptos" pitchFamily="34" charset="0"/>
                <a:ea typeface="Aptos" pitchFamily="34" charset="-122"/>
                <a:cs typeface="Aptos" pitchFamily="34" charset="-120"/>
              </a:rPr>
              <a:t>Descripción del problema</a:t>
            </a:r>
            <a:endParaRPr lang="en-US" sz="1550" dirty="0"/>
          </a:p>
        </p:txBody>
      </p:sp>
      <p:sp>
        <p:nvSpPr>
          <p:cNvPr id="8" name="Shape 5"/>
          <p:cNvSpPr/>
          <p:nvPr/>
        </p:nvSpPr>
        <p:spPr>
          <a:xfrm>
            <a:off x="1600200" y="1856232"/>
            <a:ext cx="3108960" cy="0"/>
          </a:xfrm>
          <a:prstGeom prst="line">
            <a:avLst/>
          </a:prstGeom>
          <a:noFill/>
          <a:ln w="10160">
            <a:solidFill>
              <a:srgbClr val="D5E2E8"/>
            </a:solidFill>
            <a:prstDash val="solid"/>
          </a:ln>
        </p:spPr>
      </p:sp>
      <p:sp>
        <p:nvSpPr>
          <p:cNvPr id="9" name="Text 6"/>
          <p:cNvSpPr/>
          <p:nvPr/>
        </p:nvSpPr>
        <p:spPr>
          <a:xfrm>
            <a:off x="914400" y="2560320"/>
            <a:ext cx="502920" cy="310896"/>
          </a:xfrm>
          <a:prstGeom prst="rect">
            <a:avLst/>
          </a:prstGeom>
          <a:noFill/>
          <a:ln/>
        </p:spPr>
        <p:txBody>
          <a:bodyPr wrap="square" lIns="635" tIns="635" rIns="635" bIns="635" rtlCol="0" anchor="ctr">
            <a:normAutofit/>
          </a:bodyPr>
          <a:lstStyle/>
          <a:p>
            <a:pPr algn="ctr" indent="0" marL="0">
              <a:buNone/>
            </a:pPr>
            <a:r>
              <a:rPr lang="en-US" sz="1100" b="1" dirty="0">
                <a:solidFill>
                  <a:srgbClr val="008C95"/>
                </a:solidFill>
                <a:latin typeface="Aptos" pitchFamily="34" charset="0"/>
                <a:ea typeface="Aptos" pitchFamily="34" charset="-122"/>
                <a:cs typeface="Aptos" pitchFamily="34" charset="-120"/>
              </a:rPr>
              <a:t>02</a:t>
            </a:r>
            <a:endParaRPr lang="en-US" sz="1100" dirty="0"/>
          </a:p>
        </p:txBody>
      </p:sp>
      <p:sp>
        <p:nvSpPr>
          <p:cNvPr id="10" name="Text 7"/>
          <p:cNvSpPr/>
          <p:nvPr/>
        </p:nvSpPr>
        <p:spPr>
          <a:xfrm>
            <a:off x="1600200" y="2542032"/>
            <a:ext cx="3749040" cy="402336"/>
          </a:xfrm>
          <a:prstGeom prst="rect">
            <a:avLst/>
          </a:prstGeom>
          <a:noFill/>
          <a:ln/>
        </p:spPr>
        <p:txBody>
          <a:bodyPr wrap="square" lIns="635" tIns="635" rIns="635" bIns="635" rtlCol="0" anchor="t">
            <a:normAutofit/>
          </a:bodyPr>
          <a:lstStyle/>
          <a:p>
            <a:pPr algn="l" indent="0" marL="0">
              <a:buNone/>
            </a:pPr>
            <a:r>
              <a:rPr lang="en-US" sz="1550" b="1" dirty="0">
                <a:solidFill>
                  <a:srgbClr val="17365D"/>
                </a:solidFill>
                <a:latin typeface="Aptos" pitchFamily="34" charset="0"/>
                <a:ea typeface="Aptos" pitchFamily="34" charset="-122"/>
                <a:cs typeface="Aptos" pitchFamily="34" charset="-120"/>
              </a:rPr>
              <a:t>Descripción de los datos</a:t>
            </a:r>
            <a:endParaRPr lang="en-US" sz="1550" dirty="0"/>
          </a:p>
        </p:txBody>
      </p:sp>
      <p:sp>
        <p:nvSpPr>
          <p:cNvPr id="11" name="Shape 8"/>
          <p:cNvSpPr/>
          <p:nvPr/>
        </p:nvSpPr>
        <p:spPr>
          <a:xfrm>
            <a:off x="1600200" y="2999232"/>
            <a:ext cx="3108960" cy="0"/>
          </a:xfrm>
          <a:prstGeom prst="line">
            <a:avLst/>
          </a:prstGeom>
          <a:noFill/>
          <a:ln w="10160">
            <a:solidFill>
              <a:srgbClr val="D5E2E8"/>
            </a:solidFill>
            <a:prstDash val="solid"/>
          </a:ln>
        </p:spPr>
      </p:sp>
      <p:sp>
        <p:nvSpPr>
          <p:cNvPr id="12" name="Text 9"/>
          <p:cNvSpPr/>
          <p:nvPr/>
        </p:nvSpPr>
        <p:spPr>
          <a:xfrm>
            <a:off x="914400" y="3703320"/>
            <a:ext cx="502920" cy="310896"/>
          </a:xfrm>
          <a:prstGeom prst="rect">
            <a:avLst/>
          </a:prstGeom>
          <a:noFill/>
          <a:ln/>
        </p:spPr>
        <p:txBody>
          <a:bodyPr wrap="square" lIns="635" tIns="635" rIns="635" bIns="635" rtlCol="0" anchor="ctr">
            <a:normAutofit/>
          </a:bodyPr>
          <a:lstStyle/>
          <a:p>
            <a:pPr algn="ctr" indent="0" marL="0">
              <a:buNone/>
            </a:pPr>
            <a:r>
              <a:rPr lang="en-US" sz="1100" b="1" dirty="0">
                <a:solidFill>
                  <a:srgbClr val="008C95"/>
                </a:solidFill>
                <a:latin typeface="Aptos" pitchFamily="34" charset="0"/>
                <a:ea typeface="Aptos" pitchFamily="34" charset="-122"/>
                <a:cs typeface="Aptos" pitchFamily="34" charset="-120"/>
              </a:rPr>
              <a:t>03</a:t>
            </a:r>
            <a:endParaRPr lang="en-US" sz="1100" dirty="0"/>
          </a:p>
        </p:txBody>
      </p:sp>
      <p:sp>
        <p:nvSpPr>
          <p:cNvPr id="13" name="Text 10"/>
          <p:cNvSpPr/>
          <p:nvPr/>
        </p:nvSpPr>
        <p:spPr>
          <a:xfrm>
            <a:off x="1600200" y="3685032"/>
            <a:ext cx="3749040" cy="402336"/>
          </a:xfrm>
          <a:prstGeom prst="rect">
            <a:avLst/>
          </a:prstGeom>
          <a:noFill/>
          <a:ln/>
        </p:spPr>
        <p:txBody>
          <a:bodyPr wrap="square" lIns="635" tIns="635" rIns="635" bIns="635" rtlCol="0" anchor="t">
            <a:normAutofit/>
          </a:bodyPr>
          <a:lstStyle/>
          <a:p>
            <a:pPr algn="l" indent="0" marL="0">
              <a:buNone/>
            </a:pPr>
            <a:r>
              <a:rPr lang="en-US" sz="1550" b="1" dirty="0">
                <a:solidFill>
                  <a:srgbClr val="17365D"/>
                </a:solidFill>
                <a:latin typeface="Aptos" pitchFamily="34" charset="0"/>
                <a:ea typeface="Aptos" pitchFamily="34" charset="-122"/>
                <a:cs typeface="Aptos" pitchFamily="34" charset="-120"/>
              </a:rPr>
              <a:t>Preparación de los datos</a:t>
            </a:r>
            <a:endParaRPr lang="en-US" sz="1550" dirty="0"/>
          </a:p>
        </p:txBody>
      </p:sp>
      <p:sp>
        <p:nvSpPr>
          <p:cNvPr id="14" name="Shape 11"/>
          <p:cNvSpPr/>
          <p:nvPr/>
        </p:nvSpPr>
        <p:spPr>
          <a:xfrm>
            <a:off x="1600200" y="4142232"/>
            <a:ext cx="3108960" cy="0"/>
          </a:xfrm>
          <a:prstGeom prst="line">
            <a:avLst/>
          </a:prstGeom>
          <a:noFill/>
          <a:ln w="10160">
            <a:solidFill>
              <a:srgbClr val="D5E2E8"/>
            </a:solidFill>
            <a:prstDash val="solid"/>
          </a:ln>
        </p:spPr>
      </p:sp>
      <p:sp>
        <p:nvSpPr>
          <p:cNvPr id="15" name="Text 12"/>
          <p:cNvSpPr/>
          <p:nvPr/>
        </p:nvSpPr>
        <p:spPr>
          <a:xfrm>
            <a:off x="6263640" y="1417320"/>
            <a:ext cx="502920" cy="310896"/>
          </a:xfrm>
          <a:prstGeom prst="rect">
            <a:avLst/>
          </a:prstGeom>
          <a:noFill/>
          <a:ln/>
        </p:spPr>
        <p:txBody>
          <a:bodyPr wrap="square" lIns="635" tIns="635" rIns="635" bIns="635" rtlCol="0" anchor="ctr">
            <a:normAutofit/>
          </a:bodyPr>
          <a:lstStyle/>
          <a:p>
            <a:pPr algn="ctr" indent="0" marL="0">
              <a:buNone/>
            </a:pPr>
            <a:r>
              <a:rPr lang="en-US" sz="1100" b="1" dirty="0">
                <a:solidFill>
                  <a:srgbClr val="008C95"/>
                </a:solidFill>
                <a:latin typeface="Aptos" pitchFamily="34" charset="0"/>
                <a:ea typeface="Aptos" pitchFamily="34" charset="-122"/>
                <a:cs typeface="Aptos" pitchFamily="34" charset="-120"/>
              </a:rPr>
              <a:t>04</a:t>
            </a:r>
            <a:endParaRPr lang="en-US" sz="1100" dirty="0"/>
          </a:p>
        </p:txBody>
      </p:sp>
      <p:sp>
        <p:nvSpPr>
          <p:cNvPr id="16" name="Text 13"/>
          <p:cNvSpPr/>
          <p:nvPr/>
        </p:nvSpPr>
        <p:spPr>
          <a:xfrm>
            <a:off x="6949440" y="1399032"/>
            <a:ext cx="3749040" cy="402336"/>
          </a:xfrm>
          <a:prstGeom prst="rect">
            <a:avLst/>
          </a:prstGeom>
          <a:noFill/>
          <a:ln/>
        </p:spPr>
        <p:txBody>
          <a:bodyPr wrap="square" lIns="635" tIns="635" rIns="635" bIns="635" rtlCol="0" anchor="t">
            <a:normAutofit/>
          </a:bodyPr>
          <a:lstStyle/>
          <a:p>
            <a:pPr algn="l" indent="0" marL="0">
              <a:buNone/>
            </a:pPr>
            <a:r>
              <a:rPr lang="en-US" sz="1550" b="1" dirty="0">
                <a:solidFill>
                  <a:srgbClr val="17365D"/>
                </a:solidFill>
                <a:latin typeface="Aptos" pitchFamily="34" charset="0"/>
                <a:ea typeface="Aptos" pitchFamily="34" charset="-122"/>
                <a:cs typeface="Aptos" pitchFamily="34" charset="-120"/>
              </a:rPr>
              <a:t>Solución planteada</a:t>
            </a:r>
            <a:endParaRPr lang="en-US" sz="1550" dirty="0"/>
          </a:p>
        </p:txBody>
      </p:sp>
      <p:sp>
        <p:nvSpPr>
          <p:cNvPr id="17" name="Shape 14"/>
          <p:cNvSpPr/>
          <p:nvPr/>
        </p:nvSpPr>
        <p:spPr>
          <a:xfrm>
            <a:off x="6949440" y="1856232"/>
            <a:ext cx="3108960" cy="0"/>
          </a:xfrm>
          <a:prstGeom prst="line">
            <a:avLst/>
          </a:prstGeom>
          <a:noFill/>
          <a:ln w="10160">
            <a:solidFill>
              <a:srgbClr val="D5E2E8"/>
            </a:solidFill>
            <a:prstDash val="solid"/>
          </a:ln>
        </p:spPr>
      </p:sp>
      <p:sp>
        <p:nvSpPr>
          <p:cNvPr id="18" name="Text 15"/>
          <p:cNvSpPr/>
          <p:nvPr/>
        </p:nvSpPr>
        <p:spPr>
          <a:xfrm>
            <a:off x="6263640" y="2560320"/>
            <a:ext cx="502920" cy="310896"/>
          </a:xfrm>
          <a:prstGeom prst="rect">
            <a:avLst/>
          </a:prstGeom>
          <a:noFill/>
          <a:ln/>
        </p:spPr>
        <p:txBody>
          <a:bodyPr wrap="square" lIns="635" tIns="635" rIns="635" bIns="635" rtlCol="0" anchor="ctr">
            <a:normAutofit/>
          </a:bodyPr>
          <a:lstStyle/>
          <a:p>
            <a:pPr algn="ctr" indent="0" marL="0">
              <a:buNone/>
            </a:pPr>
            <a:r>
              <a:rPr lang="en-US" sz="1100" b="1" dirty="0">
                <a:solidFill>
                  <a:srgbClr val="008C95"/>
                </a:solidFill>
                <a:latin typeface="Aptos" pitchFamily="34" charset="0"/>
                <a:ea typeface="Aptos" pitchFamily="34" charset="-122"/>
                <a:cs typeface="Aptos" pitchFamily="34" charset="-120"/>
              </a:rPr>
              <a:t>05</a:t>
            </a:r>
            <a:endParaRPr lang="en-US" sz="1100" dirty="0"/>
          </a:p>
        </p:txBody>
      </p:sp>
      <p:sp>
        <p:nvSpPr>
          <p:cNvPr id="19" name="Text 16"/>
          <p:cNvSpPr/>
          <p:nvPr/>
        </p:nvSpPr>
        <p:spPr>
          <a:xfrm>
            <a:off x="6949440" y="2542032"/>
            <a:ext cx="3749040" cy="402336"/>
          </a:xfrm>
          <a:prstGeom prst="rect">
            <a:avLst/>
          </a:prstGeom>
          <a:noFill/>
          <a:ln/>
        </p:spPr>
        <p:txBody>
          <a:bodyPr wrap="square" lIns="635" tIns="635" rIns="635" bIns="635" rtlCol="0" anchor="t">
            <a:normAutofit/>
          </a:bodyPr>
          <a:lstStyle/>
          <a:p>
            <a:pPr algn="l" indent="0" marL="0">
              <a:buNone/>
            </a:pPr>
            <a:r>
              <a:rPr lang="en-US" sz="1550" b="1" dirty="0">
                <a:solidFill>
                  <a:srgbClr val="17365D"/>
                </a:solidFill>
                <a:latin typeface="Aptos" pitchFamily="34" charset="0"/>
                <a:ea typeface="Aptos" pitchFamily="34" charset="-122"/>
                <a:cs typeface="Aptos" pitchFamily="34" charset="-120"/>
              </a:rPr>
              <a:t>Resultados</a:t>
            </a:r>
            <a:endParaRPr lang="en-US" sz="1550" dirty="0"/>
          </a:p>
        </p:txBody>
      </p:sp>
      <p:sp>
        <p:nvSpPr>
          <p:cNvPr id="20" name="Shape 17"/>
          <p:cNvSpPr/>
          <p:nvPr/>
        </p:nvSpPr>
        <p:spPr>
          <a:xfrm>
            <a:off x="6949440" y="2999232"/>
            <a:ext cx="3108960" cy="0"/>
          </a:xfrm>
          <a:prstGeom prst="line">
            <a:avLst/>
          </a:prstGeom>
          <a:noFill/>
          <a:ln w="10160">
            <a:solidFill>
              <a:srgbClr val="D5E2E8"/>
            </a:solidFill>
            <a:prstDash val="solid"/>
          </a:ln>
        </p:spPr>
      </p:sp>
      <p:sp>
        <p:nvSpPr>
          <p:cNvPr id="21" name="Text 18"/>
          <p:cNvSpPr/>
          <p:nvPr/>
        </p:nvSpPr>
        <p:spPr>
          <a:xfrm>
            <a:off x="6263640" y="3703320"/>
            <a:ext cx="502920" cy="310896"/>
          </a:xfrm>
          <a:prstGeom prst="rect">
            <a:avLst/>
          </a:prstGeom>
          <a:noFill/>
          <a:ln/>
        </p:spPr>
        <p:txBody>
          <a:bodyPr wrap="square" lIns="635" tIns="635" rIns="635" bIns="635" rtlCol="0" anchor="ctr">
            <a:normAutofit/>
          </a:bodyPr>
          <a:lstStyle/>
          <a:p>
            <a:pPr algn="ctr" indent="0" marL="0">
              <a:buNone/>
            </a:pPr>
            <a:r>
              <a:rPr lang="en-US" sz="1100" b="1" dirty="0">
                <a:solidFill>
                  <a:srgbClr val="008C95"/>
                </a:solidFill>
                <a:latin typeface="Aptos" pitchFamily="34" charset="0"/>
                <a:ea typeface="Aptos" pitchFamily="34" charset="-122"/>
                <a:cs typeface="Aptos" pitchFamily="34" charset="-120"/>
              </a:rPr>
              <a:t>06</a:t>
            </a:r>
            <a:endParaRPr lang="en-US" sz="1100" dirty="0"/>
          </a:p>
        </p:txBody>
      </p:sp>
      <p:sp>
        <p:nvSpPr>
          <p:cNvPr id="22" name="Text 19"/>
          <p:cNvSpPr/>
          <p:nvPr/>
        </p:nvSpPr>
        <p:spPr>
          <a:xfrm>
            <a:off x="6949440" y="3685032"/>
            <a:ext cx="3749040" cy="402336"/>
          </a:xfrm>
          <a:prstGeom prst="rect">
            <a:avLst/>
          </a:prstGeom>
          <a:noFill/>
          <a:ln/>
        </p:spPr>
        <p:txBody>
          <a:bodyPr wrap="square" lIns="635" tIns="635" rIns="635" bIns="635" rtlCol="0" anchor="t">
            <a:normAutofit/>
          </a:bodyPr>
          <a:lstStyle/>
          <a:p>
            <a:pPr algn="l" indent="0" marL="0">
              <a:buNone/>
            </a:pPr>
            <a:r>
              <a:rPr lang="en-US" sz="1550" b="1" dirty="0">
                <a:solidFill>
                  <a:srgbClr val="17365D"/>
                </a:solidFill>
                <a:latin typeface="Aptos" pitchFamily="34" charset="0"/>
                <a:ea typeface="Aptos" pitchFamily="34" charset="-122"/>
                <a:cs typeface="Aptos" pitchFamily="34" charset="-120"/>
              </a:rPr>
              <a:t>Conclusiones</a:t>
            </a:r>
            <a:endParaRPr lang="en-US" sz="1550" dirty="0"/>
          </a:p>
        </p:txBody>
      </p:sp>
      <p:sp>
        <p:nvSpPr>
          <p:cNvPr id="23" name="Shape 20"/>
          <p:cNvSpPr/>
          <p:nvPr/>
        </p:nvSpPr>
        <p:spPr>
          <a:xfrm>
            <a:off x="6949440" y="4142232"/>
            <a:ext cx="3108960" cy="0"/>
          </a:xfrm>
          <a:prstGeom prst="line">
            <a:avLst/>
          </a:prstGeom>
          <a:noFill/>
          <a:ln w="10160">
            <a:solidFill>
              <a:srgbClr val="D5E2E8"/>
            </a:solidFill>
            <a:prstDash val="solid"/>
          </a:ln>
        </p:spPr>
      </p:sp>
      <p:sp>
        <p:nvSpPr>
          <p:cNvPr id="24" name="Text 21"/>
          <p:cNvSpPr/>
          <p:nvPr/>
        </p:nvSpPr>
        <p:spPr>
          <a:xfrm>
            <a:off x="914400" y="5486400"/>
            <a:ext cx="9875520" cy="475488"/>
          </a:xfrm>
          <a:prstGeom prst="rect">
            <a:avLst/>
          </a:prstGeom>
          <a:solidFill>
            <a:srgbClr val="F4F6F7"/>
          </a:solidFill>
          <a:ln>
            <a:solidFill>
              <a:srgbClr val="F4F6F7"/>
            </a:solidFill>
          </a:ln>
        </p:spPr>
        <p:txBody>
          <a:bodyPr wrap="square" lIns="1270" tIns="1270" rIns="1270" bIns="1270" rtlCol="0" anchor="t">
            <a:normAutofit/>
          </a:bodyPr>
          <a:lstStyle/>
          <a:p>
            <a:pPr algn="l" indent="0" marL="0">
              <a:buNone/>
            </a:pPr>
            <a:r>
              <a:rPr lang="en-US" sz="1250" dirty="0">
                <a:solidFill>
                  <a:srgbClr val="222222"/>
                </a:solidFill>
                <a:latin typeface="Aptos" pitchFamily="34" charset="0"/>
                <a:ea typeface="Aptos" pitchFamily="34" charset="-122"/>
                <a:cs typeface="Aptos" pitchFamily="34" charset="-120"/>
              </a:rPr>
              <a:t>La presentación sigue el mismo flujo del trabajo: problema, datos, preparación, modelo, resultados y valor del score.</a:t>
            </a:r>
            <a:endParaRPr lang="en-US" sz="1250" dirty="0"/>
          </a:p>
        </p:txBody>
      </p:sp>
      <p:sp>
        <p:nvSpPr>
          <p:cNvPr id="25" name="Text 22"/>
          <p:cNvSpPr/>
          <p:nvPr/>
        </p:nvSpPr>
        <p:spPr>
          <a:xfrm>
            <a:off x="8778240" y="6574536"/>
            <a:ext cx="2560320" cy="146304"/>
          </a:xfrm>
          <a:prstGeom prst="rect">
            <a:avLst/>
          </a:prstGeom>
          <a:noFill/>
          <a:ln/>
        </p:spPr>
        <p:txBody>
          <a:bodyPr wrap="square" lIns="635" tIns="635" rIns="635" bIns="635" rtlCol="0" anchor="t">
            <a:normAutofit/>
          </a:bodyPr>
          <a:lstStyle/>
          <a:p>
            <a:pPr algn="r" indent="0" marL="0">
              <a:buNone/>
            </a:pPr>
            <a:r>
              <a:rPr lang="en-US" sz="580" dirty="0">
                <a:solidFill>
                  <a:srgbClr val="6B7280"/>
                </a:solidFill>
                <a:latin typeface="Aptos" pitchFamily="34" charset="0"/>
                <a:ea typeface="Aptos" pitchFamily="34" charset="-122"/>
                <a:cs typeface="Aptos" pitchFamily="34" charset="-120"/>
              </a:rPr>
              <a:t>Trabajo Final · Créditos de Consumo</a:t>
            </a:r>
            <a:endParaRPr lang="en-US" sz="580" dirty="0"/>
          </a:p>
        </p:txBody>
      </p:sp>
      <p:sp>
        <p:nvSpPr>
          <p:cNvPr id="26" name="Text 23"/>
          <p:cNvSpPr/>
          <p:nvPr/>
        </p:nvSpPr>
        <p:spPr>
          <a:xfrm>
            <a:off x="11521440" y="6565392"/>
            <a:ext cx="182880" cy="146304"/>
          </a:xfrm>
          <a:prstGeom prst="rect">
            <a:avLst/>
          </a:prstGeom>
          <a:noFill/>
          <a:ln/>
        </p:spPr>
        <p:txBody>
          <a:bodyPr wrap="square" lIns="635" tIns="635" rIns="635" bIns="635" rtlCol="0" anchor="t">
            <a:normAutofit/>
          </a:bodyPr>
          <a:lstStyle/>
          <a:p>
            <a:pPr algn="r" indent="0" marL="0">
              <a:buNone/>
            </a:pPr>
            <a:r>
              <a:rPr lang="en-US" sz="600" dirty="0">
                <a:solidFill>
                  <a:srgbClr val="6B7280"/>
                </a:solidFill>
                <a:latin typeface="Aptos" pitchFamily="34" charset="0"/>
                <a:ea typeface="Aptos" pitchFamily="34" charset="-122"/>
                <a:cs typeface="Aptos" pitchFamily="34" charset="-120"/>
              </a:rPr>
              <a:t>2</a:t>
            </a:r>
            <a:endParaRPr lang="en-US" sz="6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spTree>
      <p:nvGrpSpPr>
        <p:cNvPr id="1" name=""/>
        <p:cNvGrpSpPr/>
        <p:nvPr/>
      </p:nvGrpSpPr>
      <p:grpSpPr>
        <a:xfrm>
          <a:off x="0" y="0"/>
          <a:ext cx="0" cy="0"/>
          <a:chOff x="0" y="0"/>
          <a:chExt cx="0" cy="0"/>
        </a:xfrm>
      </p:grpSpPr>
      <p:sp>
        <p:nvSpPr>
          <p:cNvPr id="2" name="Text 0"/>
          <p:cNvSpPr/>
          <p:nvPr/>
        </p:nvSpPr>
        <p:spPr>
          <a:xfrm>
            <a:off x="429768" y="201168"/>
            <a:ext cx="1097280" cy="201168"/>
          </a:xfrm>
          <a:prstGeom prst="rect">
            <a:avLst/>
          </a:prstGeom>
          <a:noFill/>
          <a:ln/>
        </p:spPr>
        <p:txBody>
          <a:bodyPr wrap="square" lIns="635" tIns="635" rIns="635" bIns="635" rtlCol="0" anchor="t">
            <a:normAutofit/>
          </a:bodyPr>
          <a:lstStyle/>
          <a:p>
            <a:pPr algn="l" indent="0" marL="0">
              <a:buNone/>
            </a:pPr>
            <a:r>
              <a:rPr lang="en-US" sz="650" b="1" dirty="0">
                <a:solidFill>
                  <a:srgbClr val="008C95"/>
                </a:solidFill>
                <a:latin typeface="Aptos" pitchFamily="34" charset="0"/>
                <a:ea typeface="Aptos" pitchFamily="34" charset="-122"/>
                <a:cs typeface="Aptos" pitchFamily="34" charset="-120"/>
              </a:rPr>
              <a:t>SECCIÓN 01</a:t>
            </a:r>
            <a:endParaRPr lang="en-US" sz="650" dirty="0"/>
          </a:p>
        </p:txBody>
      </p:sp>
      <p:pic>
        <p:nvPicPr>
          <p:cNvPr id="3" name="Image 0" descr="/mnt/data/ref_ppt_media/image1.png">    </p:cNvPr>
          <p:cNvPicPr>
            <a:picLocks noChangeAspect="1"/>
          </p:cNvPicPr>
          <p:nvPr/>
        </p:nvPicPr>
        <p:blipFill>
          <a:blip r:embed="rId1">
            <a:alphaModFix amt="85000"/>
          </a:blip>
          <a:stretch>
            <a:fillRect/>
          </a:stretch>
        </p:blipFill>
        <p:spPr>
          <a:xfrm>
            <a:off x="173736" y="128016"/>
            <a:ext cx="228600" cy="283464"/>
          </a:xfrm>
          <a:prstGeom prst="rect">
            <a:avLst/>
          </a:prstGeom>
        </p:spPr>
      </p:pic>
      <p:sp>
        <p:nvSpPr>
          <p:cNvPr id="4" name="Text 1"/>
          <p:cNvSpPr/>
          <p:nvPr/>
        </p:nvSpPr>
        <p:spPr>
          <a:xfrm>
            <a:off x="429768" y="420624"/>
            <a:ext cx="7040880" cy="438912"/>
          </a:xfrm>
          <a:prstGeom prst="rect">
            <a:avLst/>
          </a:prstGeom>
          <a:noFill/>
          <a:ln/>
        </p:spPr>
        <p:txBody>
          <a:bodyPr wrap="square" lIns="635" tIns="635" rIns="635" bIns="635" rtlCol="0" anchor="t">
            <a:normAutofit/>
          </a:bodyPr>
          <a:lstStyle/>
          <a:p>
            <a:pPr algn="l" indent="0" marL="0">
              <a:buNone/>
            </a:pPr>
            <a:r>
              <a:rPr lang="en-US" sz="1720" b="1" dirty="0">
                <a:solidFill>
                  <a:srgbClr val="17365D"/>
                </a:solidFill>
                <a:latin typeface="Aptos" pitchFamily="34" charset="0"/>
                <a:ea typeface="Aptos" pitchFamily="34" charset="-122"/>
                <a:cs typeface="Aptos" pitchFamily="34" charset="-120"/>
              </a:rPr>
              <a:t>Resumen ejecutivo</a:t>
            </a:r>
            <a:endParaRPr lang="en-US" sz="1720" dirty="0"/>
          </a:p>
        </p:txBody>
      </p:sp>
      <p:sp>
        <p:nvSpPr>
          <p:cNvPr id="5" name="Shape 2"/>
          <p:cNvSpPr/>
          <p:nvPr/>
        </p:nvSpPr>
        <p:spPr>
          <a:xfrm>
            <a:off x="429768" y="868680"/>
            <a:ext cx="1920240" cy="0"/>
          </a:xfrm>
          <a:prstGeom prst="line">
            <a:avLst/>
          </a:prstGeom>
          <a:noFill/>
          <a:ln w="15240">
            <a:solidFill>
              <a:srgbClr val="E67E22"/>
            </a:solidFill>
            <a:prstDash val="solid"/>
          </a:ln>
        </p:spPr>
      </p:sp>
      <p:sp>
        <p:nvSpPr>
          <p:cNvPr id="6" name="Text 3"/>
          <p:cNvSpPr/>
          <p:nvPr/>
        </p:nvSpPr>
        <p:spPr>
          <a:xfrm>
            <a:off x="685800" y="1143000"/>
            <a:ext cx="6949440" cy="804672"/>
          </a:xfrm>
          <a:prstGeom prst="rect">
            <a:avLst/>
          </a:prstGeom>
          <a:noFill/>
          <a:ln/>
        </p:spPr>
        <p:txBody>
          <a:bodyPr wrap="square" lIns="635" tIns="635" rIns="635" bIns="635" rtlCol="0" anchor="t">
            <a:normAutofit/>
          </a:bodyPr>
          <a:lstStyle/>
          <a:p>
            <a:pPr algn="l" indent="0" marL="0">
              <a:buNone/>
            </a:pPr>
            <a:r>
              <a:rPr lang="en-US" sz="1320" dirty="0">
                <a:solidFill>
                  <a:srgbClr val="222222"/>
                </a:solidFill>
                <a:latin typeface="Aptos" pitchFamily="34" charset="0"/>
                <a:ea typeface="Aptos" pitchFamily="34" charset="-122"/>
                <a:cs typeface="Aptos" pitchFamily="34" charset="-120"/>
              </a:rPr>
              <a:t>Se desarrolló un modelo de clasificación para estimar el incumplimiento en créditos de consumo. El análisis parte de datos históricos, convierte la clase del crédito en una variable binaria y compara siete algoritmos bajo un mismo protocolo.</a:t>
            </a:r>
            <a:endParaRPr lang="en-US" sz="1320" dirty="0"/>
          </a:p>
        </p:txBody>
      </p:sp>
      <p:sp>
        <p:nvSpPr>
          <p:cNvPr id="7" name="Text 4"/>
          <p:cNvSpPr/>
          <p:nvPr/>
        </p:nvSpPr>
        <p:spPr>
          <a:xfrm>
            <a:off x="8138160" y="1097280"/>
            <a:ext cx="1143000" cy="377190"/>
          </a:xfrm>
          <a:prstGeom prst="rect">
            <a:avLst/>
          </a:prstGeom>
          <a:solidFill>
            <a:srgbClr val="EAF4F8"/>
          </a:solidFill>
          <a:ln>
            <a:solidFill>
              <a:srgbClr val="EAF4F8"/>
            </a:solidFill>
          </a:ln>
        </p:spPr>
        <p:txBody>
          <a:bodyPr wrap="square" lIns="635" tIns="635" rIns="635" bIns="635" rtlCol="0" anchor="ctr">
            <a:normAutofit/>
          </a:bodyPr>
          <a:lstStyle/>
          <a:p>
            <a:pPr algn="ctr" indent="0" marL="0">
              <a:buNone/>
            </a:pPr>
            <a:r>
              <a:rPr lang="en-US" sz="2200" b="1" dirty="0">
                <a:solidFill>
                  <a:srgbClr val="008C95"/>
                </a:solidFill>
                <a:latin typeface="Aptos" pitchFamily="34" charset="0"/>
                <a:ea typeface="Aptos" pitchFamily="34" charset="-122"/>
                <a:cs typeface="Aptos" pitchFamily="34" charset="-120"/>
              </a:rPr>
              <a:t>18,102</a:t>
            </a:r>
            <a:endParaRPr lang="en-US" sz="2200" dirty="0"/>
          </a:p>
        </p:txBody>
      </p:sp>
      <p:sp>
        <p:nvSpPr>
          <p:cNvPr id="8" name="Text 5"/>
          <p:cNvSpPr/>
          <p:nvPr/>
        </p:nvSpPr>
        <p:spPr>
          <a:xfrm>
            <a:off x="8138160" y="1474470"/>
            <a:ext cx="1143000" cy="274320"/>
          </a:xfrm>
          <a:prstGeom prst="rect">
            <a:avLst/>
          </a:prstGeom>
          <a:solidFill>
            <a:srgbClr val="EAF4F8"/>
          </a:solidFill>
          <a:ln>
            <a:solidFill>
              <a:srgbClr val="EAF4F8"/>
            </a:solidFill>
          </a:ln>
        </p:spPr>
        <p:txBody>
          <a:bodyPr wrap="square" lIns="635" tIns="635" rIns="635" bIns="635" rtlCol="0" anchor="ctr">
            <a:normAutofit/>
          </a:bodyPr>
          <a:lstStyle/>
          <a:p>
            <a:pPr algn="ctr" indent="0" marL="0">
              <a:buNone/>
            </a:pPr>
            <a:r>
              <a:rPr lang="en-US" sz="850" dirty="0">
                <a:solidFill>
                  <a:srgbClr val="6B7280"/>
                </a:solidFill>
                <a:latin typeface="Aptos" pitchFamily="34" charset="0"/>
                <a:ea typeface="Aptos" pitchFamily="34" charset="-122"/>
                <a:cs typeface="Aptos" pitchFamily="34" charset="-120"/>
              </a:rPr>
              <a:t>créditos finales</a:t>
            </a:r>
            <a:endParaRPr lang="en-US" sz="850" dirty="0"/>
          </a:p>
        </p:txBody>
      </p:sp>
      <p:sp>
        <p:nvSpPr>
          <p:cNvPr id="9" name="Text 6"/>
          <p:cNvSpPr/>
          <p:nvPr/>
        </p:nvSpPr>
        <p:spPr>
          <a:xfrm>
            <a:off x="9418320" y="1097280"/>
            <a:ext cx="1143000" cy="377190"/>
          </a:xfrm>
          <a:prstGeom prst="rect">
            <a:avLst/>
          </a:prstGeom>
          <a:solidFill>
            <a:srgbClr val="FFF2E6"/>
          </a:solidFill>
          <a:ln>
            <a:solidFill>
              <a:srgbClr val="FFF2E6"/>
            </a:solidFill>
          </a:ln>
        </p:spPr>
        <p:txBody>
          <a:bodyPr wrap="square" lIns="635" tIns="635" rIns="635" bIns="635" rtlCol="0" anchor="ctr">
            <a:normAutofit/>
          </a:bodyPr>
          <a:lstStyle/>
          <a:p>
            <a:pPr algn="ctr" indent="0" marL="0">
              <a:buNone/>
            </a:pPr>
            <a:r>
              <a:rPr lang="en-US" sz="2200" b="1" dirty="0">
                <a:solidFill>
                  <a:srgbClr val="E67E22"/>
                </a:solidFill>
                <a:latin typeface="Aptos" pitchFamily="34" charset="0"/>
                <a:ea typeface="Aptos" pitchFamily="34" charset="-122"/>
                <a:cs typeface="Aptos" pitchFamily="34" charset="-120"/>
              </a:rPr>
              <a:t>36.9%</a:t>
            </a:r>
            <a:endParaRPr lang="en-US" sz="2200" dirty="0"/>
          </a:p>
        </p:txBody>
      </p:sp>
      <p:sp>
        <p:nvSpPr>
          <p:cNvPr id="10" name="Text 7"/>
          <p:cNvSpPr/>
          <p:nvPr/>
        </p:nvSpPr>
        <p:spPr>
          <a:xfrm>
            <a:off x="9418320" y="1474470"/>
            <a:ext cx="1143000" cy="274320"/>
          </a:xfrm>
          <a:prstGeom prst="rect">
            <a:avLst/>
          </a:prstGeom>
          <a:solidFill>
            <a:srgbClr val="FFF2E6"/>
          </a:solidFill>
          <a:ln>
            <a:solidFill>
              <a:srgbClr val="FFF2E6"/>
            </a:solidFill>
          </a:ln>
        </p:spPr>
        <p:txBody>
          <a:bodyPr wrap="square" lIns="635" tIns="635" rIns="635" bIns="635" rtlCol="0" anchor="ctr">
            <a:normAutofit/>
          </a:bodyPr>
          <a:lstStyle/>
          <a:p>
            <a:pPr algn="ctr" indent="0" marL="0">
              <a:buNone/>
            </a:pPr>
            <a:r>
              <a:rPr lang="en-US" sz="850" dirty="0">
                <a:solidFill>
                  <a:srgbClr val="6B7280"/>
                </a:solidFill>
                <a:latin typeface="Aptos" pitchFamily="34" charset="0"/>
                <a:ea typeface="Aptos" pitchFamily="34" charset="-122"/>
                <a:cs typeface="Aptos" pitchFamily="34" charset="-120"/>
              </a:rPr>
              <a:t>con incumplimiento</a:t>
            </a:r>
            <a:endParaRPr lang="en-US" sz="850" dirty="0"/>
          </a:p>
        </p:txBody>
      </p:sp>
      <p:sp>
        <p:nvSpPr>
          <p:cNvPr id="11" name="Text 8"/>
          <p:cNvSpPr/>
          <p:nvPr/>
        </p:nvSpPr>
        <p:spPr>
          <a:xfrm>
            <a:off x="8138160" y="1965960"/>
            <a:ext cx="1143000" cy="377190"/>
          </a:xfrm>
          <a:prstGeom prst="rect">
            <a:avLst/>
          </a:prstGeom>
          <a:solidFill>
            <a:srgbClr val="EAF4F8"/>
          </a:solidFill>
          <a:ln>
            <a:solidFill>
              <a:srgbClr val="EAF4F8"/>
            </a:solidFill>
          </a:ln>
        </p:spPr>
        <p:txBody>
          <a:bodyPr wrap="square" lIns="635" tIns="635" rIns="635" bIns="635" rtlCol="0" anchor="ctr">
            <a:normAutofit/>
          </a:bodyPr>
          <a:lstStyle/>
          <a:p>
            <a:pPr algn="ctr" indent="0" marL="0">
              <a:buNone/>
            </a:pPr>
            <a:r>
              <a:rPr lang="en-US" sz="2200" b="1" dirty="0">
                <a:solidFill>
                  <a:srgbClr val="008C95"/>
                </a:solidFill>
                <a:latin typeface="Aptos" pitchFamily="34" charset="0"/>
                <a:ea typeface="Aptos" pitchFamily="34" charset="-122"/>
                <a:cs typeface="Aptos" pitchFamily="34" charset="-120"/>
              </a:rPr>
              <a:t>171</a:t>
            </a:r>
            <a:endParaRPr lang="en-US" sz="2200" dirty="0"/>
          </a:p>
        </p:txBody>
      </p:sp>
      <p:sp>
        <p:nvSpPr>
          <p:cNvPr id="12" name="Text 9"/>
          <p:cNvSpPr/>
          <p:nvPr/>
        </p:nvSpPr>
        <p:spPr>
          <a:xfrm>
            <a:off x="8138160" y="2343150"/>
            <a:ext cx="1143000" cy="274320"/>
          </a:xfrm>
          <a:prstGeom prst="rect">
            <a:avLst/>
          </a:prstGeom>
          <a:solidFill>
            <a:srgbClr val="EAF4F8"/>
          </a:solidFill>
          <a:ln>
            <a:solidFill>
              <a:srgbClr val="EAF4F8"/>
            </a:solidFill>
          </a:ln>
        </p:spPr>
        <p:txBody>
          <a:bodyPr wrap="square" lIns="635" tIns="635" rIns="635" bIns="635" rtlCol="0" anchor="ctr">
            <a:normAutofit/>
          </a:bodyPr>
          <a:lstStyle/>
          <a:p>
            <a:pPr algn="ctr" indent="0" marL="0">
              <a:buNone/>
            </a:pPr>
            <a:r>
              <a:rPr lang="en-US" sz="850" dirty="0">
                <a:solidFill>
                  <a:srgbClr val="6B7280"/>
                </a:solidFill>
                <a:latin typeface="Aptos" pitchFamily="34" charset="0"/>
                <a:ea typeface="Aptos" pitchFamily="34" charset="-122"/>
                <a:cs typeface="Aptos" pitchFamily="34" charset="-120"/>
              </a:rPr>
              <a:t>características</a:t>
            </a:r>
            <a:endParaRPr lang="en-US" sz="850" dirty="0"/>
          </a:p>
        </p:txBody>
      </p:sp>
      <p:sp>
        <p:nvSpPr>
          <p:cNvPr id="13" name="Text 10"/>
          <p:cNvSpPr/>
          <p:nvPr/>
        </p:nvSpPr>
        <p:spPr>
          <a:xfrm>
            <a:off x="9418320" y="1965960"/>
            <a:ext cx="1143000" cy="377190"/>
          </a:xfrm>
          <a:prstGeom prst="rect">
            <a:avLst/>
          </a:prstGeom>
          <a:solidFill>
            <a:srgbClr val="EAF4F8"/>
          </a:solidFill>
          <a:ln>
            <a:solidFill>
              <a:srgbClr val="EAF4F8"/>
            </a:solidFill>
          </a:ln>
        </p:spPr>
        <p:txBody>
          <a:bodyPr wrap="square" lIns="635" tIns="635" rIns="635" bIns="635" rtlCol="0" anchor="ctr">
            <a:normAutofit/>
          </a:bodyPr>
          <a:lstStyle/>
          <a:p>
            <a:pPr algn="ctr" indent="0" marL="0">
              <a:buNone/>
            </a:pPr>
            <a:r>
              <a:rPr lang="en-US" sz="2200" b="1" dirty="0">
                <a:solidFill>
                  <a:srgbClr val="008C95"/>
                </a:solidFill>
                <a:latin typeface="Aptos" pitchFamily="34" charset="0"/>
                <a:ea typeface="Aptos" pitchFamily="34" charset="-122"/>
                <a:cs typeface="Aptos" pitchFamily="34" charset="-120"/>
              </a:rPr>
              <a:t>7</a:t>
            </a:r>
            <a:endParaRPr lang="en-US" sz="2200" dirty="0"/>
          </a:p>
        </p:txBody>
      </p:sp>
      <p:sp>
        <p:nvSpPr>
          <p:cNvPr id="14" name="Text 11"/>
          <p:cNvSpPr/>
          <p:nvPr/>
        </p:nvSpPr>
        <p:spPr>
          <a:xfrm>
            <a:off x="9418320" y="2343150"/>
            <a:ext cx="1143000" cy="274320"/>
          </a:xfrm>
          <a:prstGeom prst="rect">
            <a:avLst/>
          </a:prstGeom>
          <a:solidFill>
            <a:srgbClr val="EAF4F8"/>
          </a:solidFill>
          <a:ln>
            <a:solidFill>
              <a:srgbClr val="EAF4F8"/>
            </a:solidFill>
          </a:ln>
        </p:spPr>
        <p:txBody>
          <a:bodyPr wrap="square" lIns="635" tIns="635" rIns="635" bIns="635" rtlCol="0" anchor="ctr">
            <a:normAutofit/>
          </a:bodyPr>
          <a:lstStyle/>
          <a:p>
            <a:pPr algn="ctr" indent="0" marL="0">
              <a:buNone/>
            </a:pPr>
            <a:r>
              <a:rPr lang="en-US" sz="850" dirty="0">
                <a:solidFill>
                  <a:srgbClr val="6B7280"/>
                </a:solidFill>
                <a:latin typeface="Aptos" pitchFamily="34" charset="0"/>
                <a:ea typeface="Aptos" pitchFamily="34" charset="-122"/>
                <a:cs typeface="Aptos" pitchFamily="34" charset="-120"/>
              </a:rPr>
              <a:t>modelos</a:t>
            </a:r>
            <a:endParaRPr lang="en-US" sz="850" dirty="0"/>
          </a:p>
        </p:txBody>
      </p:sp>
      <p:sp>
        <p:nvSpPr>
          <p:cNvPr id="15" name="Text 12"/>
          <p:cNvSpPr/>
          <p:nvPr/>
        </p:nvSpPr>
        <p:spPr>
          <a:xfrm>
            <a:off x="685800" y="2423160"/>
            <a:ext cx="6949440" cy="256032"/>
          </a:xfrm>
          <a:prstGeom prst="rect">
            <a:avLst/>
          </a:prstGeom>
          <a:solidFill>
            <a:srgbClr val="EAF4F8"/>
          </a:solidFill>
          <a:ln>
            <a:solidFill>
              <a:srgbClr val="EAF4F8"/>
            </a:solidFill>
          </a:ln>
        </p:spPr>
        <p:txBody>
          <a:bodyPr wrap="square" lIns="1016" tIns="1016" rIns="1016" bIns="1016" rtlCol="0" anchor="t">
            <a:normAutofit/>
          </a:bodyPr>
          <a:lstStyle/>
          <a:p>
            <a:pPr algn="l" indent="0" marL="0">
              <a:buNone/>
            </a:pPr>
            <a:r>
              <a:rPr lang="en-US" sz="1050" b="1" dirty="0">
                <a:solidFill>
                  <a:srgbClr val="008C95"/>
                </a:solidFill>
                <a:latin typeface="Aptos" pitchFamily="34" charset="0"/>
                <a:ea typeface="Aptos" pitchFamily="34" charset="-122"/>
                <a:cs typeface="Aptos" pitchFamily="34" charset="-120"/>
              </a:rPr>
              <a:t>Resultado principal</a:t>
            </a:r>
            <a:endParaRPr lang="en-US" sz="1050" dirty="0"/>
          </a:p>
        </p:txBody>
      </p:sp>
      <p:sp>
        <p:nvSpPr>
          <p:cNvPr id="16" name="Text 13"/>
          <p:cNvSpPr/>
          <p:nvPr/>
        </p:nvSpPr>
        <p:spPr>
          <a:xfrm>
            <a:off x="685800" y="2697480"/>
            <a:ext cx="6949440" cy="777240"/>
          </a:xfrm>
          <a:prstGeom prst="rect">
            <a:avLst/>
          </a:prstGeom>
          <a:solidFill>
            <a:srgbClr val="EAF4F8"/>
          </a:solidFill>
          <a:ln>
            <a:solidFill>
              <a:srgbClr val="EAF4F8"/>
            </a:solidFill>
          </a:ln>
        </p:spPr>
        <p:txBody>
          <a:bodyPr wrap="square" lIns="1016" tIns="1016" rIns="1016" bIns="1016" rtlCol="0" anchor="t">
            <a:normAutofit/>
          </a:bodyPr>
          <a:lstStyle/>
          <a:p>
            <a:pPr algn="l" indent="0" marL="0">
              <a:buNone/>
            </a:pPr>
            <a:r>
              <a:rPr lang="en-US" sz="1050" dirty="0">
                <a:solidFill>
                  <a:srgbClr val="222222"/>
                </a:solidFill>
                <a:latin typeface="Aptos" pitchFamily="34" charset="0"/>
                <a:ea typeface="Aptos" pitchFamily="34" charset="-122"/>
                <a:cs typeface="Aptos" pitchFamily="34" charset="-120"/>
              </a:rPr>
              <a:t>LightGBM obtuvo el mejor desempeño interno: 87.66% de accuracy, 86.71% de precision, 78.59% de recall, 82.45% de F1-score y 93.58% de ROC AUC.</a:t>
            </a:r>
            <a:endParaRPr lang="en-US" sz="1050" dirty="0"/>
          </a:p>
        </p:txBody>
      </p:sp>
      <p:sp>
        <p:nvSpPr>
          <p:cNvPr id="17" name="Text 14"/>
          <p:cNvSpPr/>
          <p:nvPr/>
        </p:nvSpPr>
        <p:spPr>
          <a:xfrm>
            <a:off x="685800" y="3840480"/>
            <a:ext cx="6949440" cy="256032"/>
          </a:xfrm>
          <a:prstGeom prst="rect">
            <a:avLst/>
          </a:prstGeom>
          <a:solidFill>
            <a:srgbClr val="FFF2E6"/>
          </a:solidFill>
          <a:ln>
            <a:solidFill>
              <a:srgbClr val="FFF2E6"/>
            </a:solidFill>
          </a:ln>
        </p:spPr>
        <p:txBody>
          <a:bodyPr wrap="square" lIns="1016" tIns="1016" rIns="1016" bIns="1016" rtlCol="0" anchor="t">
            <a:normAutofit/>
          </a:bodyPr>
          <a:lstStyle/>
          <a:p>
            <a:pPr algn="l" indent="0" marL="0">
              <a:buNone/>
            </a:pPr>
            <a:r>
              <a:rPr lang="en-US" sz="1050" b="1" dirty="0">
                <a:solidFill>
                  <a:srgbClr val="E67E22"/>
                </a:solidFill>
                <a:latin typeface="Aptos" pitchFamily="34" charset="0"/>
                <a:ea typeface="Aptos" pitchFamily="34" charset="-122"/>
                <a:cs typeface="Aptos" pitchFamily="34" charset="-120"/>
              </a:rPr>
              <a:t>Valor del análisis</a:t>
            </a:r>
            <a:endParaRPr lang="en-US" sz="1050" dirty="0"/>
          </a:p>
        </p:txBody>
      </p:sp>
      <p:sp>
        <p:nvSpPr>
          <p:cNvPr id="18" name="Text 15"/>
          <p:cNvSpPr/>
          <p:nvPr/>
        </p:nvSpPr>
        <p:spPr>
          <a:xfrm>
            <a:off x="685800" y="4114800"/>
            <a:ext cx="6949440" cy="868680"/>
          </a:xfrm>
          <a:prstGeom prst="rect">
            <a:avLst/>
          </a:prstGeom>
          <a:solidFill>
            <a:srgbClr val="FFF2E6"/>
          </a:solidFill>
          <a:ln>
            <a:solidFill>
              <a:srgbClr val="FFF2E6"/>
            </a:solidFill>
          </a:ln>
        </p:spPr>
        <p:txBody>
          <a:bodyPr wrap="square" lIns="1016" tIns="1016" rIns="1016" bIns="1016" rtlCol="0" anchor="t">
            <a:normAutofit/>
          </a:bodyPr>
          <a:lstStyle/>
          <a:p>
            <a:pPr algn="l" indent="0" marL="0">
              <a:buNone/>
            </a:pPr>
            <a:r>
              <a:rPr lang="en-US" sz="1050" dirty="0">
                <a:solidFill>
                  <a:srgbClr val="222222"/>
                </a:solidFill>
                <a:latin typeface="Aptos" pitchFamily="34" charset="0"/>
                <a:ea typeface="Aptos" pitchFamily="34" charset="-122"/>
                <a:cs typeface="Aptos" pitchFamily="34" charset="-120"/>
              </a:rPr>
              <a:t>El score permite ordenar créditos por nivel de riesgo y focalizar la revisión intensiva en un grupo más pequeño de operaciones, manteniendo una detección alta de incumplimientos observados.</a:t>
            </a:r>
            <a:endParaRPr lang="en-US" sz="1050" dirty="0"/>
          </a:p>
        </p:txBody>
      </p:sp>
      <p:sp>
        <p:nvSpPr>
          <p:cNvPr id="19" name="Text 16"/>
          <p:cNvSpPr/>
          <p:nvPr/>
        </p:nvSpPr>
        <p:spPr>
          <a:xfrm>
            <a:off x="8138160" y="3154680"/>
            <a:ext cx="2560320" cy="274320"/>
          </a:xfrm>
          <a:prstGeom prst="rect">
            <a:avLst/>
          </a:prstGeom>
          <a:noFill/>
          <a:ln/>
        </p:spPr>
        <p:txBody>
          <a:bodyPr wrap="square" lIns="635" tIns="635" rIns="635" bIns="635" rtlCol="0" anchor="t">
            <a:normAutofit/>
          </a:bodyPr>
          <a:lstStyle/>
          <a:p>
            <a:pPr algn="l" indent="0" marL="0">
              <a:buNone/>
            </a:pPr>
            <a:r>
              <a:rPr lang="en-US" sz="1200" b="1" dirty="0">
                <a:solidFill>
                  <a:srgbClr val="17365D"/>
                </a:solidFill>
                <a:latin typeface="Aptos" pitchFamily="34" charset="0"/>
                <a:ea typeface="Aptos" pitchFamily="34" charset="-122"/>
                <a:cs typeface="Aptos" pitchFamily="34" charset="-120"/>
              </a:rPr>
              <a:t>Comparación con literatura</a:t>
            </a:r>
            <a:endParaRPr lang="en-US" sz="1200" dirty="0"/>
          </a:p>
        </p:txBody>
      </p:sp>
      <p:sp>
        <p:nvSpPr>
          <p:cNvPr id="20" name="Text 17"/>
          <p:cNvSpPr/>
          <p:nvPr/>
        </p:nvSpPr>
        <p:spPr>
          <a:xfrm>
            <a:off x="8138160" y="3520440"/>
            <a:ext cx="3108960" cy="1371600"/>
          </a:xfrm>
          <a:prstGeom prst="rect">
            <a:avLst/>
          </a:prstGeom>
          <a:noFill/>
          <a:ln/>
        </p:spPr>
        <p:txBody>
          <a:bodyPr wrap="square" lIns="508" tIns="508" rIns="508" bIns="508" rtlCol="0" anchor="ctr">
            <a:normAutofit/>
          </a:bodyPr>
          <a:lstStyle/>
          <a:p>
            <a:r>
              <a:rPr lang="en-US" sz="1020" dirty="0">
                <a:solidFill>
                  <a:srgbClr val="222222"/>
                </a:solidFill>
                <a:latin typeface="Aptos" pitchFamily="34" charset="0"/>
                <a:ea typeface="Aptos" pitchFamily="34" charset="-122"/>
                <a:cs typeface="Aptos" pitchFamily="34" charset="-120"/>
              </a:rPr>
              <a:t>Revisión ampliada del estado del arte.</a:t>
            </a:r>
            <a:endParaRPr lang="en-US" sz="1020" dirty="0"/>
          </a:p>
          <a:p>
            <a:r>
              <a:rPr lang="en-US" sz="1020" dirty="0">
                <a:solidFill>
                  <a:srgbClr val="222222"/>
                </a:solidFill>
                <a:latin typeface="Aptos" pitchFamily="34" charset="0"/>
                <a:ea typeface="Aptos" pitchFamily="34" charset="-122"/>
                <a:cs typeface="Aptos" pitchFamily="34" charset="-120"/>
              </a:rPr>
              <a:t>Tres papers usados como comparación detallada.</a:t>
            </a:r>
            <a:endParaRPr lang="en-US" sz="1020" dirty="0"/>
          </a:p>
          <a:p>
            <a:r>
              <a:rPr lang="en-US" sz="1020" dirty="0">
                <a:solidFill>
                  <a:srgbClr val="222222"/>
                </a:solidFill>
                <a:latin typeface="Aptos" pitchFamily="34" charset="0"/>
                <a:ea typeface="Aptos" pitchFamily="34" charset="-122"/>
                <a:cs typeface="Aptos" pitchFamily="34" charset="-120"/>
              </a:rPr>
              <a:t>Ruta clara para validación temporal, SHAP y evaluación económica.</a:t>
            </a:r>
            <a:endParaRPr lang="en-US" sz="1020" dirty="0"/>
          </a:p>
        </p:txBody>
      </p:sp>
      <p:sp>
        <p:nvSpPr>
          <p:cNvPr id="21" name="Text 18"/>
          <p:cNvSpPr/>
          <p:nvPr/>
        </p:nvSpPr>
        <p:spPr>
          <a:xfrm>
            <a:off x="8778240" y="6574536"/>
            <a:ext cx="2560320" cy="146304"/>
          </a:xfrm>
          <a:prstGeom prst="rect">
            <a:avLst/>
          </a:prstGeom>
          <a:noFill/>
          <a:ln/>
        </p:spPr>
        <p:txBody>
          <a:bodyPr wrap="square" lIns="635" tIns="635" rIns="635" bIns="635" rtlCol="0" anchor="t">
            <a:normAutofit/>
          </a:bodyPr>
          <a:lstStyle/>
          <a:p>
            <a:pPr algn="r" indent="0" marL="0">
              <a:buNone/>
            </a:pPr>
            <a:r>
              <a:rPr lang="en-US" sz="580" dirty="0">
                <a:solidFill>
                  <a:srgbClr val="6B7280"/>
                </a:solidFill>
                <a:latin typeface="Aptos" pitchFamily="34" charset="0"/>
                <a:ea typeface="Aptos" pitchFamily="34" charset="-122"/>
                <a:cs typeface="Aptos" pitchFamily="34" charset="-120"/>
              </a:rPr>
              <a:t>Trabajo Final · Créditos de Consumo</a:t>
            </a:r>
            <a:endParaRPr lang="en-US" sz="580" dirty="0"/>
          </a:p>
        </p:txBody>
      </p:sp>
      <p:sp>
        <p:nvSpPr>
          <p:cNvPr id="22" name="Text 19"/>
          <p:cNvSpPr/>
          <p:nvPr/>
        </p:nvSpPr>
        <p:spPr>
          <a:xfrm>
            <a:off x="11521440" y="6565392"/>
            <a:ext cx="182880" cy="146304"/>
          </a:xfrm>
          <a:prstGeom prst="rect">
            <a:avLst/>
          </a:prstGeom>
          <a:noFill/>
          <a:ln/>
        </p:spPr>
        <p:txBody>
          <a:bodyPr wrap="square" lIns="635" tIns="635" rIns="635" bIns="635" rtlCol="0" anchor="t">
            <a:normAutofit/>
          </a:bodyPr>
          <a:lstStyle/>
          <a:p>
            <a:pPr algn="r" indent="0" marL="0">
              <a:buNone/>
            </a:pPr>
            <a:r>
              <a:rPr lang="en-US" sz="600" dirty="0">
                <a:solidFill>
                  <a:srgbClr val="6B7280"/>
                </a:solidFill>
                <a:latin typeface="Aptos" pitchFamily="34" charset="0"/>
                <a:ea typeface="Aptos" pitchFamily="34" charset="-122"/>
                <a:cs typeface="Aptos" pitchFamily="34" charset="-120"/>
              </a:rPr>
              <a:t>3</a:t>
            </a:r>
            <a:endParaRPr lang="en-US" sz="6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spTree>
      <p:nvGrpSpPr>
        <p:cNvPr id="1" name=""/>
        <p:cNvGrpSpPr/>
        <p:nvPr/>
      </p:nvGrpSpPr>
      <p:grpSpPr>
        <a:xfrm>
          <a:off x="0" y="0"/>
          <a:ext cx="0" cy="0"/>
          <a:chOff x="0" y="0"/>
          <a:chExt cx="0" cy="0"/>
        </a:xfrm>
      </p:grpSpPr>
      <p:sp>
        <p:nvSpPr>
          <p:cNvPr id="2" name="Text 0"/>
          <p:cNvSpPr/>
          <p:nvPr/>
        </p:nvSpPr>
        <p:spPr>
          <a:xfrm>
            <a:off x="429768" y="201168"/>
            <a:ext cx="1097280" cy="201168"/>
          </a:xfrm>
          <a:prstGeom prst="rect">
            <a:avLst/>
          </a:prstGeom>
          <a:noFill/>
          <a:ln/>
        </p:spPr>
        <p:txBody>
          <a:bodyPr wrap="square" lIns="635" tIns="635" rIns="635" bIns="635" rtlCol="0" anchor="t">
            <a:normAutofit/>
          </a:bodyPr>
          <a:lstStyle/>
          <a:p>
            <a:pPr algn="l" indent="0" marL="0">
              <a:buNone/>
            </a:pPr>
            <a:r>
              <a:rPr lang="en-US" sz="650" b="1" dirty="0">
                <a:solidFill>
                  <a:srgbClr val="008C95"/>
                </a:solidFill>
                <a:latin typeface="Aptos" pitchFamily="34" charset="0"/>
                <a:ea typeface="Aptos" pitchFamily="34" charset="-122"/>
                <a:cs typeface="Aptos" pitchFamily="34" charset="-120"/>
              </a:rPr>
              <a:t>SECCIÓN 02</a:t>
            </a:r>
            <a:endParaRPr lang="en-US" sz="650" dirty="0"/>
          </a:p>
        </p:txBody>
      </p:sp>
      <p:pic>
        <p:nvPicPr>
          <p:cNvPr id="3" name="Image 0" descr="/mnt/data/ref_ppt_media/image1.png">    </p:cNvPr>
          <p:cNvPicPr>
            <a:picLocks noChangeAspect="1"/>
          </p:cNvPicPr>
          <p:nvPr/>
        </p:nvPicPr>
        <p:blipFill>
          <a:blip r:embed="rId1">
            <a:alphaModFix amt="85000"/>
          </a:blip>
          <a:stretch>
            <a:fillRect/>
          </a:stretch>
        </p:blipFill>
        <p:spPr>
          <a:xfrm>
            <a:off x="173736" y="128016"/>
            <a:ext cx="228600" cy="283464"/>
          </a:xfrm>
          <a:prstGeom prst="rect">
            <a:avLst/>
          </a:prstGeom>
        </p:spPr>
      </p:pic>
      <p:sp>
        <p:nvSpPr>
          <p:cNvPr id="4" name="Text 1"/>
          <p:cNvSpPr/>
          <p:nvPr/>
        </p:nvSpPr>
        <p:spPr>
          <a:xfrm>
            <a:off x="429768" y="420624"/>
            <a:ext cx="7040880" cy="438912"/>
          </a:xfrm>
          <a:prstGeom prst="rect">
            <a:avLst/>
          </a:prstGeom>
          <a:noFill/>
          <a:ln/>
        </p:spPr>
        <p:txBody>
          <a:bodyPr wrap="square" lIns="635" tIns="635" rIns="635" bIns="635" rtlCol="0" anchor="t">
            <a:normAutofit/>
          </a:bodyPr>
          <a:lstStyle/>
          <a:p>
            <a:pPr algn="l" indent="0" marL="0">
              <a:buNone/>
            </a:pPr>
            <a:r>
              <a:rPr lang="en-US" sz="1720" b="1" dirty="0">
                <a:solidFill>
                  <a:srgbClr val="17365D"/>
                </a:solidFill>
                <a:latin typeface="Aptos" pitchFamily="34" charset="0"/>
                <a:ea typeface="Aptos" pitchFamily="34" charset="-122"/>
                <a:cs typeface="Aptos" pitchFamily="34" charset="-120"/>
              </a:rPr>
              <a:t>Descripción del problema</a:t>
            </a:r>
            <a:endParaRPr lang="en-US" sz="1720" dirty="0"/>
          </a:p>
        </p:txBody>
      </p:sp>
      <p:sp>
        <p:nvSpPr>
          <p:cNvPr id="5" name="Shape 2"/>
          <p:cNvSpPr/>
          <p:nvPr/>
        </p:nvSpPr>
        <p:spPr>
          <a:xfrm>
            <a:off x="429768" y="868680"/>
            <a:ext cx="1920240" cy="0"/>
          </a:xfrm>
          <a:prstGeom prst="line">
            <a:avLst/>
          </a:prstGeom>
          <a:noFill/>
          <a:ln w="15240">
            <a:solidFill>
              <a:srgbClr val="E67E22"/>
            </a:solidFill>
            <a:prstDash val="solid"/>
          </a:ln>
        </p:spPr>
      </p:sp>
      <p:sp>
        <p:nvSpPr>
          <p:cNvPr id="6" name="Text 3"/>
          <p:cNvSpPr/>
          <p:nvPr/>
        </p:nvSpPr>
        <p:spPr>
          <a:xfrm>
            <a:off x="685800" y="1143000"/>
            <a:ext cx="7040880" cy="749808"/>
          </a:xfrm>
          <a:prstGeom prst="rect">
            <a:avLst/>
          </a:prstGeom>
          <a:noFill/>
          <a:ln/>
        </p:spPr>
        <p:txBody>
          <a:bodyPr wrap="square" lIns="635" tIns="635" rIns="635" bIns="635" rtlCol="0" anchor="t">
            <a:normAutofit/>
          </a:bodyPr>
          <a:lstStyle/>
          <a:p>
            <a:pPr algn="l" indent="0" marL="0">
              <a:buNone/>
            </a:pPr>
            <a:r>
              <a:rPr lang="en-US" sz="1310" dirty="0">
                <a:solidFill>
                  <a:srgbClr val="222222"/>
                </a:solidFill>
                <a:latin typeface="Aptos" pitchFamily="34" charset="0"/>
                <a:ea typeface="Aptos" pitchFamily="34" charset="-122"/>
                <a:cs typeface="Aptos" pitchFamily="34" charset="-120"/>
              </a:rPr>
              <a:t>En una cartera de créditos de consumo, cada operación aprobada representa exposición al riesgo. La entidad necesita identificar operaciones que podrían incumplir sin bloquear créditos que podrían pagarse correctamente.</a:t>
            </a:r>
            <a:endParaRPr lang="en-US" sz="1310" dirty="0"/>
          </a:p>
        </p:txBody>
      </p:sp>
      <p:sp>
        <p:nvSpPr>
          <p:cNvPr id="7" name="Text 4"/>
          <p:cNvSpPr/>
          <p:nvPr/>
        </p:nvSpPr>
        <p:spPr>
          <a:xfrm>
            <a:off x="685800" y="2240280"/>
            <a:ext cx="4754880" cy="256032"/>
          </a:xfrm>
          <a:prstGeom prst="rect">
            <a:avLst/>
          </a:prstGeom>
          <a:solidFill>
            <a:srgbClr val="EAF4F8"/>
          </a:solidFill>
          <a:ln>
            <a:solidFill>
              <a:srgbClr val="EAF4F8"/>
            </a:solidFill>
          </a:ln>
        </p:spPr>
        <p:txBody>
          <a:bodyPr wrap="square" lIns="1016" tIns="1016" rIns="1016" bIns="1016" rtlCol="0" anchor="t">
            <a:normAutofit/>
          </a:bodyPr>
          <a:lstStyle/>
          <a:p>
            <a:pPr algn="l" indent="0" marL="0">
              <a:buNone/>
            </a:pPr>
            <a:r>
              <a:rPr lang="en-US" sz="1050" b="1" dirty="0">
                <a:solidFill>
                  <a:srgbClr val="008C95"/>
                </a:solidFill>
                <a:latin typeface="Aptos" pitchFamily="34" charset="0"/>
                <a:ea typeface="Aptos" pitchFamily="34" charset="-122"/>
                <a:cs typeface="Aptos" pitchFamily="34" charset="-120"/>
              </a:rPr>
              <a:t>Evaluación variable</a:t>
            </a:r>
            <a:endParaRPr lang="en-US" sz="1050" dirty="0"/>
          </a:p>
        </p:txBody>
      </p:sp>
      <p:sp>
        <p:nvSpPr>
          <p:cNvPr id="8" name="Text 5"/>
          <p:cNvSpPr/>
          <p:nvPr/>
        </p:nvSpPr>
        <p:spPr>
          <a:xfrm>
            <a:off x="685800" y="2514600"/>
            <a:ext cx="4754880" cy="566928"/>
          </a:xfrm>
          <a:prstGeom prst="rect">
            <a:avLst/>
          </a:prstGeom>
          <a:solidFill>
            <a:srgbClr val="EAF4F8"/>
          </a:solidFill>
          <a:ln>
            <a:solidFill>
              <a:srgbClr val="EAF4F8"/>
            </a:solidFill>
          </a:ln>
        </p:spPr>
        <p:txBody>
          <a:bodyPr wrap="square" lIns="1016" tIns="1016" rIns="1016" bIns="1016" rtlCol="0" anchor="t">
            <a:normAutofit/>
          </a:bodyPr>
          <a:lstStyle/>
          <a:p>
            <a:pPr algn="l" indent="0" marL="0">
              <a:buNone/>
            </a:pPr>
            <a:r>
              <a:rPr lang="en-US" sz="1050" dirty="0">
                <a:solidFill>
                  <a:srgbClr val="222222"/>
                </a:solidFill>
                <a:latin typeface="Aptos" pitchFamily="34" charset="0"/>
                <a:ea typeface="Aptos" pitchFamily="34" charset="-122"/>
                <a:cs typeface="Aptos" pitchFamily="34" charset="-120"/>
              </a:rPr>
              <a:t>Casos similares pueden recibir análisis distintos si no existe una señal homogénea de riesgo.</a:t>
            </a:r>
            <a:endParaRPr lang="en-US" sz="1050" dirty="0"/>
          </a:p>
        </p:txBody>
      </p:sp>
      <p:sp>
        <p:nvSpPr>
          <p:cNvPr id="9" name="Text 6"/>
          <p:cNvSpPr/>
          <p:nvPr/>
        </p:nvSpPr>
        <p:spPr>
          <a:xfrm>
            <a:off x="6172200" y="2240280"/>
            <a:ext cx="4754880" cy="256032"/>
          </a:xfrm>
          <a:prstGeom prst="rect">
            <a:avLst/>
          </a:prstGeom>
          <a:solidFill>
            <a:srgbClr val="FFF2E6"/>
          </a:solidFill>
          <a:ln>
            <a:solidFill>
              <a:srgbClr val="FFF2E6"/>
            </a:solidFill>
          </a:ln>
        </p:spPr>
        <p:txBody>
          <a:bodyPr wrap="square" lIns="1016" tIns="1016" rIns="1016" bIns="1016" rtlCol="0" anchor="t">
            <a:normAutofit/>
          </a:bodyPr>
          <a:lstStyle/>
          <a:p>
            <a:pPr algn="l" indent="0" marL="0">
              <a:buNone/>
            </a:pPr>
            <a:r>
              <a:rPr lang="en-US" sz="1050" b="1" dirty="0">
                <a:solidFill>
                  <a:srgbClr val="E67E22"/>
                </a:solidFill>
                <a:latin typeface="Aptos" pitchFamily="34" charset="0"/>
                <a:ea typeface="Aptos" pitchFamily="34" charset="-122"/>
                <a:cs typeface="Aptos" pitchFamily="34" charset="-120"/>
              </a:rPr>
              <a:t>Costo del incumplimiento</a:t>
            </a:r>
            <a:endParaRPr lang="en-US" sz="1050" dirty="0"/>
          </a:p>
        </p:txBody>
      </p:sp>
      <p:sp>
        <p:nvSpPr>
          <p:cNvPr id="10" name="Text 7"/>
          <p:cNvSpPr/>
          <p:nvPr/>
        </p:nvSpPr>
        <p:spPr>
          <a:xfrm>
            <a:off x="6172200" y="2514600"/>
            <a:ext cx="4754880" cy="566928"/>
          </a:xfrm>
          <a:prstGeom prst="rect">
            <a:avLst/>
          </a:prstGeom>
          <a:solidFill>
            <a:srgbClr val="FFF2E6"/>
          </a:solidFill>
          <a:ln>
            <a:solidFill>
              <a:srgbClr val="FFF2E6"/>
            </a:solidFill>
          </a:ln>
        </p:spPr>
        <p:txBody>
          <a:bodyPr wrap="square" lIns="1016" tIns="1016" rIns="1016" bIns="1016" rtlCol="0" anchor="t">
            <a:normAutofit/>
          </a:bodyPr>
          <a:lstStyle/>
          <a:p>
            <a:pPr algn="l" indent="0" marL="0">
              <a:buNone/>
            </a:pPr>
            <a:r>
              <a:rPr lang="en-US" sz="1050" dirty="0">
                <a:solidFill>
                  <a:srgbClr val="222222"/>
                </a:solidFill>
                <a:latin typeface="Aptos" pitchFamily="34" charset="0"/>
                <a:ea typeface="Aptos" pitchFamily="34" charset="-122"/>
                <a:cs typeface="Aptos" pitchFamily="34" charset="-120"/>
              </a:rPr>
              <a:t>Un crédito mal evaluado puede terminar en refinanciación, cobranza judicial o castigo.</a:t>
            </a:r>
            <a:endParaRPr lang="en-US" sz="1050" dirty="0"/>
          </a:p>
        </p:txBody>
      </p:sp>
      <p:sp>
        <p:nvSpPr>
          <p:cNvPr id="11" name="Text 8"/>
          <p:cNvSpPr/>
          <p:nvPr/>
        </p:nvSpPr>
        <p:spPr>
          <a:xfrm>
            <a:off x="685800" y="3474720"/>
            <a:ext cx="4754880" cy="256032"/>
          </a:xfrm>
          <a:prstGeom prst="rect">
            <a:avLst/>
          </a:prstGeom>
          <a:solidFill>
            <a:srgbClr val="EAF4F8"/>
          </a:solidFill>
          <a:ln>
            <a:solidFill>
              <a:srgbClr val="EAF4F8"/>
            </a:solidFill>
          </a:ln>
        </p:spPr>
        <p:txBody>
          <a:bodyPr wrap="square" lIns="1016" tIns="1016" rIns="1016" bIns="1016" rtlCol="0" anchor="t">
            <a:normAutofit/>
          </a:bodyPr>
          <a:lstStyle/>
          <a:p>
            <a:pPr algn="l" indent="0" marL="0">
              <a:buNone/>
            </a:pPr>
            <a:r>
              <a:rPr lang="en-US" sz="1050" b="1" dirty="0">
                <a:solidFill>
                  <a:srgbClr val="008C95"/>
                </a:solidFill>
                <a:latin typeface="Aptos" pitchFamily="34" charset="0"/>
                <a:ea typeface="Aptos" pitchFamily="34" charset="-122"/>
                <a:cs typeface="Aptos" pitchFamily="34" charset="-120"/>
              </a:rPr>
              <a:t>Priorización</a:t>
            </a:r>
            <a:endParaRPr lang="en-US" sz="1050" dirty="0"/>
          </a:p>
        </p:txBody>
      </p:sp>
      <p:sp>
        <p:nvSpPr>
          <p:cNvPr id="12" name="Text 9"/>
          <p:cNvSpPr/>
          <p:nvPr/>
        </p:nvSpPr>
        <p:spPr>
          <a:xfrm>
            <a:off x="685800" y="3749040"/>
            <a:ext cx="4754880" cy="566928"/>
          </a:xfrm>
          <a:prstGeom prst="rect">
            <a:avLst/>
          </a:prstGeom>
          <a:solidFill>
            <a:srgbClr val="EAF4F8"/>
          </a:solidFill>
          <a:ln>
            <a:solidFill>
              <a:srgbClr val="EAF4F8"/>
            </a:solidFill>
          </a:ln>
        </p:spPr>
        <p:txBody>
          <a:bodyPr wrap="square" lIns="1016" tIns="1016" rIns="1016" bIns="1016" rtlCol="0" anchor="t">
            <a:normAutofit/>
          </a:bodyPr>
          <a:lstStyle/>
          <a:p>
            <a:pPr algn="l" indent="0" marL="0">
              <a:buNone/>
            </a:pPr>
            <a:r>
              <a:rPr lang="en-US" sz="1050" dirty="0">
                <a:solidFill>
                  <a:srgbClr val="222222"/>
                </a:solidFill>
                <a:latin typeface="Aptos" pitchFamily="34" charset="0"/>
                <a:ea typeface="Aptos" pitchFamily="34" charset="-122"/>
                <a:cs typeface="Aptos" pitchFamily="34" charset="-120"/>
              </a:rPr>
              <a:t>No todos los expedientes requieren la misma profundidad de revisión.</a:t>
            </a:r>
            <a:endParaRPr lang="en-US" sz="1050" dirty="0"/>
          </a:p>
        </p:txBody>
      </p:sp>
      <p:sp>
        <p:nvSpPr>
          <p:cNvPr id="13" name="Text 10"/>
          <p:cNvSpPr/>
          <p:nvPr/>
        </p:nvSpPr>
        <p:spPr>
          <a:xfrm>
            <a:off x="6172200" y="3474720"/>
            <a:ext cx="4754880" cy="256032"/>
          </a:xfrm>
          <a:prstGeom prst="rect">
            <a:avLst/>
          </a:prstGeom>
          <a:solidFill>
            <a:srgbClr val="FFF2E6"/>
          </a:solidFill>
          <a:ln>
            <a:solidFill>
              <a:srgbClr val="FFF2E6"/>
            </a:solidFill>
          </a:ln>
        </p:spPr>
        <p:txBody>
          <a:bodyPr wrap="square" lIns="1016" tIns="1016" rIns="1016" bIns="1016" rtlCol="0" anchor="t">
            <a:normAutofit/>
          </a:bodyPr>
          <a:lstStyle/>
          <a:p>
            <a:pPr algn="l" indent="0" marL="0">
              <a:buNone/>
            </a:pPr>
            <a:r>
              <a:rPr lang="en-US" sz="1050" b="1" dirty="0">
                <a:solidFill>
                  <a:srgbClr val="E67E22"/>
                </a:solidFill>
                <a:latin typeface="Aptos" pitchFamily="34" charset="0"/>
                <a:ea typeface="Aptos" pitchFamily="34" charset="-122"/>
                <a:cs typeface="Aptos" pitchFamily="34" charset="-120"/>
              </a:rPr>
              <a:t>Volumen de datos</a:t>
            </a:r>
            <a:endParaRPr lang="en-US" sz="1050" dirty="0"/>
          </a:p>
        </p:txBody>
      </p:sp>
      <p:sp>
        <p:nvSpPr>
          <p:cNvPr id="14" name="Text 11"/>
          <p:cNvSpPr/>
          <p:nvPr/>
        </p:nvSpPr>
        <p:spPr>
          <a:xfrm>
            <a:off x="6172200" y="3749040"/>
            <a:ext cx="4754880" cy="566928"/>
          </a:xfrm>
          <a:prstGeom prst="rect">
            <a:avLst/>
          </a:prstGeom>
          <a:solidFill>
            <a:srgbClr val="FFF2E6"/>
          </a:solidFill>
          <a:ln>
            <a:solidFill>
              <a:srgbClr val="FFF2E6"/>
            </a:solidFill>
          </a:ln>
        </p:spPr>
        <p:txBody>
          <a:bodyPr wrap="square" lIns="1016" tIns="1016" rIns="1016" bIns="1016" rtlCol="0" anchor="t">
            <a:normAutofit/>
          </a:bodyPr>
          <a:lstStyle/>
          <a:p>
            <a:pPr algn="l" indent="0" marL="0">
              <a:buNone/>
            </a:pPr>
            <a:r>
              <a:rPr lang="en-US" sz="1050" dirty="0">
                <a:solidFill>
                  <a:srgbClr val="222222"/>
                </a:solidFill>
                <a:latin typeface="Aptos" pitchFamily="34" charset="0"/>
                <a:ea typeface="Aptos" pitchFamily="34" charset="-122"/>
                <a:cs typeface="Aptos" pitchFamily="34" charset="-120"/>
              </a:rPr>
              <a:t>La base contiene miles de registros con variables financieras, operativas y categóricas.</a:t>
            </a:r>
            <a:endParaRPr lang="en-US" sz="1050" dirty="0"/>
          </a:p>
        </p:txBody>
      </p:sp>
      <p:sp>
        <p:nvSpPr>
          <p:cNvPr id="15" name="Text 12"/>
          <p:cNvSpPr/>
          <p:nvPr/>
        </p:nvSpPr>
        <p:spPr>
          <a:xfrm>
            <a:off x="685800" y="5212080"/>
            <a:ext cx="2286000" cy="228600"/>
          </a:xfrm>
          <a:prstGeom prst="rect">
            <a:avLst/>
          </a:prstGeom>
          <a:noFill/>
          <a:ln/>
        </p:spPr>
        <p:txBody>
          <a:bodyPr wrap="square" lIns="635" tIns="635" rIns="635" bIns="635" rtlCol="0" anchor="t">
            <a:normAutofit/>
          </a:bodyPr>
          <a:lstStyle/>
          <a:p>
            <a:pPr algn="l" indent="0" marL="0">
              <a:buNone/>
            </a:pPr>
            <a:r>
              <a:rPr lang="en-US" sz="1150" b="1" dirty="0">
                <a:solidFill>
                  <a:srgbClr val="008C95"/>
                </a:solidFill>
                <a:latin typeface="Aptos" pitchFamily="34" charset="0"/>
                <a:ea typeface="Aptos" pitchFamily="34" charset="-122"/>
                <a:cs typeface="Aptos" pitchFamily="34" charset="-120"/>
              </a:rPr>
              <a:t>Enfoque del proyecto</a:t>
            </a:r>
            <a:endParaRPr lang="en-US" sz="1150" dirty="0"/>
          </a:p>
        </p:txBody>
      </p:sp>
      <p:sp>
        <p:nvSpPr>
          <p:cNvPr id="16" name="Text 13"/>
          <p:cNvSpPr/>
          <p:nvPr/>
        </p:nvSpPr>
        <p:spPr>
          <a:xfrm>
            <a:off x="685800" y="5532120"/>
            <a:ext cx="9875520" cy="411480"/>
          </a:xfrm>
          <a:prstGeom prst="rect">
            <a:avLst/>
          </a:prstGeom>
          <a:solidFill>
            <a:srgbClr val="F4F6F7"/>
          </a:solidFill>
          <a:ln>
            <a:solidFill>
              <a:srgbClr val="F4F6F7"/>
            </a:solidFill>
          </a:ln>
        </p:spPr>
        <p:txBody>
          <a:bodyPr wrap="square" lIns="1270" tIns="1270" rIns="1270" bIns="1270" rtlCol="0" anchor="t">
            <a:normAutofit/>
          </a:bodyPr>
          <a:lstStyle/>
          <a:p>
            <a:pPr algn="l" indent="0" marL="0">
              <a:buNone/>
            </a:pPr>
            <a:r>
              <a:rPr lang="en-US" sz="1250" dirty="0">
                <a:solidFill>
                  <a:srgbClr val="17365D"/>
                </a:solidFill>
                <a:latin typeface="Aptos" pitchFamily="34" charset="0"/>
                <a:ea typeface="Aptos" pitchFamily="34" charset="-122"/>
                <a:cs typeface="Aptos" pitchFamily="34" charset="-120"/>
              </a:rPr>
              <a:t>Usar información histórica para estimar una probabilidad de incumplimiento y convertirla en un score de apoyo para la evaluación crediticia.</a:t>
            </a:r>
            <a:endParaRPr lang="en-US" sz="1250" dirty="0"/>
          </a:p>
        </p:txBody>
      </p:sp>
      <p:sp>
        <p:nvSpPr>
          <p:cNvPr id="17" name="Text 14"/>
          <p:cNvSpPr/>
          <p:nvPr/>
        </p:nvSpPr>
        <p:spPr>
          <a:xfrm>
            <a:off x="8778240" y="6574536"/>
            <a:ext cx="2560320" cy="146304"/>
          </a:xfrm>
          <a:prstGeom prst="rect">
            <a:avLst/>
          </a:prstGeom>
          <a:noFill/>
          <a:ln/>
        </p:spPr>
        <p:txBody>
          <a:bodyPr wrap="square" lIns="635" tIns="635" rIns="635" bIns="635" rtlCol="0" anchor="t">
            <a:normAutofit/>
          </a:bodyPr>
          <a:lstStyle/>
          <a:p>
            <a:pPr algn="r" indent="0" marL="0">
              <a:buNone/>
            </a:pPr>
            <a:r>
              <a:rPr lang="en-US" sz="580" dirty="0">
                <a:solidFill>
                  <a:srgbClr val="6B7280"/>
                </a:solidFill>
                <a:latin typeface="Aptos" pitchFamily="34" charset="0"/>
                <a:ea typeface="Aptos" pitchFamily="34" charset="-122"/>
                <a:cs typeface="Aptos" pitchFamily="34" charset="-120"/>
              </a:rPr>
              <a:t>Trabajo Final · Créditos de Consumo</a:t>
            </a:r>
            <a:endParaRPr lang="en-US" sz="580" dirty="0"/>
          </a:p>
        </p:txBody>
      </p:sp>
      <p:sp>
        <p:nvSpPr>
          <p:cNvPr id="18" name="Text 15"/>
          <p:cNvSpPr/>
          <p:nvPr/>
        </p:nvSpPr>
        <p:spPr>
          <a:xfrm>
            <a:off x="11521440" y="6565392"/>
            <a:ext cx="182880" cy="146304"/>
          </a:xfrm>
          <a:prstGeom prst="rect">
            <a:avLst/>
          </a:prstGeom>
          <a:noFill/>
          <a:ln/>
        </p:spPr>
        <p:txBody>
          <a:bodyPr wrap="square" lIns="635" tIns="635" rIns="635" bIns="635" rtlCol="0" anchor="t">
            <a:normAutofit/>
          </a:bodyPr>
          <a:lstStyle/>
          <a:p>
            <a:pPr algn="r" indent="0" marL="0">
              <a:buNone/>
            </a:pPr>
            <a:r>
              <a:rPr lang="en-US" sz="600" dirty="0">
                <a:solidFill>
                  <a:srgbClr val="6B7280"/>
                </a:solidFill>
                <a:latin typeface="Aptos" pitchFamily="34" charset="0"/>
                <a:ea typeface="Aptos" pitchFamily="34" charset="-122"/>
                <a:cs typeface="Aptos" pitchFamily="34" charset="-120"/>
              </a:rPr>
              <a:t>4</a:t>
            </a:r>
            <a:endParaRPr lang="en-US" sz="6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spTree>
      <p:nvGrpSpPr>
        <p:cNvPr id="1" name=""/>
        <p:cNvGrpSpPr/>
        <p:nvPr/>
      </p:nvGrpSpPr>
      <p:grpSpPr>
        <a:xfrm>
          <a:off x="0" y="0"/>
          <a:ext cx="0" cy="0"/>
          <a:chOff x="0" y="0"/>
          <a:chExt cx="0" cy="0"/>
        </a:xfrm>
      </p:grpSpPr>
      <p:sp>
        <p:nvSpPr>
          <p:cNvPr id="2" name="Text 0"/>
          <p:cNvSpPr/>
          <p:nvPr/>
        </p:nvSpPr>
        <p:spPr>
          <a:xfrm>
            <a:off x="429768" y="201168"/>
            <a:ext cx="1097280" cy="201168"/>
          </a:xfrm>
          <a:prstGeom prst="rect">
            <a:avLst/>
          </a:prstGeom>
          <a:noFill/>
          <a:ln/>
        </p:spPr>
        <p:txBody>
          <a:bodyPr wrap="square" lIns="635" tIns="635" rIns="635" bIns="635" rtlCol="0" anchor="t">
            <a:normAutofit/>
          </a:bodyPr>
          <a:lstStyle/>
          <a:p>
            <a:pPr algn="l" indent="0" marL="0">
              <a:buNone/>
            </a:pPr>
            <a:r>
              <a:rPr lang="en-US" sz="650" b="1" dirty="0">
                <a:solidFill>
                  <a:srgbClr val="008C95"/>
                </a:solidFill>
                <a:latin typeface="Aptos" pitchFamily="34" charset="0"/>
                <a:ea typeface="Aptos" pitchFamily="34" charset="-122"/>
                <a:cs typeface="Aptos" pitchFamily="34" charset="-120"/>
              </a:rPr>
              <a:t>SECCIÓN 02</a:t>
            </a:r>
            <a:endParaRPr lang="en-US" sz="650" dirty="0"/>
          </a:p>
        </p:txBody>
      </p:sp>
      <p:pic>
        <p:nvPicPr>
          <p:cNvPr id="3" name="Image 0" descr="/mnt/data/ref_ppt_media/image1.png">    </p:cNvPr>
          <p:cNvPicPr>
            <a:picLocks noChangeAspect="1"/>
          </p:cNvPicPr>
          <p:nvPr/>
        </p:nvPicPr>
        <p:blipFill>
          <a:blip r:embed="rId1">
            <a:alphaModFix amt="85000"/>
          </a:blip>
          <a:stretch>
            <a:fillRect/>
          </a:stretch>
        </p:blipFill>
        <p:spPr>
          <a:xfrm>
            <a:off x="173736" y="128016"/>
            <a:ext cx="228600" cy="283464"/>
          </a:xfrm>
          <a:prstGeom prst="rect">
            <a:avLst/>
          </a:prstGeom>
        </p:spPr>
      </p:pic>
      <p:sp>
        <p:nvSpPr>
          <p:cNvPr id="4" name="Text 1"/>
          <p:cNvSpPr/>
          <p:nvPr/>
        </p:nvSpPr>
        <p:spPr>
          <a:xfrm>
            <a:off x="429768" y="420624"/>
            <a:ext cx="7040880" cy="438912"/>
          </a:xfrm>
          <a:prstGeom prst="rect">
            <a:avLst/>
          </a:prstGeom>
          <a:noFill/>
          <a:ln/>
        </p:spPr>
        <p:txBody>
          <a:bodyPr wrap="square" lIns="635" tIns="635" rIns="635" bIns="635" rtlCol="0" anchor="t">
            <a:normAutofit/>
          </a:bodyPr>
          <a:lstStyle/>
          <a:p>
            <a:pPr algn="l" indent="0" marL="0">
              <a:buNone/>
            </a:pPr>
            <a:r>
              <a:rPr lang="en-US" sz="1720" b="1" dirty="0">
                <a:solidFill>
                  <a:srgbClr val="17365D"/>
                </a:solidFill>
                <a:latin typeface="Aptos" pitchFamily="34" charset="0"/>
                <a:ea typeface="Aptos" pitchFamily="34" charset="-122"/>
                <a:cs typeface="Aptos" pitchFamily="34" charset="-120"/>
              </a:rPr>
              <a:t>Objetivo y pregunta de investigación</a:t>
            </a:r>
            <a:endParaRPr lang="en-US" sz="1720" dirty="0"/>
          </a:p>
        </p:txBody>
      </p:sp>
      <p:sp>
        <p:nvSpPr>
          <p:cNvPr id="5" name="Shape 2"/>
          <p:cNvSpPr/>
          <p:nvPr/>
        </p:nvSpPr>
        <p:spPr>
          <a:xfrm>
            <a:off x="429768" y="868680"/>
            <a:ext cx="1920240" cy="0"/>
          </a:xfrm>
          <a:prstGeom prst="line">
            <a:avLst/>
          </a:prstGeom>
          <a:noFill/>
          <a:ln w="15240">
            <a:solidFill>
              <a:srgbClr val="E67E22"/>
            </a:solidFill>
            <a:prstDash val="solid"/>
          </a:ln>
        </p:spPr>
      </p:sp>
      <p:sp>
        <p:nvSpPr>
          <p:cNvPr id="6" name="Text 3"/>
          <p:cNvSpPr/>
          <p:nvPr/>
        </p:nvSpPr>
        <p:spPr>
          <a:xfrm>
            <a:off x="685800" y="1170432"/>
            <a:ext cx="10789920" cy="256032"/>
          </a:xfrm>
          <a:prstGeom prst="rect">
            <a:avLst/>
          </a:prstGeom>
          <a:solidFill>
            <a:srgbClr val="EAF4F8"/>
          </a:solidFill>
          <a:ln>
            <a:solidFill>
              <a:srgbClr val="EAF4F8"/>
            </a:solidFill>
          </a:ln>
        </p:spPr>
        <p:txBody>
          <a:bodyPr wrap="square" lIns="1016" tIns="1016" rIns="1016" bIns="1016" rtlCol="0" anchor="t">
            <a:normAutofit/>
          </a:bodyPr>
          <a:lstStyle/>
          <a:p>
            <a:pPr algn="l" indent="0" marL="0">
              <a:buNone/>
            </a:pPr>
            <a:r>
              <a:rPr lang="en-US" sz="1050" b="1" dirty="0">
                <a:solidFill>
                  <a:srgbClr val="008C95"/>
                </a:solidFill>
                <a:latin typeface="Aptos" pitchFamily="34" charset="0"/>
                <a:ea typeface="Aptos" pitchFamily="34" charset="-122"/>
                <a:cs typeface="Aptos" pitchFamily="34" charset="-120"/>
              </a:rPr>
              <a:t>Objetivo general</a:t>
            </a:r>
            <a:endParaRPr lang="en-US" sz="1050" dirty="0"/>
          </a:p>
        </p:txBody>
      </p:sp>
      <p:sp>
        <p:nvSpPr>
          <p:cNvPr id="7" name="Text 4"/>
          <p:cNvSpPr/>
          <p:nvPr/>
        </p:nvSpPr>
        <p:spPr>
          <a:xfrm>
            <a:off x="685800" y="1444752"/>
            <a:ext cx="10789920" cy="457200"/>
          </a:xfrm>
          <a:prstGeom prst="rect">
            <a:avLst/>
          </a:prstGeom>
          <a:solidFill>
            <a:srgbClr val="EAF4F8"/>
          </a:solidFill>
          <a:ln>
            <a:solidFill>
              <a:srgbClr val="EAF4F8"/>
            </a:solidFill>
          </a:ln>
        </p:spPr>
        <p:txBody>
          <a:bodyPr wrap="square" lIns="1016" tIns="1016" rIns="1016" bIns="1016" rtlCol="0" anchor="t">
            <a:normAutofit/>
          </a:bodyPr>
          <a:lstStyle/>
          <a:p>
            <a:pPr algn="l" indent="0" marL="0">
              <a:buNone/>
            </a:pPr>
            <a:r>
              <a:rPr lang="en-US" sz="1050" dirty="0">
                <a:solidFill>
                  <a:srgbClr val="222222"/>
                </a:solidFill>
                <a:latin typeface="Aptos" pitchFamily="34" charset="0"/>
                <a:ea typeface="Aptos" pitchFamily="34" charset="-122"/>
                <a:cs typeface="Aptos" pitchFamily="34" charset="-120"/>
              </a:rPr>
              <a:t>Construir y comparar modelos de clasificación supervisada para estimar el incumplimiento en créditos de consumo y seleccionar el modelo con mejor equilibrio entre detección del riesgo y calidad de las alertas.</a:t>
            </a:r>
            <a:endParaRPr lang="en-US" sz="1050" dirty="0"/>
          </a:p>
        </p:txBody>
      </p:sp>
      <p:sp>
        <p:nvSpPr>
          <p:cNvPr id="8" name="Text 5"/>
          <p:cNvSpPr/>
          <p:nvPr/>
        </p:nvSpPr>
        <p:spPr>
          <a:xfrm>
            <a:off x="685800" y="2240280"/>
            <a:ext cx="3108960" cy="292608"/>
          </a:xfrm>
          <a:prstGeom prst="rect">
            <a:avLst/>
          </a:prstGeom>
          <a:noFill/>
          <a:ln/>
        </p:spPr>
        <p:txBody>
          <a:bodyPr wrap="square" lIns="635" tIns="635" rIns="635" bIns="635" rtlCol="0" anchor="t">
            <a:normAutofit/>
          </a:bodyPr>
          <a:lstStyle/>
          <a:p>
            <a:pPr algn="l" indent="0" marL="0">
              <a:buNone/>
            </a:pPr>
            <a:r>
              <a:rPr lang="en-US" sz="1320" b="1" dirty="0">
                <a:solidFill>
                  <a:srgbClr val="17365D"/>
                </a:solidFill>
                <a:latin typeface="Aptos" pitchFamily="34" charset="0"/>
                <a:ea typeface="Aptos" pitchFamily="34" charset="-122"/>
                <a:cs typeface="Aptos" pitchFamily="34" charset="-120"/>
              </a:rPr>
              <a:t>Objetivos específicos</a:t>
            </a:r>
            <a:endParaRPr lang="en-US" sz="1320" dirty="0"/>
          </a:p>
        </p:txBody>
      </p:sp>
      <p:sp>
        <p:nvSpPr>
          <p:cNvPr id="9" name="Text 6"/>
          <p:cNvSpPr/>
          <p:nvPr/>
        </p:nvSpPr>
        <p:spPr>
          <a:xfrm>
            <a:off x="749808" y="2633472"/>
            <a:ext cx="5166360" cy="2240280"/>
          </a:xfrm>
          <a:prstGeom prst="rect">
            <a:avLst/>
          </a:prstGeom>
          <a:noFill/>
          <a:ln/>
        </p:spPr>
        <p:txBody>
          <a:bodyPr wrap="square" lIns="508" tIns="508" rIns="508" bIns="508" rtlCol="0" anchor="ctr">
            <a:normAutofit/>
          </a:bodyPr>
          <a:lstStyle/>
          <a:p>
            <a:r>
              <a:rPr lang="en-US" sz="1080" dirty="0">
                <a:solidFill>
                  <a:srgbClr val="222222"/>
                </a:solidFill>
                <a:latin typeface="Aptos" pitchFamily="34" charset="0"/>
                <a:ea typeface="Aptos" pitchFamily="34" charset="-122"/>
                <a:cs typeface="Aptos" pitchFamily="34" charset="-120"/>
              </a:rPr>
              <a:t>Construir la variable objetivo binaria.</a:t>
            </a:r>
            <a:endParaRPr lang="en-US" sz="1080" dirty="0"/>
          </a:p>
          <a:p>
            <a:r>
              <a:rPr lang="en-US" sz="1080" dirty="0">
                <a:solidFill>
                  <a:srgbClr val="222222"/>
                </a:solidFill>
                <a:latin typeface="Aptos" pitchFamily="34" charset="0"/>
                <a:ea typeface="Aptos" pitchFamily="34" charset="-122"/>
                <a:cs typeface="Aptos" pitchFamily="34" charset="-120"/>
              </a:rPr>
              <a:t>Depurar variables no útiles o no disponibles al momento de evaluación.</a:t>
            </a:r>
            <a:endParaRPr lang="en-US" sz="1080" dirty="0"/>
          </a:p>
          <a:p>
            <a:r>
              <a:rPr lang="en-US" sz="1080" dirty="0">
                <a:solidFill>
                  <a:srgbClr val="222222"/>
                </a:solidFill>
                <a:latin typeface="Aptos" pitchFamily="34" charset="0"/>
                <a:ea typeface="Aptos" pitchFamily="34" charset="-122"/>
                <a:cs typeface="Aptos" pitchFamily="34" charset="-120"/>
              </a:rPr>
              <a:t>Tratar desbalance y distribuciones sesgadas.</a:t>
            </a:r>
            <a:endParaRPr lang="en-US" sz="1080" dirty="0"/>
          </a:p>
          <a:p>
            <a:r>
              <a:rPr lang="en-US" sz="1080" dirty="0">
                <a:solidFill>
                  <a:srgbClr val="222222"/>
                </a:solidFill>
                <a:latin typeface="Aptos" pitchFamily="34" charset="0"/>
                <a:ea typeface="Aptos" pitchFamily="34" charset="-122"/>
                <a:cs typeface="Aptos" pitchFamily="34" charset="-120"/>
              </a:rPr>
              <a:t>Comparar siete modelos con cinco métricas.</a:t>
            </a:r>
            <a:endParaRPr lang="en-US" sz="1080" dirty="0"/>
          </a:p>
          <a:p>
            <a:r>
              <a:rPr lang="en-US" sz="1080" dirty="0">
                <a:solidFill>
                  <a:srgbClr val="222222"/>
                </a:solidFill>
                <a:latin typeface="Aptos" pitchFamily="34" charset="0"/>
                <a:ea typeface="Aptos" pitchFamily="34" charset="-122"/>
                <a:cs typeface="Aptos" pitchFamily="34" charset="-120"/>
              </a:rPr>
              <a:t>Analizar errores, variables importantes e impacto operativo.</a:t>
            </a:r>
            <a:endParaRPr lang="en-US" sz="1080" dirty="0"/>
          </a:p>
          <a:p>
            <a:r>
              <a:rPr lang="en-US" sz="1080" dirty="0">
                <a:solidFill>
                  <a:srgbClr val="222222"/>
                </a:solidFill>
                <a:latin typeface="Aptos" pitchFamily="34" charset="0"/>
                <a:ea typeface="Aptos" pitchFamily="34" charset="-122"/>
                <a:cs typeface="Aptos" pitchFamily="34" charset="-120"/>
              </a:rPr>
              <a:t>Ubicar la propuesta frente a la literatura ampliada.</a:t>
            </a:r>
            <a:endParaRPr lang="en-US" sz="1080" dirty="0"/>
          </a:p>
        </p:txBody>
      </p:sp>
      <p:sp>
        <p:nvSpPr>
          <p:cNvPr id="10" name="Text 7"/>
          <p:cNvSpPr/>
          <p:nvPr/>
        </p:nvSpPr>
        <p:spPr>
          <a:xfrm>
            <a:off x="6400800" y="2240280"/>
            <a:ext cx="4343400" cy="256032"/>
          </a:xfrm>
          <a:prstGeom prst="rect">
            <a:avLst/>
          </a:prstGeom>
          <a:solidFill>
            <a:srgbClr val="FFF2E6"/>
          </a:solidFill>
          <a:ln>
            <a:solidFill>
              <a:srgbClr val="FFF2E6"/>
            </a:solidFill>
          </a:ln>
        </p:spPr>
        <p:txBody>
          <a:bodyPr wrap="square" lIns="1016" tIns="1016" rIns="1016" bIns="1016" rtlCol="0" anchor="t">
            <a:normAutofit/>
          </a:bodyPr>
          <a:lstStyle/>
          <a:p>
            <a:pPr algn="l" indent="0" marL="0">
              <a:buNone/>
            </a:pPr>
            <a:r>
              <a:rPr lang="en-US" sz="1050" b="1" dirty="0">
                <a:solidFill>
                  <a:srgbClr val="E67E22"/>
                </a:solidFill>
                <a:latin typeface="Aptos" pitchFamily="34" charset="0"/>
                <a:ea typeface="Aptos" pitchFamily="34" charset="-122"/>
                <a:cs typeface="Aptos" pitchFamily="34" charset="-120"/>
              </a:rPr>
              <a:t>Pregunta de investigación</a:t>
            </a:r>
            <a:endParaRPr lang="en-US" sz="1050" dirty="0"/>
          </a:p>
        </p:txBody>
      </p:sp>
      <p:sp>
        <p:nvSpPr>
          <p:cNvPr id="11" name="Text 8"/>
          <p:cNvSpPr/>
          <p:nvPr/>
        </p:nvSpPr>
        <p:spPr>
          <a:xfrm>
            <a:off x="6400800" y="2514600"/>
            <a:ext cx="4343400" cy="1051560"/>
          </a:xfrm>
          <a:prstGeom prst="rect">
            <a:avLst/>
          </a:prstGeom>
          <a:solidFill>
            <a:srgbClr val="FFF2E6"/>
          </a:solidFill>
          <a:ln>
            <a:solidFill>
              <a:srgbClr val="FFF2E6"/>
            </a:solidFill>
          </a:ln>
        </p:spPr>
        <p:txBody>
          <a:bodyPr wrap="square" lIns="1016" tIns="1016" rIns="1016" bIns="1016" rtlCol="0" anchor="t">
            <a:normAutofit/>
          </a:bodyPr>
          <a:lstStyle/>
          <a:p>
            <a:pPr algn="l" indent="0" marL="0">
              <a:buNone/>
            </a:pPr>
            <a:r>
              <a:rPr lang="en-US" sz="1050" dirty="0">
                <a:solidFill>
                  <a:srgbClr val="222222"/>
                </a:solidFill>
                <a:latin typeface="Aptos" pitchFamily="34" charset="0"/>
                <a:ea typeface="Aptos" pitchFamily="34" charset="-122"/>
                <a:cs typeface="Aptos" pitchFamily="34" charset="-120"/>
              </a:rPr>
              <a:t>¿Qué tan bien se puede anticipar el incumplimiento usando variables financieras, condiciones del préstamo y datos de gestión disponibles?</a:t>
            </a:r>
            <a:endParaRPr lang="en-US" sz="1050" dirty="0"/>
          </a:p>
        </p:txBody>
      </p:sp>
      <p:sp>
        <p:nvSpPr>
          <p:cNvPr id="12" name="Text 9"/>
          <p:cNvSpPr/>
          <p:nvPr/>
        </p:nvSpPr>
        <p:spPr>
          <a:xfrm>
            <a:off x="6400800" y="4069080"/>
            <a:ext cx="2743200" cy="274320"/>
          </a:xfrm>
          <a:prstGeom prst="rect">
            <a:avLst/>
          </a:prstGeom>
          <a:noFill/>
          <a:ln/>
        </p:spPr>
        <p:txBody>
          <a:bodyPr wrap="square" lIns="635" tIns="635" rIns="635" bIns="635" rtlCol="0" anchor="t">
            <a:normAutofit/>
          </a:bodyPr>
          <a:lstStyle/>
          <a:p>
            <a:pPr algn="l" indent="0" marL="0">
              <a:buNone/>
            </a:pPr>
            <a:r>
              <a:rPr lang="en-US" sz="1200" b="1" dirty="0">
                <a:solidFill>
                  <a:srgbClr val="008C95"/>
                </a:solidFill>
                <a:latin typeface="Aptos" pitchFamily="34" charset="0"/>
                <a:ea typeface="Aptos" pitchFamily="34" charset="-122"/>
                <a:cs typeface="Aptos" pitchFamily="34" charset="-120"/>
              </a:rPr>
              <a:t>Criterio de lectura</a:t>
            </a:r>
            <a:endParaRPr lang="en-US" sz="1200" dirty="0"/>
          </a:p>
        </p:txBody>
      </p:sp>
      <p:sp>
        <p:nvSpPr>
          <p:cNvPr id="13" name="Text 10"/>
          <p:cNvSpPr/>
          <p:nvPr/>
        </p:nvSpPr>
        <p:spPr>
          <a:xfrm>
            <a:off x="6400800" y="4407408"/>
            <a:ext cx="4160520" cy="1234440"/>
          </a:xfrm>
          <a:prstGeom prst="rect">
            <a:avLst/>
          </a:prstGeom>
          <a:noFill/>
          <a:ln/>
        </p:spPr>
        <p:txBody>
          <a:bodyPr wrap="square" lIns="508" tIns="508" rIns="508" bIns="508" rtlCol="0" anchor="ctr">
            <a:normAutofit/>
          </a:bodyPr>
          <a:lstStyle/>
          <a:p>
            <a:r>
              <a:rPr lang="en-US" sz="1080" dirty="0">
                <a:solidFill>
                  <a:srgbClr val="222222"/>
                </a:solidFill>
                <a:latin typeface="Aptos" pitchFamily="34" charset="0"/>
                <a:ea typeface="Aptos" pitchFamily="34" charset="-122"/>
                <a:cs typeface="Aptos" pitchFamily="34" charset="-120"/>
              </a:rPr>
              <a:t>No se selecciona el modelo solo por accuracy.</a:t>
            </a:r>
            <a:endParaRPr lang="en-US" sz="1080" dirty="0"/>
          </a:p>
          <a:p>
            <a:r>
              <a:rPr lang="en-US" sz="1080" dirty="0">
                <a:solidFill>
                  <a:srgbClr val="222222"/>
                </a:solidFill>
                <a:latin typeface="Aptos" pitchFamily="34" charset="0"/>
                <a:ea typeface="Aptos" pitchFamily="34" charset="-122"/>
                <a:cs typeface="Aptos" pitchFamily="34" charset="-120"/>
              </a:rPr>
              <a:t>Interesan recall, precision, F1 y ROC AUC.</a:t>
            </a:r>
            <a:endParaRPr lang="en-US" sz="1080" dirty="0"/>
          </a:p>
          <a:p>
            <a:r>
              <a:rPr lang="en-US" sz="1080" dirty="0">
                <a:solidFill>
                  <a:srgbClr val="222222"/>
                </a:solidFill>
                <a:latin typeface="Aptos" pitchFamily="34" charset="0"/>
                <a:ea typeface="Aptos" pitchFamily="34" charset="-122"/>
                <a:cs typeface="Aptos" pitchFamily="34" charset="-120"/>
              </a:rPr>
              <a:t>La salida debe ser útil como priorización, no como rechazo automático.</a:t>
            </a:r>
            <a:endParaRPr lang="en-US" sz="1080" dirty="0"/>
          </a:p>
        </p:txBody>
      </p:sp>
      <p:sp>
        <p:nvSpPr>
          <p:cNvPr id="14" name="Text 11"/>
          <p:cNvSpPr/>
          <p:nvPr/>
        </p:nvSpPr>
        <p:spPr>
          <a:xfrm>
            <a:off x="8778240" y="6574536"/>
            <a:ext cx="2560320" cy="146304"/>
          </a:xfrm>
          <a:prstGeom prst="rect">
            <a:avLst/>
          </a:prstGeom>
          <a:noFill/>
          <a:ln/>
        </p:spPr>
        <p:txBody>
          <a:bodyPr wrap="square" lIns="635" tIns="635" rIns="635" bIns="635" rtlCol="0" anchor="t">
            <a:normAutofit/>
          </a:bodyPr>
          <a:lstStyle/>
          <a:p>
            <a:pPr algn="r" indent="0" marL="0">
              <a:buNone/>
            </a:pPr>
            <a:r>
              <a:rPr lang="en-US" sz="580" dirty="0">
                <a:solidFill>
                  <a:srgbClr val="6B7280"/>
                </a:solidFill>
                <a:latin typeface="Aptos" pitchFamily="34" charset="0"/>
                <a:ea typeface="Aptos" pitchFamily="34" charset="-122"/>
                <a:cs typeface="Aptos" pitchFamily="34" charset="-120"/>
              </a:rPr>
              <a:t>Trabajo Final · Créditos de Consumo</a:t>
            </a:r>
            <a:endParaRPr lang="en-US" sz="580" dirty="0"/>
          </a:p>
        </p:txBody>
      </p:sp>
      <p:sp>
        <p:nvSpPr>
          <p:cNvPr id="15" name="Text 12"/>
          <p:cNvSpPr/>
          <p:nvPr/>
        </p:nvSpPr>
        <p:spPr>
          <a:xfrm>
            <a:off x="11521440" y="6565392"/>
            <a:ext cx="182880" cy="146304"/>
          </a:xfrm>
          <a:prstGeom prst="rect">
            <a:avLst/>
          </a:prstGeom>
          <a:noFill/>
          <a:ln/>
        </p:spPr>
        <p:txBody>
          <a:bodyPr wrap="square" lIns="635" tIns="635" rIns="635" bIns="635" rtlCol="0" anchor="t">
            <a:normAutofit/>
          </a:bodyPr>
          <a:lstStyle/>
          <a:p>
            <a:pPr algn="r" indent="0" marL="0">
              <a:buNone/>
            </a:pPr>
            <a:r>
              <a:rPr lang="en-US" sz="600" dirty="0">
                <a:solidFill>
                  <a:srgbClr val="6B7280"/>
                </a:solidFill>
                <a:latin typeface="Aptos" pitchFamily="34" charset="0"/>
                <a:ea typeface="Aptos" pitchFamily="34" charset="-122"/>
                <a:cs typeface="Aptos" pitchFamily="34" charset="-120"/>
              </a:rPr>
              <a:t>5</a:t>
            </a:r>
            <a:endParaRPr lang="en-US" sz="6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spTree>
      <p:nvGrpSpPr>
        <p:cNvPr id="1" name=""/>
        <p:cNvGrpSpPr/>
        <p:nvPr/>
      </p:nvGrpSpPr>
      <p:grpSpPr>
        <a:xfrm>
          <a:off x="0" y="0"/>
          <a:ext cx="0" cy="0"/>
          <a:chOff x="0" y="0"/>
          <a:chExt cx="0" cy="0"/>
        </a:xfrm>
      </p:grpSpPr>
      <p:sp>
        <p:nvSpPr>
          <p:cNvPr id="2" name="Text 0"/>
          <p:cNvSpPr/>
          <p:nvPr/>
        </p:nvSpPr>
        <p:spPr>
          <a:xfrm>
            <a:off x="429768" y="201168"/>
            <a:ext cx="1097280" cy="201168"/>
          </a:xfrm>
          <a:prstGeom prst="rect">
            <a:avLst/>
          </a:prstGeom>
          <a:noFill/>
          <a:ln/>
        </p:spPr>
        <p:txBody>
          <a:bodyPr wrap="square" lIns="635" tIns="635" rIns="635" bIns="635" rtlCol="0" anchor="t">
            <a:normAutofit/>
          </a:bodyPr>
          <a:lstStyle/>
          <a:p>
            <a:pPr algn="l" indent="0" marL="0">
              <a:buNone/>
            </a:pPr>
            <a:r>
              <a:rPr lang="en-US" sz="650" b="1" dirty="0">
                <a:solidFill>
                  <a:srgbClr val="008C95"/>
                </a:solidFill>
                <a:latin typeface="Aptos" pitchFamily="34" charset="0"/>
                <a:ea typeface="Aptos" pitchFamily="34" charset="-122"/>
                <a:cs typeface="Aptos" pitchFamily="34" charset="-120"/>
              </a:rPr>
              <a:t>SECCIÓN 03</a:t>
            </a:r>
            <a:endParaRPr lang="en-US" sz="650" dirty="0"/>
          </a:p>
        </p:txBody>
      </p:sp>
      <p:pic>
        <p:nvPicPr>
          <p:cNvPr id="3" name="Image 0" descr="/mnt/data/ref_ppt_media/image1.png">    </p:cNvPr>
          <p:cNvPicPr>
            <a:picLocks noChangeAspect="1"/>
          </p:cNvPicPr>
          <p:nvPr/>
        </p:nvPicPr>
        <p:blipFill>
          <a:blip r:embed="rId1">
            <a:alphaModFix amt="85000"/>
          </a:blip>
          <a:stretch>
            <a:fillRect/>
          </a:stretch>
        </p:blipFill>
        <p:spPr>
          <a:xfrm>
            <a:off x="173736" y="128016"/>
            <a:ext cx="228600" cy="283464"/>
          </a:xfrm>
          <a:prstGeom prst="rect">
            <a:avLst/>
          </a:prstGeom>
        </p:spPr>
      </p:pic>
      <p:sp>
        <p:nvSpPr>
          <p:cNvPr id="4" name="Text 1"/>
          <p:cNvSpPr/>
          <p:nvPr/>
        </p:nvSpPr>
        <p:spPr>
          <a:xfrm>
            <a:off x="429768" y="420624"/>
            <a:ext cx="7040880" cy="438912"/>
          </a:xfrm>
          <a:prstGeom prst="rect">
            <a:avLst/>
          </a:prstGeom>
          <a:noFill/>
          <a:ln/>
        </p:spPr>
        <p:txBody>
          <a:bodyPr wrap="square" lIns="635" tIns="635" rIns="635" bIns="635" rtlCol="0" anchor="t">
            <a:normAutofit/>
          </a:bodyPr>
          <a:lstStyle/>
          <a:p>
            <a:pPr algn="l" indent="0" marL="0">
              <a:buNone/>
            </a:pPr>
            <a:r>
              <a:rPr lang="en-US" sz="1720" b="1" dirty="0">
                <a:solidFill>
                  <a:srgbClr val="17365D"/>
                </a:solidFill>
                <a:latin typeface="Aptos" pitchFamily="34" charset="0"/>
                <a:ea typeface="Aptos" pitchFamily="34" charset="-122"/>
                <a:cs typeface="Aptos" pitchFamily="34" charset="-120"/>
              </a:rPr>
              <a:t>Estado del arte usado para posicionar el proyecto</a:t>
            </a:r>
            <a:endParaRPr lang="en-US" sz="1720" dirty="0"/>
          </a:p>
        </p:txBody>
      </p:sp>
      <p:sp>
        <p:nvSpPr>
          <p:cNvPr id="5" name="Shape 2"/>
          <p:cNvSpPr/>
          <p:nvPr/>
        </p:nvSpPr>
        <p:spPr>
          <a:xfrm>
            <a:off x="429768" y="868680"/>
            <a:ext cx="1920240" cy="0"/>
          </a:xfrm>
          <a:prstGeom prst="line">
            <a:avLst/>
          </a:prstGeom>
          <a:noFill/>
          <a:ln w="15240">
            <a:solidFill>
              <a:srgbClr val="E67E22"/>
            </a:solidFill>
            <a:prstDash val="solid"/>
          </a:ln>
        </p:spPr>
      </p:sp>
      <p:sp>
        <p:nvSpPr>
          <p:cNvPr id="6" name="Text 3"/>
          <p:cNvSpPr/>
          <p:nvPr/>
        </p:nvSpPr>
        <p:spPr>
          <a:xfrm>
            <a:off x="685800" y="1115568"/>
            <a:ext cx="9692640" cy="475488"/>
          </a:xfrm>
          <a:prstGeom prst="rect">
            <a:avLst/>
          </a:prstGeom>
          <a:noFill/>
          <a:ln/>
        </p:spPr>
        <p:txBody>
          <a:bodyPr wrap="square" lIns="635" tIns="635" rIns="635" bIns="635" rtlCol="0" anchor="t">
            <a:normAutofit/>
          </a:bodyPr>
          <a:lstStyle/>
          <a:p>
            <a:pPr algn="l" indent="0" marL="0">
              <a:buNone/>
            </a:pPr>
            <a:r>
              <a:rPr lang="en-US" sz="1250" dirty="0">
                <a:solidFill>
                  <a:srgbClr val="222222"/>
                </a:solidFill>
                <a:latin typeface="Aptos" pitchFamily="34" charset="0"/>
                <a:ea typeface="Aptos" pitchFamily="34" charset="-122"/>
                <a:cs typeface="Aptos" pitchFamily="34" charset="-120"/>
              </a:rPr>
              <a:t>La revisión ampliada sitúa el proyecto dentro de cuatro líneas de trabajo: credit scoring tradicional, benchmarking de modelos, tratamiento del desbalance y explicabilidad.</a:t>
            </a:r>
            <a:endParaRPr lang="en-US" sz="1250" dirty="0"/>
          </a:p>
        </p:txBody>
      </p:sp>
      <p:sp>
        <p:nvSpPr>
          <p:cNvPr id="7" name="Text 4"/>
          <p:cNvSpPr/>
          <p:nvPr/>
        </p:nvSpPr>
        <p:spPr>
          <a:xfrm>
            <a:off x="685800" y="1874520"/>
            <a:ext cx="4754880" cy="256032"/>
          </a:xfrm>
          <a:prstGeom prst="rect">
            <a:avLst/>
          </a:prstGeom>
          <a:solidFill>
            <a:srgbClr val="EAF4F8"/>
          </a:solidFill>
          <a:ln>
            <a:solidFill>
              <a:srgbClr val="EAF4F8"/>
            </a:solidFill>
          </a:ln>
        </p:spPr>
        <p:txBody>
          <a:bodyPr wrap="square" lIns="1016" tIns="1016" rIns="1016" bIns="1016" rtlCol="0" anchor="t">
            <a:normAutofit/>
          </a:bodyPr>
          <a:lstStyle/>
          <a:p>
            <a:pPr algn="l" indent="0" marL="0">
              <a:buNone/>
            </a:pPr>
            <a:r>
              <a:rPr lang="en-US" sz="1050" b="1" dirty="0">
                <a:solidFill>
                  <a:srgbClr val="008C95"/>
                </a:solidFill>
                <a:latin typeface="Aptos" pitchFamily="34" charset="0"/>
                <a:ea typeface="Aptos" pitchFamily="34" charset="-122"/>
                <a:cs typeface="Aptos" pitchFamily="34" charset="-120"/>
              </a:rPr>
              <a:t>Credit scoring</a:t>
            </a:r>
            <a:endParaRPr lang="en-US" sz="1050" dirty="0"/>
          </a:p>
        </p:txBody>
      </p:sp>
      <p:sp>
        <p:nvSpPr>
          <p:cNvPr id="8" name="Text 5"/>
          <p:cNvSpPr/>
          <p:nvPr/>
        </p:nvSpPr>
        <p:spPr>
          <a:xfrm>
            <a:off x="685800" y="2148840"/>
            <a:ext cx="4754880" cy="713232"/>
          </a:xfrm>
          <a:prstGeom prst="rect">
            <a:avLst/>
          </a:prstGeom>
          <a:solidFill>
            <a:srgbClr val="EAF4F8"/>
          </a:solidFill>
          <a:ln>
            <a:solidFill>
              <a:srgbClr val="EAF4F8"/>
            </a:solidFill>
          </a:ln>
        </p:spPr>
        <p:txBody>
          <a:bodyPr wrap="square" lIns="1016" tIns="1016" rIns="1016" bIns="1016" rtlCol="0" anchor="t">
            <a:normAutofit/>
          </a:bodyPr>
          <a:lstStyle/>
          <a:p>
            <a:pPr algn="l" indent="0" marL="0">
              <a:buNone/>
            </a:pPr>
            <a:r>
              <a:rPr lang="en-US" sz="1050" dirty="0">
                <a:solidFill>
                  <a:srgbClr val="222222"/>
                </a:solidFill>
                <a:latin typeface="Aptos" pitchFamily="34" charset="0"/>
                <a:ea typeface="Aptos" pitchFamily="34" charset="-122"/>
                <a:cs typeface="Aptos" pitchFamily="34" charset="-120"/>
              </a:rPr>
              <a:t>Hand &amp; Henley; Brown &amp; Mues</a:t>
            </a:r>
            <a:endParaRPr lang="en-US" sz="1050" dirty="0"/>
          </a:p>
          <a:p>
            <a:pPr algn="l" indent="0" marL="0">
              <a:buNone/>
            </a:pPr>
            <a:r>
              <a:rPr lang="en-US" sz="1050" dirty="0">
                <a:solidFill>
                  <a:srgbClr val="222222"/>
                </a:solidFill>
                <a:latin typeface="Aptos" pitchFamily="34" charset="0"/>
                <a:ea typeface="Aptos" pitchFamily="34" charset="-122"/>
                <a:cs typeface="Aptos" pitchFamily="34" charset="-120"/>
              </a:rPr>
              <a:t>Fundamentos, selección de variables y lectura de errores.</a:t>
            </a:r>
            <a:endParaRPr lang="en-US" sz="1050" dirty="0"/>
          </a:p>
        </p:txBody>
      </p:sp>
      <p:sp>
        <p:nvSpPr>
          <p:cNvPr id="9" name="Text 6"/>
          <p:cNvSpPr/>
          <p:nvPr/>
        </p:nvSpPr>
        <p:spPr>
          <a:xfrm>
            <a:off x="6172200" y="1874520"/>
            <a:ext cx="4754880" cy="256032"/>
          </a:xfrm>
          <a:prstGeom prst="rect">
            <a:avLst/>
          </a:prstGeom>
          <a:solidFill>
            <a:srgbClr val="FFF2E6"/>
          </a:solidFill>
          <a:ln>
            <a:solidFill>
              <a:srgbClr val="FFF2E6"/>
            </a:solidFill>
          </a:ln>
        </p:spPr>
        <p:txBody>
          <a:bodyPr wrap="square" lIns="1016" tIns="1016" rIns="1016" bIns="1016" rtlCol="0" anchor="t">
            <a:normAutofit/>
          </a:bodyPr>
          <a:lstStyle/>
          <a:p>
            <a:pPr algn="l" indent="0" marL="0">
              <a:buNone/>
            </a:pPr>
            <a:r>
              <a:rPr lang="en-US" sz="1050" b="1" dirty="0">
                <a:solidFill>
                  <a:srgbClr val="E67E22"/>
                </a:solidFill>
                <a:latin typeface="Aptos" pitchFamily="34" charset="0"/>
                <a:ea typeface="Aptos" pitchFamily="34" charset="-122"/>
                <a:cs typeface="Aptos" pitchFamily="34" charset="-120"/>
              </a:rPr>
              <a:t>Benchmarking</a:t>
            </a:r>
            <a:endParaRPr lang="en-US" sz="1050" dirty="0"/>
          </a:p>
        </p:txBody>
      </p:sp>
      <p:sp>
        <p:nvSpPr>
          <p:cNvPr id="10" name="Text 7"/>
          <p:cNvSpPr/>
          <p:nvPr/>
        </p:nvSpPr>
        <p:spPr>
          <a:xfrm>
            <a:off x="6172200" y="2148840"/>
            <a:ext cx="4754880" cy="713232"/>
          </a:xfrm>
          <a:prstGeom prst="rect">
            <a:avLst/>
          </a:prstGeom>
          <a:solidFill>
            <a:srgbClr val="FFF2E6"/>
          </a:solidFill>
          <a:ln>
            <a:solidFill>
              <a:srgbClr val="FFF2E6"/>
            </a:solidFill>
          </a:ln>
        </p:spPr>
        <p:txBody>
          <a:bodyPr wrap="square" lIns="1016" tIns="1016" rIns="1016" bIns="1016" rtlCol="0" anchor="t">
            <a:normAutofit/>
          </a:bodyPr>
          <a:lstStyle/>
          <a:p>
            <a:pPr algn="l" indent="0" marL="0">
              <a:buNone/>
            </a:pPr>
            <a:r>
              <a:rPr lang="en-US" sz="1050" dirty="0">
                <a:solidFill>
                  <a:srgbClr val="222222"/>
                </a:solidFill>
                <a:latin typeface="Aptos" pitchFamily="34" charset="0"/>
                <a:ea typeface="Aptos" pitchFamily="34" charset="-122"/>
                <a:cs typeface="Aptos" pitchFamily="34" charset="-120"/>
              </a:rPr>
              <a:t>Lessmann et al.; Gunnarsson et al.</a:t>
            </a:r>
            <a:endParaRPr lang="en-US" sz="1050" dirty="0"/>
          </a:p>
          <a:p>
            <a:pPr algn="l" indent="0" marL="0">
              <a:buNone/>
            </a:pPr>
            <a:r>
              <a:rPr lang="en-US" sz="1050" dirty="0">
                <a:solidFill>
                  <a:srgbClr val="222222"/>
                </a:solidFill>
                <a:latin typeface="Aptos" pitchFamily="34" charset="0"/>
                <a:ea typeface="Aptos" pitchFamily="34" charset="-122"/>
                <a:cs typeface="Aptos" pitchFamily="34" charset="-120"/>
              </a:rPr>
              <a:t>Comparación amplia de algoritmos y utilidad de ensambles.</a:t>
            </a:r>
            <a:endParaRPr lang="en-US" sz="1050" dirty="0"/>
          </a:p>
        </p:txBody>
      </p:sp>
      <p:sp>
        <p:nvSpPr>
          <p:cNvPr id="11" name="Text 8"/>
          <p:cNvSpPr/>
          <p:nvPr/>
        </p:nvSpPr>
        <p:spPr>
          <a:xfrm>
            <a:off x="685800" y="3337560"/>
            <a:ext cx="4754880" cy="256032"/>
          </a:xfrm>
          <a:prstGeom prst="rect">
            <a:avLst/>
          </a:prstGeom>
          <a:solidFill>
            <a:srgbClr val="EAF4F8"/>
          </a:solidFill>
          <a:ln>
            <a:solidFill>
              <a:srgbClr val="EAF4F8"/>
            </a:solidFill>
          </a:ln>
        </p:spPr>
        <p:txBody>
          <a:bodyPr wrap="square" lIns="1016" tIns="1016" rIns="1016" bIns="1016" rtlCol="0" anchor="t">
            <a:normAutofit/>
          </a:bodyPr>
          <a:lstStyle/>
          <a:p>
            <a:pPr algn="l" indent="0" marL="0">
              <a:buNone/>
            </a:pPr>
            <a:r>
              <a:rPr lang="en-US" sz="1050" b="1" dirty="0">
                <a:solidFill>
                  <a:srgbClr val="008C95"/>
                </a:solidFill>
                <a:latin typeface="Aptos" pitchFamily="34" charset="0"/>
                <a:ea typeface="Aptos" pitchFamily="34" charset="-122"/>
                <a:cs typeface="Aptos" pitchFamily="34" charset="-120"/>
              </a:rPr>
              <a:t>Desbalance y costo</a:t>
            </a:r>
            <a:endParaRPr lang="en-US" sz="1050" dirty="0"/>
          </a:p>
        </p:txBody>
      </p:sp>
      <p:sp>
        <p:nvSpPr>
          <p:cNvPr id="12" name="Text 9"/>
          <p:cNvSpPr/>
          <p:nvPr/>
        </p:nvSpPr>
        <p:spPr>
          <a:xfrm>
            <a:off x="685800" y="3611880"/>
            <a:ext cx="4754880" cy="713232"/>
          </a:xfrm>
          <a:prstGeom prst="rect">
            <a:avLst/>
          </a:prstGeom>
          <a:solidFill>
            <a:srgbClr val="EAF4F8"/>
          </a:solidFill>
          <a:ln>
            <a:solidFill>
              <a:srgbClr val="EAF4F8"/>
            </a:solidFill>
          </a:ln>
        </p:spPr>
        <p:txBody>
          <a:bodyPr wrap="square" lIns="1016" tIns="1016" rIns="1016" bIns="1016" rtlCol="0" anchor="t">
            <a:normAutofit/>
          </a:bodyPr>
          <a:lstStyle/>
          <a:p>
            <a:pPr algn="l" indent="0" marL="0">
              <a:buNone/>
            </a:pPr>
            <a:r>
              <a:rPr lang="en-US" sz="1050" dirty="0">
                <a:solidFill>
                  <a:srgbClr val="222222"/>
                </a:solidFill>
                <a:latin typeface="Aptos" pitchFamily="34" charset="0"/>
                <a:ea typeface="Aptos" pitchFamily="34" charset="-122"/>
                <a:cs typeface="Aptos" pitchFamily="34" charset="-120"/>
              </a:rPr>
              <a:t>Xiao et al.; Li et al.; SMOTE</a:t>
            </a:r>
            <a:endParaRPr lang="en-US" sz="1050" dirty="0"/>
          </a:p>
          <a:p>
            <a:pPr algn="l" indent="0" marL="0">
              <a:buNone/>
            </a:pPr>
            <a:r>
              <a:rPr lang="en-US" sz="1050" dirty="0">
                <a:solidFill>
                  <a:srgbClr val="222222"/>
                </a:solidFill>
                <a:latin typeface="Aptos" pitchFamily="34" charset="0"/>
                <a:ea typeface="Aptos" pitchFamily="34" charset="-122"/>
                <a:cs typeface="Aptos" pitchFamily="34" charset="-120"/>
              </a:rPr>
              <a:t>No todos los errores cuestan igual; evaluar balanceo y umbral.</a:t>
            </a:r>
            <a:endParaRPr lang="en-US" sz="1050" dirty="0"/>
          </a:p>
        </p:txBody>
      </p:sp>
      <p:sp>
        <p:nvSpPr>
          <p:cNvPr id="13" name="Text 10"/>
          <p:cNvSpPr/>
          <p:nvPr/>
        </p:nvSpPr>
        <p:spPr>
          <a:xfrm>
            <a:off x="6172200" y="3337560"/>
            <a:ext cx="4754880" cy="256032"/>
          </a:xfrm>
          <a:prstGeom prst="rect">
            <a:avLst/>
          </a:prstGeom>
          <a:solidFill>
            <a:srgbClr val="FFF2E6"/>
          </a:solidFill>
          <a:ln>
            <a:solidFill>
              <a:srgbClr val="FFF2E6"/>
            </a:solidFill>
          </a:ln>
        </p:spPr>
        <p:txBody>
          <a:bodyPr wrap="square" lIns="1016" tIns="1016" rIns="1016" bIns="1016" rtlCol="0" anchor="t">
            <a:normAutofit/>
          </a:bodyPr>
          <a:lstStyle/>
          <a:p>
            <a:pPr algn="l" indent="0" marL="0">
              <a:buNone/>
            </a:pPr>
            <a:r>
              <a:rPr lang="en-US" sz="1050" b="1" dirty="0">
                <a:solidFill>
                  <a:srgbClr val="E67E22"/>
                </a:solidFill>
                <a:latin typeface="Aptos" pitchFamily="34" charset="0"/>
                <a:ea typeface="Aptos" pitchFamily="34" charset="-122"/>
                <a:cs typeface="Aptos" pitchFamily="34" charset="-120"/>
              </a:rPr>
              <a:t>Explicabilidad</a:t>
            </a:r>
            <a:endParaRPr lang="en-US" sz="1050" dirty="0"/>
          </a:p>
        </p:txBody>
      </p:sp>
      <p:sp>
        <p:nvSpPr>
          <p:cNvPr id="14" name="Text 11"/>
          <p:cNvSpPr/>
          <p:nvPr/>
        </p:nvSpPr>
        <p:spPr>
          <a:xfrm>
            <a:off x="6172200" y="3611880"/>
            <a:ext cx="4754880" cy="713232"/>
          </a:xfrm>
          <a:prstGeom prst="rect">
            <a:avLst/>
          </a:prstGeom>
          <a:solidFill>
            <a:srgbClr val="FFF2E6"/>
          </a:solidFill>
          <a:ln>
            <a:solidFill>
              <a:srgbClr val="FFF2E6"/>
            </a:solidFill>
          </a:ln>
        </p:spPr>
        <p:txBody>
          <a:bodyPr wrap="square" lIns="1016" tIns="1016" rIns="1016" bIns="1016" rtlCol="0" anchor="t">
            <a:normAutofit/>
          </a:bodyPr>
          <a:lstStyle/>
          <a:p>
            <a:pPr algn="l" indent="0" marL="0">
              <a:buNone/>
            </a:pPr>
            <a:r>
              <a:rPr lang="en-US" sz="1050" dirty="0">
                <a:solidFill>
                  <a:srgbClr val="222222"/>
                </a:solidFill>
                <a:latin typeface="Aptos" pitchFamily="34" charset="0"/>
                <a:ea typeface="Aptos" pitchFamily="34" charset="-122"/>
                <a:cs typeface="Aptos" pitchFamily="34" charset="-120"/>
              </a:rPr>
              <a:t>Bussmann; Zhu; Li &amp; Wu; Monje</a:t>
            </a:r>
            <a:endParaRPr lang="en-US" sz="1050" dirty="0"/>
          </a:p>
          <a:p>
            <a:pPr algn="l" indent="0" marL="0">
              <a:buNone/>
            </a:pPr>
            <a:r>
              <a:rPr lang="en-US" sz="1050" dirty="0">
                <a:solidFill>
                  <a:srgbClr val="222222"/>
                </a:solidFill>
                <a:latin typeface="Aptos" pitchFamily="34" charset="0"/>
                <a:ea typeface="Aptos" pitchFamily="34" charset="-122"/>
                <a:cs typeface="Aptos" pitchFamily="34" charset="-120"/>
              </a:rPr>
              <a:t>Explicar predicciones con SHAP/LIME y validar estabilidad.</a:t>
            </a:r>
            <a:endParaRPr lang="en-US" sz="1050" dirty="0"/>
          </a:p>
        </p:txBody>
      </p:sp>
      <p:sp>
        <p:nvSpPr>
          <p:cNvPr id="15" name="Text 12"/>
          <p:cNvSpPr/>
          <p:nvPr/>
        </p:nvSpPr>
        <p:spPr>
          <a:xfrm>
            <a:off x="685800" y="5349240"/>
            <a:ext cx="10332720" cy="548640"/>
          </a:xfrm>
          <a:prstGeom prst="rect">
            <a:avLst/>
          </a:prstGeom>
          <a:solidFill>
            <a:srgbClr val="F4F6F7"/>
          </a:solidFill>
          <a:ln>
            <a:solidFill>
              <a:srgbClr val="F4F6F7"/>
            </a:solidFill>
          </a:ln>
        </p:spPr>
        <p:txBody>
          <a:bodyPr wrap="square" lIns="1270" tIns="1270" rIns="1270" bIns="1270" rtlCol="0" anchor="t">
            <a:normAutofit/>
          </a:bodyPr>
          <a:lstStyle/>
          <a:p>
            <a:pPr algn="l" indent="0" marL="0">
              <a:buNone/>
            </a:pPr>
            <a:r>
              <a:rPr lang="en-US" sz="1150" dirty="0">
                <a:solidFill>
                  <a:srgbClr val="17365D"/>
                </a:solidFill>
                <a:latin typeface="Aptos" pitchFamily="34" charset="0"/>
                <a:ea typeface="Aptos" pitchFamily="34" charset="-122"/>
                <a:cs typeface="Aptos" pitchFamily="34" charset="-120"/>
              </a:rPr>
              <a:t>Tres trabajos se mantienen como comparación detallada: Khandani et al. (comportamiento y evaluación económica), Bussmann et al. (explicación individual) y Zhu et al. (default en préstamos personales).</a:t>
            </a:r>
            <a:endParaRPr lang="en-US" sz="1150" dirty="0"/>
          </a:p>
        </p:txBody>
      </p:sp>
      <p:sp>
        <p:nvSpPr>
          <p:cNvPr id="16" name="Text 13"/>
          <p:cNvSpPr/>
          <p:nvPr/>
        </p:nvSpPr>
        <p:spPr>
          <a:xfrm>
            <a:off x="8778240" y="6574536"/>
            <a:ext cx="2560320" cy="146304"/>
          </a:xfrm>
          <a:prstGeom prst="rect">
            <a:avLst/>
          </a:prstGeom>
          <a:noFill/>
          <a:ln/>
        </p:spPr>
        <p:txBody>
          <a:bodyPr wrap="square" lIns="635" tIns="635" rIns="635" bIns="635" rtlCol="0" anchor="t">
            <a:normAutofit/>
          </a:bodyPr>
          <a:lstStyle/>
          <a:p>
            <a:pPr algn="r" indent="0" marL="0">
              <a:buNone/>
            </a:pPr>
            <a:r>
              <a:rPr lang="en-US" sz="580" dirty="0">
                <a:solidFill>
                  <a:srgbClr val="6B7280"/>
                </a:solidFill>
                <a:latin typeface="Aptos" pitchFamily="34" charset="0"/>
                <a:ea typeface="Aptos" pitchFamily="34" charset="-122"/>
                <a:cs typeface="Aptos" pitchFamily="34" charset="-120"/>
              </a:rPr>
              <a:t>Trabajo Final · Créditos de Consumo</a:t>
            </a:r>
            <a:endParaRPr lang="en-US" sz="580" dirty="0"/>
          </a:p>
        </p:txBody>
      </p:sp>
      <p:sp>
        <p:nvSpPr>
          <p:cNvPr id="17" name="Text 14"/>
          <p:cNvSpPr/>
          <p:nvPr/>
        </p:nvSpPr>
        <p:spPr>
          <a:xfrm>
            <a:off x="11521440" y="6565392"/>
            <a:ext cx="182880" cy="146304"/>
          </a:xfrm>
          <a:prstGeom prst="rect">
            <a:avLst/>
          </a:prstGeom>
          <a:noFill/>
          <a:ln/>
        </p:spPr>
        <p:txBody>
          <a:bodyPr wrap="square" lIns="635" tIns="635" rIns="635" bIns="635" rtlCol="0" anchor="t">
            <a:normAutofit/>
          </a:bodyPr>
          <a:lstStyle/>
          <a:p>
            <a:pPr algn="r" indent="0" marL="0">
              <a:buNone/>
            </a:pPr>
            <a:r>
              <a:rPr lang="en-US" sz="600" dirty="0">
                <a:solidFill>
                  <a:srgbClr val="6B7280"/>
                </a:solidFill>
                <a:latin typeface="Aptos" pitchFamily="34" charset="0"/>
                <a:ea typeface="Aptos" pitchFamily="34" charset="-122"/>
                <a:cs typeface="Aptos" pitchFamily="34" charset="-120"/>
              </a:rPr>
              <a:t>6</a:t>
            </a:r>
            <a:endParaRPr lang="en-US" sz="6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spTree>
      <p:nvGrpSpPr>
        <p:cNvPr id="1" name=""/>
        <p:cNvGrpSpPr/>
        <p:nvPr/>
      </p:nvGrpSpPr>
      <p:grpSpPr>
        <a:xfrm>
          <a:off x="0" y="0"/>
          <a:ext cx="0" cy="0"/>
          <a:chOff x="0" y="0"/>
          <a:chExt cx="0" cy="0"/>
        </a:xfrm>
      </p:grpSpPr>
      <p:sp>
        <p:nvSpPr>
          <p:cNvPr id="2" name="Text 0"/>
          <p:cNvSpPr/>
          <p:nvPr/>
        </p:nvSpPr>
        <p:spPr>
          <a:xfrm>
            <a:off x="429768" y="201168"/>
            <a:ext cx="1097280" cy="201168"/>
          </a:xfrm>
          <a:prstGeom prst="rect">
            <a:avLst/>
          </a:prstGeom>
          <a:noFill/>
          <a:ln/>
        </p:spPr>
        <p:txBody>
          <a:bodyPr wrap="square" lIns="635" tIns="635" rIns="635" bIns="635" rtlCol="0" anchor="t">
            <a:normAutofit/>
          </a:bodyPr>
          <a:lstStyle/>
          <a:p>
            <a:pPr algn="l" indent="0" marL="0">
              <a:buNone/>
            </a:pPr>
            <a:r>
              <a:rPr lang="en-US" sz="650" b="1" dirty="0">
                <a:solidFill>
                  <a:srgbClr val="008C95"/>
                </a:solidFill>
                <a:latin typeface="Aptos" pitchFamily="34" charset="0"/>
                <a:ea typeface="Aptos" pitchFamily="34" charset="-122"/>
                <a:cs typeface="Aptos" pitchFamily="34" charset="-120"/>
              </a:rPr>
              <a:t>SECCIÓN 04</a:t>
            </a:r>
            <a:endParaRPr lang="en-US" sz="650" dirty="0"/>
          </a:p>
        </p:txBody>
      </p:sp>
      <p:pic>
        <p:nvPicPr>
          <p:cNvPr id="3" name="Image 0" descr="/mnt/data/ref_ppt_media/image1.png">    </p:cNvPr>
          <p:cNvPicPr>
            <a:picLocks noChangeAspect="1"/>
          </p:cNvPicPr>
          <p:nvPr/>
        </p:nvPicPr>
        <p:blipFill>
          <a:blip r:embed="rId1">
            <a:alphaModFix amt="85000"/>
          </a:blip>
          <a:stretch>
            <a:fillRect/>
          </a:stretch>
        </p:blipFill>
        <p:spPr>
          <a:xfrm>
            <a:off x="173736" y="128016"/>
            <a:ext cx="228600" cy="283464"/>
          </a:xfrm>
          <a:prstGeom prst="rect">
            <a:avLst/>
          </a:prstGeom>
        </p:spPr>
      </p:pic>
      <p:sp>
        <p:nvSpPr>
          <p:cNvPr id="4" name="Text 1"/>
          <p:cNvSpPr/>
          <p:nvPr/>
        </p:nvSpPr>
        <p:spPr>
          <a:xfrm>
            <a:off x="429768" y="420624"/>
            <a:ext cx="7040880" cy="438912"/>
          </a:xfrm>
          <a:prstGeom prst="rect">
            <a:avLst/>
          </a:prstGeom>
          <a:noFill/>
          <a:ln/>
        </p:spPr>
        <p:txBody>
          <a:bodyPr wrap="square" lIns="635" tIns="635" rIns="635" bIns="635" rtlCol="0" anchor="t">
            <a:normAutofit/>
          </a:bodyPr>
          <a:lstStyle/>
          <a:p>
            <a:pPr algn="l" indent="0" marL="0">
              <a:buNone/>
            </a:pPr>
            <a:r>
              <a:rPr lang="en-US" sz="1720" b="1" dirty="0">
                <a:solidFill>
                  <a:srgbClr val="17365D"/>
                </a:solidFill>
                <a:latin typeface="Aptos" pitchFamily="34" charset="0"/>
                <a:ea typeface="Aptos" pitchFamily="34" charset="-122"/>
                <a:cs typeface="Aptos" pitchFamily="34" charset="-120"/>
              </a:rPr>
              <a:t>Descripción de los datos</a:t>
            </a:r>
            <a:endParaRPr lang="en-US" sz="1720" dirty="0"/>
          </a:p>
        </p:txBody>
      </p:sp>
      <p:sp>
        <p:nvSpPr>
          <p:cNvPr id="5" name="Shape 2"/>
          <p:cNvSpPr/>
          <p:nvPr/>
        </p:nvSpPr>
        <p:spPr>
          <a:xfrm>
            <a:off x="429768" y="868680"/>
            <a:ext cx="1920240" cy="0"/>
          </a:xfrm>
          <a:prstGeom prst="line">
            <a:avLst/>
          </a:prstGeom>
          <a:noFill/>
          <a:ln w="15240">
            <a:solidFill>
              <a:srgbClr val="E67E22"/>
            </a:solidFill>
            <a:prstDash val="solid"/>
          </a:ln>
        </p:spPr>
      </p:sp>
      <p:sp>
        <p:nvSpPr>
          <p:cNvPr id="6" name="Text 3"/>
          <p:cNvSpPr/>
          <p:nvPr/>
        </p:nvSpPr>
        <p:spPr>
          <a:xfrm>
            <a:off x="685800" y="1115568"/>
            <a:ext cx="9966960" cy="502920"/>
          </a:xfrm>
          <a:prstGeom prst="rect">
            <a:avLst/>
          </a:prstGeom>
          <a:noFill/>
          <a:ln/>
        </p:spPr>
        <p:txBody>
          <a:bodyPr wrap="square" lIns="635" tIns="635" rIns="635" bIns="635" rtlCol="0" anchor="t">
            <a:normAutofit/>
          </a:bodyPr>
          <a:lstStyle/>
          <a:p>
            <a:pPr algn="l" indent="0" marL="0">
              <a:buNone/>
            </a:pPr>
            <a:r>
              <a:rPr lang="en-US" sz="1270" dirty="0">
                <a:solidFill>
                  <a:srgbClr val="222222"/>
                </a:solidFill>
                <a:latin typeface="Aptos" pitchFamily="34" charset="0"/>
                <a:ea typeface="Aptos" pitchFamily="34" charset="-122"/>
                <a:cs typeface="Aptos" pitchFamily="34" charset="-120"/>
              </a:rPr>
              <a:t>La unidad de análisis es el préstamo: cada fila representa una operación de crédito. La agencia puede repetirse porque una agencia puede originar muchos créditos.</a:t>
            </a:r>
            <a:endParaRPr lang="en-US" sz="1270" dirty="0"/>
          </a:p>
        </p:txBody>
      </p:sp>
      <p:sp>
        <p:nvSpPr>
          <p:cNvPr id="7" name="Text 4"/>
          <p:cNvSpPr/>
          <p:nvPr/>
        </p:nvSpPr>
        <p:spPr>
          <a:xfrm>
            <a:off x="685800" y="1874520"/>
            <a:ext cx="1554480" cy="495300"/>
          </a:xfrm>
          <a:prstGeom prst="rect">
            <a:avLst/>
          </a:prstGeom>
          <a:solidFill>
            <a:srgbClr val="DCEFF2"/>
          </a:solidFill>
          <a:ln w="5080">
            <a:solidFill>
              <a:srgbClr val="D5E2E8"/>
            </a:solidFill>
          </a:ln>
        </p:spPr>
        <p:txBody>
          <a:bodyPr wrap="square" lIns="508" tIns="508" rIns="508" bIns="508" rtlCol="0" anchor="ctr">
            <a:normAutofit/>
          </a:bodyPr>
          <a:lstStyle/>
          <a:p>
            <a:pPr algn="l" indent="0" marL="0">
              <a:buNone/>
            </a:pPr>
            <a:r>
              <a:rPr lang="en-US" sz="840" b="1" dirty="0">
                <a:solidFill>
                  <a:srgbClr val="222222"/>
                </a:solidFill>
                <a:latin typeface="Aptos" pitchFamily="34" charset="0"/>
                <a:ea typeface="Aptos" pitchFamily="34" charset="-122"/>
                <a:cs typeface="Aptos" pitchFamily="34" charset="-120"/>
              </a:rPr>
              <a:t>Grupo</a:t>
            </a:r>
            <a:endParaRPr lang="en-US" sz="840" dirty="0"/>
          </a:p>
        </p:txBody>
      </p:sp>
      <p:sp>
        <p:nvSpPr>
          <p:cNvPr id="8" name="Text 5"/>
          <p:cNvSpPr/>
          <p:nvPr/>
        </p:nvSpPr>
        <p:spPr>
          <a:xfrm>
            <a:off x="2240280" y="1874520"/>
            <a:ext cx="2468880" cy="495300"/>
          </a:xfrm>
          <a:prstGeom prst="rect">
            <a:avLst/>
          </a:prstGeom>
          <a:solidFill>
            <a:srgbClr val="DCEFF2"/>
          </a:solidFill>
          <a:ln w="5080">
            <a:solidFill>
              <a:srgbClr val="D5E2E8"/>
            </a:solidFill>
          </a:ln>
        </p:spPr>
        <p:txBody>
          <a:bodyPr wrap="square" lIns="508" tIns="508" rIns="508" bIns="508" rtlCol="0" anchor="ctr">
            <a:normAutofit/>
          </a:bodyPr>
          <a:lstStyle/>
          <a:p>
            <a:pPr algn="l" indent="0" marL="0">
              <a:buNone/>
            </a:pPr>
            <a:r>
              <a:rPr lang="en-US" sz="840" b="1" dirty="0">
                <a:solidFill>
                  <a:srgbClr val="222222"/>
                </a:solidFill>
                <a:latin typeface="Aptos" pitchFamily="34" charset="0"/>
                <a:ea typeface="Aptos" pitchFamily="34" charset="-122"/>
                <a:cs typeface="Aptos" pitchFamily="34" charset="-120"/>
              </a:rPr>
              <a:t>Ejemplos de variables</a:t>
            </a:r>
            <a:endParaRPr lang="en-US" sz="840" dirty="0"/>
          </a:p>
        </p:txBody>
      </p:sp>
      <p:sp>
        <p:nvSpPr>
          <p:cNvPr id="9" name="Text 6"/>
          <p:cNvSpPr/>
          <p:nvPr/>
        </p:nvSpPr>
        <p:spPr>
          <a:xfrm>
            <a:off x="4709160" y="1874520"/>
            <a:ext cx="2926080" cy="495300"/>
          </a:xfrm>
          <a:prstGeom prst="rect">
            <a:avLst/>
          </a:prstGeom>
          <a:solidFill>
            <a:srgbClr val="DCEFF2"/>
          </a:solidFill>
          <a:ln w="5080">
            <a:solidFill>
              <a:srgbClr val="D5E2E8"/>
            </a:solidFill>
          </a:ln>
        </p:spPr>
        <p:txBody>
          <a:bodyPr wrap="square" lIns="508" tIns="508" rIns="508" bIns="508" rtlCol="0" anchor="ctr">
            <a:normAutofit/>
          </a:bodyPr>
          <a:lstStyle/>
          <a:p>
            <a:pPr algn="l" indent="0" marL="0">
              <a:buNone/>
            </a:pPr>
            <a:r>
              <a:rPr lang="en-US" sz="840" b="1" dirty="0">
                <a:solidFill>
                  <a:srgbClr val="222222"/>
                </a:solidFill>
                <a:latin typeface="Aptos" pitchFamily="34" charset="0"/>
                <a:ea typeface="Aptos" pitchFamily="34" charset="-122"/>
                <a:cs typeface="Aptos" pitchFamily="34" charset="-120"/>
              </a:rPr>
              <a:t>Uso dentro del análisis</a:t>
            </a:r>
            <a:endParaRPr lang="en-US" sz="840" dirty="0"/>
          </a:p>
        </p:txBody>
      </p:sp>
      <p:sp>
        <p:nvSpPr>
          <p:cNvPr id="10" name="Text 7"/>
          <p:cNvSpPr/>
          <p:nvPr/>
        </p:nvSpPr>
        <p:spPr>
          <a:xfrm>
            <a:off x="685800" y="2369820"/>
            <a:ext cx="1554480" cy="495300"/>
          </a:xfrm>
          <a:prstGeom prst="rect">
            <a:avLst/>
          </a:prstGeom>
          <a:solidFill>
            <a:srgbClr val="EAF4F8"/>
          </a:solidFill>
          <a:ln w="5080">
            <a:solidFill>
              <a:srgbClr val="D5E2E8"/>
            </a:solidFill>
          </a:ln>
        </p:spPr>
        <p:txBody>
          <a:bodyPr wrap="square" lIns="508" tIns="508" rIns="508" bIns="508" rtlCol="0" anchor="ctr">
            <a:normAutofit/>
          </a:bodyPr>
          <a:lstStyle/>
          <a:p>
            <a:pPr algn="l" indent="0" marL="0">
              <a:buNone/>
            </a:pPr>
            <a:r>
              <a:rPr lang="en-US" sz="820" dirty="0">
                <a:solidFill>
                  <a:srgbClr val="222222"/>
                </a:solidFill>
                <a:latin typeface="Aptos" pitchFamily="34" charset="0"/>
                <a:ea typeface="Aptos" pitchFamily="34" charset="-122"/>
                <a:cs typeface="Aptos" pitchFamily="34" charset="-120"/>
              </a:rPr>
              <a:t>Identificación</a:t>
            </a:r>
            <a:endParaRPr lang="en-US" sz="820" dirty="0"/>
          </a:p>
        </p:txBody>
      </p:sp>
      <p:sp>
        <p:nvSpPr>
          <p:cNvPr id="11" name="Text 8"/>
          <p:cNvSpPr/>
          <p:nvPr/>
        </p:nvSpPr>
        <p:spPr>
          <a:xfrm>
            <a:off x="2240280" y="2369820"/>
            <a:ext cx="2468880" cy="495300"/>
          </a:xfrm>
          <a:prstGeom prst="rect">
            <a:avLst/>
          </a:prstGeom>
          <a:solidFill>
            <a:srgbClr val="EAF4F8"/>
          </a:solidFill>
          <a:ln w="5080">
            <a:solidFill>
              <a:srgbClr val="D5E2E8"/>
            </a:solidFill>
          </a:ln>
        </p:spPr>
        <p:txBody>
          <a:bodyPr wrap="square" lIns="508" tIns="508" rIns="508" bIns="508" rtlCol="0" anchor="ctr">
            <a:normAutofit/>
          </a:bodyPr>
          <a:lstStyle/>
          <a:p>
            <a:pPr algn="l" indent="0" marL="0">
              <a:buNone/>
            </a:pPr>
            <a:r>
              <a:rPr lang="en-US" sz="820" dirty="0">
                <a:solidFill>
                  <a:srgbClr val="222222"/>
                </a:solidFill>
                <a:latin typeface="Aptos" pitchFamily="34" charset="0"/>
                <a:ea typeface="Aptos" pitchFamily="34" charset="-122"/>
                <a:cs typeface="Aptos" pitchFamily="34" charset="-120"/>
              </a:rPr>
              <a:t>NUMERO_PRESTAMO</a:t>
            </a:r>
            <a:endParaRPr lang="en-US" sz="820" dirty="0"/>
          </a:p>
        </p:txBody>
      </p:sp>
      <p:sp>
        <p:nvSpPr>
          <p:cNvPr id="12" name="Text 9"/>
          <p:cNvSpPr/>
          <p:nvPr/>
        </p:nvSpPr>
        <p:spPr>
          <a:xfrm>
            <a:off x="4709160" y="2369820"/>
            <a:ext cx="2926080" cy="495300"/>
          </a:xfrm>
          <a:prstGeom prst="rect">
            <a:avLst/>
          </a:prstGeom>
          <a:solidFill>
            <a:srgbClr val="EAF4F8"/>
          </a:solidFill>
          <a:ln w="5080">
            <a:solidFill>
              <a:srgbClr val="D5E2E8"/>
            </a:solidFill>
          </a:ln>
        </p:spPr>
        <p:txBody>
          <a:bodyPr wrap="square" lIns="508" tIns="508" rIns="508" bIns="508" rtlCol="0" anchor="ctr">
            <a:normAutofit/>
          </a:bodyPr>
          <a:lstStyle/>
          <a:p>
            <a:pPr algn="l" indent="0" marL="0">
              <a:buNone/>
            </a:pPr>
            <a:r>
              <a:rPr lang="en-US" sz="820" dirty="0">
                <a:solidFill>
                  <a:srgbClr val="222222"/>
                </a:solidFill>
                <a:latin typeface="Aptos" pitchFamily="34" charset="0"/>
                <a:ea typeface="Aptos" pitchFamily="34" charset="-122"/>
                <a:cs typeface="Aptos" pitchFamily="34" charset="-120"/>
              </a:rPr>
              <a:t>Rastrear registros; no entrenar el modelo</a:t>
            </a:r>
            <a:endParaRPr lang="en-US" sz="820" dirty="0"/>
          </a:p>
        </p:txBody>
      </p:sp>
      <p:sp>
        <p:nvSpPr>
          <p:cNvPr id="13" name="Text 10"/>
          <p:cNvSpPr/>
          <p:nvPr/>
        </p:nvSpPr>
        <p:spPr>
          <a:xfrm>
            <a:off x="685800" y="2865120"/>
            <a:ext cx="1554480" cy="495300"/>
          </a:xfrm>
          <a:prstGeom prst="rect">
            <a:avLst/>
          </a:prstGeom>
          <a:solidFill>
            <a:srgbClr val="FFFFFF"/>
          </a:solidFill>
          <a:ln w="5080">
            <a:solidFill>
              <a:srgbClr val="D5E2E8"/>
            </a:solidFill>
          </a:ln>
        </p:spPr>
        <p:txBody>
          <a:bodyPr wrap="square" lIns="508" tIns="508" rIns="508" bIns="508" rtlCol="0" anchor="ctr">
            <a:normAutofit/>
          </a:bodyPr>
          <a:lstStyle/>
          <a:p>
            <a:pPr algn="l" indent="0" marL="0">
              <a:buNone/>
            </a:pPr>
            <a:r>
              <a:rPr lang="en-US" sz="820" dirty="0">
                <a:solidFill>
                  <a:srgbClr val="222222"/>
                </a:solidFill>
                <a:latin typeface="Aptos" pitchFamily="34" charset="0"/>
                <a:ea typeface="Aptos" pitchFamily="34" charset="-122"/>
                <a:cs typeface="Aptos" pitchFamily="34" charset="-120"/>
              </a:rPr>
              <a:t>Ubicación y gestión</a:t>
            </a:r>
            <a:endParaRPr lang="en-US" sz="820" dirty="0"/>
          </a:p>
        </p:txBody>
      </p:sp>
      <p:sp>
        <p:nvSpPr>
          <p:cNvPr id="14" name="Text 11"/>
          <p:cNvSpPr/>
          <p:nvPr/>
        </p:nvSpPr>
        <p:spPr>
          <a:xfrm>
            <a:off x="2240280" y="2865120"/>
            <a:ext cx="2468880" cy="495300"/>
          </a:xfrm>
          <a:prstGeom prst="rect">
            <a:avLst/>
          </a:prstGeom>
          <a:solidFill>
            <a:srgbClr val="FFFFFF"/>
          </a:solidFill>
          <a:ln w="5080">
            <a:solidFill>
              <a:srgbClr val="D5E2E8"/>
            </a:solidFill>
          </a:ln>
        </p:spPr>
        <p:txBody>
          <a:bodyPr wrap="square" lIns="508" tIns="508" rIns="508" bIns="508" rtlCol="0" anchor="ctr">
            <a:normAutofit/>
          </a:bodyPr>
          <a:lstStyle/>
          <a:p>
            <a:pPr algn="l" indent="0" marL="0">
              <a:buNone/>
            </a:pPr>
            <a:r>
              <a:rPr lang="en-US" sz="820" dirty="0">
                <a:solidFill>
                  <a:srgbClr val="222222"/>
                </a:solidFill>
                <a:latin typeface="Aptos" pitchFamily="34" charset="0"/>
                <a:ea typeface="Aptos" pitchFamily="34" charset="-122"/>
                <a:cs typeface="Aptos" pitchFamily="34" charset="-120"/>
              </a:rPr>
              <a:t>ZONA, AGENCIA, HOJA_TRABAJO</a:t>
            </a:r>
            <a:endParaRPr lang="en-US" sz="820" dirty="0"/>
          </a:p>
        </p:txBody>
      </p:sp>
      <p:sp>
        <p:nvSpPr>
          <p:cNvPr id="15" name="Text 12"/>
          <p:cNvSpPr/>
          <p:nvPr/>
        </p:nvSpPr>
        <p:spPr>
          <a:xfrm>
            <a:off x="4709160" y="2865120"/>
            <a:ext cx="2926080" cy="495300"/>
          </a:xfrm>
          <a:prstGeom prst="rect">
            <a:avLst/>
          </a:prstGeom>
          <a:solidFill>
            <a:srgbClr val="FFFFFF"/>
          </a:solidFill>
          <a:ln w="5080">
            <a:solidFill>
              <a:srgbClr val="D5E2E8"/>
            </a:solidFill>
          </a:ln>
        </p:spPr>
        <p:txBody>
          <a:bodyPr wrap="square" lIns="508" tIns="508" rIns="508" bIns="508" rtlCol="0" anchor="ctr">
            <a:normAutofit/>
          </a:bodyPr>
          <a:lstStyle/>
          <a:p>
            <a:pPr algn="l" indent="0" marL="0">
              <a:buNone/>
            </a:pPr>
            <a:r>
              <a:rPr lang="en-US" sz="820" dirty="0">
                <a:solidFill>
                  <a:srgbClr val="222222"/>
                </a:solidFill>
                <a:latin typeface="Aptos" pitchFamily="34" charset="0"/>
                <a:ea typeface="Aptos" pitchFamily="34" charset="-122"/>
                <a:cs typeface="Aptos" pitchFamily="34" charset="-120"/>
              </a:rPr>
              <a:t>Contexto operativo del crédito</a:t>
            </a:r>
            <a:endParaRPr lang="en-US" sz="820" dirty="0"/>
          </a:p>
        </p:txBody>
      </p:sp>
      <p:sp>
        <p:nvSpPr>
          <p:cNvPr id="16" name="Text 13"/>
          <p:cNvSpPr/>
          <p:nvPr/>
        </p:nvSpPr>
        <p:spPr>
          <a:xfrm>
            <a:off x="685800" y="3360420"/>
            <a:ext cx="1554480" cy="495300"/>
          </a:xfrm>
          <a:prstGeom prst="rect">
            <a:avLst/>
          </a:prstGeom>
          <a:solidFill>
            <a:srgbClr val="EAF4F8"/>
          </a:solidFill>
          <a:ln w="5080">
            <a:solidFill>
              <a:srgbClr val="D5E2E8"/>
            </a:solidFill>
          </a:ln>
        </p:spPr>
        <p:txBody>
          <a:bodyPr wrap="square" lIns="508" tIns="508" rIns="508" bIns="508" rtlCol="0" anchor="ctr">
            <a:normAutofit/>
          </a:bodyPr>
          <a:lstStyle/>
          <a:p>
            <a:pPr algn="l" indent="0" marL="0">
              <a:buNone/>
            </a:pPr>
            <a:r>
              <a:rPr lang="en-US" sz="820" dirty="0">
                <a:solidFill>
                  <a:srgbClr val="222222"/>
                </a:solidFill>
                <a:latin typeface="Aptos" pitchFamily="34" charset="0"/>
                <a:ea typeface="Aptos" pitchFamily="34" charset="-122"/>
                <a:cs typeface="Aptos" pitchFamily="34" charset="-120"/>
              </a:rPr>
              <a:t>Condiciones del crédito</a:t>
            </a:r>
            <a:endParaRPr lang="en-US" sz="820" dirty="0"/>
          </a:p>
        </p:txBody>
      </p:sp>
      <p:sp>
        <p:nvSpPr>
          <p:cNvPr id="17" name="Text 14"/>
          <p:cNvSpPr/>
          <p:nvPr/>
        </p:nvSpPr>
        <p:spPr>
          <a:xfrm>
            <a:off x="2240280" y="3360420"/>
            <a:ext cx="2468880" cy="495300"/>
          </a:xfrm>
          <a:prstGeom prst="rect">
            <a:avLst/>
          </a:prstGeom>
          <a:solidFill>
            <a:srgbClr val="EAF4F8"/>
          </a:solidFill>
          <a:ln w="5080">
            <a:solidFill>
              <a:srgbClr val="D5E2E8"/>
            </a:solidFill>
          </a:ln>
        </p:spPr>
        <p:txBody>
          <a:bodyPr wrap="square" lIns="508" tIns="508" rIns="508" bIns="508" rtlCol="0" anchor="ctr">
            <a:normAutofit/>
          </a:bodyPr>
          <a:lstStyle/>
          <a:p>
            <a:pPr algn="l" indent="0" marL="0">
              <a:buNone/>
            </a:pPr>
            <a:r>
              <a:rPr lang="en-US" sz="820" dirty="0">
                <a:solidFill>
                  <a:srgbClr val="222222"/>
                </a:solidFill>
                <a:latin typeface="Aptos" pitchFamily="34" charset="0"/>
                <a:ea typeface="Aptos" pitchFamily="34" charset="-122"/>
                <a:cs typeface="Aptos" pitchFamily="34" charset="-120"/>
              </a:rPr>
              <a:t>VALOR_DESEMBOLSOS, PLAZO, TASA, CUOTA</a:t>
            </a:r>
            <a:endParaRPr lang="en-US" sz="820" dirty="0"/>
          </a:p>
        </p:txBody>
      </p:sp>
      <p:sp>
        <p:nvSpPr>
          <p:cNvPr id="18" name="Text 15"/>
          <p:cNvSpPr/>
          <p:nvPr/>
        </p:nvSpPr>
        <p:spPr>
          <a:xfrm>
            <a:off x="4709160" y="3360420"/>
            <a:ext cx="2926080" cy="495300"/>
          </a:xfrm>
          <a:prstGeom prst="rect">
            <a:avLst/>
          </a:prstGeom>
          <a:solidFill>
            <a:srgbClr val="EAF4F8"/>
          </a:solidFill>
          <a:ln w="5080">
            <a:solidFill>
              <a:srgbClr val="D5E2E8"/>
            </a:solidFill>
          </a:ln>
        </p:spPr>
        <p:txBody>
          <a:bodyPr wrap="square" lIns="508" tIns="508" rIns="508" bIns="508" rtlCol="0" anchor="ctr">
            <a:normAutofit/>
          </a:bodyPr>
          <a:lstStyle/>
          <a:p>
            <a:pPr algn="l" indent="0" marL="0">
              <a:buNone/>
            </a:pPr>
            <a:r>
              <a:rPr lang="en-US" sz="820" dirty="0">
                <a:solidFill>
                  <a:srgbClr val="222222"/>
                </a:solidFill>
                <a:latin typeface="Aptos" pitchFamily="34" charset="0"/>
                <a:ea typeface="Aptos" pitchFamily="34" charset="-122"/>
                <a:cs typeface="Aptos" pitchFamily="34" charset="-120"/>
              </a:rPr>
              <a:t>Condiciones pactadas de la operación</a:t>
            </a:r>
            <a:endParaRPr lang="en-US" sz="820" dirty="0"/>
          </a:p>
        </p:txBody>
      </p:sp>
      <p:sp>
        <p:nvSpPr>
          <p:cNvPr id="19" name="Text 16"/>
          <p:cNvSpPr/>
          <p:nvPr/>
        </p:nvSpPr>
        <p:spPr>
          <a:xfrm>
            <a:off x="685800" y="3855720"/>
            <a:ext cx="1554480" cy="495300"/>
          </a:xfrm>
          <a:prstGeom prst="rect">
            <a:avLst/>
          </a:prstGeom>
          <a:solidFill>
            <a:srgbClr val="FFFFFF"/>
          </a:solidFill>
          <a:ln w="5080">
            <a:solidFill>
              <a:srgbClr val="D5E2E8"/>
            </a:solidFill>
          </a:ln>
        </p:spPr>
        <p:txBody>
          <a:bodyPr wrap="square" lIns="508" tIns="508" rIns="508" bIns="508" rtlCol="0" anchor="ctr">
            <a:normAutofit/>
          </a:bodyPr>
          <a:lstStyle/>
          <a:p>
            <a:pPr algn="l" indent="0" marL="0">
              <a:buNone/>
            </a:pPr>
            <a:r>
              <a:rPr lang="en-US" sz="820" dirty="0">
                <a:solidFill>
                  <a:srgbClr val="222222"/>
                </a:solidFill>
                <a:latin typeface="Aptos" pitchFamily="34" charset="0"/>
                <a:ea typeface="Aptos" pitchFamily="34" charset="-122"/>
                <a:cs typeface="Aptos" pitchFamily="34" charset="-120"/>
              </a:rPr>
              <a:t>Capacidad de pago</a:t>
            </a:r>
            <a:endParaRPr lang="en-US" sz="820" dirty="0"/>
          </a:p>
        </p:txBody>
      </p:sp>
      <p:sp>
        <p:nvSpPr>
          <p:cNvPr id="20" name="Text 17"/>
          <p:cNvSpPr/>
          <p:nvPr/>
        </p:nvSpPr>
        <p:spPr>
          <a:xfrm>
            <a:off x="2240280" y="3855720"/>
            <a:ext cx="2468880" cy="495300"/>
          </a:xfrm>
          <a:prstGeom prst="rect">
            <a:avLst/>
          </a:prstGeom>
          <a:solidFill>
            <a:srgbClr val="FFFFFF"/>
          </a:solidFill>
          <a:ln w="5080">
            <a:solidFill>
              <a:srgbClr val="D5E2E8"/>
            </a:solidFill>
          </a:ln>
        </p:spPr>
        <p:txBody>
          <a:bodyPr wrap="square" lIns="508" tIns="508" rIns="508" bIns="508" rtlCol="0" anchor="ctr">
            <a:normAutofit/>
          </a:bodyPr>
          <a:lstStyle/>
          <a:p>
            <a:pPr algn="l" indent="0" marL="0">
              <a:buNone/>
            </a:pPr>
            <a:r>
              <a:rPr lang="en-US" sz="820" dirty="0">
                <a:solidFill>
                  <a:srgbClr val="222222"/>
                </a:solidFill>
                <a:latin typeface="Aptos" pitchFamily="34" charset="0"/>
                <a:ea typeface="Aptos" pitchFamily="34" charset="-122"/>
                <a:cs typeface="Aptos" pitchFamily="34" charset="-120"/>
              </a:rPr>
              <a:t>INGRESO_TOTAL, DEUDA_TOTAL, GASTO_TOTAL</a:t>
            </a:r>
            <a:endParaRPr lang="en-US" sz="820" dirty="0"/>
          </a:p>
        </p:txBody>
      </p:sp>
      <p:sp>
        <p:nvSpPr>
          <p:cNvPr id="21" name="Text 18"/>
          <p:cNvSpPr/>
          <p:nvPr/>
        </p:nvSpPr>
        <p:spPr>
          <a:xfrm>
            <a:off x="4709160" y="3855720"/>
            <a:ext cx="2926080" cy="495300"/>
          </a:xfrm>
          <a:prstGeom prst="rect">
            <a:avLst/>
          </a:prstGeom>
          <a:solidFill>
            <a:srgbClr val="FFFFFF"/>
          </a:solidFill>
          <a:ln w="5080">
            <a:solidFill>
              <a:srgbClr val="D5E2E8"/>
            </a:solidFill>
          </a:ln>
        </p:spPr>
        <p:txBody>
          <a:bodyPr wrap="square" lIns="508" tIns="508" rIns="508" bIns="508" rtlCol="0" anchor="ctr">
            <a:normAutofit/>
          </a:bodyPr>
          <a:lstStyle/>
          <a:p>
            <a:pPr algn="l" indent="0" marL="0">
              <a:buNone/>
            </a:pPr>
            <a:r>
              <a:rPr lang="en-US" sz="820" dirty="0">
                <a:solidFill>
                  <a:srgbClr val="222222"/>
                </a:solidFill>
                <a:latin typeface="Aptos" pitchFamily="34" charset="0"/>
                <a:ea typeface="Aptos" pitchFamily="34" charset="-122"/>
                <a:cs typeface="Aptos" pitchFamily="34" charset="-120"/>
              </a:rPr>
              <a:t>Perfil económico del cliente</a:t>
            </a:r>
            <a:endParaRPr lang="en-US" sz="820" dirty="0"/>
          </a:p>
        </p:txBody>
      </p:sp>
      <p:sp>
        <p:nvSpPr>
          <p:cNvPr id="22" name="Text 19"/>
          <p:cNvSpPr/>
          <p:nvPr/>
        </p:nvSpPr>
        <p:spPr>
          <a:xfrm>
            <a:off x="685800" y="4351020"/>
            <a:ext cx="1554480" cy="495300"/>
          </a:xfrm>
          <a:prstGeom prst="rect">
            <a:avLst/>
          </a:prstGeom>
          <a:solidFill>
            <a:srgbClr val="EAF4F8"/>
          </a:solidFill>
          <a:ln w="5080">
            <a:solidFill>
              <a:srgbClr val="D5E2E8"/>
            </a:solidFill>
          </a:ln>
        </p:spPr>
        <p:txBody>
          <a:bodyPr wrap="square" lIns="508" tIns="508" rIns="508" bIns="508" rtlCol="0" anchor="ctr">
            <a:normAutofit/>
          </a:bodyPr>
          <a:lstStyle/>
          <a:p>
            <a:pPr algn="l" indent="0" marL="0">
              <a:buNone/>
            </a:pPr>
            <a:r>
              <a:rPr lang="en-US" sz="820" dirty="0">
                <a:solidFill>
                  <a:srgbClr val="222222"/>
                </a:solidFill>
                <a:latin typeface="Aptos" pitchFamily="34" charset="0"/>
                <a:ea typeface="Aptos" pitchFamily="34" charset="-122"/>
                <a:cs typeface="Aptos" pitchFamily="34" charset="-120"/>
              </a:rPr>
              <a:t>Resultado histórico</a:t>
            </a:r>
            <a:endParaRPr lang="en-US" sz="820" dirty="0"/>
          </a:p>
        </p:txBody>
      </p:sp>
      <p:sp>
        <p:nvSpPr>
          <p:cNvPr id="23" name="Text 20"/>
          <p:cNvSpPr/>
          <p:nvPr/>
        </p:nvSpPr>
        <p:spPr>
          <a:xfrm>
            <a:off x="2240280" y="4351020"/>
            <a:ext cx="2468880" cy="495300"/>
          </a:xfrm>
          <a:prstGeom prst="rect">
            <a:avLst/>
          </a:prstGeom>
          <a:solidFill>
            <a:srgbClr val="EAF4F8"/>
          </a:solidFill>
          <a:ln w="5080">
            <a:solidFill>
              <a:srgbClr val="D5E2E8"/>
            </a:solidFill>
          </a:ln>
        </p:spPr>
        <p:txBody>
          <a:bodyPr wrap="square" lIns="508" tIns="508" rIns="508" bIns="508" rtlCol="0" anchor="ctr">
            <a:normAutofit/>
          </a:bodyPr>
          <a:lstStyle/>
          <a:p>
            <a:pPr algn="l" indent="0" marL="0">
              <a:buNone/>
            </a:pPr>
            <a:r>
              <a:rPr lang="en-US" sz="820" dirty="0">
                <a:solidFill>
                  <a:srgbClr val="222222"/>
                </a:solidFill>
                <a:latin typeface="Aptos" pitchFamily="34" charset="0"/>
                <a:ea typeface="Aptos" pitchFamily="34" charset="-122"/>
                <a:cs typeface="Aptos" pitchFamily="34" charset="-120"/>
              </a:rPr>
              <a:t>CLASE_CREDITO</a:t>
            </a:r>
            <a:endParaRPr lang="en-US" sz="820" dirty="0"/>
          </a:p>
        </p:txBody>
      </p:sp>
      <p:sp>
        <p:nvSpPr>
          <p:cNvPr id="24" name="Text 21"/>
          <p:cNvSpPr/>
          <p:nvPr/>
        </p:nvSpPr>
        <p:spPr>
          <a:xfrm>
            <a:off x="4709160" y="4351020"/>
            <a:ext cx="2926080" cy="495300"/>
          </a:xfrm>
          <a:prstGeom prst="rect">
            <a:avLst/>
          </a:prstGeom>
          <a:solidFill>
            <a:srgbClr val="EAF4F8"/>
          </a:solidFill>
          <a:ln w="5080">
            <a:solidFill>
              <a:srgbClr val="D5E2E8"/>
            </a:solidFill>
          </a:ln>
        </p:spPr>
        <p:txBody>
          <a:bodyPr wrap="square" lIns="508" tIns="508" rIns="508" bIns="508" rtlCol="0" anchor="ctr">
            <a:normAutofit/>
          </a:bodyPr>
          <a:lstStyle/>
          <a:p>
            <a:pPr algn="l" indent="0" marL="0">
              <a:buNone/>
            </a:pPr>
            <a:r>
              <a:rPr lang="en-US" sz="820" dirty="0">
                <a:solidFill>
                  <a:srgbClr val="222222"/>
                </a:solidFill>
                <a:latin typeface="Aptos" pitchFamily="34" charset="0"/>
                <a:ea typeface="Aptos" pitchFamily="34" charset="-122"/>
                <a:cs typeface="Aptos" pitchFamily="34" charset="-120"/>
              </a:rPr>
              <a:t>Base para construir INCUMPLIMIENTO</a:t>
            </a:r>
            <a:endParaRPr lang="en-US" sz="820" dirty="0"/>
          </a:p>
        </p:txBody>
      </p:sp>
      <p:sp>
        <p:nvSpPr>
          <p:cNvPr id="25" name="Text 22"/>
          <p:cNvSpPr/>
          <p:nvPr/>
        </p:nvSpPr>
        <p:spPr>
          <a:xfrm>
            <a:off x="8001000" y="1920240"/>
            <a:ext cx="1234440" cy="377190"/>
          </a:xfrm>
          <a:prstGeom prst="rect">
            <a:avLst/>
          </a:prstGeom>
          <a:solidFill>
            <a:srgbClr val="EAF4F8"/>
          </a:solidFill>
          <a:ln>
            <a:solidFill>
              <a:srgbClr val="EAF4F8"/>
            </a:solidFill>
          </a:ln>
        </p:spPr>
        <p:txBody>
          <a:bodyPr wrap="square" lIns="635" tIns="635" rIns="635" bIns="635" rtlCol="0" anchor="ctr">
            <a:normAutofit/>
          </a:bodyPr>
          <a:lstStyle/>
          <a:p>
            <a:pPr algn="ctr" indent="0" marL="0">
              <a:buNone/>
            </a:pPr>
            <a:r>
              <a:rPr lang="en-US" sz="2200" b="1" dirty="0">
                <a:solidFill>
                  <a:srgbClr val="008C95"/>
                </a:solidFill>
                <a:latin typeface="Aptos" pitchFamily="34" charset="0"/>
                <a:ea typeface="Aptos" pitchFamily="34" charset="-122"/>
                <a:cs typeface="Aptos" pitchFamily="34" charset="-120"/>
              </a:rPr>
              <a:t>33,605</a:t>
            </a:r>
            <a:endParaRPr lang="en-US" sz="2200" dirty="0"/>
          </a:p>
        </p:txBody>
      </p:sp>
      <p:sp>
        <p:nvSpPr>
          <p:cNvPr id="26" name="Text 23"/>
          <p:cNvSpPr/>
          <p:nvPr/>
        </p:nvSpPr>
        <p:spPr>
          <a:xfrm>
            <a:off x="8001000" y="2297430"/>
            <a:ext cx="1234440" cy="274320"/>
          </a:xfrm>
          <a:prstGeom prst="rect">
            <a:avLst/>
          </a:prstGeom>
          <a:solidFill>
            <a:srgbClr val="EAF4F8"/>
          </a:solidFill>
          <a:ln>
            <a:solidFill>
              <a:srgbClr val="EAF4F8"/>
            </a:solidFill>
          </a:ln>
        </p:spPr>
        <p:txBody>
          <a:bodyPr wrap="square" lIns="635" tIns="635" rIns="635" bIns="635" rtlCol="0" anchor="ctr">
            <a:normAutofit/>
          </a:bodyPr>
          <a:lstStyle/>
          <a:p>
            <a:pPr algn="ctr" indent="0" marL="0">
              <a:buNone/>
            </a:pPr>
            <a:r>
              <a:rPr lang="en-US" sz="850" dirty="0">
                <a:solidFill>
                  <a:srgbClr val="6B7280"/>
                </a:solidFill>
                <a:latin typeface="Aptos" pitchFamily="34" charset="0"/>
                <a:ea typeface="Aptos" pitchFamily="34" charset="-122"/>
                <a:cs typeface="Aptos" pitchFamily="34" charset="-120"/>
              </a:rPr>
              <a:t>registros originales</a:t>
            </a:r>
            <a:endParaRPr lang="en-US" sz="850" dirty="0"/>
          </a:p>
        </p:txBody>
      </p:sp>
      <p:sp>
        <p:nvSpPr>
          <p:cNvPr id="27" name="Text 24"/>
          <p:cNvSpPr/>
          <p:nvPr/>
        </p:nvSpPr>
        <p:spPr>
          <a:xfrm>
            <a:off x="9464040" y="1920240"/>
            <a:ext cx="1234440" cy="377190"/>
          </a:xfrm>
          <a:prstGeom prst="rect">
            <a:avLst/>
          </a:prstGeom>
          <a:solidFill>
            <a:srgbClr val="FFF2E6"/>
          </a:solidFill>
          <a:ln>
            <a:solidFill>
              <a:srgbClr val="FFF2E6"/>
            </a:solidFill>
          </a:ln>
        </p:spPr>
        <p:txBody>
          <a:bodyPr wrap="square" lIns="635" tIns="635" rIns="635" bIns="635" rtlCol="0" anchor="ctr">
            <a:normAutofit/>
          </a:bodyPr>
          <a:lstStyle/>
          <a:p>
            <a:pPr algn="ctr" indent="0" marL="0">
              <a:buNone/>
            </a:pPr>
            <a:r>
              <a:rPr lang="en-US" sz="2200" b="1" dirty="0">
                <a:solidFill>
                  <a:srgbClr val="E67E22"/>
                </a:solidFill>
                <a:latin typeface="Aptos" pitchFamily="34" charset="0"/>
                <a:ea typeface="Aptos" pitchFamily="34" charset="-122"/>
                <a:cs typeface="Aptos" pitchFamily="34" charset="-120"/>
              </a:rPr>
              <a:t>48</a:t>
            </a:r>
            <a:endParaRPr lang="en-US" sz="2200" dirty="0"/>
          </a:p>
        </p:txBody>
      </p:sp>
      <p:sp>
        <p:nvSpPr>
          <p:cNvPr id="28" name="Text 25"/>
          <p:cNvSpPr/>
          <p:nvPr/>
        </p:nvSpPr>
        <p:spPr>
          <a:xfrm>
            <a:off x="9464040" y="2297430"/>
            <a:ext cx="1234440" cy="274320"/>
          </a:xfrm>
          <a:prstGeom prst="rect">
            <a:avLst/>
          </a:prstGeom>
          <a:solidFill>
            <a:srgbClr val="FFF2E6"/>
          </a:solidFill>
          <a:ln>
            <a:solidFill>
              <a:srgbClr val="FFF2E6"/>
            </a:solidFill>
          </a:ln>
        </p:spPr>
        <p:txBody>
          <a:bodyPr wrap="square" lIns="635" tIns="635" rIns="635" bIns="635" rtlCol="0" anchor="ctr">
            <a:normAutofit/>
          </a:bodyPr>
          <a:lstStyle/>
          <a:p>
            <a:pPr algn="ctr" indent="0" marL="0">
              <a:buNone/>
            </a:pPr>
            <a:r>
              <a:rPr lang="en-US" sz="850" dirty="0">
                <a:solidFill>
                  <a:srgbClr val="6B7280"/>
                </a:solidFill>
                <a:latin typeface="Aptos" pitchFamily="34" charset="0"/>
                <a:ea typeface="Aptos" pitchFamily="34" charset="-122"/>
                <a:cs typeface="Aptos" pitchFamily="34" charset="-120"/>
              </a:rPr>
              <a:t>columnas iniciales</a:t>
            </a:r>
            <a:endParaRPr lang="en-US" sz="850" dirty="0"/>
          </a:p>
        </p:txBody>
      </p:sp>
      <p:sp>
        <p:nvSpPr>
          <p:cNvPr id="29" name="Text 26"/>
          <p:cNvSpPr/>
          <p:nvPr/>
        </p:nvSpPr>
        <p:spPr>
          <a:xfrm>
            <a:off x="8001000" y="2834640"/>
            <a:ext cx="1234440" cy="377190"/>
          </a:xfrm>
          <a:prstGeom prst="rect">
            <a:avLst/>
          </a:prstGeom>
          <a:solidFill>
            <a:srgbClr val="EAF4F8"/>
          </a:solidFill>
          <a:ln>
            <a:solidFill>
              <a:srgbClr val="EAF4F8"/>
            </a:solidFill>
          </a:ln>
        </p:spPr>
        <p:txBody>
          <a:bodyPr wrap="square" lIns="635" tIns="635" rIns="635" bIns="635" rtlCol="0" anchor="ctr">
            <a:normAutofit/>
          </a:bodyPr>
          <a:lstStyle/>
          <a:p>
            <a:pPr algn="ctr" indent="0" marL="0">
              <a:buNone/>
            </a:pPr>
            <a:r>
              <a:rPr lang="en-US" sz="2200" b="1" dirty="0">
                <a:solidFill>
                  <a:srgbClr val="008C95"/>
                </a:solidFill>
                <a:latin typeface="Aptos" pitchFamily="34" charset="0"/>
                <a:ea typeface="Aptos" pitchFamily="34" charset="-122"/>
                <a:cs typeface="Aptos" pitchFamily="34" charset="-120"/>
              </a:rPr>
              <a:t>18,102</a:t>
            </a:r>
            <a:endParaRPr lang="en-US" sz="2200" dirty="0"/>
          </a:p>
        </p:txBody>
      </p:sp>
      <p:sp>
        <p:nvSpPr>
          <p:cNvPr id="30" name="Text 27"/>
          <p:cNvSpPr/>
          <p:nvPr/>
        </p:nvSpPr>
        <p:spPr>
          <a:xfrm>
            <a:off x="8001000" y="3211830"/>
            <a:ext cx="1234440" cy="274320"/>
          </a:xfrm>
          <a:prstGeom prst="rect">
            <a:avLst/>
          </a:prstGeom>
          <a:solidFill>
            <a:srgbClr val="EAF4F8"/>
          </a:solidFill>
          <a:ln>
            <a:solidFill>
              <a:srgbClr val="EAF4F8"/>
            </a:solidFill>
          </a:ln>
        </p:spPr>
        <p:txBody>
          <a:bodyPr wrap="square" lIns="635" tIns="635" rIns="635" bIns="635" rtlCol="0" anchor="ctr">
            <a:normAutofit/>
          </a:bodyPr>
          <a:lstStyle/>
          <a:p>
            <a:pPr algn="ctr" indent="0" marL="0">
              <a:buNone/>
            </a:pPr>
            <a:r>
              <a:rPr lang="en-US" sz="850" dirty="0">
                <a:solidFill>
                  <a:srgbClr val="6B7280"/>
                </a:solidFill>
                <a:latin typeface="Aptos" pitchFamily="34" charset="0"/>
                <a:ea typeface="Aptos" pitchFamily="34" charset="-122"/>
                <a:cs typeface="Aptos" pitchFamily="34" charset="-120"/>
              </a:rPr>
              <a:t>créditos finales</a:t>
            </a:r>
            <a:endParaRPr lang="en-US" sz="850" dirty="0"/>
          </a:p>
        </p:txBody>
      </p:sp>
      <p:sp>
        <p:nvSpPr>
          <p:cNvPr id="31" name="Text 28"/>
          <p:cNvSpPr/>
          <p:nvPr/>
        </p:nvSpPr>
        <p:spPr>
          <a:xfrm>
            <a:off x="9464040" y="2834640"/>
            <a:ext cx="1234440" cy="377190"/>
          </a:xfrm>
          <a:prstGeom prst="rect">
            <a:avLst/>
          </a:prstGeom>
          <a:solidFill>
            <a:srgbClr val="FFF2E6"/>
          </a:solidFill>
          <a:ln>
            <a:solidFill>
              <a:srgbClr val="FFF2E6"/>
            </a:solidFill>
          </a:ln>
        </p:spPr>
        <p:txBody>
          <a:bodyPr wrap="square" lIns="635" tIns="635" rIns="635" bIns="635" rtlCol="0" anchor="ctr">
            <a:normAutofit/>
          </a:bodyPr>
          <a:lstStyle/>
          <a:p>
            <a:pPr algn="ctr" indent="0" marL="0">
              <a:buNone/>
            </a:pPr>
            <a:r>
              <a:rPr lang="en-US" sz="2200" b="1" dirty="0">
                <a:solidFill>
                  <a:srgbClr val="E67E22"/>
                </a:solidFill>
                <a:latin typeface="Aptos" pitchFamily="34" charset="0"/>
                <a:ea typeface="Aptos" pitchFamily="34" charset="-122"/>
                <a:cs typeface="Aptos" pitchFamily="34" charset="-120"/>
              </a:rPr>
              <a:t>2</a:t>
            </a:r>
            <a:endParaRPr lang="en-US" sz="2200" dirty="0"/>
          </a:p>
        </p:txBody>
      </p:sp>
      <p:sp>
        <p:nvSpPr>
          <p:cNvPr id="32" name="Text 29"/>
          <p:cNvSpPr/>
          <p:nvPr/>
        </p:nvSpPr>
        <p:spPr>
          <a:xfrm>
            <a:off x="9464040" y="3211830"/>
            <a:ext cx="1234440" cy="274320"/>
          </a:xfrm>
          <a:prstGeom prst="rect">
            <a:avLst/>
          </a:prstGeom>
          <a:solidFill>
            <a:srgbClr val="FFF2E6"/>
          </a:solidFill>
          <a:ln>
            <a:solidFill>
              <a:srgbClr val="FFF2E6"/>
            </a:solidFill>
          </a:ln>
        </p:spPr>
        <p:txBody>
          <a:bodyPr wrap="square" lIns="635" tIns="635" rIns="635" bIns="635" rtlCol="0" anchor="ctr">
            <a:normAutofit/>
          </a:bodyPr>
          <a:lstStyle/>
          <a:p>
            <a:pPr algn="ctr" indent="0" marL="0">
              <a:buNone/>
            </a:pPr>
            <a:r>
              <a:rPr lang="en-US" sz="850" dirty="0">
                <a:solidFill>
                  <a:srgbClr val="6B7280"/>
                </a:solidFill>
                <a:latin typeface="Aptos" pitchFamily="34" charset="0"/>
                <a:ea typeface="Aptos" pitchFamily="34" charset="-122"/>
                <a:cs typeface="Aptos" pitchFamily="34" charset="-120"/>
              </a:rPr>
              <a:t>clases finales</a:t>
            </a:r>
            <a:endParaRPr lang="en-US" sz="850" dirty="0"/>
          </a:p>
        </p:txBody>
      </p:sp>
      <p:sp>
        <p:nvSpPr>
          <p:cNvPr id="33" name="Text 30"/>
          <p:cNvSpPr/>
          <p:nvPr/>
        </p:nvSpPr>
        <p:spPr>
          <a:xfrm>
            <a:off x="8001000" y="3977640"/>
            <a:ext cx="2697480" cy="411480"/>
          </a:xfrm>
          <a:prstGeom prst="rect">
            <a:avLst/>
          </a:prstGeom>
          <a:solidFill>
            <a:srgbClr val="F4F6F7"/>
          </a:solidFill>
          <a:ln>
            <a:solidFill>
              <a:srgbClr val="F4F6F7"/>
            </a:solidFill>
          </a:ln>
        </p:spPr>
        <p:txBody>
          <a:bodyPr wrap="square" lIns="1270" tIns="1270" rIns="1270" bIns="1270" rtlCol="0" anchor="t">
            <a:normAutofit/>
          </a:bodyPr>
          <a:lstStyle/>
          <a:p>
            <a:pPr algn="l" indent="0" marL="0">
              <a:buNone/>
            </a:pPr>
            <a:r>
              <a:rPr lang="en-US" sz="1080" dirty="0">
                <a:solidFill>
                  <a:srgbClr val="17365D"/>
                </a:solidFill>
                <a:latin typeface="Aptos" pitchFamily="34" charset="0"/>
                <a:ea typeface="Aptos" pitchFamily="34" charset="-122"/>
                <a:cs typeface="Aptos" pitchFamily="34" charset="-120"/>
              </a:rPr>
              <a:t>Periodo de desembolso: 31/07/2020 a 31/07/2023.</a:t>
            </a:r>
            <a:endParaRPr lang="en-US" sz="1080" dirty="0"/>
          </a:p>
        </p:txBody>
      </p:sp>
      <p:sp>
        <p:nvSpPr>
          <p:cNvPr id="34" name="Text 31"/>
          <p:cNvSpPr/>
          <p:nvPr/>
        </p:nvSpPr>
        <p:spPr>
          <a:xfrm>
            <a:off x="8778240" y="6574536"/>
            <a:ext cx="2560320" cy="146304"/>
          </a:xfrm>
          <a:prstGeom prst="rect">
            <a:avLst/>
          </a:prstGeom>
          <a:noFill/>
          <a:ln/>
        </p:spPr>
        <p:txBody>
          <a:bodyPr wrap="square" lIns="635" tIns="635" rIns="635" bIns="635" rtlCol="0" anchor="t">
            <a:normAutofit/>
          </a:bodyPr>
          <a:lstStyle/>
          <a:p>
            <a:pPr algn="r" indent="0" marL="0">
              <a:buNone/>
            </a:pPr>
            <a:r>
              <a:rPr lang="en-US" sz="580" dirty="0">
                <a:solidFill>
                  <a:srgbClr val="6B7280"/>
                </a:solidFill>
                <a:latin typeface="Aptos" pitchFamily="34" charset="0"/>
                <a:ea typeface="Aptos" pitchFamily="34" charset="-122"/>
                <a:cs typeface="Aptos" pitchFamily="34" charset="-120"/>
              </a:rPr>
              <a:t>Trabajo Final · Créditos de Consumo</a:t>
            </a:r>
            <a:endParaRPr lang="en-US" sz="580" dirty="0"/>
          </a:p>
        </p:txBody>
      </p:sp>
      <p:sp>
        <p:nvSpPr>
          <p:cNvPr id="35" name="Text 32"/>
          <p:cNvSpPr/>
          <p:nvPr/>
        </p:nvSpPr>
        <p:spPr>
          <a:xfrm>
            <a:off x="11521440" y="6565392"/>
            <a:ext cx="182880" cy="146304"/>
          </a:xfrm>
          <a:prstGeom prst="rect">
            <a:avLst/>
          </a:prstGeom>
          <a:noFill/>
          <a:ln/>
        </p:spPr>
        <p:txBody>
          <a:bodyPr wrap="square" lIns="635" tIns="635" rIns="635" bIns="635" rtlCol="0" anchor="t">
            <a:normAutofit/>
          </a:bodyPr>
          <a:lstStyle/>
          <a:p>
            <a:pPr algn="r" indent="0" marL="0">
              <a:buNone/>
            </a:pPr>
            <a:r>
              <a:rPr lang="en-US" sz="600" dirty="0">
                <a:solidFill>
                  <a:srgbClr val="6B7280"/>
                </a:solidFill>
                <a:latin typeface="Aptos" pitchFamily="34" charset="0"/>
                <a:ea typeface="Aptos" pitchFamily="34" charset="-122"/>
                <a:cs typeface="Aptos" pitchFamily="34" charset="-120"/>
              </a:rPr>
              <a:t>7</a:t>
            </a:r>
            <a:endParaRPr lang="en-US" sz="6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spTree>
      <p:nvGrpSpPr>
        <p:cNvPr id="1" name=""/>
        <p:cNvGrpSpPr/>
        <p:nvPr/>
      </p:nvGrpSpPr>
      <p:grpSpPr>
        <a:xfrm>
          <a:off x="0" y="0"/>
          <a:ext cx="0" cy="0"/>
          <a:chOff x="0" y="0"/>
          <a:chExt cx="0" cy="0"/>
        </a:xfrm>
      </p:grpSpPr>
      <p:sp>
        <p:nvSpPr>
          <p:cNvPr id="2" name="Text 0"/>
          <p:cNvSpPr/>
          <p:nvPr/>
        </p:nvSpPr>
        <p:spPr>
          <a:xfrm>
            <a:off x="429768" y="201168"/>
            <a:ext cx="1097280" cy="201168"/>
          </a:xfrm>
          <a:prstGeom prst="rect">
            <a:avLst/>
          </a:prstGeom>
          <a:noFill/>
          <a:ln/>
        </p:spPr>
        <p:txBody>
          <a:bodyPr wrap="square" lIns="635" tIns="635" rIns="635" bIns="635" rtlCol="0" anchor="t">
            <a:normAutofit/>
          </a:bodyPr>
          <a:lstStyle/>
          <a:p>
            <a:pPr algn="l" indent="0" marL="0">
              <a:buNone/>
            </a:pPr>
            <a:r>
              <a:rPr lang="en-US" sz="650" b="1" dirty="0">
                <a:solidFill>
                  <a:srgbClr val="008C95"/>
                </a:solidFill>
                <a:latin typeface="Aptos" pitchFamily="34" charset="0"/>
                <a:ea typeface="Aptos" pitchFamily="34" charset="-122"/>
                <a:cs typeface="Aptos" pitchFamily="34" charset="-120"/>
              </a:rPr>
              <a:t>SECCIÓN 04</a:t>
            </a:r>
            <a:endParaRPr lang="en-US" sz="650" dirty="0"/>
          </a:p>
        </p:txBody>
      </p:sp>
      <p:pic>
        <p:nvPicPr>
          <p:cNvPr id="3" name="Image 0" descr="/mnt/data/ref_ppt_media/image1.png">    </p:cNvPr>
          <p:cNvPicPr>
            <a:picLocks noChangeAspect="1"/>
          </p:cNvPicPr>
          <p:nvPr/>
        </p:nvPicPr>
        <p:blipFill>
          <a:blip r:embed="rId1">
            <a:alphaModFix amt="85000"/>
          </a:blip>
          <a:stretch>
            <a:fillRect/>
          </a:stretch>
        </p:blipFill>
        <p:spPr>
          <a:xfrm>
            <a:off x="173736" y="128016"/>
            <a:ext cx="228600" cy="283464"/>
          </a:xfrm>
          <a:prstGeom prst="rect">
            <a:avLst/>
          </a:prstGeom>
        </p:spPr>
      </p:pic>
      <p:sp>
        <p:nvSpPr>
          <p:cNvPr id="4" name="Text 1"/>
          <p:cNvSpPr/>
          <p:nvPr/>
        </p:nvSpPr>
        <p:spPr>
          <a:xfrm>
            <a:off x="429768" y="420624"/>
            <a:ext cx="7040880" cy="438912"/>
          </a:xfrm>
          <a:prstGeom prst="rect">
            <a:avLst/>
          </a:prstGeom>
          <a:noFill/>
          <a:ln/>
        </p:spPr>
        <p:txBody>
          <a:bodyPr wrap="square" lIns="635" tIns="635" rIns="635" bIns="635" rtlCol="0" anchor="t">
            <a:normAutofit/>
          </a:bodyPr>
          <a:lstStyle/>
          <a:p>
            <a:pPr algn="l" indent="0" marL="0">
              <a:buNone/>
            </a:pPr>
            <a:r>
              <a:rPr lang="en-US" sz="1720" b="1" dirty="0">
                <a:solidFill>
                  <a:srgbClr val="17365D"/>
                </a:solidFill>
                <a:latin typeface="Aptos" pitchFamily="34" charset="0"/>
                <a:ea typeface="Aptos" pitchFamily="34" charset="-122"/>
                <a:cs typeface="Aptos" pitchFamily="34" charset="-120"/>
              </a:rPr>
              <a:t>Construcción de la variable objetivo</a:t>
            </a:r>
            <a:endParaRPr lang="en-US" sz="1720" dirty="0"/>
          </a:p>
        </p:txBody>
      </p:sp>
      <p:sp>
        <p:nvSpPr>
          <p:cNvPr id="5" name="Shape 2"/>
          <p:cNvSpPr/>
          <p:nvPr/>
        </p:nvSpPr>
        <p:spPr>
          <a:xfrm>
            <a:off x="429768" y="868680"/>
            <a:ext cx="1920240" cy="0"/>
          </a:xfrm>
          <a:prstGeom prst="line">
            <a:avLst/>
          </a:prstGeom>
          <a:noFill/>
          <a:ln w="15240">
            <a:solidFill>
              <a:srgbClr val="E67E22"/>
            </a:solidFill>
            <a:prstDash val="solid"/>
          </a:ln>
        </p:spPr>
      </p:sp>
      <p:sp>
        <p:nvSpPr>
          <p:cNvPr id="6" name="Text 3"/>
          <p:cNvSpPr/>
          <p:nvPr/>
        </p:nvSpPr>
        <p:spPr>
          <a:xfrm>
            <a:off x="685800" y="1078992"/>
            <a:ext cx="9966960" cy="502920"/>
          </a:xfrm>
          <a:prstGeom prst="rect">
            <a:avLst/>
          </a:prstGeom>
          <a:noFill/>
          <a:ln/>
        </p:spPr>
        <p:txBody>
          <a:bodyPr wrap="square" lIns="635" tIns="635" rIns="635" bIns="635" rtlCol="0" anchor="t">
            <a:normAutofit/>
          </a:bodyPr>
          <a:lstStyle/>
          <a:p>
            <a:pPr algn="l" indent="0" marL="0">
              <a:buNone/>
            </a:pPr>
            <a:r>
              <a:rPr lang="en-US" sz="1250" dirty="0">
                <a:solidFill>
                  <a:srgbClr val="222222"/>
                </a:solidFill>
                <a:latin typeface="Aptos" pitchFamily="34" charset="0"/>
                <a:ea typeface="Aptos" pitchFamily="34" charset="-122"/>
                <a:cs typeface="Aptos" pitchFamily="34" charset="-120"/>
              </a:rPr>
              <a:t>INCUMPLIMIENTO no existía como columna original. Se construyó a partir de CLASE_CREDITO para convertir estados históricos del crédito en una clasificación binaria.</a:t>
            </a:r>
            <a:endParaRPr lang="en-US" sz="1250" dirty="0"/>
          </a:p>
        </p:txBody>
      </p:sp>
      <p:sp>
        <p:nvSpPr>
          <p:cNvPr id="7" name="Text 4"/>
          <p:cNvSpPr/>
          <p:nvPr/>
        </p:nvSpPr>
        <p:spPr>
          <a:xfrm>
            <a:off x="685800" y="1874520"/>
            <a:ext cx="640080" cy="472440"/>
          </a:xfrm>
          <a:prstGeom prst="rect">
            <a:avLst/>
          </a:prstGeom>
          <a:solidFill>
            <a:srgbClr val="DCEFF2"/>
          </a:solidFill>
          <a:ln w="5080">
            <a:solidFill>
              <a:srgbClr val="D5E2E8"/>
            </a:solidFill>
          </a:ln>
        </p:spPr>
        <p:txBody>
          <a:bodyPr wrap="square" lIns="508" tIns="508" rIns="508" bIns="508" rtlCol="0" anchor="ctr">
            <a:normAutofit/>
          </a:bodyPr>
          <a:lstStyle/>
          <a:p>
            <a:pPr algn="l" indent="0" marL="0">
              <a:buNone/>
            </a:pPr>
            <a:r>
              <a:rPr lang="en-US" sz="840" b="1" dirty="0">
                <a:solidFill>
                  <a:srgbClr val="222222"/>
                </a:solidFill>
                <a:latin typeface="Aptos" pitchFamily="34" charset="0"/>
                <a:ea typeface="Aptos" pitchFamily="34" charset="-122"/>
                <a:cs typeface="Aptos" pitchFamily="34" charset="-120"/>
              </a:rPr>
              <a:t>Valor</a:t>
            </a:r>
            <a:endParaRPr lang="en-US" sz="840" dirty="0"/>
          </a:p>
        </p:txBody>
      </p:sp>
      <p:sp>
        <p:nvSpPr>
          <p:cNvPr id="8" name="Text 5"/>
          <p:cNvSpPr/>
          <p:nvPr/>
        </p:nvSpPr>
        <p:spPr>
          <a:xfrm>
            <a:off x="1325880" y="1874520"/>
            <a:ext cx="1508760" cy="472440"/>
          </a:xfrm>
          <a:prstGeom prst="rect">
            <a:avLst/>
          </a:prstGeom>
          <a:solidFill>
            <a:srgbClr val="DCEFF2"/>
          </a:solidFill>
          <a:ln w="5080">
            <a:solidFill>
              <a:srgbClr val="D5E2E8"/>
            </a:solidFill>
          </a:ln>
        </p:spPr>
        <p:txBody>
          <a:bodyPr wrap="square" lIns="508" tIns="508" rIns="508" bIns="508" rtlCol="0" anchor="ctr">
            <a:normAutofit/>
          </a:bodyPr>
          <a:lstStyle/>
          <a:p>
            <a:pPr algn="l" indent="0" marL="0">
              <a:buNone/>
            </a:pPr>
            <a:r>
              <a:rPr lang="en-US" sz="840" b="1" dirty="0">
                <a:solidFill>
                  <a:srgbClr val="222222"/>
                </a:solidFill>
                <a:latin typeface="Aptos" pitchFamily="34" charset="0"/>
                <a:ea typeface="Aptos" pitchFamily="34" charset="-122"/>
                <a:cs typeface="Aptos" pitchFamily="34" charset="-120"/>
              </a:rPr>
              <a:t>Interpretación</a:t>
            </a:r>
            <a:endParaRPr lang="en-US" sz="840" dirty="0"/>
          </a:p>
        </p:txBody>
      </p:sp>
      <p:sp>
        <p:nvSpPr>
          <p:cNvPr id="9" name="Text 6"/>
          <p:cNvSpPr/>
          <p:nvPr/>
        </p:nvSpPr>
        <p:spPr>
          <a:xfrm>
            <a:off x="2834640" y="1874520"/>
            <a:ext cx="4160520" cy="472440"/>
          </a:xfrm>
          <a:prstGeom prst="rect">
            <a:avLst/>
          </a:prstGeom>
          <a:solidFill>
            <a:srgbClr val="DCEFF2"/>
          </a:solidFill>
          <a:ln w="5080">
            <a:solidFill>
              <a:srgbClr val="D5E2E8"/>
            </a:solidFill>
          </a:ln>
        </p:spPr>
        <p:txBody>
          <a:bodyPr wrap="square" lIns="508" tIns="508" rIns="508" bIns="508" rtlCol="0" anchor="ctr">
            <a:normAutofit/>
          </a:bodyPr>
          <a:lstStyle/>
          <a:p>
            <a:pPr algn="l" indent="0" marL="0">
              <a:buNone/>
            </a:pPr>
            <a:r>
              <a:rPr lang="en-US" sz="840" b="1" dirty="0">
                <a:solidFill>
                  <a:srgbClr val="222222"/>
                </a:solidFill>
                <a:latin typeface="Aptos" pitchFamily="34" charset="0"/>
                <a:ea typeface="Aptos" pitchFamily="34" charset="-122"/>
                <a:cs typeface="Aptos" pitchFamily="34" charset="-120"/>
              </a:rPr>
              <a:t>Clases consideradas</a:t>
            </a:r>
            <a:endParaRPr lang="en-US" sz="840" dirty="0"/>
          </a:p>
        </p:txBody>
      </p:sp>
      <p:sp>
        <p:nvSpPr>
          <p:cNvPr id="10" name="Text 7"/>
          <p:cNvSpPr/>
          <p:nvPr/>
        </p:nvSpPr>
        <p:spPr>
          <a:xfrm>
            <a:off x="685800" y="2346960"/>
            <a:ext cx="640080" cy="472440"/>
          </a:xfrm>
          <a:prstGeom prst="rect">
            <a:avLst/>
          </a:prstGeom>
          <a:solidFill>
            <a:srgbClr val="EAF4F8"/>
          </a:solidFill>
          <a:ln w="5080">
            <a:solidFill>
              <a:srgbClr val="D5E2E8"/>
            </a:solidFill>
          </a:ln>
        </p:spPr>
        <p:txBody>
          <a:bodyPr wrap="square" lIns="508" tIns="508" rIns="508" bIns="508" rtlCol="0" anchor="ctr">
            <a:normAutofit/>
          </a:bodyPr>
          <a:lstStyle/>
          <a:p>
            <a:pPr algn="l" indent="0" marL="0">
              <a:buNone/>
            </a:pPr>
            <a:r>
              <a:rPr lang="en-US" sz="820" dirty="0">
                <a:solidFill>
                  <a:srgbClr val="222222"/>
                </a:solidFill>
                <a:latin typeface="Aptos" pitchFamily="34" charset="0"/>
                <a:ea typeface="Aptos" pitchFamily="34" charset="-122"/>
                <a:cs typeface="Aptos" pitchFamily="34" charset="-120"/>
              </a:rPr>
              <a:t>0</a:t>
            </a:r>
            <a:endParaRPr lang="en-US" sz="820" dirty="0"/>
          </a:p>
        </p:txBody>
      </p:sp>
      <p:sp>
        <p:nvSpPr>
          <p:cNvPr id="11" name="Text 8"/>
          <p:cNvSpPr/>
          <p:nvPr/>
        </p:nvSpPr>
        <p:spPr>
          <a:xfrm>
            <a:off x="1325880" y="2346960"/>
            <a:ext cx="1508760" cy="472440"/>
          </a:xfrm>
          <a:prstGeom prst="rect">
            <a:avLst/>
          </a:prstGeom>
          <a:solidFill>
            <a:srgbClr val="EAF4F8"/>
          </a:solidFill>
          <a:ln w="5080">
            <a:solidFill>
              <a:srgbClr val="D5E2E8"/>
            </a:solidFill>
          </a:ln>
        </p:spPr>
        <p:txBody>
          <a:bodyPr wrap="square" lIns="508" tIns="508" rIns="508" bIns="508" rtlCol="0" anchor="ctr">
            <a:normAutofit/>
          </a:bodyPr>
          <a:lstStyle/>
          <a:p>
            <a:pPr algn="l" indent="0" marL="0">
              <a:buNone/>
            </a:pPr>
            <a:r>
              <a:rPr lang="en-US" sz="820" dirty="0">
                <a:solidFill>
                  <a:srgbClr val="222222"/>
                </a:solidFill>
                <a:latin typeface="Aptos" pitchFamily="34" charset="0"/>
                <a:ea typeface="Aptos" pitchFamily="34" charset="-122"/>
                <a:cs typeface="Aptos" pitchFamily="34" charset="-120"/>
              </a:rPr>
              <a:t>Sin incumplimiento</a:t>
            </a:r>
            <a:endParaRPr lang="en-US" sz="820" dirty="0"/>
          </a:p>
        </p:txBody>
      </p:sp>
      <p:sp>
        <p:nvSpPr>
          <p:cNvPr id="12" name="Text 9"/>
          <p:cNvSpPr/>
          <p:nvPr/>
        </p:nvSpPr>
        <p:spPr>
          <a:xfrm>
            <a:off x="2834640" y="2346960"/>
            <a:ext cx="4160520" cy="472440"/>
          </a:xfrm>
          <a:prstGeom prst="rect">
            <a:avLst/>
          </a:prstGeom>
          <a:solidFill>
            <a:srgbClr val="EAF4F8"/>
          </a:solidFill>
          <a:ln w="5080">
            <a:solidFill>
              <a:srgbClr val="D5E2E8"/>
            </a:solidFill>
          </a:ln>
        </p:spPr>
        <p:txBody>
          <a:bodyPr wrap="square" lIns="508" tIns="508" rIns="508" bIns="508" rtlCol="0" anchor="ctr">
            <a:normAutofit/>
          </a:bodyPr>
          <a:lstStyle/>
          <a:p>
            <a:pPr algn="l" indent="0" marL="0">
              <a:buNone/>
            </a:pPr>
            <a:r>
              <a:rPr lang="en-US" sz="820" dirty="0">
                <a:solidFill>
                  <a:srgbClr val="222222"/>
                </a:solidFill>
                <a:latin typeface="Aptos" pitchFamily="34" charset="0"/>
                <a:ea typeface="Aptos" pitchFamily="34" charset="-122"/>
                <a:cs typeface="Aptos" pitchFamily="34" charset="-120"/>
              </a:rPr>
              <a:t>Nuevo, recurrente, negociación directa y reprogramaciones de calendario o fecha de pago</a:t>
            </a:r>
            <a:endParaRPr lang="en-US" sz="820" dirty="0"/>
          </a:p>
        </p:txBody>
      </p:sp>
      <p:sp>
        <p:nvSpPr>
          <p:cNvPr id="13" name="Text 10"/>
          <p:cNvSpPr/>
          <p:nvPr/>
        </p:nvSpPr>
        <p:spPr>
          <a:xfrm>
            <a:off x="685800" y="2819400"/>
            <a:ext cx="640080" cy="472440"/>
          </a:xfrm>
          <a:prstGeom prst="rect">
            <a:avLst/>
          </a:prstGeom>
          <a:solidFill>
            <a:srgbClr val="FFFFFF"/>
          </a:solidFill>
          <a:ln w="5080">
            <a:solidFill>
              <a:srgbClr val="D5E2E8"/>
            </a:solidFill>
          </a:ln>
        </p:spPr>
        <p:txBody>
          <a:bodyPr wrap="square" lIns="508" tIns="508" rIns="508" bIns="508" rtlCol="0" anchor="ctr">
            <a:normAutofit/>
          </a:bodyPr>
          <a:lstStyle/>
          <a:p>
            <a:pPr algn="l" indent="0" marL="0">
              <a:buNone/>
            </a:pPr>
            <a:r>
              <a:rPr lang="en-US" sz="820" dirty="0">
                <a:solidFill>
                  <a:srgbClr val="222222"/>
                </a:solidFill>
                <a:latin typeface="Aptos" pitchFamily="34" charset="0"/>
                <a:ea typeface="Aptos" pitchFamily="34" charset="-122"/>
                <a:cs typeface="Aptos" pitchFamily="34" charset="-120"/>
              </a:rPr>
              <a:t>1</a:t>
            </a:r>
            <a:endParaRPr lang="en-US" sz="820" dirty="0"/>
          </a:p>
        </p:txBody>
      </p:sp>
      <p:sp>
        <p:nvSpPr>
          <p:cNvPr id="14" name="Text 11"/>
          <p:cNvSpPr/>
          <p:nvPr/>
        </p:nvSpPr>
        <p:spPr>
          <a:xfrm>
            <a:off x="1325880" y="2819400"/>
            <a:ext cx="1508760" cy="472440"/>
          </a:xfrm>
          <a:prstGeom prst="rect">
            <a:avLst/>
          </a:prstGeom>
          <a:solidFill>
            <a:srgbClr val="FFFFFF"/>
          </a:solidFill>
          <a:ln w="5080">
            <a:solidFill>
              <a:srgbClr val="D5E2E8"/>
            </a:solidFill>
          </a:ln>
        </p:spPr>
        <p:txBody>
          <a:bodyPr wrap="square" lIns="508" tIns="508" rIns="508" bIns="508" rtlCol="0" anchor="ctr">
            <a:normAutofit/>
          </a:bodyPr>
          <a:lstStyle/>
          <a:p>
            <a:pPr algn="l" indent="0" marL="0">
              <a:buNone/>
            </a:pPr>
            <a:r>
              <a:rPr lang="en-US" sz="820" dirty="0">
                <a:solidFill>
                  <a:srgbClr val="222222"/>
                </a:solidFill>
                <a:latin typeface="Aptos" pitchFamily="34" charset="0"/>
                <a:ea typeface="Aptos" pitchFamily="34" charset="-122"/>
                <a:cs typeface="Aptos" pitchFamily="34" charset="-120"/>
              </a:rPr>
              <a:t>Con incumplimiento</a:t>
            </a:r>
            <a:endParaRPr lang="en-US" sz="820" dirty="0"/>
          </a:p>
        </p:txBody>
      </p:sp>
      <p:sp>
        <p:nvSpPr>
          <p:cNvPr id="15" name="Text 12"/>
          <p:cNvSpPr/>
          <p:nvPr/>
        </p:nvSpPr>
        <p:spPr>
          <a:xfrm>
            <a:off x="2834640" y="2819400"/>
            <a:ext cx="4160520" cy="472440"/>
          </a:xfrm>
          <a:prstGeom prst="rect">
            <a:avLst/>
          </a:prstGeom>
          <a:solidFill>
            <a:srgbClr val="FFFFFF"/>
          </a:solidFill>
          <a:ln w="5080">
            <a:solidFill>
              <a:srgbClr val="D5E2E8"/>
            </a:solidFill>
          </a:ln>
        </p:spPr>
        <p:txBody>
          <a:bodyPr wrap="square" lIns="508" tIns="508" rIns="508" bIns="508" rtlCol="0" anchor="ctr">
            <a:normAutofit/>
          </a:bodyPr>
          <a:lstStyle/>
          <a:p>
            <a:pPr algn="l" indent="0" marL="0">
              <a:buNone/>
            </a:pPr>
            <a:r>
              <a:rPr lang="en-US" sz="820" dirty="0">
                <a:solidFill>
                  <a:srgbClr val="222222"/>
                </a:solidFill>
                <a:latin typeface="Aptos" pitchFamily="34" charset="0"/>
                <a:ea typeface="Aptos" pitchFamily="34" charset="-122"/>
                <a:cs typeface="Aptos" pitchFamily="34" charset="-120"/>
              </a:rPr>
              <a:t>Castigado, refinanciación normal o especial, judicial y judicial refinanciado</a:t>
            </a:r>
            <a:endParaRPr lang="en-US" sz="820" dirty="0"/>
          </a:p>
        </p:txBody>
      </p:sp>
      <p:pic>
        <p:nvPicPr>
          <p:cNvPr id="16" name="Image 1" descr="/mnt/data/ipynb_imgs/cell033_out01.png">    </p:cNvPr>
          <p:cNvPicPr>
            <a:picLocks noChangeAspect="1"/>
          </p:cNvPicPr>
          <p:nvPr/>
        </p:nvPicPr>
        <p:blipFill>
          <a:blip r:embed="rId2"/>
          <a:stretch>
            <a:fillRect/>
          </a:stretch>
        </p:blipFill>
        <p:spPr>
          <a:xfrm>
            <a:off x="7418476" y="1737360"/>
            <a:ext cx="2719528" cy="1920240"/>
          </a:xfrm>
          <a:prstGeom prst="rect">
            <a:avLst/>
          </a:prstGeom>
        </p:spPr>
      </p:pic>
      <p:sp>
        <p:nvSpPr>
          <p:cNvPr id="17" name="Text 13"/>
          <p:cNvSpPr/>
          <p:nvPr/>
        </p:nvSpPr>
        <p:spPr>
          <a:xfrm>
            <a:off x="914400" y="3886200"/>
            <a:ext cx="1280160" cy="402336"/>
          </a:xfrm>
          <a:prstGeom prst="rect">
            <a:avLst/>
          </a:prstGeom>
          <a:solidFill>
            <a:srgbClr val="EAF4F8"/>
          </a:solidFill>
          <a:ln>
            <a:solidFill>
              <a:srgbClr val="EAF4F8"/>
            </a:solidFill>
          </a:ln>
        </p:spPr>
        <p:txBody>
          <a:bodyPr wrap="square" lIns="635" tIns="635" rIns="635" bIns="635" rtlCol="0" anchor="ctr">
            <a:normAutofit/>
          </a:bodyPr>
          <a:lstStyle/>
          <a:p>
            <a:pPr algn="ctr" indent="0" marL="0">
              <a:buNone/>
            </a:pPr>
            <a:r>
              <a:rPr lang="en-US" sz="2200" b="1" dirty="0">
                <a:solidFill>
                  <a:srgbClr val="008C95"/>
                </a:solidFill>
                <a:latin typeface="Aptos" pitchFamily="34" charset="0"/>
                <a:ea typeface="Aptos" pitchFamily="34" charset="-122"/>
                <a:cs typeface="Aptos" pitchFamily="34" charset="-120"/>
              </a:rPr>
              <a:t>11,425</a:t>
            </a:r>
            <a:endParaRPr lang="en-US" sz="2200" dirty="0"/>
          </a:p>
        </p:txBody>
      </p:sp>
      <p:sp>
        <p:nvSpPr>
          <p:cNvPr id="18" name="Text 14"/>
          <p:cNvSpPr/>
          <p:nvPr/>
        </p:nvSpPr>
        <p:spPr>
          <a:xfrm>
            <a:off x="914400" y="4288536"/>
            <a:ext cx="1280160" cy="292608"/>
          </a:xfrm>
          <a:prstGeom prst="rect">
            <a:avLst/>
          </a:prstGeom>
          <a:solidFill>
            <a:srgbClr val="EAF4F8"/>
          </a:solidFill>
          <a:ln>
            <a:solidFill>
              <a:srgbClr val="EAF4F8"/>
            </a:solidFill>
          </a:ln>
        </p:spPr>
        <p:txBody>
          <a:bodyPr wrap="square" lIns="635" tIns="635" rIns="635" bIns="635" rtlCol="0" anchor="ctr">
            <a:normAutofit/>
          </a:bodyPr>
          <a:lstStyle/>
          <a:p>
            <a:pPr algn="ctr" indent="0" marL="0">
              <a:buNone/>
            </a:pPr>
            <a:r>
              <a:rPr lang="en-US" sz="850" dirty="0">
                <a:solidFill>
                  <a:srgbClr val="6B7280"/>
                </a:solidFill>
                <a:latin typeface="Aptos" pitchFamily="34" charset="0"/>
                <a:ea typeface="Aptos" pitchFamily="34" charset="-122"/>
                <a:cs typeface="Aptos" pitchFamily="34" charset="-120"/>
              </a:rPr>
              <a:t>sin incumplimiento</a:t>
            </a:r>
            <a:endParaRPr lang="en-US" sz="850" dirty="0"/>
          </a:p>
        </p:txBody>
      </p:sp>
      <p:sp>
        <p:nvSpPr>
          <p:cNvPr id="19" name="Text 15"/>
          <p:cNvSpPr/>
          <p:nvPr/>
        </p:nvSpPr>
        <p:spPr>
          <a:xfrm>
            <a:off x="2423160" y="3886200"/>
            <a:ext cx="1280160" cy="402336"/>
          </a:xfrm>
          <a:prstGeom prst="rect">
            <a:avLst/>
          </a:prstGeom>
          <a:solidFill>
            <a:srgbClr val="FFF2E6"/>
          </a:solidFill>
          <a:ln>
            <a:solidFill>
              <a:srgbClr val="FFF2E6"/>
            </a:solidFill>
          </a:ln>
        </p:spPr>
        <p:txBody>
          <a:bodyPr wrap="square" lIns="635" tIns="635" rIns="635" bIns="635" rtlCol="0" anchor="ctr">
            <a:normAutofit/>
          </a:bodyPr>
          <a:lstStyle/>
          <a:p>
            <a:pPr algn="ctr" indent="0" marL="0">
              <a:buNone/>
            </a:pPr>
            <a:r>
              <a:rPr lang="en-US" sz="2200" b="1" dirty="0">
                <a:solidFill>
                  <a:srgbClr val="E67E22"/>
                </a:solidFill>
                <a:latin typeface="Aptos" pitchFamily="34" charset="0"/>
                <a:ea typeface="Aptos" pitchFamily="34" charset="-122"/>
                <a:cs typeface="Aptos" pitchFamily="34" charset="-120"/>
              </a:rPr>
              <a:t>6,677</a:t>
            </a:r>
            <a:endParaRPr lang="en-US" sz="2200" dirty="0"/>
          </a:p>
        </p:txBody>
      </p:sp>
      <p:sp>
        <p:nvSpPr>
          <p:cNvPr id="20" name="Text 16"/>
          <p:cNvSpPr/>
          <p:nvPr/>
        </p:nvSpPr>
        <p:spPr>
          <a:xfrm>
            <a:off x="2423160" y="4288536"/>
            <a:ext cx="1280160" cy="292608"/>
          </a:xfrm>
          <a:prstGeom prst="rect">
            <a:avLst/>
          </a:prstGeom>
          <a:solidFill>
            <a:srgbClr val="FFF2E6"/>
          </a:solidFill>
          <a:ln>
            <a:solidFill>
              <a:srgbClr val="FFF2E6"/>
            </a:solidFill>
          </a:ln>
        </p:spPr>
        <p:txBody>
          <a:bodyPr wrap="square" lIns="635" tIns="635" rIns="635" bIns="635" rtlCol="0" anchor="ctr">
            <a:normAutofit/>
          </a:bodyPr>
          <a:lstStyle/>
          <a:p>
            <a:pPr algn="ctr" indent="0" marL="0">
              <a:buNone/>
            </a:pPr>
            <a:r>
              <a:rPr lang="en-US" sz="850" dirty="0">
                <a:solidFill>
                  <a:srgbClr val="6B7280"/>
                </a:solidFill>
                <a:latin typeface="Aptos" pitchFamily="34" charset="0"/>
                <a:ea typeface="Aptos" pitchFamily="34" charset="-122"/>
                <a:cs typeface="Aptos" pitchFamily="34" charset="-120"/>
              </a:rPr>
              <a:t>con incumplimiento</a:t>
            </a:r>
            <a:endParaRPr lang="en-US" sz="850" dirty="0"/>
          </a:p>
        </p:txBody>
      </p:sp>
      <p:sp>
        <p:nvSpPr>
          <p:cNvPr id="21" name="Text 17"/>
          <p:cNvSpPr/>
          <p:nvPr/>
        </p:nvSpPr>
        <p:spPr>
          <a:xfrm>
            <a:off x="3931920" y="3886200"/>
            <a:ext cx="1280160" cy="402336"/>
          </a:xfrm>
          <a:prstGeom prst="rect">
            <a:avLst/>
          </a:prstGeom>
          <a:solidFill>
            <a:srgbClr val="EAF4F8"/>
          </a:solidFill>
          <a:ln>
            <a:solidFill>
              <a:srgbClr val="EAF4F8"/>
            </a:solidFill>
          </a:ln>
        </p:spPr>
        <p:txBody>
          <a:bodyPr wrap="square" lIns="635" tIns="635" rIns="635" bIns="635" rtlCol="0" anchor="ctr">
            <a:normAutofit/>
          </a:bodyPr>
          <a:lstStyle/>
          <a:p>
            <a:pPr algn="ctr" indent="0" marL="0">
              <a:buNone/>
            </a:pPr>
            <a:r>
              <a:rPr lang="en-US" sz="2200" b="1" dirty="0">
                <a:solidFill>
                  <a:srgbClr val="008C95"/>
                </a:solidFill>
                <a:latin typeface="Aptos" pitchFamily="34" charset="0"/>
                <a:ea typeface="Aptos" pitchFamily="34" charset="-122"/>
                <a:cs typeface="Aptos" pitchFamily="34" charset="-120"/>
              </a:rPr>
              <a:t>36.89%</a:t>
            </a:r>
            <a:endParaRPr lang="en-US" sz="2200" dirty="0"/>
          </a:p>
        </p:txBody>
      </p:sp>
      <p:sp>
        <p:nvSpPr>
          <p:cNvPr id="22" name="Text 18"/>
          <p:cNvSpPr/>
          <p:nvPr/>
        </p:nvSpPr>
        <p:spPr>
          <a:xfrm>
            <a:off x="3931920" y="4288536"/>
            <a:ext cx="1280160" cy="292608"/>
          </a:xfrm>
          <a:prstGeom prst="rect">
            <a:avLst/>
          </a:prstGeom>
          <a:solidFill>
            <a:srgbClr val="EAF4F8"/>
          </a:solidFill>
          <a:ln>
            <a:solidFill>
              <a:srgbClr val="EAF4F8"/>
            </a:solidFill>
          </a:ln>
        </p:spPr>
        <p:txBody>
          <a:bodyPr wrap="square" lIns="635" tIns="635" rIns="635" bIns="635" rtlCol="0" anchor="ctr">
            <a:normAutofit/>
          </a:bodyPr>
          <a:lstStyle/>
          <a:p>
            <a:pPr algn="ctr" indent="0" marL="0">
              <a:buNone/>
            </a:pPr>
            <a:r>
              <a:rPr lang="en-US" sz="850" dirty="0">
                <a:solidFill>
                  <a:srgbClr val="6B7280"/>
                </a:solidFill>
                <a:latin typeface="Aptos" pitchFamily="34" charset="0"/>
                <a:ea typeface="Aptos" pitchFamily="34" charset="-122"/>
                <a:cs typeface="Aptos" pitchFamily="34" charset="-120"/>
              </a:rPr>
              <a:t>tasa positiva</a:t>
            </a:r>
            <a:endParaRPr lang="en-US" sz="850" dirty="0"/>
          </a:p>
        </p:txBody>
      </p:sp>
      <p:sp>
        <p:nvSpPr>
          <p:cNvPr id="23" name="Text 19"/>
          <p:cNvSpPr/>
          <p:nvPr/>
        </p:nvSpPr>
        <p:spPr>
          <a:xfrm>
            <a:off x="5760720" y="3749040"/>
            <a:ext cx="4206240" cy="256032"/>
          </a:xfrm>
          <a:prstGeom prst="rect">
            <a:avLst/>
          </a:prstGeom>
          <a:solidFill>
            <a:srgbClr val="EAF4F8"/>
          </a:solidFill>
          <a:ln>
            <a:solidFill>
              <a:srgbClr val="EAF4F8"/>
            </a:solidFill>
          </a:ln>
        </p:spPr>
        <p:txBody>
          <a:bodyPr wrap="square" lIns="1016" tIns="1016" rIns="1016" bIns="1016" rtlCol="0" anchor="t">
            <a:normAutofit/>
          </a:bodyPr>
          <a:lstStyle/>
          <a:p>
            <a:pPr algn="l" indent="0" marL="0">
              <a:buNone/>
            </a:pPr>
            <a:r>
              <a:rPr lang="en-US" sz="1050" b="1" dirty="0">
                <a:solidFill>
                  <a:srgbClr val="008C95"/>
                </a:solidFill>
                <a:latin typeface="Aptos" pitchFamily="34" charset="0"/>
                <a:ea typeface="Aptos" pitchFamily="34" charset="-122"/>
                <a:cs typeface="Aptos" pitchFamily="34" charset="-120"/>
              </a:rPr>
              <a:t>Punto clave</a:t>
            </a:r>
            <a:endParaRPr lang="en-US" sz="1050" dirty="0"/>
          </a:p>
        </p:txBody>
      </p:sp>
      <p:sp>
        <p:nvSpPr>
          <p:cNvPr id="24" name="Text 20"/>
          <p:cNvSpPr/>
          <p:nvPr/>
        </p:nvSpPr>
        <p:spPr>
          <a:xfrm>
            <a:off x="5760720" y="4023360"/>
            <a:ext cx="4206240" cy="685800"/>
          </a:xfrm>
          <a:prstGeom prst="rect">
            <a:avLst/>
          </a:prstGeom>
          <a:solidFill>
            <a:srgbClr val="EAF4F8"/>
          </a:solidFill>
          <a:ln>
            <a:solidFill>
              <a:srgbClr val="EAF4F8"/>
            </a:solidFill>
          </a:ln>
        </p:spPr>
        <p:txBody>
          <a:bodyPr wrap="square" lIns="1016" tIns="1016" rIns="1016" bIns="1016" rtlCol="0" anchor="t">
            <a:normAutofit/>
          </a:bodyPr>
          <a:lstStyle/>
          <a:p>
            <a:pPr algn="l" indent="0" marL="0">
              <a:buNone/>
            </a:pPr>
            <a:r>
              <a:rPr lang="en-US" sz="1050" dirty="0">
                <a:solidFill>
                  <a:srgbClr val="222222"/>
                </a:solidFill>
                <a:latin typeface="Aptos" pitchFamily="34" charset="0"/>
                <a:ea typeface="Aptos" pitchFamily="34" charset="-122"/>
                <a:cs typeface="Aptos" pitchFamily="34" charset="-120"/>
              </a:rPr>
              <a:t>El modelo aprende la definición de incumplimiento que se le entrega; por eso la construcción del target es una decisión central del proyecto.</a:t>
            </a:r>
            <a:endParaRPr lang="en-US" sz="1050" dirty="0"/>
          </a:p>
        </p:txBody>
      </p:sp>
      <p:sp>
        <p:nvSpPr>
          <p:cNvPr id="25" name="Text 21"/>
          <p:cNvSpPr/>
          <p:nvPr/>
        </p:nvSpPr>
        <p:spPr>
          <a:xfrm>
            <a:off x="8778240" y="6574536"/>
            <a:ext cx="2560320" cy="146304"/>
          </a:xfrm>
          <a:prstGeom prst="rect">
            <a:avLst/>
          </a:prstGeom>
          <a:noFill/>
          <a:ln/>
        </p:spPr>
        <p:txBody>
          <a:bodyPr wrap="square" lIns="635" tIns="635" rIns="635" bIns="635" rtlCol="0" anchor="t">
            <a:normAutofit/>
          </a:bodyPr>
          <a:lstStyle/>
          <a:p>
            <a:pPr algn="r" indent="0" marL="0">
              <a:buNone/>
            </a:pPr>
            <a:r>
              <a:rPr lang="en-US" sz="580" dirty="0">
                <a:solidFill>
                  <a:srgbClr val="6B7280"/>
                </a:solidFill>
                <a:latin typeface="Aptos" pitchFamily="34" charset="0"/>
                <a:ea typeface="Aptos" pitchFamily="34" charset="-122"/>
                <a:cs typeface="Aptos" pitchFamily="34" charset="-120"/>
              </a:rPr>
              <a:t>Trabajo Final · Créditos de Consumo</a:t>
            </a:r>
            <a:endParaRPr lang="en-US" sz="580" dirty="0"/>
          </a:p>
        </p:txBody>
      </p:sp>
      <p:sp>
        <p:nvSpPr>
          <p:cNvPr id="26" name="Text 22"/>
          <p:cNvSpPr/>
          <p:nvPr/>
        </p:nvSpPr>
        <p:spPr>
          <a:xfrm>
            <a:off x="11521440" y="6565392"/>
            <a:ext cx="182880" cy="146304"/>
          </a:xfrm>
          <a:prstGeom prst="rect">
            <a:avLst/>
          </a:prstGeom>
          <a:noFill/>
          <a:ln/>
        </p:spPr>
        <p:txBody>
          <a:bodyPr wrap="square" lIns="635" tIns="635" rIns="635" bIns="635" rtlCol="0" anchor="t">
            <a:normAutofit/>
          </a:bodyPr>
          <a:lstStyle/>
          <a:p>
            <a:pPr algn="r" indent="0" marL="0">
              <a:buNone/>
            </a:pPr>
            <a:r>
              <a:rPr lang="en-US" sz="600" dirty="0">
                <a:solidFill>
                  <a:srgbClr val="6B7280"/>
                </a:solidFill>
                <a:latin typeface="Aptos" pitchFamily="34" charset="0"/>
                <a:ea typeface="Aptos" pitchFamily="34" charset="-122"/>
                <a:cs typeface="Aptos" pitchFamily="34" charset="-120"/>
              </a:rPr>
              <a:t>8</a:t>
            </a:r>
            <a:endParaRPr lang="en-US" sz="6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spTree>
      <p:nvGrpSpPr>
        <p:cNvPr id="1" name=""/>
        <p:cNvGrpSpPr/>
        <p:nvPr/>
      </p:nvGrpSpPr>
      <p:grpSpPr>
        <a:xfrm>
          <a:off x="0" y="0"/>
          <a:ext cx="0" cy="0"/>
          <a:chOff x="0" y="0"/>
          <a:chExt cx="0" cy="0"/>
        </a:xfrm>
      </p:grpSpPr>
      <p:sp>
        <p:nvSpPr>
          <p:cNvPr id="2" name="Text 0"/>
          <p:cNvSpPr/>
          <p:nvPr/>
        </p:nvSpPr>
        <p:spPr>
          <a:xfrm>
            <a:off x="429768" y="201168"/>
            <a:ext cx="1097280" cy="201168"/>
          </a:xfrm>
          <a:prstGeom prst="rect">
            <a:avLst/>
          </a:prstGeom>
          <a:noFill/>
          <a:ln/>
        </p:spPr>
        <p:txBody>
          <a:bodyPr wrap="square" lIns="635" tIns="635" rIns="635" bIns="635" rtlCol="0" anchor="t">
            <a:normAutofit/>
          </a:bodyPr>
          <a:lstStyle/>
          <a:p>
            <a:pPr algn="l" indent="0" marL="0">
              <a:buNone/>
            </a:pPr>
            <a:r>
              <a:rPr lang="en-US" sz="650" b="1" dirty="0">
                <a:solidFill>
                  <a:srgbClr val="008C95"/>
                </a:solidFill>
                <a:latin typeface="Aptos" pitchFamily="34" charset="0"/>
                <a:ea typeface="Aptos" pitchFamily="34" charset="-122"/>
                <a:cs typeface="Aptos" pitchFamily="34" charset="-120"/>
              </a:rPr>
              <a:t>SECCIÓN 04</a:t>
            </a:r>
            <a:endParaRPr lang="en-US" sz="650" dirty="0"/>
          </a:p>
        </p:txBody>
      </p:sp>
      <p:pic>
        <p:nvPicPr>
          <p:cNvPr id="3" name="Image 0" descr="/mnt/data/ref_ppt_media/image1.png">    </p:cNvPr>
          <p:cNvPicPr>
            <a:picLocks noChangeAspect="1"/>
          </p:cNvPicPr>
          <p:nvPr/>
        </p:nvPicPr>
        <p:blipFill>
          <a:blip r:embed="rId1">
            <a:alphaModFix amt="85000"/>
          </a:blip>
          <a:stretch>
            <a:fillRect/>
          </a:stretch>
        </p:blipFill>
        <p:spPr>
          <a:xfrm>
            <a:off x="173736" y="128016"/>
            <a:ext cx="228600" cy="283464"/>
          </a:xfrm>
          <a:prstGeom prst="rect">
            <a:avLst/>
          </a:prstGeom>
        </p:spPr>
      </p:pic>
      <p:sp>
        <p:nvSpPr>
          <p:cNvPr id="4" name="Text 1"/>
          <p:cNvSpPr/>
          <p:nvPr/>
        </p:nvSpPr>
        <p:spPr>
          <a:xfrm>
            <a:off x="429768" y="420624"/>
            <a:ext cx="7040880" cy="438912"/>
          </a:xfrm>
          <a:prstGeom prst="rect">
            <a:avLst/>
          </a:prstGeom>
          <a:noFill/>
          <a:ln/>
        </p:spPr>
        <p:txBody>
          <a:bodyPr wrap="square" lIns="635" tIns="635" rIns="635" bIns="635" rtlCol="0" anchor="t">
            <a:normAutofit/>
          </a:bodyPr>
          <a:lstStyle/>
          <a:p>
            <a:pPr algn="l" indent="0" marL="0">
              <a:buNone/>
            </a:pPr>
            <a:r>
              <a:rPr lang="en-US" sz="1720" b="1" dirty="0">
                <a:solidFill>
                  <a:srgbClr val="17365D"/>
                </a:solidFill>
                <a:latin typeface="Aptos" pitchFamily="34" charset="0"/>
                <a:ea typeface="Aptos" pitchFamily="34" charset="-122"/>
                <a:cs typeface="Aptos" pitchFamily="34" charset="-120"/>
              </a:rPr>
              <a:t>Exploración de datos: zonas y variables financieras</a:t>
            </a:r>
            <a:endParaRPr lang="en-US" sz="1720" dirty="0"/>
          </a:p>
        </p:txBody>
      </p:sp>
      <p:sp>
        <p:nvSpPr>
          <p:cNvPr id="5" name="Shape 2"/>
          <p:cNvSpPr/>
          <p:nvPr/>
        </p:nvSpPr>
        <p:spPr>
          <a:xfrm>
            <a:off x="429768" y="868680"/>
            <a:ext cx="1920240" cy="0"/>
          </a:xfrm>
          <a:prstGeom prst="line">
            <a:avLst/>
          </a:prstGeom>
          <a:noFill/>
          <a:ln w="15240">
            <a:solidFill>
              <a:srgbClr val="E67E22"/>
            </a:solidFill>
            <a:prstDash val="solid"/>
          </a:ln>
        </p:spPr>
      </p:sp>
      <p:pic>
        <p:nvPicPr>
          <p:cNvPr id="6" name="Image 1" descr="/mnt/data/ipynb_imgs/cell033_out04.png">    </p:cNvPr>
          <p:cNvPicPr>
            <a:picLocks noChangeAspect="1"/>
          </p:cNvPicPr>
          <p:nvPr/>
        </p:nvPicPr>
        <p:blipFill>
          <a:blip r:embed="rId2"/>
          <a:stretch>
            <a:fillRect/>
          </a:stretch>
        </p:blipFill>
        <p:spPr>
          <a:xfrm>
            <a:off x="859836" y="1188720"/>
            <a:ext cx="4635407" cy="2743200"/>
          </a:xfrm>
          <a:prstGeom prst="rect">
            <a:avLst/>
          </a:prstGeom>
        </p:spPr>
      </p:pic>
      <p:sp>
        <p:nvSpPr>
          <p:cNvPr id="7" name="Text 3"/>
          <p:cNvSpPr/>
          <p:nvPr/>
        </p:nvSpPr>
        <p:spPr>
          <a:xfrm>
            <a:off x="777240" y="4096512"/>
            <a:ext cx="4754880" cy="274320"/>
          </a:xfrm>
          <a:prstGeom prst="rect">
            <a:avLst/>
          </a:prstGeom>
          <a:noFill/>
          <a:ln/>
        </p:spPr>
        <p:txBody>
          <a:bodyPr wrap="square" lIns="635" tIns="635" rIns="635" bIns="635" rtlCol="0" anchor="t">
            <a:normAutofit/>
          </a:bodyPr>
          <a:lstStyle/>
          <a:p>
            <a:pPr algn="ctr" indent="0" marL="0">
              <a:buNone/>
            </a:pPr>
            <a:r>
              <a:rPr lang="en-US" sz="1050" b="1" dirty="0">
                <a:solidFill>
                  <a:srgbClr val="17365D"/>
                </a:solidFill>
                <a:latin typeface="Aptos" pitchFamily="34" charset="0"/>
                <a:ea typeface="Aptos" pitchFamily="34" charset="-122"/>
                <a:cs typeface="Aptos" pitchFamily="34" charset="-120"/>
              </a:rPr>
              <a:t>Distribución por zona e incumplimiento</a:t>
            </a:r>
            <a:endParaRPr lang="en-US" sz="1050" dirty="0"/>
          </a:p>
        </p:txBody>
      </p:sp>
      <p:pic>
        <p:nvPicPr>
          <p:cNvPr id="8" name="Image 2" descr="/mnt/data/ipynb_imgs/cell033_out02.png">    </p:cNvPr>
          <p:cNvPicPr>
            <a:picLocks noChangeAspect="1"/>
          </p:cNvPicPr>
          <p:nvPr/>
        </p:nvPicPr>
        <p:blipFill>
          <a:blip r:embed="rId3"/>
          <a:stretch>
            <a:fillRect/>
          </a:stretch>
        </p:blipFill>
        <p:spPr>
          <a:xfrm>
            <a:off x="5897880" y="1245920"/>
            <a:ext cx="1645920" cy="1302921"/>
          </a:xfrm>
          <a:prstGeom prst="rect">
            <a:avLst/>
          </a:prstGeom>
        </p:spPr>
      </p:pic>
      <p:pic>
        <p:nvPicPr>
          <p:cNvPr id="9" name="Image 3" descr="/mnt/data/ipynb_imgs/cell033_out03.png">    </p:cNvPr>
          <p:cNvPicPr>
            <a:picLocks noChangeAspect="1"/>
          </p:cNvPicPr>
          <p:nvPr/>
        </p:nvPicPr>
        <p:blipFill>
          <a:blip r:embed="rId4"/>
          <a:stretch>
            <a:fillRect/>
          </a:stretch>
        </p:blipFill>
        <p:spPr>
          <a:xfrm>
            <a:off x="7635240" y="1233428"/>
            <a:ext cx="1645920" cy="1327903"/>
          </a:xfrm>
          <a:prstGeom prst="rect">
            <a:avLst/>
          </a:prstGeom>
        </p:spPr>
      </p:pic>
      <p:pic>
        <p:nvPicPr>
          <p:cNvPr id="10" name="Image 4" descr="/mnt/data/ipynb_imgs/cell033_out05.png">    </p:cNvPr>
          <p:cNvPicPr>
            <a:picLocks noChangeAspect="1"/>
          </p:cNvPicPr>
          <p:nvPr/>
        </p:nvPicPr>
        <p:blipFill>
          <a:blip r:embed="rId5"/>
          <a:stretch>
            <a:fillRect/>
          </a:stretch>
        </p:blipFill>
        <p:spPr>
          <a:xfrm>
            <a:off x="9372600" y="1254296"/>
            <a:ext cx="1645920" cy="1286169"/>
          </a:xfrm>
          <a:prstGeom prst="rect">
            <a:avLst/>
          </a:prstGeom>
        </p:spPr>
      </p:pic>
      <p:sp>
        <p:nvSpPr>
          <p:cNvPr id="11" name="Text 4"/>
          <p:cNvSpPr/>
          <p:nvPr/>
        </p:nvSpPr>
        <p:spPr>
          <a:xfrm>
            <a:off x="5989320" y="2743200"/>
            <a:ext cx="5029200" cy="274320"/>
          </a:xfrm>
          <a:prstGeom prst="rect">
            <a:avLst/>
          </a:prstGeom>
          <a:noFill/>
          <a:ln/>
        </p:spPr>
        <p:txBody>
          <a:bodyPr wrap="square" lIns="635" tIns="635" rIns="635" bIns="635" rtlCol="0" anchor="t">
            <a:normAutofit/>
          </a:bodyPr>
          <a:lstStyle/>
          <a:p>
            <a:pPr algn="ctr" indent="0" marL="0">
              <a:buNone/>
            </a:pPr>
            <a:r>
              <a:rPr lang="en-US" sz="1050" b="1" dirty="0">
                <a:solidFill>
                  <a:srgbClr val="17365D"/>
                </a:solidFill>
                <a:latin typeface="Aptos" pitchFamily="34" charset="0"/>
                <a:ea typeface="Aptos" pitchFamily="34" charset="-122"/>
                <a:cs typeface="Aptos" pitchFamily="34" charset="-120"/>
              </a:rPr>
              <a:t>Variables monetarias y de plazo por clase</a:t>
            </a:r>
            <a:endParaRPr lang="en-US" sz="1050" dirty="0"/>
          </a:p>
        </p:txBody>
      </p:sp>
      <p:sp>
        <p:nvSpPr>
          <p:cNvPr id="12" name="Text 5"/>
          <p:cNvSpPr/>
          <p:nvPr/>
        </p:nvSpPr>
        <p:spPr>
          <a:xfrm>
            <a:off x="6126480" y="3337560"/>
            <a:ext cx="4572000" cy="1234440"/>
          </a:xfrm>
          <a:prstGeom prst="rect">
            <a:avLst/>
          </a:prstGeom>
          <a:noFill/>
          <a:ln/>
        </p:spPr>
        <p:txBody>
          <a:bodyPr wrap="square" lIns="508" tIns="508" rIns="508" bIns="508" rtlCol="0" anchor="ctr">
            <a:normAutofit/>
          </a:bodyPr>
          <a:lstStyle/>
          <a:p>
            <a:r>
              <a:rPr lang="en-US" sz="1060" dirty="0">
                <a:solidFill>
                  <a:srgbClr val="222222"/>
                </a:solidFill>
                <a:latin typeface="Aptos" pitchFamily="34" charset="0"/>
                <a:ea typeface="Aptos" pitchFamily="34" charset="-122"/>
                <a:cs typeface="Aptos" pitchFamily="34" charset="-120"/>
              </a:rPr>
              <a:t>Las zonas aportan contexto operativo; no deben interpretarse como causa directa.</a:t>
            </a:r>
            <a:endParaRPr lang="en-US" sz="1060" dirty="0"/>
          </a:p>
          <a:p>
            <a:r>
              <a:rPr lang="en-US" sz="1060" dirty="0">
                <a:solidFill>
                  <a:srgbClr val="222222"/>
                </a:solidFill>
                <a:latin typeface="Aptos" pitchFamily="34" charset="0"/>
                <a:ea typeface="Aptos" pitchFamily="34" charset="-122"/>
                <a:cs typeface="Aptos" pitchFamily="34" charset="-120"/>
              </a:rPr>
              <a:t>Las variables financieras muestran diferencias entre clases y presencia de valores extremos.</a:t>
            </a:r>
            <a:endParaRPr lang="en-US" sz="1060" dirty="0"/>
          </a:p>
          <a:p>
            <a:r>
              <a:rPr lang="en-US" sz="1060" dirty="0">
                <a:solidFill>
                  <a:srgbClr val="222222"/>
                </a:solidFill>
                <a:latin typeface="Aptos" pitchFamily="34" charset="0"/>
                <a:ea typeface="Aptos" pitchFamily="34" charset="-122"/>
                <a:cs typeface="Aptos" pitchFamily="34" charset="-120"/>
              </a:rPr>
              <a:t>El EDA justifica transformaciones y controles antes del entrenamiento.</a:t>
            </a:r>
            <a:endParaRPr lang="en-US" sz="1060" dirty="0"/>
          </a:p>
        </p:txBody>
      </p:sp>
      <p:sp>
        <p:nvSpPr>
          <p:cNvPr id="13" name="Text 6"/>
          <p:cNvSpPr/>
          <p:nvPr/>
        </p:nvSpPr>
        <p:spPr>
          <a:xfrm>
            <a:off x="8778240" y="6574536"/>
            <a:ext cx="2560320" cy="146304"/>
          </a:xfrm>
          <a:prstGeom prst="rect">
            <a:avLst/>
          </a:prstGeom>
          <a:noFill/>
          <a:ln/>
        </p:spPr>
        <p:txBody>
          <a:bodyPr wrap="square" lIns="635" tIns="635" rIns="635" bIns="635" rtlCol="0" anchor="t">
            <a:normAutofit/>
          </a:bodyPr>
          <a:lstStyle/>
          <a:p>
            <a:pPr algn="r" indent="0" marL="0">
              <a:buNone/>
            </a:pPr>
            <a:r>
              <a:rPr lang="en-US" sz="580" dirty="0">
                <a:solidFill>
                  <a:srgbClr val="6B7280"/>
                </a:solidFill>
                <a:latin typeface="Aptos" pitchFamily="34" charset="0"/>
                <a:ea typeface="Aptos" pitchFamily="34" charset="-122"/>
                <a:cs typeface="Aptos" pitchFamily="34" charset="-120"/>
              </a:rPr>
              <a:t>Trabajo Final · Créditos de Consumo</a:t>
            </a:r>
            <a:endParaRPr lang="en-US" sz="580" dirty="0"/>
          </a:p>
        </p:txBody>
      </p:sp>
      <p:sp>
        <p:nvSpPr>
          <p:cNvPr id="14" name="Text 7"/>
          <p:cNvSpPr/>
          <p:nvPr/>
        </p:nvSpPr>
        <p:spPr>
          <a:xfrm>
            <a:off x="11521440" y="6565392"/>
            <a:ext cx="182880" cy="146304"/>
          </a:xfrm>
          <a:prstGeom prst="rect">
            <a:avLst/>
          </a:prstGeom>
          <a:noFill/>
          <a:ln/>
        </p:spPr>
        <p:txBody>
          <a:bodyPr wrap="square" lIns="635" tIns="635" rIns="635" bIns="635" rtlCol="0" anchor="t">
            <a:normAutofit/>
          </a:bodyPr>
          <a:lstStyle/>
          <a:p>
            <a:pPr algn="r" indent="0" marL="0">
              <a:buNone/>
            </a:pPr>
            <a:r>
              <a:rPr lang="en-US" sz="600" dirty="0">
                <a:solidFill>
                  <a:srgbClr val="6B7280"/>
                </a:solidFill>
                <a:latin typeface="Aptos" pitchFamily="34" charset="0"/>
                <a:ea typeface="Aptos" pitchFamily="34" charset="-122"/>
                <a:cs typeface="Aptos" pitchFamily="34" charset="-120"/>
              </a:rPr>
              <a:t>9</a:t>
            </a:r>
            <a:endParaRPr lang="en-US" sz="6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10">
    <p:spTree>
      <p:nvGrpSpPr>
        <p:cNvPr id="1" name=""/>
        <p:cNvGrpSpPr/>
        <p:nvPr/>
      </p:nvGrpSpPr>
      <p:grpSpPr>
        <a:xfrm>
          <a:off x="0" y="0"/>
          <a:ext cx="0" cy="0"/>
          <a:chOff x="0" y="0"/>
          <a:chExt cx="0" cy="0"/>
        </a:xfrm>
      </p:grpSpPr>
      <p:sp>
        <p:nvSpPr>
          <p:cNvPr id="2" name="Text 0"/>
          <p:cNvSpPr/>
          <p:nvPr/>
        </p:nvSpPr>
        <p:spPr>
          <a:xfrm>
            <a:off x="429768" y="201168"/>
            <a:ext cx="1097280" cy="201168"/>
          </a:xfrm>
          <a:prstGeom prst="rect">
            <a:avLst/>
          </a:prstGeom>
          <a:noFill/>
          <a:ln/>
        </p:spPr>
        <p:txBody>
          <a:bodyPr wrap="square" lIns="635" tIns="635" rIns="635" bIns="635" rtlCol="0" anchor="t">
            <a:normAutofit/>
          </a:bodyPr>
          <a:lstStyle/>
          <a:p>
            <a:pPr algn="l" indent="0" marL="0">
              <a:buNone/>
            </a:pPr>
            <a:r>
              <a:rPr lang="en-US" sz="650" b="1" dirty="0">
                <a:solidFill>
                  <a:srgbClr val="008C95"/>
                </a:solidFill>
                <a:latin typeface="Aptos" pitchFamily="34" charset="0"/>
                <a:ea typeface="Aptos" pitchFamily="34" charset="-122"/>
                <a:cs typeface="Aptos" pitchFamily="34" charset="-120"/>
              </a:rPr>
              <a:t>SECCIÓN 04</a:t>
            </a:r>
            <a:endParaRPr lang="en-US" sz="650" dirty="0"/>
          </a:p>
        </p:txBody>
      </p:sp>
      <p:pic>
        <p:nvPicPr>
          <p:cNvPr id="3" name="Image 0" descr="/mnt/data/ref_ppt_media/image1.png">    </p:cNvPr>
          <p:cNvPicPr>
            <a:picLocks noChangeAspect="1"/>
          </p:cNvPicPr>
          <p:nvPr/>
        </p:nvPicPr>
        <p:blipFill>
          <a:blip r:embed="rId1">
            <a:alphaModFix amt="85000"/>
          </a:blip>
          <a:stretch>
            <a:fillRect/>
          </a:stretch>
        </p:blipFill>
        <p:spPr>
          <a:xfrm>
            <a:off x="173736" y="128016"/>
            <a:ext cx="228600" cy="283464"/>
          </a:xfrm>
          <a:prstGeom prst="rect">
            <a:avLst/>
          </a:prstGeom>
        </p:spPr>
      </p:pic>
      <p:sp>
        <p:nvSpPr>
          <p:cNvPr id="4" name="Text 1"/>
          <p:cNvSpPr/>
          <p:nvPr/>
        </p:nvSpPr>
        <p:spPr>
          <a:xfrm>
            <a:off x="429768" y="420624"/>
            <a:ext cx="7040880" cy="438912"/>
          </a:xfrm>
          <a:prstGeom prst="rect">
            <a:avLst/>
          </a:prstGeom>
          <a:noFill/>
          <a:ln/>
        </p:spPr>
        <p:txBody>
          <a:bodyPr wrap="square" lIns="635" tIns="635" rIns="635" bIns="635" rtlCol="0" anchor="t">
            <a:normAutofit/>
          </a:bodyPr>
          <a:lstStyle/>
          <a:p>
            <a:pPr algn="l" indent="0" marL="0">
              <a:buNone/>
            </a:pPr>
            <a:r>
              <a:rPr lang="en-US" sz="1720" b="1" dirty="0">
                <a:solidFill>
                  <a:srgbClr val="17365D"/>
                </a:solidFill>
                <a:latin typeface="Aptos" pitchFamily="34" charset="0"/>
                <a:ea typeface="Aptos" pitchFamily="34" charset="-122"/>
                <a:cs typeface="Aptos" pitchFamily="34" charset="-120"/>
              </a:rPr>
              <a:t>Exploración de datos: correlaciones y redundancias</a:t>
            </a:r>
            <a:endParaRPr lang="en-US" sz="1720" dirty="0"/>
          </a:p>
        </p:txBody>
      </p:sp>
      <p:sp>
        <p:nvSpPr>
          <p:cNvPr id="5" name="Shape 2"/>
          <p:cNvSpPr/>
          <p:nvPr/>
        </p:nvSpPr>
        <p:spPr>
          <a:xfrm>
            <a:off x="429768" y="868680"/>
            <a:ext cx="1920240" cy="0"/>
          </a:xfrm>
          <a:prstGeom prst="line">
            <a:avLst/>
          </a:prstGeom>
          <a:noFill/>
          <a:ln w="15240">
            <a:solidFill>
              <a:srgbClr val="E67E22"/>
            </a:solidFill>
            <a:prstDash val="solid"/>
          </a:ln>
        </p:spPr>
      </p:sp>
      <p:pic>
        <p:nvPicPr>
          <p:cNvPr id="6" name="Image 1" descr="/mnt/data/ipynb_imgs/cell031_out02.png">    </p:cNvPr>
          <p:cNvPicPr>
            <a:picLocks noChangeAspect="1"/>
          </p:cNvPicPr>
          <p:nvPr/>
        </p:nvPicPr>
        <p:blipFill>
          <a:blip r:embed="rId2"/>
          <a:stretch>
            <a:fillRect/>
          </a:stretch>
        </p:blipFill>
        <p:spPr>
          <a:xfrm>
            <a:off x="777240" y="1216578"/>
            <a:ext cx="4297680" cy="4241965"/>
          </a:xfrm>
          <a:prstGeom prst="rect">
            <a:avLst/>
          </a:prstGeom>
        </p:spPr>
      </p:pic>
      <p:sp>
        <p:nvSpPr>
          <p:cNvPr id="7" name="Text 3"/>
          <p:cNvSpPr/>
          <p:nvPr/>
        </p:nvSpPr>
        <p:spPr>
          <a:xfrm>
            <a:off x="5532120" y="1234440"/>
            <a:ext cx="4937760" cy="256032"/>
          </a:xfrm>
          <a:prstGeom prst="rect">
            <a:avLst/>
          </a:prstGeom>
          <a:solidFill>
            <a:srgbClr val="EAF4F8"/>
          </a:solidFill>
          <a:ln>
            <a:solidFill>
              <a:srgbClr val="EAF4F8"/>
            </a:solidFill>
          </a:ln>
        </p:spPr>
        <p:txBody>
          <a:bodyPr wrap="square" lIns="1016" tIns="1016" rIns="1016" bIns="1016" rtlCol="0" anchor="t">
            <a:normAutofit/>
          </a:bodyPr>
          <a:lstStyle/>
          <a:p>
            <a:pPr algn="l" indent="0" marL="0">
              <a:buNone/>
            </a:pPr>
            <a:r>
              <a:rPr lang="en-US" sz="1050" b="1" dirty="0">
                <a:solidFill>
                  <a:srgbClr val="008C95"/>
                </a:solidFill>
                <a:latin typeface="Aptos" pitchFamily="34" charset="0"/>
                <a:ea typeface="Aptos" pitchFamily="34" charset="-122"/>
                <a:cs typeface="Aptos" pitchFamily="34" charset="-120"/>
              </a:rPr>
              <a:t>Qué se observa</a:t>
            </a:r>
            <a:endParaRPr lang="en-US" sz="1050" dirty="0"/>
          </a:p>
        </p:txBody>
      </p:sp>
      <p:sp>
        <p:nvSpPr>
          <p:cNvPr id="8" name="Text 4"/>
          <p:cNvSpPr/>
          <p:nvPr/>
        </p:nvSpPr>
        <p:spPr>
          <a:xfrm>
            <a:off x="5532120" y="1508760"/>
            <a:ext cx="4937760" cy="713232"/>
          </a:xfrm>
          <a:prstGeom prst="rect">
            <a:avLst/>
          </a:prstGeom>
          <a:solidFill>
            <a:srgbClr val="EAF4F8"/>
          </a:solidFill>
          <a:ln>
            <a:solidFill>
              <a:srgbClr val="EAF4F8"/>
            </a:solidFill>
          </a:ln>
        </p:spPr>
        <p:txBody>
          <a:bodyPr wrap="square" lIns="1016" tIns="1016" rIns="1016" bIns="1016" rtlCol="0" anchor="t">
            <a:normAutofit/>
          </a:bodyPr>
          <a:lstStyle/>
          <a:p>
            <a:pPr algn="l" indent="0" marL="0">
              <a:buNone/>
            </a:pPr>
            <a:r>
              <a:rPr lang="en-US" sz="1050" dirty="0">
                <a:solidFill>
                  <a:srgbClr val="222222"/>
                </a:solidFill>
                <a:latin typeface="Aptos" pitchFamily="34" charset="0"/>
                <a:ea typeface="Aptos" pitchFamily="34" charset="-122"/>
                <a:cs typeface="Aptos" pitchFamily="34" charset="-120"/>
              </a:rPr>
              <a:t>Algunas variables financieras están naturalmente relacionadas: monto, cuota, plazo, saldo y capacidad de pago pueden moverse en conjunto.</a:t>
            </a:r>
            <a:endParaRPr lang="en-US" sz="1050" dirty="0"/>
          </a:p>
        </p:txBody>
      </p:sp>
      <p:sp>
        <p:nvSpPr>
          <p:cNvPr id="9" name="Text 5"/>
          <p:cNvSpPr/>
          <p:nvPr/>
        </p:nvSpPr>
        <p:spPr>
          <a:xfrm>
            <a:off x="5532120" y="2606040"/>
            <a:ext cx="4937760" cy="256032"/>
          </a:xfrm>
          <a:prstGeom prst="rect">
            <a:avLst/>
          </a:prstGeom>
          <a:solidFill>
            <a:srgbClr val="FFF2E6"/>
          </a:solidFill>
          <a:ln>
            <a:solidFill>
              <a:srgbClr val="FFF2E6"/>
            </a:solidFill>
          </a:ln>
        </p:spPr>
        <p:txBody>
          <a:bodyPr wrap="square" lIns="1016" tIns="1016" rIns="1016" bIns="1016" rtlCol="0" anchor="t">
            <a:normAutofit/>
          </a:bodyPr>
          <a:lstStyle/>
          <a:p>
            <a:pPr algn="l" indent="0" marL="0">
              <a:buNone/>
            </a:pPr>
            <a:r>
              <a:rPr lang="en-US" sz="1050" b="1" dirty="0">
                <a:solidFill>
                  <a:srgbClr val="E67E22"/>
                </a:solidFill>
                <a:latin typeface="Aptos" pitchFamily="34" charset="0"/>
                <a:ea typeface="Aptos" pitchFamily="34" charset="-122"/>
                <a:cs typeface="Aptos" pitchFamily="34" charset="-120"/>
              </a:rPr>
              <a:t>Uso en el análisis</a:t>
            </a:r>
            <a:endParaRPr lang="en-US" sz="1050" dirty="0"/>
          </a:p>
        </p:txBody>
      </p:sp>
      <p:sp>
        <p:nvSpPr>
          <p:cNvPr id="10" name="Text 6"/>
          <p:cNvSpPr/>
          <p:nvPr/>
        </p:nvSpPr>
        <p:spPr>
          <a:xfrm>
            <a:off x="5532120" y="2880360"/>
            <a:ext cx="4937760" cy="713232"/>
          </a:xfrm>
          <a:prstGeom prst="rect">
            <a:avLst/>
          </a:prstGeom>
          <a:solidFill>
            <a:srgbClr val="FFF2E6"/>
          </a:solidFill>
          <a:ln>
            <a:solidFill>
              <a:srgbClr val="FFF2E6"/>
            </a:solidFill>
          </a:ln>
        </p:spPr>
        <p:txBody>
          <a:bodyPr wrap="square" lIns="1016" tIns="1016" rIns="1016" bIns="1016" rtlCol="0" anchor="t">
            <a:normAutofit/>
          </a:bodyPr>
          <a:lstStyle/>
          <a:p>
            <a:pPr algn="l" indent="0" marL="0">
              <a:buNone/>
            </a:pPr>
            <a:r>
              <a:rPr lang="en-US" sz="1050" dirty="0">
                <a:solidFill>
                  <a:srgbClr val="222222"/>
                </a:solidFill>
                <a:latin typeface="Aptos" pitchFamily="34" charset="0"/>
                <a:ea typeface="Aptos" pitchFamily="34" charset="-122"/>
                <a:cs typeface="Aptos" pitchFamily="34" charset="-120"/>
              </a:rPr>
              <a:t>La correlación ayuda a detectar redundancias y posibles variables repetidas; no se utiliza como prueba de causalidad.</a:t>
            </a:r>
            <a:endParaRPr lang="en-US" sz="1050" dirty="0"/>
          </a:p>
        </p:txBody>
      </p:sp>
      <p:sp>
        <p:nvSpPr>
          <p:cNvPr id="11" name="Text 7"/>
          <p:cNvSpPr/>
          <p:nvPr/>
        </p:nvSpPr>
        <p:spPr>
          <a:xfrm>
            <a:off x="5532120" y="3977640"/>
            <a:ext cx="4937760" cy="256032"/>
          </a:xfrm>
          <a:prstGeom prst="rect">
            <a:avLst/>
          </a:prstGeom>
          <a:solidFill>
            <a:srgbClr val="EAF4F8"/>
          </a:solidFill>
          <a:ln>
            <a:solidFill>
              <a:srgbClr val="EAF4F8"/>
            </a:solidFill>
          </a:ln>
        </p:spPr>
        <p:txBody>
          <a:bodyPr wrap="square" lIns="1016" tIns="1016" rIns="1016" bIns="1016" rtlCol="0" anchor="t">
            <a:normAutofit/>
          </a:bodyPr>
          <a:lstStyle/>
          <a:p>
            <a:pPr algn="l" indent="0" marL="0">
              <a:buNone/>
            </a:pPr>
            <a:r>
              <a:rPr lang="en-US" sz="1050" b="1" dirty="0">
                <a:solidFill>
                  <a:srgbClr val="008C95"/>
                </a:solidFill>
                <a:latin typeface="Aptos" pitchFamily="34" charset="0"/>
                <a:ea typeface="Aptos" pitchFamily="34" charset="-122"/>
                <a:cs typeface="Aptos" pitchFamily="34" charset="-120"/>
              </a:rPr>
              <a:t>Criterio práctico</a:t>
            </a:r>
            <a:endParaRPr lang="en-US" sz="1050" dirty="0"/>
          </a:p>
        </p:txBody>
      </p:sp>
      <p:sp>
        <p:nvSpPr>
          <p:cNvPr id="12" name="Text 8"/>
          <p:cNvSpPr/>
          <p:nvPr/>
        </p:nvSpPr>
        <p:spPr>
          <a:xfrm>
            <a:off x="5532120" y="4251960"/>
            <a:ext cx="4937760" cy="713232"/>
          </a:xfrm>
          <a:prstGeom prst="rect">
            <a:avLst/>
          </a:prstGeom>
          <a:solidFill>
            <a:srgbClr val="EAF4F8"/>
          </a:solidFill>
          <a:ln>
            <a:solidFill>
              <a:srgbClr val="EAF4F8"/>
            </a:solidFill>
          </a:ln>
        </p:spPr>
        <p:txBody>
          <a:bodyPr wrap="square" lIns="1016" tIns="1016" rIns="1016" bIns="1016" rtlCol="0" anchor="t">
            <a:normAutofit/>
          </a:bodyPr>
          <a:lstStyle/>
          <a:p>
            <a:pPr algn="l" indent="0" marL="0">
              <a:buNone/>
            </a:pPr>
            <a:r>
              <a:rPr lang="en-US" sz="1050" dirty="0">
                <a:solidFill>
                  <a:srgbClr val="222222"/>
                </a:solidFill>
                <a:latin typeface="Aptos" pitchFamily="34" charset="0"/>
                <a:ea typeface="Aptos" pitchFamily="34" charset="-122"/>
                <a:cs typeface="Aptos" pitchFamily="34" charset="-120"/>
              </a:rPr>
              <a:t>En modelos de árboles la redundancia puede ser menos crítica, pero complica la explicación del resultado y debe ser revisada.</a:t>
            </a:r>
            <a:endParaRPr lang="en-US" sz="1050" dirty="0"/>
          </a:p>
        </p:txBody>
      </p:sp>
      <p:sp>
        <p:nvSpPr>
          <p:cNvPr id="13" name="Text 9"/>
          <p:cNvSpPr/>
          <p:nvPr/>
        </p:nvSpPr>
        <p:spPr>
          <a:xfrm>
            <a:off x="8778240" y="6574536"/>
            <a:ext cx="2560320" cy="146304"/>
          </a:xfrm>
          <a:prstGeom prst="rect">
            <a:avLst/>
          </a:prstGeom>
          <a:noFill/>
          <a:ln/>
        </p:spPr>
        <p:txBody>
          <a:bodyPr wrap="square" lIns="635" tIns="635" rIns="635" bIns="635" rtlCol="0" anchor="t">
            <a:normAutofit/>
          </a:bodyPr>
          <a:lstStyle/>
          <a:p>
            <a:pPr algn="r" indent="0" marL="0">
              <a:buNone/>
            </a:pPr>
            <a:r>
              <a:rPr lang="en-US" sz="580" dirty="0">
                <a:solidFill>
                  <a:srgbClr val="6B7280"/>
                </a:solidFill>
                <a:latin typeface="Aptos" pitchFamily="34" charset="0"/>
                <a:ea typeface="Aptos" pitchFamily="34" charset="-122"/>
                <a:cs typeface="Aptos" pitchFamily="34" charset="-120"/>
              </a:rPr>
              <a:t>Trabajo Final · Créditos de Consumo</a:t>
            </a:r>
            <a:endParaRPr lang="en-US" sz="580" dirty="0"/>
          </a:p>
        </p:txBody>
      </p:sp>
      <p:sp>
        <p:nvSpPr>
          <p:cNvPr id="14" name="Text 10"/>
          <p:cNvSpPr/>
          <p:nvPr/>
        </p:nvSpPr>
        <p:spPr>
          <a:xfrm>
            <a:off x="11521440" y="6565392"/>
            <a:ext cx="182880" cy="146304"/>
          </a:xfrm>
          <a:prstGeom prst="rect">
            <a:avLst/>
          </a:prstGeom>
          <a:noFill/>
          <a:ln/>
        </p:spPr>
        <p:txBody>
          <a:bodyPr wrap="square" lIns="635" tIns="635" rIns="635" bIns="635" rtlCol="0" anchor="t">
            <a:normAutofit/>
          </a:bodyPr>
          <a:lstStyle/>
          <a:p>
            <a:pPr algn="r" indent="0" marL="0">
              <a:buNone/>
            </a:pPr>
            <a:r>
              <a:rPr lang="en-US" sz="600" dirty="0">
                <a:solidFill>
                  <a:srgbClr val="6B7280"/>
                </a:solidFill>
                <a:latin typeface="Aptos" pitchFamily="34" charset="0"/>
                <a:ea typeface="Aptos" pitchFamily="34" charset="-122"/>
                <a:cs typeface="Aptos" pitchFamily="34" charset="-120"/>
              </a:rPr>
              <a:t>10</a:t>
            </a:r>
            <a:endParaRPr lang="en-US" sz="60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11">
    <p:spTree>
      <p:nvGrpSpPr>
        <p:cNvPr id="1" name=""/>
        <p:cNvGrpSpPr/>
        <p:nvPr/>
      </p:nvGrpSpPr>
      <p:grpSpPr>
        <a:xfrm>
          <a:off x="0" y="0"/>
          <a:ext cx="0" cy="0"/>
          <a:chOff x="0" y="0"/>
          <a:chExt cx="0" cy="0"/>
        </a:xfrm>
      </p:grpSpPr>
      <p:sp>
        <p:nvSpPr>
          <p:cNvPr id="2" name="Text 0"/>
          <p:cNvSpPr/>
          <p:nvPr/>
        </p:nvSpPr>
        <p:spPr>
          <a:xfrm>
            <a:off x="429768" y="201168"/>
            <a:ext cx="1097280" cy="201168"/>
          </a:xfrm>
          <a:prstGeom prst="rect">
            <a:avLst/>
          </a:prstGeom>
          <a:noFill/>
          <a:ln/>
        </p:spPr>
        <p:txBody>
          <a:bodyPr wrap="square" lIns="635" tIns="635" rIns="635" bIns="635" rtlCol="0" anchor="t">
            <a:normAutofit/>
          </a:bodyPr>
          <a:lstStyle/>
          <a:p>
            <a:pPr algn="l" indent="0" marL="0">
              <a:buNone/>
            </a:pPr>
            <a:r>
              <a:rPr lang="en-US" sz="650" b="1" dirty="0">
                <a:solidFill>
                  <a:srgbClr val="008C95"/>
                </a:solidFill>
                <a:latin typeface="Aptos" pitchFamily="34" charset="0"/>
                <a:ea typeface="Aptos" pitchFamily="34" charset="-122"/>
                <a:cs typeface="Aptos" pitchFamily="34" charset="-120"/>
              </a:rPr>
              <a:t>SECCIÓN 05</a:t>
            </a:r>
            <a:endParaRPr lang="en-US" sz="650" dirty="0"/>
          </a:p>
        </p:txBody>
      </p:sp>
      <p:pic>
        <p:nvPicPr>
          <p:cNvPr id="3" name="Image 0" descr="/mnt/data/ref_ppt_media/image1.png">    </p:cNvPr>
          <p:cNvPicPr>
            <a:picLocks noChangeAspect="1"/>
          </p:cNvPicPr>
          <p:nvPr/>
        </p:nvPicPr>
        <p:blipFill>
          <a:blip r:embed="rId1">
            <a:alphaModFix amt="85000"/>
          </a:blip>
          <a:stretch>
            <a:fillRect/>
          </a:stretch>
        </p:blipFill>
        <p:spPr>
          <a:xfrm>
            <a:off x="173736" y="128016"/>
            <a:ext cx="228600" cy="283464"/>
          </a:xfrm>
          <a:prstGeom prst="rect">
            <a:avLst/>
          </a:prstGeom>
        </p:spPr>
      </p:pic>
      <p:sp>
        <p:nvSpPr>
          <p:cNvPr id="4" name="Text 1"/>
          <p:cNvSpPr/>
          <p:nvPr/>
        </p:nvSpPr>
        <p:spPr>
          <a:xfrm>
            <a:off x="429768" y="420624"/>
            <a:ext cx="7040880" cy="438912"/>
          </a:xfrm>
          <a:prstGeom prst="rect">
            <a:avLst/>
          </a:prstGeom>
          <a:noFill/>
          <a:ln/>
        </p:spPr>
        <p:txBody>
          <a:bodyPr wrap="square" lIns="635" tIns="635" rIns="635" bIns="635" rtlCol="0" anchor="t">
            <a:normAutofit/>
          </a:bodyPr>
          <a:lstStyle/>
          <a:p>
            <a:pPr algn="l" indent="0" marL="0">
              <a:buNone/>
            </a:pPr>
            <a:r>
              <a:rPr lang="en-US" sz="1720" b="1" dirty="0">
                <a:solidFill>
                  <a:srgbClr val="17365D"/>
                </a:solidFill>
                <a:latin typeface="Aptos" pitchFamily="34" charset="0"/>
                <a:ea typeface="Aptos" pitchFamily="34" charset="-122"/>
                <a:cs typeface="Aptos" pitchFamily="34" charset="-120"/>
              </a:rPr>
              <a:t>Tareas de preparación de los datos</a:t>
            </a:r>
            <a:endParaRPr lang="en-US" sz="1720" dirty="0"/>
          </a:p>
        </p:txBody>
      </p:sp>
      <p:sp>
        <p:nvSpPr>
          <p:cNvPr id="5" name="Shape 2"/>
          <p:cNvSpPr/>
          <p:nvPr/>
        </p:nvSpPr>
        <p:spPr>
          <a:xfrm>
            <a:off x="429768" y="868680"/>
            <a:ext cx="1920240" cy="0"/>
          </a:xfrm>
          <a:prstGeom prst="line">
            <a:avLst/>
          </a:prstGeom>
          <a:noFill/>
          <a:ln w="15240">
            <a:solidFill>
              <a:srgbClr val="E67E22"/>
            </a:solidFill>
            <a:prstDash val="solid"/>
          </a:ln>
        </p:spPr>
      </p:sp>
      <p:sp>
        <p:nvSpPr>
          <p:cNvPr id="6" name="Text 3"/>
          <p:cNvSpPr/>
          <p:nvPr/>
        </p:nvSpPr>
        <p:spPr>
          <a:xfrm>
            <a:off x="685800" y="1078992"/>
            <a:ext cx="9875520" cy="530352"/>
          </a:xfrm>
          <a:prstGeom prst="rect">
            <a:avLst/>
          </a:prstGeom>
          <a:noFill/>
          <a:ln/>
        </p:spPr>
        <p:txBody>
          <a:bodyPr wrap="square" lIns="635" tIns="635" rIns="635" bIns="635" rtlCol="0" anchor="t">
            <a:normAutofit/>
          </a:bodyPr>
          <a:lstStyle/>
          <a:p>
            <a:pPr algn="l" indent="0" marL="0">
              <a:buNone/>
            </a:pPr>
            <a:r>
              <a:rPr lang="en-US" sz="1250" dirty="0">
                <a:solidFill>
                  <a:srgbClr val="222222"/>
                </a:solidFill>
                <a:latin typeface="Aptos" pitchFamily="34" charset="0"/>
                <a:ea typeface="Aptos" pitchFamily="34" charset="-122"/>
                <a:cs typeface="Aptos" pitchFamily="34" charset="-120"/>
              </a:rPr>
              <a:t>La preparación buscó que el modelo trabaje con información limpia, consistente y sin columnas que entreguen la respuesta o no estén disponibles al momento real de evaluación.</a:t>
            </a:r>
            <a:endParaRPr lang="en-US" sz="1250" dirty="0"/>
          </a:p>
        </p:txBody>
      </p:sp>
      <p:sp>
        <p:nvSpPr>
          <p:cNvPr id="7" name="Text 4"/>
          <p:cNvSpPr/>
          <p:nvPr/>
        </p:nvSpPr>
        <p:spPr>
          <a:xfrm>
            <a:off x="822960" y="1874520"/>
            <a:ext cx="2011680" cy="495300"/>
          </a:xfrm>
          <a:prstGeom prst="rect">
            <a:avLst/>
          </a:prstGeom>
          <a:solidFill>
            <a:srgbClr val="DCEFF2"/>
          </a:solidFill>
          <a:ln w="5080">
            <a:solidFill>
              <a:srgbClr val="D5E2E8"/>
            </a:solidFill>
          </a:ln>
        </p:spPr>
        <p:txBody>
          <a:bodyPr wrap="square" lIns="508" tIns="508" rIns="508" bIns="508" rtlCol="0" anchor="ctr">
            <a:normAutofit/>
          </a:bodyPr>
          <a:lstStyle/>
          <a:p>
            <a:pPr algn="l" indent="0" marL="0">
              <a:buNone/>
            </a:pPr>
            <a:r>
              <a:rPr lang="en-US" sz="840" b="1" dirty="0">
                <a:solidFill>
                  <a:srgbClr val="222222"/>
                </a:solidFill>
                <a:latin typeface="Aptos" pitchFamily="34" charset="0"/>
                <a:ea typeface="Aptos" pitchFamily="34" charset="-122"/>
                <a:cs typeface="Aptos" pitchFamily="34" charset="-120"/>
              </a:rPr>
              <a:t>Proceso</a:t>
            </a:r>
            <a:endParaRPr lang="en-US" sz="840" dirty="0"/>
          </a:p>
        </p:txBody>
      </p:sp>
      <p:sp>
        <p:nvSpPr>
          <p:cNvPr id="8" name="Text 5"/>
          <p:cNvSpPr/>
          <p:nvPr/>
        </p:nvSpPr>
        <p:spPr>
          <a:xfrm>
            <a:off x="2834640" y="1874520"/>
            <a:ext cx="5577840" cy="495300"/>
          </a:xfrm>
          <a:prstGeom prst="rect">
            <a:avLst/>
          </a:prstGeom>
          <a:solidFill>
            <a:srgbClr val="DCEFF2"/>
          </a:solidFill>
          <a:ln w="5080">
            <a:solidFill>
              <a:srgbClr val="D5E2E8"/>
            </a:solidFill>
          </a:ln>
        </p:spPr>
        <p:txBody>
          <a:bodyPr wrap="square" lIns="508" tIns="508" rIns="508" bIns="508" rtlCol="0" anchor="ctr">
            <a:normAutofit/>
          </a:bodyPr>
          <a:lstStyle/>
          <a:p>
            <a:pPr algn="l" indent="0" marL="0">
              <a:buNone/>
            </a:pPr>
            <a:r>
              <a:rPr lang="en-US" sz="840" b="1" dirty="0">
                <a:solidFill>
                  <a:srgbClr val="222222"/>
                </a:solidFill>
                <a:latin typeface="Aptos" pitchFamily="34" charset="0"/>
                <a:ea typeface="Aptos" pitchFamily="34" charset="-122"/>
                <a:cs typeface="Aptos" pitchFamily="34" charset="-120"/>
              </a:rPr>
              <a:t>Aplicación en el trabajo</a:t>
            </a:r>
            <a:endParaRPr lang="en-US" sz="840" dirty="0"/>
          </a:p>
        </p:txBody>
      </p:sp>
      <p:sp>
        <p:nvSpPr>
          <p:cNvPr id="9" name="Text 6"/>
          <p:cNvSpPr/>
          <p:nvPr/>
        </p:nvSpPr>
        <p:spPr>
          <a:xfrm>
            <a:off x="822960" y="2369820"/>
            <a:ext cx="2011680" cy="495300"/>
          </a:xfrm>
          <a:prstGeom prst="rect">
            <a:avLst/>
          </a:prstGeom>
          <a:solidFill>
            <a:srgbClr val="EAF4F8"/>
          </a:solidFill>
          <a:ln w="5080">
            <a:solidFill>
              <a:srgbClr val="D5E2E8"/>
            </a:solidFill>
          </a:ln>
        </p:spPr>
        <p:txBody>
          <a:bodyPr wrap="square" lIns="508" tIns="508" rIns="508" bIns="508" rtlCol="0" anchor="ctr">
            <a:normAutofit/>
          </a:bodyPr>
          <a:lstStyle/>
          <a:p>
            <a:pPr algn="l" indent="0" marL="0">
              <a:buNone/>
            </a:pPr>
            <a:r>
              <a:rPr lang="en-US" sz="820" dirty="0">
                <a:solidFill>
                  <a:srgbClr val="222222"/>
                </a:solidFill>
                <a:latin typeface="Aptos" pitchFamily="34" charset="0"/>
                <a:ea typeface="Aptos" pitchFamily="34" charset="-122"/>
                <a:cs typeface="Aptos" pitchFamily="34" charset="-120"/>
              </a:rPr>
              <a:t>Revisión de nulos</a:t>
            </a:r>
            <a:endParaRPr lang="en-US" sz="820" dirty="0"/>
          </a:p>
        </p:txBody>
      </p:sp>
      <p:sp>
        <p:nvSpPr>
          <p:cNvPr id="10" name="Text 7"/>
          <p:cNvSpPr/>
          <p:nvPr/>
        </p:nvSpPr>
        <p:spPr>
          <a:xfrm>
            <a:off x="2834640" y="2369820"/>
            <a:ext cx="5577840" cy="495300"/>
          </a:xfrm>
          <a:prstGeom prst="rect">
            <a:avLst/>
          </a:prstGeom>
          <a:solidFill>
            <a:srgbClr val="EAF4F8"/>
          </a:solidFill>
          <a:ln w="5080">
            <a:solidFill>
              <a:srgbClr val="D5E2E8"/>
            </a:solidFill>
          </a:ln>
        </p:spPr>
        <p:txBody>
          <a:bodyPr wrap="square" lIns="508" tIns="508" rIns="508" bIns="508" rtlCol="0" anchor="ctr">
            <a:normAutofit/>
          </a:bodyPr>
          <a:lstStyle/>
          <a:p>
            <a:pPr algn="l" indent="0" marL="0">
              <a:buNone/>
            </a:pPr>
            <a:r>
              <a:rPr lang="en-US" sz="820" dirty="0">
                <a:solidFill>
                  <a:srgbClr val="222222"/>
                </a:solidFill>
                <a:latin typeface="Aptos" pitchFamily="34" charset="0"/>
                <a:ea typeface="Aptos" pitchFamily="34" charset="-122"/>
                <a:cs typeface="Aptos" pitchFamily="34" charset="-120"/>
              </a:rPr>
              <a:t>Eliminación de columnas con más de 80% de valores faltantes.</a:t>
            </a:r>
            <a:endParaRPr lang="en-US" sz="820" dirty="0"/>
          </a:p>
        </p:txBody>
      </p:sp>
      <p:sp>
        <p:nvSpPr>
          <p:cNvPr id="11" name="Text 8"/>
          <p:cNvSpPr/>
          <p:nvPr/>
        </p:nvSpPr>
        <p:spPr>
          <a:xfrm>
            <a:off x="822960" y="2865120"/>
            <a:ext cx="2011680" cy="495300"/>
          </a:xfrm>
          <a:prstGeom prst="rect">
            <a:avLst/>
          </a:prstGeom>
          <a:solidFill>
            <a:srgbClr val="FFFFFF"/>
          </a:solidFill>
          <a:ln w="5080">
            <a:solidFill>
              <a:srgbClr val="D5E2E8"/>
            </a:solidFill>
          </a:ln>
        </p:spPr>
        <p:txBody>
          <a:bodyPr wrap="square" lIns="508" tIns="508" rIns="508" bIns="508" rtlCol="0" anchor="ctr">
            <a:normAutofit/>
          </a:bodyPr>
          <a:lstStyle/>
          <a:p>
            <a:pPr algn="l" indent="0" marL="0">
              <a:buNone/>
            </a:pPr>
            <a:r>
              <a:rPr lang="en-US" sz="820" dirty="0">
                <a:solidFill>
                  <a:srgbClr val="222222"/>
                </a:solidFill>
                <a:latin typeface="Aptos" pitchFamily="34" charset="0"/>
                <a:ea typeface="Aptos" pitchFamily="34" charset="-122"/>
                <a:cs typeface="Aptos" pitchFamily="34" charset="-120"/>
              </a:rPr>
              <a:t>Imputación</a:t>
            </a:r>
            <a:endParaRPr lang="en-US" sz="820" dirty="0"/>
          </a:p>
        </p:txBody>
      </p:sp>
      <p:sp>
        <p:nvSpPr>
          <p:cNvPr id="12" name="Text 9"/>
          <p:cNvSpPr/>
          <p:nvPr/>
        </p:nvSpPr>
        <p:spPr>
          <a:xfrm>
            <a:off x="2834640" y="2865120"/>
            <a:ext cx="5577840" cy="495300"/>
          </a:xfrm>
          <a:prstGeom prst="rect">
            <a:avLst/>
          </a:prstGeom>
          <a:solidFill>
            <a:srgbClr val="FFFFFF"/>
          </a:solidFill>
          <a:ln w="5080">
            <a:solidFill>
              <a:srgbClr val="D5E2E8"/>
            </a:solidFill>
          </a:ln>
        </p:spPr>
        <p:txBody>
          <a:bodyPr wrap="square" lIns="508" tIns="508" rIns="508" bIns="508" rtlCol="0" anchor="ctr">
            <a:normAutofit/>
          </a:bodyPr>
          <a:lstStyle/>
          <a:p>
            <a:pPr algn="l" indent="0" marL="0">
              <a:buNone/>
            </a:pPr>
            <a:r>
              <a:rPr lang="en-US" sz="820" dirty="0">
                <a:solidFill>
                  <a:srgbClr val="222222"/>
                </a:solidFill>
                <a:latin typeface="Aptos" pitchFamily="34" charset="0"/>
                <a:ea typeface="Aptos" pitchFamily="34" charset="-122"/>
                <a:cs typeface="Aptos" pitchFamily="34" charset="-120"/>
              </a:rPr>
              <a:t>Mediana para numéricas; categorías como “Sin Score” y “Desconocido”.</a:t>
            </a:r>
            <a:endParaRPr lang="en-US" sz="820" dirty="0"/>
          </a:p>
        </p:txBody>
      </p:sp>
      <p:sp>
        <p:nvSpPr>
          <p:cNvPr id="13" name="Text 10"/>
          <p:cNvSpPr/>
          <p:nvPr/>
        </p:nvSpPr>
        <p:spPr>
          <a:xfrm>
            <a:off x="822960" y="3360420"/>
            <a:ext cx="2011680" cy="495300"/>
          </a:xfrm>
          <a:prstGeom prst="rect">
            <a:avLst/>
          </a:prstGeom>
          <a:solidFill>
            <a:srgbClr val="EAF4F8"/>
          </a:solidFill>
          <a:ln w="5080">
            <a:solidFill>
              <a:srgbClr val="D5E2E8"/>
            </a:solidFill>
          </a:ln>
        </p:spPr>
        <p:txBody>
          <a:bodyPr wrap="square" lIns="508" tIns="508" rIns="508" bIns="508" rtlCol="0" anchor="ctr">
            <a:normAutofit/>
          </a:bodyPr>
          <a:lstStyle/>
          <a:p>
            <a:pPr algn="l" indent="0" marL="0">
              <a:buNone/>
            </a:pPr>
            <a:r>
              <a:rPr lang="en-US" sz="820" dirty="0">
                <a:solidFill>
                  <a:srgbClr val="222222"/>
                </a:solidFill>
                <a:latin typeface="Aptos" pitchFamily="34" charset="0"/>
                <a:ea typeface="Aptos" pitchFamily="34" charset="-122"/>
                <a:cs typeface="Aptos" pitchFamily="34" charset="-120"/>
              </a:rPr>
              <a:t>Fechas</a:t>
            </a:r>
            <a:endParaRPr lang="en-US" sz="820" dirty="0"/>
          </a:p>
        </p:txBody>
      </p:sp>
      <p:sp>
        <p:nvSpPr>
          <p:cNvPr id="14" name="Text 11"/>
          <p:cNvSpPr/>
          <p:nvPr/>
        </p:nvSpPr>
        <p:spPr>
          <a:xfrm>
            <a:off x="2834640" y="3360420"/>
            <a:ext cx="5577840" cy="495300"/>
          </a:xfrm>
          <a:prstGeom prst="rect">
            <a:avLst/>
          </a:prstGeom>
          <a:solidFill>
            <a:srgbClr val="EAF4F8"/>
          </a:solidFill>
          <a:ln w="5080">
            <a:solidFill>
              <a:srgbClr val="D5E2E8"/>
            </a:solidFill>
          </a:ln>
        </p:spPr>
        <p:txBody>
          <a:bodyPr wrap="square" lIns="508" tIns="508" rIns="508" bIns="508" rtlCol="0" anchor="ctr">
            <a:normAutofit/>
          </a:bodyPr>
          <a:lstStyle/>
          <a:p>
            <a:pPr algn="l" indent="0" marL="0">
              <a:buNone/>
            </a:pPr>
            <a:r>
              <a:rPr lang="en-US" sz="820" dirty="0">
                <a:solidFill>
                  <a:srgbClr val="222222"/>
                </a:solidFill>
                <a:latin typeface="Aptos" pitchFamily="34" charset="0"/>
                <a:ea typeface="Aptos" pitchFamily="34" charset="-122"/>
                <a:cs typeface="Aptos" pitchFamily="34" charset="-120"/>
              </a:rPr>
              <a:t>Extracción de día, mes, año y periodo; las fechas completas no entran al modelo.</a:t>
            </a:r>
            <a:endParaRPr lang="en-US" sz="820" dirty="0"/>
          </a:p>
        </p:txBody>
      </p:sp>
      <p:sp>
        <p:nvSpPr>
          <p:cNvPr id="15" name="Text 12"/>
          <p:cNvSpPr/>
          <p:nvPr/>
        </p:nvSpPr>
        <p:spPr>
          <a:xfrm>
            <a:off x="822960" y="3855720"/>
            <a:ext cx="2011680" cy="495300"/>
          </a:xfrm>
          <a:prstGeom prst="rect">
            <a:avLst/>
          </a:prstGeom>
          <a:solidFill>
            <a:srgbClr val="FFFFFF"/>
          </a:solidFill>
          <a:ln w="5080">
            <a:solidFill>
              <a:srgbClr val="D5E2E8"/>
            </a:solidFill>
          </a:ln>
        </p:spPr>
        <p:txBody>
          <a:bodyPr wrap="square" lIns="508" tIns="508" rIns="508" bIns="508" rtlCol="0" anchor="ctr">
            <a:normAutofit/>
          </a:bodyPr>
          <a:lstStyle/>
          <a:p>
            <a:pPr algn="l" indent="0" marL="0">
              <a:buNone/>
            </a:pPr>
            <a:r>
              <a:rPr lang="en-US" sz="820" dirty="0">
                <a:solidFill>
                  <a:srgbClr val="222222"/>
                </a:solidFill>
                <a:latin typeface="Aptos" pitchFamily="34" charset="0"/>
                <a:ea typeface="Aptos" pitchFamily="34" charset="-122"/>
                <a:cs typeface="Aptos" pitchFamily="34" charset="-120"/>
              </a:rPr>
              <a:t>Variables no predictivas</a:t>
            </a:r>
            <a:endParaRPr lang="en-US" sz="820" dirty="0"/>
          </a:p>
        </p:txBody>
      </p:sp>
      <p:sp>
        <p:nvSpPr>
          <p:cNvPr id="16" name="Text 13"/>
          <p:cNvSpPr/>
          <p:nvPr/>
        </p:nvSpPr>
        <p:spPr>
          <a:xfrm>
            <a:off x="2834640" y="3855720"/>
            <a:ext cx="5577840" cy="495300"/>
          </a:xfrm>
          <a:prstGeom prst="rect">
            <a:avLst/>
          </a:prstGeom>
          <a:solidFill>
            <a:srgbClr val="FFFFFF"/>
          </a:solidFill>
          <a:ln w="5080">
            <a:solidFill>
              <a:srgbClr val="D5E2E8"/>
            </a:solidFill>
          </a:ln>
        </p:spPr>
        <p:txBody>
          <a:bodyPr wrap="square" lIns="508" tIns="508" rIns="508" bIns="508" rtlCol="0" anchor="ctr">
            <a:normAutofit/>
          </a:bodyPr>
          <a:lstStyle/>
          <a:p>
            <a:pPr algn="l" indent="0" marL="0">
              <a:buNone/>
            </a:pPr>
            <a:r>
              <a:rPr lang="en-US" sz="820" dirty="0">
                <a:solidFill>
                  <a:srgbClr val="222222"/>
                </a:solidFill>
                <a:latin typeface="Aptos" pitchFamily="34" charset="0"/>
                <a:ea typeface="Aptos" pitchFamily="34" charset="-122"/>
                <a:cs typeface="Aptos" pitchFamily="34" charset="-120"/>
              </a:rPr>
              <a:t>Retiro de identificadores, datos posteriores y variables relacionadas con el resultado.</a:t>
            </a:r>
            <a:endParaRPr lang="en-US" sz="820" dirty="0"/>
          </a:p>
        </p:txBody>
      </p:sp>
      <p:sp>
        <p:nvSpPr>
          <p:cNvPr id="17" name="Text 14"/>
          <p:cNvSpPr/>
          <p:nvPr/>
        </p:nvSpPr>
        <p:spPr>
          <a:xfrm>
            <a:off x="822960" y="4351020"/>
            <a:ext cx="2011680" cy="495300"/>
          </a:xfrm>
          <a:prstGeom prst="rect">
            <a:avLst/>
          </a:prstGeom>
          <a:solidFill>
            <a:srgbClr val="EAF4F8"/>
          </a:solidFill>
          <a:ln w="5080">
            <a:solidFill>
              <a:srgbClr val="D5E2E8"/>
            </a:solidFill>
          </a:ln>
        </p:spPr>
        <p:txBody>
          <a:bodyPr wrap="square" lIns="508" tIns="508" rIns="508" bIns="508" rtlCol="0" anchor="ctr">
            <a:normAutofit/>
          </a:bodyPr>
          <a:lstStyle/>
          <a:p>
            <a:pPr algn="l" indent="0" marL="0">
              <a:buNone/>
            </a:pPr>
            <a:r>
              <a:rPr lang="en-US" sz="820" dirty="0">
                <a:solidFill>
                  <a:srgbClr val="222222"/>
                </a:solidFill>
                <a:latin typeface="Aptos" pitchFamily="34" charset="0"/>
                <a:ea typeface="Aptos" pitchFamily="34" charset="-122"/>
                <a:cs typeface="Aptos" pitchFamily="34" charset="-120"/>
              </a:rPr>
              <a:t>Codificación</a:t>
            </a:r>
            <a:endParaRPr lang="en-US" sz="820" dirty="0"/>
          </a:p>
        </p:txBody>
      </p:sp>
      <p:sp>
        <p:nvSpPr>
          <p:cNvPr id="18" name="Text 15"/>
          <p:cNvSpPr/>
          <p:nvPr/>
        </p:nvSpPr>
        <p:spPr>
          <a:xfrm>
            <a:off x="2834640" y="4351020"/>
            <a:ext cx="5577840" cy="495300"/>
          </a:xfrm>
          <a:prstGeom prst="rect">
            <a:avLst/>
          </a:prstGeom>
          <a:solidFill>
            <a:srgbClr val="EAF4F8"/>
          </a:solidFill>
          <a:ln w="5080">
            <a:solidFill>
              <a:srgbClr val="D5E2E8"/>
            </a:solidFill>
          </a:ln>
        </p:spPr>
        <p:txBody>
          <a:bodyPr wrap="square" lIns="508" tIns="508" rIns="508" bIns="508" rtlCol="0" anchor="ctr">
            <a:normAutofit/>
          </a:bodyPr>
          <a:lstStyle/>
          <a:p>
            <a:pPr algn="l" indent="0" marL="0">
              <a:buNone/>
            </a:pPr>
            <a:r>
              <a:rPr lang="en-US" sz="820" dirty="0">
                <a:solidFill>
                  <a:srgbClr val="222222"/>
                </a:solidFill>
                <a:latin typeface="Aptos" pitchFamily="34" charset="0"/>
                <a:ea typeface="Aptos" pitchFamily="34" charset="-122"/>
                <a:cs typeface="Aptos" pitchFamily="34" charset="-120"/>
              </a:rPr>
              <a:t>Conversión de categorías a valores numéricos para entrenar los modelos.</a:t>
            </a:r>
            <a:endParaRPr lang="en-US" sz="820" dirty="0"/>
          </a:p>
        </p:txBody>
      </p:sp>
      <p:sp>
        <p:nvSpPr>
          <p:cNvPr id="19" name="Text 16"/>
          <p:cNvSpPr/>
          <p:nvPr/>
        </p:nvSpPr>
        <p:spPr>
          <a:xfrm>
            <a:off x="8869680" y="1965960"/>
            <a:ext cx="1371600" cy="402336"/>
          </a:xfrm>
          <a:prstGeom prst="rect">
            <a:avLst/>
          </a:prstGeom>
          <a:solidFill>
            <a:srgbClr val="FFF2E6"/>
          </a:solidFill>
          <a:ln>
            <a:solidFill>
              <a:srgbClr val="FFF2E6"/>
            </a:solidFill>
          </a:ln>
        </p:spPr>
        <p:txBody>
          <a:bodyPr wrap="square" lIns="635" tIns="635" rIns="635" bIns="635" rtlCol="0" anchor="ctr">
            <a:normAutofit/>
          </a:bodyPr>
          <a:lstStyle/>
          <a:p>
            <a:pPr algn="ctr" indent="0" marL="0">
              <a:buNone/>
            </a:pPr>
            <a:r>
              <a:rPr lang="en-US" sz="2200" b="1" dirty="0">
                <a:solidFill>
                  <a:srgbClr val="E67E22"/>
                </a:solidFill>
                <a:latin typeface="Aptos" pitchFamily="34" charset="0"/>
                <a:ea typeface="Aptos" pitchFamily="34" charset="-122"/>
                <a:cs typeface="Aptos" pitchFamily="34" charset="-120"/>
              </a:rPr>
              <a:t>&gt;80%</a:t>
            </a:r>
            <a:endParaRPr lang="en-US" sz="2200" dirty="0"/>
          </a:p>
        </p:txBody>
      </p:sp>
      <p:sp>
        <p:nvSpPr>
          <p:cNvPr id="20" name="Text 17"/>
          <p:cNvSpPr/>
          <p:nvPr/>
        </p:nvSpPr>
        <p:spPr>
          <a:xfrm>
            <a:off x="8869680" y="2368296"/>
            <a:ext cx="1371600" cy="292608"/>
          </a:xfrm>
          <a:prstGeom prst="rect">
            <a:avLst/>
          </a:prstGeom>
          <a:solidFill>
            <a:srgbClr val="FFF2E6"/>
          </a:solidFill>
          <a:ln>
            <a:solidFill>
              <a:srgbClr val="FFF2E6"/>
            </a:solidFill>
          </a:ln>
        </p:spPr>
        <p:txBody>
          <a:bodyPr wrap="square" lIns="635" tIns="635" rIns="635" bIns="635" rtlCol="0" anchor="ctr">
            <a:normAutofit/>
          </a:bodyPr>
          <a:lstStyle/>
          <a:p>
            <a:pPr algn="ctr" indent="0" marL="0">
              <a:buNone/>
            </a:pPr>
            <a:r>
              <a:rPr lang="en-US" sz="850" dirty="0">
                <a:solidFill>
                  <a:srgbClr val="6B7280"/>
                </a:solidFill>
                <a:latin typeface="Aptos" pitchFamily="34" charset="0"/>
                <a:ea typeface="Aptos" pitchFamily="34" charset="-122"/>
                <a:cs typeface="Aptos" pitchFamily="34" charset="-120"/>
              </a:rPr>
              <a:t>umbral para retirar nulos</a:t>
            </a:r>
            <a:endParaRPr lang="en-US" sz="850" dirty="0"/>
          </a:p>
        </p:txBody>
      </p:sp>
      <p:sp>
        <p:nvSpPr>
          <p:cNvPr id="21" name="Text 18"/>
          <p:cNvSpPr/>
          <p:nvPr/>
        </p:nvSpPr>
        <p:spPr>
          <a:xfrm>
            <a:off x="8869680" y="2880360"/>
            <a:ext cx="1371600" cy="402336"/>
          </a:xfrm>
          <a:prstGeom prst="rect">
            <a:avLst/>
          </a:prstGeom>
          <a:solidFill>
            <a:srgbClr val="EAF4F8"/>
          </a:solidFill>
          <a:ln>
            <a:solidFill>
              <a:srgbClr val="EAF4F8"/>
            </a:solidFill>
          </a:ln>
        </p:spPr>
        <p:txBody>
          <a:bodyPr wrap="square" lIns="635" tIns="635" rIns="635" bIns="635" rtlCol="0" anchor="ctr">
            <a:normAutofit/>
          </a:bodyPr>
          <a:lstStyle/>
          <a:p>
            <a:pPr algn="ctr" indent="0" marL="0">
              <a:buNone/>
            </a:pPr>
            <a:r>
              <a:rPr lang="en-US" sz="2200" b="1" dirty="0">
                <a:solidFill>
                  <a:srgbClr val="008C95"/>
                </a:solidFill>
                <a:latin typeface="Aptos" pitchFamily="34" charset="0"/>
                <a:ea typeface="Aptos" pitchFamily="34" charset="-122"/>
                <a:cs typeface="Aptos" pitchFamily="34" charset="-120"/>
              </a:rPr>
              <a:t>171</a:t>
            </a:r>
            <a:endParaRPr lang="en-US" sz="2200" dirty="0"/>
          </a:p>
        </p:txBody>
      </p:sp>
      <p:sp>
        <p:nvSpPr>
          <p:cNvPr id="22" name="Text 19"/>
          <p:cNvSpPr/>
          <p:nvPr/>
        </p:nvSpPr>
        <p:spPr>
          <a:xfrm>
            <a:off x="8869680" y="3282696"/>
            <a:ext cx="1371600" cy="292608"/>
          </a:xfrm>
          <a:prstGeom prst="rect">
            <a:avLst/>
          </a:prstGeom>
          <a:solidFill>
            <a:srgbClr val="EAF4F8"/>
          </a:solidFill>
          <a:ln>
            <a:solidFill>
              <a:srgbClr val="EAF4F8"/>
            </a:solidFill>
          </a:ln>
        </p:spPr>
        <p:txBody>
          <a:bodyPr wrap="square" lIns="635" tIns="635" rIns="635" bIns="635" rtlCol="0" anchor="ctr">
            <a:normAutofit/>
          </a:bodyPr>
          <a:lstStyle/>
          <a:p>
            <a:pPr algn="ctr" indent="0" marL="0">
              <a:buNone/>
            </a:pPr>
            <a:r>
              <a:rPr lang="en-US" sz="850" dirty="0">
                <a:solidFill>
                  <a:srgbClr val="6B7280"/>
                </a:solidFill>
                <a:latin typeface="Aptos" pitchFamily="34" charset="0"/>
                <a:ea typeface="Aptos" pitchFamily="34" charset="-122"/>
                <a:cs typeface="Aptos" pitchFamily="34" charset="-120"/>
              </a:rPr>
              <a:t>características finales</a:t>
            </a:r>
            <a:endParaRPr lang="en-US" sz="850" dirty="0"/>
          </a:p>
        </p:txBody>
      </p:sp>
      <p:sp>
        <p:nvSpPr>
          <p:cNvPr id="23" name="Text 20"/>
          <p:cNvSpPr/>
          <p:nvPr/>
        </p:nvSpPr>
        <p:spPr>
          <a:xfrm>
            <a:off x="8869680" y="3794760"/>
            <a:ext cx="1371600" cy="402336"/>
          </a:xfrm>
          <a:prstGeom prst="rect">
            <a:avLst/>
          </a:prstGeom>
          <a:solidFill>
            <a:srgbClr val="FFF2E6"/>
          </a:solidFill>
          <a:ln>
            <a:solidFill>
              <a:srgbClr val="FFF2E6"/>
            </a:solidFill>
          </a:ln>
        </p:spPr>
        <p:txBody>
          <a:bodyPr wrap="square" lIns="635" tIns="635" rIns="635" bIns="635" rtlCol="0" anchor="ctr">
            <a:normAutofit/>
          </a:bodyPr>
          <a:lstStyle/>
          <a:p>
            <a:pPr algn="ctr" indent="0" marL="0">
              <a:buNone/>
            </a:pPr>
            <a:r>
              <a:rPr lang="en-US" sz="2200" b="1" dirty="0">
                <a:solidFill>
                  <a:srgbClr val="E67E22"/>
                </a:solidFill>
                <a:latin typeface="Aptos" pitchFamily="34" charset="0"/>
                <a:ea typeface="Aptos" pitchFamily="34" charset="-122"/>
                <a:cs typeface="Aptos" pitchFamily="34" charset="-120"/>
              </a:rPr>
              <a:t>18,280</a:t>
            </a:r>
            <a:endParaRPr lang="en-US" sz="2200" dirty="0"/>
          </a:p>
        </p:txBody>
      </p:sp>
      <p:sp>
        <p:nvSpPr>
          <p:cNvPr id="24" name="Text 21"/>
          <p:cNvSpPr/>
          <p:nvPr/>
        </p:nvSpPr>
        <p:spPr>
          <a:xfrm>
            <a:off x="8869680" y="4197096"/>
            <a:ext cx="1371600" cy="292608"/>
          </a:xfrm>
          <a:prstGeom prst="rect">
            <a:avLst/>
          </a:prstGeom>
          <a:solidFill>
            <a:srgbClr val="FFF2E6"/>
          </a:solidFill>
          <a:ln>
            <a:solidFill>
              <a:srgbClr val="FFF2E6"/>
            </a:solidFill>
          </a:ln>
        </p:spPr>
        <p:txBody>
          <a:bodyPr wrap="square" lIns="635" tIns="635" rIns="635" bIns="635" rtlCol="0" anchor="ctr">
            <a:normAutofit/>
          </a:bodyPr>
          <a:lstStyle/>
          <a:p>
            <a:pPr algn="ctr" indent="0" marL="0">
              <a:buNone/>
            </a:pPr>
            <a:r>
              <a:rPr lang="en-US" sz="850" dirty="0">
                <a:solidFill>
                  <a:srgbClr val="6B7280"/>
                </a:solidFill>
                <a:latin typeface="Aptos" pitchFamily="34" charset="0"/>
                <a:ea typeface="Aptos" pitchFamily="34" charset="-122"/>
                <a:cs typeface="Aptos" pitchFamily="34" charset="-120"/>
              </a:rPr>
              <a:t>filas balanceadas por SMOTE</a:t>
            </a:r>
            <a:endParaRPr lang="en-US" sz="850" dirty="0"/>
          </a:p>
        </p:txBody>
      </p:sp>
      <p:sp>
        <p:nvSpPr>
          <p:cNvPr id="25" name="Text 22"/>
          <p:cNvSpPr/>
          <p:nvPr/>
        </p:nvSpPr>
        <p:spPr>
          <a:xfrm>
            <a:off x="8778240" y="6574536"/>
            <a:ext cx="2560320" cy="146304"/>
          </a:xfrm>
          <a:prstGeom prst="rect">
            <a:avLst/>
          </a:prstGeom>
          <a:noFill/>
          <a:ln/>
        </p:spPr>
        <p:txBody>
          <a:bodyPr wrap="square" lIns="635" tIns="635" rIns="635" bIns="635" rtlCol="0" anchor="t">
            <a:normAutofit/>
          </a:bodyPr>
          <a:lstStyle/>
          <a:p>
            <a:pPr algn="r" indent="0" marL="0">
              <a:buNone/>
            </a:pPr>
            <a:r>
              <a:rPr lang="en-US" sz="580" dirty="0">
                <a:solidFill>
                  <a:srgbClr val="6B7280"/>
                </a:solidFill>
                <a:latin typeface="Aptos" pitchFamily="34" charset="0"/>
                <a:ea typeface="Aptos" pitchFamily="34" charset="-122"/>
                <a:cs typeface="Aptos" pitchFamily="34" charset="-120"/>
              </a:rPr>
              <a:t>Trabajo Final · Créditos de Consumo</a:t>
            </a:r>
            <a:endParaRPr lang="en-US" sz="580" dirty="0"/>
          </a:p>
        </p:txBody>
      </p:sp>
      <p:sp>
        <p:nvSpPr>
          <p:cNvPr id="26" name="Text 23"/>
          <p:cNvSpPr/>
          <p:nvPr/>
        </p:nvSpPr>
        <p:spPr>
          <a:xfrm>
            <a:off x="11521440" y="6565392"/>
            <a:ext cx="182880" cy="146304"/>
          </a:xfrm>
          <a:prstGeom prst="rect">
            <a:avLst/>
          </a:prstGeom>
          <a:noFill/>
          <a:ln/>
        </p:spPr>
        <p:txBody>
          <a:bodyPr wrap="square" lIns="635" tIns="635" rIns="635" bIns="635" rtlCol="0" anchor="t">
            <a:normAutofit/>
          </a:bodyPr>
          <a:lstStyle/>
          <a:p>
            <a:pPr algn="r" indent="0" marL="0">
              <a:buNone/>
            </a:pPr>
            <a:r>
              <a:rPr lang="en-US" sz="600" dirty="0">
                <a:solidFill>
                  <a:srgbClr val="6B7280"/>
                </a:solidFill>
                <a:latin typeface="Aptos" pitchFamily="34" charset="0"/>
                <a:ea typeface="Aptos" pitchFamily="34" charset="-122"/>
                <a:cs typeface="Aptos" pitchFamily="34" charset="-120"/>
              </a:rPr>
              <a:t>11</a:t>
            </a:r>
            <a:endParaRPr lang="en-US" sz="600"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 12">
    <p:spTree>
      <p:nvGrpSpPr>
        <p:cNvPr id="1" name=""/>
        <p:cNvGrpSpPr/>
        <p:nvPr/>
      </p:nvGrpSpPr>
      <p:grpSpPr>
        <a:xfrm>
          <a:off x="0" y="0"/>
          <a:ext cx="0" cy="0"/>
          <a:chOff x="0" y="0"/>
          <a:chExt cx="0" cy="0"/>
        </a:xfrm>
      </p:grpSpPr>
      <p:sp>
        <p:nvSpPr>
          <p:cNvPr id="2" name="Text 0"/>
          <p:cNvSpPr/>
          <p:nvPr/>
        </p:nvSpPr>
        <p:spPr>
          <a:xfrm>
            <a:off x="429768" y="201168"/>
            <a:ext cx="1097280" cy="201168"/>
          </a:xfrm>
          <a:prstGeom prst="rect">
            <a:avLst/>
          </a:prstGeom>
          <a:noFill/>
          <a:ln/>
        </p:spPr>
        <p:txBody>
          <a:bodyPr wrap="square" lIns="635" tIns="635" rIns="635" bIns="635" rtlCol="0" anchor="t">
            <a:normAutofit/>
          </a:bodyPr>
          <a:lstStyle/>
          <a:p>
            <a:pPr algn="l" indent="0" marL="0">
              <a:buNone/>
            </a:pPr>
            <a:r>
              <a:rPr lang="en-US" sz="650" b="1" dirty="0">
                <a:solidFill>
                  <a:srgbClr val="008C95"/>
                </a:solidFill>
                <a:latin typeface="Aptos" pitchFamily="34" charset="0"/>
                <a:ea typeface="Aptos" pitchFamily="34" charset="-122"/>
                <a:cs typeface="Aptos" pitchFamily="34" charset="-120"/>
              </a:rPr>
              <a:t>SECCIÓN 05</a:t>
            </a:r>
            <a:endParaRPr lang="en-US" sz="650" dirty="0"/>
          </a:p>
        </p:txBody>
      </p:sp>
      <p:pic>
        <p:nvPicPr>
          <p:cNvPr id="3" name="Image 0" descr="/mnt/data/ref_ppt_media/image1.png">    </p:cNvPr>
          <p:cNvPicPr>
            <a:picLocks noChangeAspect="1"/>
          </p:cNvPicPr>
          <p:nvPr/>
        </p:nvPicPr>
        <p:blipFill>
          <a:blip r:embed="rId1">
            <a:alphaModFix amt="85000"/>
          </a:blip>
          <a:stretch>
            <a:fillRect/>
          </a:stretch>
        </p:blipFill>
        <p:spPr>
          <a:xfrm>
            <a:off x="173736" y="128016"/>
            <a:ext cx="228600" cy="283464"/>
          </a:xfrm>
          <a:prstGeom prst="rect">
            <a:avLst/>
          </a:prstGeom>
        </p:spPr>
      </p:pic>
      <p:sp>
        <p:nvSpPr>
          <p:cNvPr id="4" name="Text 1"/>
          <p:cNvSpPr/>
          <p:nvPr/>
        </p:nvSpPr>
        <p:spPr>
          <a:xfrm>
            <a:off x="429768" y="420624"/>
            <a:ext cx="7040880" cy="438912"/>
          </a:xfrm>
          <a:prstGeom prst="rect">
            <a:avLst/>
          </a:prstGeom>
          <a:noFill/>
          <a:ln/>
        </p:spPr>
        <p:txBody>
          <a:bodyPr wrap="square" lIns="635" tIns="635" rIns="635" bIns="635" rtlCol="0" anchor="t">
            <a:normAutofit/>
          </a:bodyPr>
          <a:lstStyle/>
          <a:p>
            <a:pPr algn="l" indent="0" marL="0">
              <a:buNone/>
            </a:pPr>
            <a:r>
              <a:rPr lang="en-US" sz="1720" b="1" dirty="0">
                <a:solidFill>
                  <a:srgbClr val="17365D"/>
                </a:solidFill>
                <a:latin typeface="Aptos" pitchFamily="34" charset="0"/>
                <a:ea typeface="Aptos" pitchFamily="34" charset="-122"/>
                <a:cs typeface="Aptos" pitchFamily="34" charset="-120"/>
              </a:rPr>
              <a:t>Columnas excluidas y control de fuga de información</a:t>
            </a:r>
            <a:endParaRPr lang="en-US" sz="1720" dirty="0"/>
          </a:p>
        </p:txBody>
      </p:sp>
      <p:sp>
        <p:nvSpPr>
          <p:cNvPr id="5" name="Shape 2"/>
          <p:cNvSpPr/>
          <p:nvPr/>
        </p:nvSpPr>
        <p:spPr>
          <a:xfrm>
            <a:off x="429768" y="868680"/>
            <a:ext cx="1920240" cy="0"/>
          </a:xfrm>
          <a:prstGeom prst="line">
            <a:avLst/>
          </a:prstGeom>
          <a:noFill/>
          <a:ln w="15240">
            <a:solidFill>
              <a:srgbClr val="E67E22"/>
            </a:solidFill>
            <a:prstDash val="solid"/>
          </a:ln>
        </p:spPr>
      </p:sp>
      <p:sp>
        <p:nvSpPr>
          <p:cNvPr id="6" name="Text 3"/>
          <p:cNvSpPr/>
          <p:nvPr/>
        </p:nvSpPr>
        <p:spPr>
          <a:xfrm>
            <a:off x="685800" y="1078992"/>
            <a:ext cx="10058400" cy="502920"/>
          </a:xfrm>
          <a:prstGeom prst="rect">
            <a:avLst/>
          </a:prstGeom>
          <a:noFill/>
          <a:ln/>
        </p:spPr>
        <p:txBody>
          <a:bodyPr wrap="square" lIns="635" tIns="635" rIns="635" bIns="635" rtlCol="0" anchor="t">
            <a:normAutofit/>
          </a:bodyPr>
          <a:lstStyle/>
          <a:p>
            <a:pPr algn="l" indent="0" marL="0">
              <a:buNone/>
            </a:pPr>
            <a:r>
              <a:rPr lang="en-US" sz="1250" dirty="0">
                <a:solidFill>
                  <a:srgbClr val="222222"/>
                </a:solidFill>
                <a:latin typeface="Aptos" pitchFamily="34" charset="0"/>
                <a:ea typeface="Aptos" pitchFamily="34" charset="-122"/>
                <a:cs typeface="Aptos" pitchFamily="34" charset="-120"/>
              </a:rPr>
              <a:t>Una métrica alta no siempre significa un buen modelo. En riesgo crediticio debe revisarse si el modelo usa datos que no existirían al momento real de evaluar el crédito.</a:t>
            </a:r>
            <a:endParaRPr lang="en-US" sz="1250" dirty="0"/>
          </a:p>
        </p:txBody>
      </p:sp>
      <p:sp>
        <p:nvSpPr>
          <p:cNvPr id="7" name="Text 4"/>
          <p:cNvSpPr/>
          <p:nvPr/>
        </p:nvSpPr>
        <p:spPr>
          <a:xfrm>
            <a:off x="685800" y="1874520"/>
            <a:ext cx="1737360" cy="495300"/>
          </a:xfrm>
          <a:prstGeom prst="rect">
            <a:avLst/>
          </a:prstGeom>
          <a:solidFill>
            <a:srgbClr val="DCEFF2"/>
          </a:solidFill>
          <a:ln w="5080">
            <a:solidFill>
              <a:srgbClr val="D5E2E8"/>
            </a:solidFill>
          </a:ln>
        </p:spPr>
        <p:txBody>
          <a:bodyPr wrap="square" lIns="508" tIns="508" rIns="508" bIns="508" rtlCol="0" anchor="ctr">
            <a:normAutofit/>
          </a:bodyPr>
          <a:lstStyle/>
          <a:p>
            <a:pPr algn="l" indent="0" marL="0">
              <a:buNone/>
            </a:pPr>
            <a:r>
              <a:rPr lang="en-US" sz="840" b="1" dirty="0">
                <a:solidFill>
                  <a:srgbClr val="222222"/>
                </a:solidFill>
                <a:latin typeface="Aptos" pitchFamily="34" charset="0"/>
                <a:ea typeface="Aptos" pitchFamily="34" charset="-122"/>
                <a:cs typeface="Aptos" pitchFamily="34" charset="-120"/>
              </a:rPr>
              <a:t>Grupo</a:t>
            </a:r>
            <a:endParaRPr lang="en-US" sz="840" dirty="0"/>
          </a:p>
        </p:txBody>
      </p:sp>
      <p:sp>
        <p:nvSpPr>
          <p:cNvPr id="8" name="Text 5"/>
          <p:cNvSpPr/>
          <p:nvPr/>
        </p:nvSpPr>
        <p:spPr>
          <a:xfrm>
            <a:off x="2423160" y="1874520"/>
            <a:ext cx="3749040" cy="495300"/>
          </a:xfrm>
          <a:prstGeom prst="rect">
            <a:avLst/>
          </a:prstGeom>
          <a:solidFill>
            <a:srgbClr val="DCEFF2"/>
          </a:solidFill>
          <a:ln w="5080">
            <a:solidFill>
              <a:srgbClr val="D5E2E8"/>
            </a:solidFill>
          </a:ln>
        </p:spPr>
        <p:txBody>
          <a:bodyPr wrap="square" lIns="508" tIns="508" rIns="508" bIns="508" rtlCol="0" anchor="ctr">
            <a:normAutofit/>
          </a:bodyPr>
          <a:lstStyle/>
          <a:p>
            <a:pPr algn="l" indent="0" marL="0">
              <a:buNone/>
            </a:pPr>
            <a:r>
              <a:rPr lang="en-US" sz="840" b="1" dirty="0">
                <a:solidFill>
                  <a:srgbClr val="222222"/>
                </a:solidFill>
                <a:latin typeface="Aptos" pitchFamily="34" charset="0"/>
                <a:ea typeface="Aptos" pitchFamily="34" charset="-122"/>
                <a:cs typeface="Aptos" pitchFamily="34" charset="-120"/>
              </a:rPr>
              <a:t>Ejemplos</a:t>
            </a:r>
            <a:endParaRPr lang="en-US" sz="840" dirty="0"/>
          </a:p>
        </p:txBody>
      </p:sp>
      <p:sp>
        <p:nvSpPr>
          <p:cNvPr id="9" name="Text 6"/>
          <p:cNvSpPr/>
          <p:nvPr/>
        </p:nvSpPr>
        <p:spPr>
          <a:xfrm>
            <a:off x="6172200" y="1874520"/>
            <a:ext cx="4206240" cy="495300"/>
          </a:xfrm>
          <a:prstGeom prst="rect">
            <a:avLst/>
          </a:prstGeom>
          <a:solidFill>
            <a:srgbClr val="DCEFF2"/>
          </a:solidFill>
          <a:ln w="5080">
            <a:solidFill>
              <a:srgbClr val="D5E2E8"/>
            </a:solidFill>
          </a:ln>
        </p:spPr>
        <p:txBody>
          <a:bodyPr wrap="square" lIns="508" tIns="508" rIns="508" bIns="508" rtlCol="0" anchor="ctr">
            <a:normAutofit/>
          </a:bodyPr>
          <a:lstStyle/>
          <a:p>
            <a:pPr algn="l" indent="0" marL="0">
              <a:buNone/>
            </a:pPr>
            <a:r>
              <a:rPr lang="en-US" sz="840" b="1" dirty="0">
                <a:solidFill>
                  <a:srgbClr val="222222"/>
                </a:solidFill>
                <a:latin typeface="Aptos" pitchFamily="34" charset="0"/>
                <a:ea typeface="Aptos" pitchFamily="34" charset="-122"/>
                <a:cs typeface="Aptos" pitchFamily="34" charset="-120"/>
              </a:rPr>
              <a:t>Motivo</a:t>
            </a:r>
            <a:endParaRPr lang="en-US" sz="840" dirty="0"/>
          </a:p>
        </p:txBody>
      </p:sp>
      <p:sp>
        <p:nvSpPr>
          <p:cNvPr id="10" name="Text 7"/>
          <p:cNvSpPr/>
          <p:nvPr/>
        </p:nvSpPr>
        <p:spPr>
          <a:xfrm>
            <a:off x="685800" y="2369820"/>
            <a:ext cx="1737360" cy="495300"/>
          </a:xfrm>
          <a:prstGeom prst="rect">
            <a:avLst/>
          </a:prstGeom>
          <a:solidFill>
            <a:srgbClr val="EAF4F8"/>
          </a:solidFill>
          <a:ln w="5080">
            <a:solidFill>
              <a:srgbClr val="D5E2E8"/>
            </a:solidFill>
          </a:ln>
        </p:spPr>
        <p:txBody>
          <a:bodyPr wrap="square" lIns="508" tIns="508" rIns="508" bIns="508" rtlCol="0" anchor="ctr">
            <a:normAutofit/>
          </a:bodyPr>
          <a:lstStyle/>
          <a:p>
            <a:pPr algn="l" indent="0" marL="0">
              <a:buNone/>
            </a:pPr>
            <a:r>
              <a:rPr lang="en-US" sz="820" dirty="0">
                <a:solidFill>
                  <a:srgbClr val="222222"/>
                </a:solidFill>
                <a:latin typeface="Aptos" pitchFamily="34" charset="0"/>
                <a:ea typeface="Aptos" pitchFamily="34" charset="-122"/>
                <a:cs typeface="Aptos" pitchFamily="34" charset="-120"/>
              </a:rPr>
              <a:t>Identificación</a:t>
            </a:r>
            <a:endParaRPr lang="en-US" sz="820" dirty="0"/>
          </a:p>
        </p:txBody>
      </p:sp>
      <p:sp>
        <p:nvSpPr>
          <p:cNvPr id="11" name="Text 8"/>
          <p:cNvSpPr/>
          <p:nvPr/>
        </p:nvSpPr>
        <p:spPr>
          <a:xfrm>
            <a:off x="2423160" y="2369820"/>
            <a:ext cx="3749040" cy="495300"/>
          </a:xfrm>
          <a:prstGeom prst="rect">
            <a:avLst/>
          </a:prstGeom>
          <a:solidFill>
            <a:srgbClr val="EAF4F8"/>
          </a:solidFill>
          <a:ln w="5080">
            <a:solidFill>
              <a:srgbClr val="D5E2E8"/>
            </a:solidFill>
          </a:ln>
        </p:spPr>
        <p:txBody>
          <a:bodyPr wrap="square" lIns="508" tIns="508" rIns="508" bIns="508" rtlCol="0" anchor="ctr">
            <a:normAutofit/>
          </a:bodyPr>
          <a:lstStyle/>
          <a:p>
            <a:pPr algn="l" indent="0" marL="0">
              <a:buNone/>
            </a:pPr>
            <a:r>
              <a:rPr lang="en-US" sz="820" dirty="0">
                <a:solidFill>
                  <a:srgbClr val="222222"/>
                </a:solidFill>
                <a:latin typeface="Aptos" pitchFamily="34" charset="0"/>
                <a:ea typeface="Aptos" pitchFamily="34" charset="-122"/>
                <a:cs typeface="Aptos" pitchFamily="34" charset="-120"/>
              </a:rPr>
              <a:t>NUMERO_PRESTAMO</a:t>
            </a:r>
            <a:endParaRPr lang="en-US" sz="820" dirty="0"/>
          </a:p>
        </p:txBody>
      </p:sp>
      <p:sp>
        <p:nvSpPr>
          <p:cNvPr id="12" name="Text 9"/>
          <p:cNvSpPr/>
          <p:nvPr/>
        </p:nvSpPr>
        <p:spPr>
          <a:xfrm>
            <a:off x="6172200" y="2369820"/>
            <a:ext cx="4206240" cy="495300"/>
          </a:xfrm>
          <a:prstGeom prst="rect">
            <a:avLst/>
          </a:prstGeom>
          <a:solidFill>
            <a:srgbClr val="EAF4F8"/>
          </a:solidFill>
          <a:ln w="5080">
            <a:solidFill>
              <a:srgbClr val="D5E2E8"/>
            </a:solidFill>
          </a:ln>
        </p:spPr>
        <p:txBody>
          <a:bodyPr wrap="square" lIns="508" tIns="508" rIns="508" bIns="508" rtlCol="0" anchor="ctr">
            <a:normAutofit/>
          </a:bodyPr>
          <a:lstStyle/>
          <a:p>
            <a:pPr algn="l" indent="0" marL="0">
              <a:buNone/>
            </a:pPr>
            <a:r>
              <a:rPr lang="en-US" sz="820" dirty="0">
                <a:solidFill>
                  <a:srgbClr val="222222"/>
                </a:solidFill>
                <a:latin typeface="Aptos" pitchFamily="34" charset="0"/>
                <a:ea typeface="Aptos" pitchFamily="34" charset="-122"/>
                <a:cs typeface="Aptos" pitchFamily="34" charset="-120"/>
              </a:rPr>
              <a:t>Rastrear, no predecir.</a:t>
            </a:r>
            <a:endParaRPr lang="en-US" sz="820" dirty="0"/>
          </a:p>
        </p:txBody>
      </p:sp>
      <p:sp>
        <p:nvSpPr>
          <p:cNvPr id="13" name="Text 10"/>
          <p:cNvSpPr/>
          <p:nvPr/>
        </p:nvSpPr>
        <p:spPr>
          <a:xfrm>
            <a:off x="685800" y="2865120"/>
            <a:ext cx="1737360" cy="495300"/>
          </a:xfrm>
          <a:prstGeom prst="rect">
            <a:avLst/>
          </a:prstGeom>
          <a:solidFill>
            <a:srgbClr val="FFFFFF"/>
          </a:solidFill>
          <a:ln w="5080">
            <a:solidFill>
              <a:srgbClr val="D5E2E8"/>
            </a:solidFill>
          </a:ln>
        </p:spPr>
        <p:txBody>
          <a:bodyPr wrap="square" lIns="508" tIns="508" rIns="508" bIns="508" rtlCol="0" anchor="ctr">
            <a:normAutofit/>
          </a:bodyPr>
          <a:lstStyle/>
          <a:p>
            <a:pPr algn="l" indent="0" marL="0">
              <a:buNone/>
            </a:pPr>
            <a:r>
              <a:rPr lang="en-US" sz="820" dirty="0">
                <a:solidFill>
                  <a:srgbClr val="222222"/>
                </a:solidFill>
                <a:latin typeface="Aptos" pitchFamily="34" charset="0"/>
                <a:ea typeface="Aptos" pitchFamily="34" charset="-122"/>
                <a:cs typeface="Aptos" pitchFamily="34" charset="-120"/>
              </a:rPr>
              <a:t>Respuesta histórica</a:t>
            </a:r>
            <a:endParaRPr lang="en-US" sz="820" dirty="0"/>
          </a:p>
        </p:txBody>
      </p:sp>
      <p:sp>
        <p:nvSpPr>
          <p:cNvPr id="14" name="Text 11"/>
          <p:cNvSpPr/>
          <p:nvPr/>
        </p:nvSpPr>
        <p:spPr>
          <a:xfrm>
            <a:off x="2423160" y="2865120"/>
            <a:ext cx="3749040" cy="495300"/>
          </a:xfrm>
          <a:prstGeom prst="rect">
            <a:avLst/>
          </a:prstGeom>
          <a:solidFill>
            <a:srgbClr val="FFFFFF"/>
          </a:solidFill>
          <a:ln w="5080">
            <a:solidFill>
              <a:srgbClr val="D5E2E8"/>
            </a:solidFill>
          </a:ln>
        </p:spPr>
        <p:txBody>
          <a:bodyPr wrap="square" lIns="508" tIns="508" rIns="508" bIns="508" rtlCol="0" anchor="ctr">
            <a:normAutofit/>
          </a:bodyPr>
          <a:lstStyle/>
          <a:p>
            <a:pPr algn="l" indent="0" marL="0">
              <a:buNone/>
            </a:pPr>
            <a:r>
              <a:rPr lang="en-US" sz="820" dirty="0">
                <a:solidFill>
                  <a:srgbClr val="222222"/>
                </a:solidFill>
                <a:latin typeface="Aptos" pitchFamily="34" charset="0"/>
                <a:ea typeface="Aptos" pitchFamily="34" charset="-122"/>
                <a:cs typeface="Aptos" pitchFamily="34" charset="-120"/>
              </a:rPr>
              <a:t>CLASE_CREDITO</a:t>
            </a:r>
            <a:endParaRPr lang="en-US" sz="820" dirty="0"/>
          </a:p>
        </p:txBody>
      </p:sp>
      <p:sp>
        <p:nvSpPr>
          <p:cNvPr id="15" name="Text 12"/>
          <p:cNvSpPr/>
          <p:nvPr/>
        </p:nvSpPr>
        <p:spPr>
          <a:xfrm>
            <a:off x="6172200" y="2865120"/>
            <a:ext cx="4206240" cy="495300"/>
          </a:xfrm>
          <a:prstGeom prst="rect">
            <a:avLst/>
          </a:prstGeom>
          <a:solidFill>
            <a:srgbClr val="FFFFFF"/>
          </a:solidFill>
          <a:ln w="5080">
            <a:solidFill>
              <a:srgbClr val="D5E2E8"/>
            </a:solidFill>
          </a:ln>
        </p:spPr>
        <p:txBody>
          <a:bodyPr wrap="square" lIns="508" tIns="508" rIns="508" bIns="508" rtlCol="0" anchor="ctr">
            <a:normAutofit/>
          </a:bodyPr>
          <a:lstStyle/>
          <a:p>
            <a:pPr algn="l" indent="0" marL="0">
              <a:buNone/>
            </a:pPr>
            <a:r>
              <a:rPr lang="en-US" sz="820" dirty="0">
                <a:solidFill>
                  <a:srgbClr val="222222"/>
                </a:solidFill>
                <a:latin typeface="Aptos" pitchFamily="34" charset="0"/>
                <a:ea typeface="Aptos" pitchFamily="34" charset="-122"/>
                <a:cs typeface="Aptos" pitchFamily="34" charset="-120"/>
              </a:rPr>
              <a:t>Se usó para crear INCUMPLIMIENTO.</a:t>
            </a:r>
            <a:endParaRPr lang="en-US" sz="820" dirty="0"/>
          </a:p>
        </p:txBody>
      </p:sp>
      <p:sp>
        <p:nvSpPr>
          <p:cNvPr id="16" name="Text 13"/>
          <p:cNvSpPr/>
          <p:nvPr/>
        </p:nvSpPr>
        <p:spPr>
          <a:xfrm>
            <a:off x="685800" y="3360420"/>
            <a:ext cx="1737360" cy="495300"/>
          </a:xfrm>
          <a:prstGeom prst="rect">
            <a:avLst/>
          </a:prstGeom>
          <a:solidFill>
            <a:srgbClr val="EAF4F8"/>
          </a:solidFill>
          <a:ln w="5080">
            <a:solidFill>
              <a:srgbClr val="D5E2E8"/>
            </a:solidFill>
          </a:ln>
        </p:spPr>
        <p:txBody>
          <a:bodyPr wrap="square" lIns="508" tIns="508" rIns="508" bIns="508" rtlCol="0" anchor="ctr">
            <a:normAutofit/>
          </a:bodyPr>
          <a:lstStyle/>
          <a:p>
            <a:pPr algn="l" indent="0" marL="0">
              <a:buNone/>
            </a:pPr>
            <a:r>
              <a:rPr lang="en-US" sz="820" dirty="0">
                <a:solidFill>
                  <a:srgbClr val="222222"/>
                </a:solidFill>
                <a:latin typeface="Aptos" pitchFamily="34" charset="0"/>
                <a:ea typeface="Aptos" pitchFamily="34" charset="-122"/>
                <a:cs typeface="Aptos" pitchFamily="34" charset="-120"/>
              </a:rPr>
              <a:t>Dato posterior</a:t>
            </a:r>
            <a:endParaRPr lang="en-US" sz="820" dirty="0"/>
          </a:p>
        </p:txBody>
      </p:sp>
      <p:sp>
        <p:nvSpPr>
          <p:cNvPr id="17" name="Text 14"/>
          <p:cNvSpPr/>
          <p:nvPr/>
        </p:nvSpPr>
        <p:spPr>
          <a:xfrm>
            <a:off x="2423160" y="3360420"/>
            <a:ext cx="3749040" cy="495300"/>
          </a:xfrm>
          <a:prstGeom prst="rect">
            <a:avLst/>
          </a:prstGeom>
          <a:solidFill>
            <a:srgbClr val="EAF4F8"/>
          </a:solidFill>
          <a:ln w="5080">
            <a:solidFill>
              <a:srgbClr val="D5E2E8"/>
            </a:solidFill>
          </a:ln>
        </p:spPr>
        <p:txBody>
          <a:bodyPr wrap="square" lIns="508" tIns="508" rIns="508" bIns="508" rtlCol="0" anchor="ctr">
            <a:normAutofit/>
          </a:bodyPr>
          <a:lstStyle/>
          <a:p>
            <a:pPr algn="l" indent="0" marL="0">
              <a:buNone/>
            </a:pPr>
            <a:r>
              <a:rPr lang="en-US" sz="820" dirty="0">
                <a:solidFill>
                  <a:srgbClr val="222222"/>
                </a:solidFill>
                <a:latin typeface="Aptos" pitchFamily="34" charset="0"/>
                <a:ea typeface="Aptos" pitchFamily="34" charset="-122"/>
                <a:cs typeface="Aptos" pitchFamily="34" charset="-120"/>
              </a:rPr>
              <a:t>SALDO_CAPITAL</a:t>
            </a:r>
            <a:endParaRPr lang="en-US" sz="820" dirty="0"/>
          </a:p>
        </p:txBody>
      </p:sp>
      <p:sp>
        <p:nvSpPr>
          <p:cNvPr id="18" name="Text 15"/>
          <p:cNvSpPr/>
          <p:nvPr/>
        </p:nvSpPr>
        <p:spPr>
          <a:xfrm>
            <a:off x="6172200" y="3360420"/>
            <a:ext cx="4206240" cy="495300"/>
          </a:xfrm>
          <a:prstGeom prst="rect">
            <a:avLst/>
          </a:prstGeom>
          <a:solidFill>
            <a:srgbClr val="EAF4F8"/>
          </a:solidFill>
          <a:ln w="5080">
            <a:solidFill>
              <a:srgbClr val="D5E2E8"/>
            </a:solidFill>
          </a:ln>
        </p:spPr>
        <p:txBody>
          <a:bodyPr wrap="square" lIns="508" tIns="508" rIns="508" bIns="508" rtlCol="0" anchor="ctr">
            <a:normAutofit/>
          </a:bodyPr>
          <a:lstStyle/>
          <a:p>
            <a:pPr algn="l" indent="0" marL="0">
              <a:buNone/>
            </a:pPr>
            <a:r>
              <a:rPr lang="en-US" sz="820" dirty="0">
                <a:solidFill>
                  <a:srgbClr val="222222"/>
                </a:solidFill>
                <a:latin typeface="Aptos" pitchFamily="34" charset="0"/>
                <a:ea typeface="Aptos" pitchFamily="34" charset="-122"/>
                <a:cs typeface="Aptos" pitchFamily="34" charset="-120"/>
              </a:rPr>
              <a:t>No corresponde si se predice desde la solicitud.</a:t>
            </a:r>
            <a:endParaRPr lang="en-US" sz="820" dirty="0"/>
          </a:p>
        </p:txBody>
      </p:sp>
      <p:sp>
        <p:nvSpPr>
          <p:cNvPr id="19" name="Text 16"/>
          <p:cNvSpPr/>
          <p:nvPr/>
        </p:nvSpPr>
        <p:spPr>
          <a:xfrm>
            <a:off x="685800" y="3855720"/>
            <a:ext cx="1737360" cy="495300"/>
          </a:xfrm>
          <a:prstGeom prst="rect">
            <a:avLst/>
          </a:prstGeom>
          <a:solidFill>
            <a:srgbClr val="FFFFFF"/>
          </a:solidFill>
          <a:ln w="5080">
            <a:solidFill>
              <a:srgbClr val="D5E2E8"/>
            </a:solidFill>
          </a:ln>
        </p:spPr>
        <p:txBody>
          <a:bodyPr wrap="square" lIns="508" tIns="508" rIns="508" bIns="508" rtlCol="0" anchor="ctr">
            <a:normAutofit/>
          </a:bodyPr>
          <a:lstStyle/>
          <a:p>
            <a:pPr algn="l" indent="0" marL="0">
              <a:buNone/>
            </a:pPr>
            <a:r>
              <a:rPr lang="en-US" sz="820" dirty="0">
                <a:solidFill>
                  <a:srgbClr val="222222"/>
                </a:solidFill>
                <a:latin typeface="Aptos" pitchFamily="34" charset="0"/>
                <a:ea typeface="Aptos" pitchFamily="34" charset="-122"/>
                <a:cs typeface="Aptos" pitchFamily="34" charset="-120"/>
              </a:rPr>
              <a:t>Fechas/proxies</a:t>
            </a:r>
            <a:endParaRPr lang="en-US" sz="820" dirty="0"/>
          </a:p>
        </p:txBody>
      </p:sp>
      <p:sp>
        <p:nvSpPr>
          <p:cNvPr id="20" name="Text 17"/>
          <p:cNvSpPr/>
          <p:nvPr/>
        </p:nvSpPr>
        <p:spPr>
          <a:xfrm>
            <a:off x="2423160" y="3855720"/>
            <a:ext cx="3749040" cy="495300"/>
          </a:xfrm>
          <a:prstGeom prst="rect">
            <a:avLst/>
          </a:prstGeom>
          <a:solidFill>
            <a:srgbClr val="FFFFFF"/>
          </a:solidFill>
          <a:ln w="5080">
            <a:solidFill>
              <a:srgbClr val="D5E2E8"/>
            </a:solidFill>
          </a:ln>
        </p:spPr>
        <p:txBody>
          <a:bodyPr wrap="square" lIns="508" tIns="508" rIns="508" bIns="508" rtlCol="0" anchor="ctr">
            <a:normAutofit/>
          </a:bodyPr>
          <a:lstStyle/>
          <a:p>
            <a:pPr algn="l" indent="0" marL="0">
              <a:buNone/>
            </a:pPr>
            <a:r>
              <a:rPr lang="en-US" sz="820" dirty="0">
                <a:solidFill>
                  <a:srgbClr val="222222"/>
                </a:solidFill>
                <a:latin typeface="Aptos" pitchFamily="34" charset="0"/>
                <a:ea typeface="Aptos" pitchFamily="34" charset="-122"/>
                <a:cs typeface="Aptos" pitchFamily="34" charset="-120"/>
              </a:rPr>
              <a:t>FECHA_DESEMBOLSO, ANIO_DESEMBOLSO</a:t>
            </a:r>
            <a:endParaRPr lang="en-US" sz="820" dirty="0"/>
          </a:p>
        </p:txBody>
      </p:sp>
      <p:sp>
        <p:nvSpPr>
          <p:cNvPr id="21" name="Text 18"/>
          <p:cNvSpPr/>
          <p:nvPr/>
        </p:nvSpPr>
        <p:spPr>
          <a:xfrm>
            <a:off x="6172200" y="3855720"/>
            <a:ext cx="4206240" cy="495300"/>
          </a:xfrm>
          <a:prstGeom prst="rect">
            <a:avLst/>
          </a:prstGeom>
          <a:solidFill>
            <a:srgbClr val="FFFFFF"/>
          </a:solidFill>
          <a:ln w="5080">
            <a:solidFill>
              <a:srgbClr val="D5E2E8"/>
            </a:solidFill>
          </a:ln>
        </p:spPr>
        <p:txBody>
          <a:bodyPr wrap="square" lIns="508" tIns="508" rIns="508" bIns="508" rtlCol="0" anchor="ctr">
            <a:normAutofit/>
          </a:bodyPr>
          <a:lstStyle/>
          <a:p>
            <a:pPr algn="l" indent="0" marL="0">
              <a:buNone/>
            </a:pPr>
            <a:r>
              <a:rPr lang="en-US" sz="820" dirty="0">
                <a:solidFill>
                  <a:srgbClr val="222222"/>
                </a:solidFill>
                <a:latin typeface="Aptos" pitchFamily="34" charset="0"/>
                <a:ea typeface="Aptos" pitchFamily="34" charset="-122"/>
                <a:cs typeface="Aptos" pitchFamily="34" charset="-120"/>
              </a:rPr>
              <a:t>Evitar categorías directas de tiempo o datos no disponibles.</a:t>
            </a:r>
            <a:endParaRPr lang="en-US" sz="820" dirty="0"/>
          </a:p>
        </p:txBody>
      </p:sp>
      <p:sp>
        <p:nvSpPr>
          <p:cNvPr id="22" name="Text 19"/>
          <p:cNvSpPr/>
          <p:nvPr/>
        </p:nvSpPr>
        <p:spPr>
          <a:xfrm>
            <a:off x="685800" y="4351020"/>
            <a:ext cx="1737360" cy="495300"/>
          </a:xfrm>
          <a:prstGeom prst="rect">
            <a:avLst/>
          </a:prstGeom>
          <a:solidFill>
            <a:srgbClr val="EAF4F8"/>
          </a:solidFill>
          <a:ln w="5080">
            <a:solidFill>
              <a:srgbClr val="D5E2E8"/>
            </a:solidFill>
          </a:ln>
        </p:spPr>
        <p:txBody>
          <a:bodyPr wrap="square" lIns="508" tIns="508" rIns="508" bIns="508" rtlCol="0" anchor="ctr">
            <a:normAutofit/>
          </a:bodyPr>
          <a:lstStyle/>
          <a:p>
            <a:pPr algn="l" indent="0" marL="0">
              <a:buNone/>
            </a:pPr>
            <a:r>
              <a:rPr lang="en-US" sz="820" dirty="0">
                <a:solidFill>
                  <a:srgbClr val="222222"/>
                </a:solidFill>
                <a:latin typeface="Aptos" pitchFamily="34" charset="0"/>
                <a:ea typeface="Aptos" pitchFamily="34" charset="-122"/>
                <a:cs typeface="Aptos" pitchFamily="34" charset="-120"/>
              </a:rPr>
              <a:t>Nulos altos</a:t>
            </a:r>
            <a:endParaRPr lang="en-US" sz="820" dirty="0"/>
          </a:p>
        </p:txBody>
      </p:sp>
      <p:sp>
        <p:nvSpPr>
          <p:cNvPr id="23" name="Text 20"/>
          <p:cNvSpPr/>
          <p:nvPr/>
        </p:nvSpPr>
        <p:spPr>
          <a:xfrm>
            <a:off x="2423160" y="4351020"/>
            <a:ext cx="3749040" cy="495300"/>
          </a:xfrm>
          <a:prstGeom prst="rect">
            <a:avLst/>
          </a:prstGeom>
          <a:solidFill>
            <a:srgbClr val="EAF4F8"/>
          </a:solidFill>
          <a:ln w="5080">
            <a:solidFill>
              <a:srgbClr val="D5E2E8"/>
            </a:solidFill>
          </a:ln>
        </p:spPr>
        <p:txBody>
          <a:bodyPr wrap="square" lIns="508" tIns="508" rIns="508" bIns="508" rtlCol="0" anchor="ctr">
            <a:normAutofit/>
          </a:bodyPr>
          <a:lstStyle/>
          <a:p>
            <a:pPr algn="l" indent="0" marL="0">
              <a:buNone/>
            </a:pPr>
            <a:r>
              <a:rPr lang="en-US" sz="820" dirty="0">
                <a:solidFill>
                  <a:srgbClr val="222222"/>
                </a:solidFill>
                <a:latin typeface="Aptos" pitchFamily="34" charset="0"/>
                <a:ea typeface="Aptos" pitchFamily="34" charset="-122"/>
                <a:cs typeface="Aptos" pitchFamily="34" charset="-120"/>
              </a:rPr>
              <a:t>VENTA_SEMANAL, LIQUIDEZ_DISPONIBLE, ACT_PERSONA</a:t>
            </a:r>
            <a:endParaRPr lang="en-US" sz="820" dirty="0"/>
          </a:p>
        </p:txBody>
      </p:sp>
      <p:sp>
        <p:nvSpPr>
          <p:cNvPr id="24" name="Text 21"/>
          <p:cNvSpPr/>
          <p:nvPr/>
        </p:nvSpPr>
        <p:spPr>
          <a:xfrm>
            <a:off x="6172200" y="4351020"/>
            <a:ext cx="4206240" cy="495300"/>
          </a:xfrm>
          <a:prstGeom prst="rect">
            <a:avLst/>
          </a:prstGeom>
          <a:solidFill>
            <a:srgbClr val="EAF4F8"/>
          </a:solidFill>
          <a:ln w="5080">
            <a:solidFill>
              <a:srgbClr val="D5E2E8"/>
            </a:solidFill>
          </a:ln>
        </p:spPr>
        <p:txBody>
          <a:bodyPr wrap="square" lIns="508" tIns="508" rIns="508" bIns="508" rtlCol="0" anchor="ctr">
            <a:normAutofit/>
          </a:bodyPr>
          <a:lstStyle/>
          <a:p>
            <a:pPr algn="l" indent="0" marL="0">
              <a:buNone/>
            </a:pPr>
            <a:r>
              <a:rPr lang="en-US" sz="820" dirty="0">
                <a:solidFill>
                  <a:srgbClr val="222222"/>
                </a:solidFill>
                <a:latin typeface="Aptos" pitchFamily="34" charset="0"/>
                <a:ea typeface="Aptos" pitchFamily="34" charset="-122"/>
                <a:cs typeface="Aptos" pitchFamily="34" charset="-120"/>
              </a:rPr>
              <a:t>Aportan poca información por ausencia de datos.</a:t>
            </a:r>
            <a:endParaRPr lang="en-US" sz="820" dirty="0"/>
          </a:p>
        </p:txBody>
      </p:sp>
      <p:sp>
        <p:nvSpPr>
          <p:cNvPr id="25" name="Text 22"/>
          <p:cNvSpPr/>
          <p:nvPr/>
        </p:nvSpPr>
        <p:spPr>
          <a:xfrm>
            <a:off x="914400" y="5285232"/>
            <a:ext cx="9235440" cy="438912"/>
          </a:xfrm>
          <a:prstGeom prst="rect">
            <a:avLst/>
          </a:prstGeom>
          <a:solidFill>
            <a:srgbClr val="FFF2E6"/>
          </a:solidFill>
          <a:ln>
            <a:solidFill>
              <a:srgbClr val="FFF2E6"/>
            </a:solidFill>
          </a:ln>
        </p:spPr>
        <p:txBody>
          <a:bodyPr wrap="square" lIns="1270" tIns="1270" rIns="1270" bIns="1270" rtlCol="0" anchor="t">
            <a:normAutofit/>
          </a:bodyPr>
          <a:lstStyle/>
          <a:p>
            <a:pPr algn="l" indent="0" marL="0">
              <a:buNone/>
            </a:pPr>
            <a:r>
              <a:rPr lang="en-US" sz="1120" dirty="0">
                <a:solidFill>
                  <a:srgbClr val="17365D"/>
                </a:solidFill>
                <a:latin typeface="Aptos" pitchFamily="34" charset="0"/>
                <a:ea typeface="Aptos" pitchFamily="34" charset="-122"/>
                <a:cs typeface="Aptos" pitchFamily="34" charset="-120"/>
              </a:rPr>
              <a:t>Ejemplo de fuga: entrenar con CLASE_CREDITO después de haberla usado para construir la respuesta equivale a entregar la solución al modelo.</a:t>
            </a:r>
            <a:endParaRPr lang="en-US" sz="1120" dirty="0"/>
          </a:p>
        </p:txBody>
      </p:sp>
      <p:sp>
        <p:nvSpPr>
          <p:cNvPr id="26" name="Text 23"/>
          <p:cNvSpPr/>
          <p:nvPr/>
        </p:nvSpPr>
        <p:spPr>
          <a:xfrm>
            <a:off x="8778240" y="6574536"/>
            <a:ext cx="2560320" cy="146304"/>
          </a:xfrm>
          <a:prstGeom prst="rect">
            <a:avLst/>
          </a:prstGeom>
          <a:noFill/>
          <a:ln/>
        </p:spPr>
        <p:txBody>
          <a:bodyPr wrap="square" lIns="635" tIns="635" rIns="635" bIns="635" rtlCol="0" anchor="t">
            <a:normAutofit/>
          </a:bodyPr>
          <a:lstStyle/>
          <a:p>
            <a:pPr algn="r" indent="0" marL="0">
              <a:buNone/>
            </a:pPr>
            <a:r>
              <a:rPr lang="en-US" sz="580" dirty="0">
                <a:solidFill>
                  <a:srgbClr val="6B7280"/>
                </a:solidFill>
                <a:latin typeface="Aptos" pitchFamily="34" charset="0"/>
                <a:ea typeface="Aptos" pitchFamily="34" charset="-122"/>
                <a:cs typeface="Aptos" pitchFamily="34" charset="-120"/>
              </a:rPr>
              <a:t>Trabajo Final · Créditos de Consumo</a:t>
            </a:r>
            <a:endParaRPr lang="en-US" sz="580" dirty="0"/>
          </a:p>
        </p:txBody>
      </p:sp>
      <p:sp>
        <p:nvSpPr>
          <p:cNvPr id="27" name="Text 24"/>
          <p:cNvSpPr/>
          <p:nvPr/>
        </p:nvSpPr>
        <p:spPr>
          <a:xfrm>
            <a:off x="11521440" y="6565392"/>
            <a:ext cx="182880" cy="146304"/>
          </a:xfrm>
          <a:prstGeom prst="rect">
            <a:avLst/>
          </a:prstGeom>
          <a:noFill/>
          <a:ln/>
        </p:spPr>
        <p:txBody>
          <a:bodyPr wrap="square" lIns="635" tIns="635" rIns="635" bIns="635" rtlCol="0" anchor="t">
            <a:normAutofit/>
          </a:bodyPr>
          <a:lstStyle/>
          <a:p>
            <a:pPr algn="r" indent="0" marL="0">
              <a:buNone/>
            </a:pPr>
            <a:r>
              <a:rPr lang="en-US" sz="600" dirty="0">
                <a:solidFill>
                  <a:srgbClr val="6B7280"/>
                </a:solidFill>
                <a:latin typeface="Aptos" pitchFamily="34" charset="0"/>
                <a:ea typeface="Aptos" pitchFamily="34" charset="-122"/>
                <a:cs typeface="Aptos" pitchFamily="34" charset="-120"/>
              </a:rPr>
              <a:t>12</a:t>
            </a:r>
            <a:endParaRPr lang="en-US" sz="60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 13">
    <p:spTree>
      <p:nvGrpSpPr>
        <p:cNvPr id="1" name=""/>
        <p:cNvGrpSpPr/>
        <p:nvPr/>
      </p:nvGrpSpPr>
      <p:grpSpPr>
        <a:xfrm>
          <a:off x="0" y="0"/>
          <a:ext cx="0" cy="0"/>
          <a:chOff x="0" y="0"/>
          <a:chExt cx="0" cy="0"/>
        </a:xfrm>
      </p:grpSpPr>
      <p:sp>
        <p:nvSpPr>
          <p:cNvPr id="2" name="Text 0"/>
          <p:cNvSpPr/>
          <p:nvPr/>
        </p:nvSpPr>
        <p:spPr>
          <a:xfrm>
            <a:off x="429768" y="201168"/>
            <a:ext cx="1097280" cy="201168"/>
          </a:xfrm>
          <a:prstGeom prst="rect">
            <a:avLst/>
          </a:prstGeom>
          <a:noFill/>
          <a:ln/>
        </p:spPr>
        <p:txBody>
          <a:bodyPr wrap="square" lIns="635" tIns="635" rIns="635" bIns="635" rtlCol="0" anchor="t">
            <a:normAutofit/>
          </a:bodyPr>
          <a:lstStyle/>
          <a:p>
            <a:pPr algn="l" indent="0" marL="0">
              <a:buNone/>
            </a:pPr>
            <a:r>
              <a:rPr lang="en-US" sz="650" b="1" dirty="0">
                <a:solidFill>
                  <a:srgbClr val="008C95"/>
                </a:solidFill>
                <a:latin typeface="Aptos" pitchFamily="34" charset="0"/>
                <a:ea typeface="Aptos" pitchFamily="34" charset="-122"/>
                <a:cs typeface="Aptos" pitchFamily="34" charset="-120"/>
              </a:rPr>
              <a:t>SECCIÓN 05</a:t>
            </a:r>
            <a:endParaRPr lang="en-US" sz="650" dirty="0"/>
          </a:p>
        </p:txBody>
      </p:sp>
      <p:pic>
        <p:nvPicPr>
          <p:cNvPr id="3" name="Image 0" descr="/mnt/data/ref_ppt_media/image1.png">    </p:cNvPr>
          <p:cNvPicPr>
            <a:picLocks noChangeAspect="1"/>
          </p:cNvPicPr>
          <p:nvPr/>
        </p:nvPicPr>
        <p:blipFill>
          <a:blip r:embed="rId1">
            <a:alphaModFix amt="85000"/>
          </a:blip>
          <a:stretch>
            <a:fillRect/>
          </a:stretch>
        </p:blipFill>
        <p:spPr>
          <a:xfrm>
            <a:off x="173736" y="128016"/>
            <a:ext cx="228600" cy="283464"/>
          </a:xfrm>
          <a:prstGeom prst="rect">
            <a:avLst/>
          </a:prstGeom>
        </p:spPr>
      </p:pic>
      <p:sp>
        <p:nvSpPr>
          <p:cNvPr id="4" name="Text 1"/>
          <p:cNvSpPr/>
          <p:nvPr/>
        </p:nvSpPr>
        <p:spPr>
          <a:xfrm>
            <a:off x="429768" y="420624"/>
            <a:ext cx="7040880" cy="438912"/>
          </a:xfrm>
          <a:prstGeom prst="rect">
            <a:avLst/>
          </a:prstGeom>
          <a:noFill/>
          <a:ln/>
        </p:spPr>
        <p:txBody>
          <a:bodyPr wrap="square" lIns="635" tIns="635" rIns="635" bIns="635" rtlCol="0" anchor="t">
            <a:normAutofit/>
          </a:bodyPr>
          <a:lstStyle/>
          <a:p>
            <a:pPr algn="l" indent="0" marL="0">
              <a:buNone/>
            </a:pPr>
            <a:r>
              <a:rPr lang="en-US" sz="1720" b="1" dirty="0">
                <a:solidFill>
                  <a:srgbClr val="17365D"/>
                </a:solidFill>
                <a:latin typeface="Aptos" pitchFamily="34" charset="0"/>
                <a:ea typeface="Aptos" pitchFamily="34" charset="-122"/>
                <a:cs typeface="Aptos" pitchFamily="34" charset="-120"/>
              </a:rPr>
              <a:t>Ingeniería de variables</a:t>
            </a:r>
            <a:endParaRPr lang="en-US" sz="1720" dirty="0"/>
          </a:p>
        </p:txBody>
      </p:sp>
      <p:sp>
        <p:nvSpPr>
          <p:cNvPr id="5" name="Shape 2"/>
          <p:cNvSpPr/>
          <p:nvPr/>
        </p:nvSpPr>
        <p:spPr>
          <a:xfrm>
            <a:off x="429768" y="868680"/>
            <a:ext cx="1920240" cy="0"/>
          </a:xfrm>
          <a:prstGeom prst="line">
            <a:avLst/>
          </a:prstGeom>
          <a:noFill/>
          <a:ln w="15240">
            <a:solidFill>
              <a:srgbClr val="E67E22"/>
            </a:solidFill>
            <a:prstDash val="solid"/>
          </a:ln>
        </p:spPr>
      </p:sp>
      <p:sp>
        <p:nvSpPr>
          <p:cNvPr id="6" name="Text 3"/>
          <p:cNvSpPr/>
          <p:nvPr/>
        </p:nvSpPr>
        <p:spPr>
          <a:xfrm>
            <a:off x="685800" y="1078992"/>
            <a:ext cx="10058400" cy="457200"/>
          </a:xfrm>
          <a:prstGeom prst="rect">
            <a:avLst/>
          </a:prstGeom>
          <a:noFill/>
          <a:ln/>
        </p:spPr>
        <p:txBody>
          <a:bodyPr wrap="square" lIns="635" tIns="635" rIns="635" bIns="635" rtlCol="0" anchor="t">
            <a:normAutofit/>
          </a:bodyPr>
          <a:lstStyle/>
          <a:p>
            <a:pPr algn="l" indent="0" marL="0">
              <a:buNone/>
            </a:pPr>
            <a:r>
              <a:rPr lang="en-US" sz="1250" dirty="0">
                <a:solidFill>
                  <a:srgbClr val="222222"/>
                </a:solidFill>
                <a:latin typeface="Aptos" pitchFamily="34" charset="0"/>
                <a:ea typeface="Aptos" pitchFamily="34" charset="-122"/>
                <a:cs typeface="Aptos" pitchFamily="34" charset="-120"/>
              </a:rPr>
              <a:t>A partir de las columnas originales se generaron señales adicionales para representar mejor el comportamiento financiero y operativo de cada crédito.</a:t>
            </a:r>
            <a:endParaRPr lang="en-US" sz="1250" dirty="0"/>
          </a:p>
        </p:txBody>
      </p:sp>
      <p:sp>
        <p:nvSpPr>
          <p:cNvPr id="7" name="Text 4"/>
          <p:cNvSpPr/>
          <p:nvPr/>
        </p:nvSpPr>
        <p:spPr>
          <a:xfrm>
            <a:off x="685800" y="1783080"/>
            <a:ext cx="4800600" cy="256032"/>
          </a:xfrm>
          <a:prstGeom prst="rect">
            <a:avLst/>
          </a:prstGeom>
          <a:solidFill>
            <a:srgbClr val="EAF4F8"/>
          </a:solidFill>
          <a:ln>
            <a:solidFill>
              <a:srgbClr val="EAF4F8"/>
            </a:solidFill>
          </a:ln>
        </p:spPr>
        <p:txBody>
          <a:bodyPr wrap="square" lIns="1016" tIns="1016" rIns="1016" bIns="1016" rtlCol="0" anchor="t">
            <a:normAutofit/>
          </a:bodyPr>
          <a:lstStyle/>
          <a:p>
            <a:pPr algn="l" indent="0" marL="0">
              <a:buNone/>
            </a:pPr>
            <a:r>
              <a:rPr lang="en-US" sz="1050" b="1" dirty="0">
                <a:solidFill>
                  <a:srgbClr val="008C95"/>
                </a:solidFill>
                <a:latin typeface="Aptos" pitchFamily="34" charset="0"/>
                <a:ea typeface="Aptos" pitchFamily="34" charset="-122"/>
                <a:cs typeface="Aptos" pitchFamily="34" charset="-120"/>
              </a:rPr>
              <a:t>Variables temporales</a:t>
            </a:r>
            <a:endParaRPr lang="en-US" sz="1050" dirty="0"/>
          </a:p>
        </p:txBody>
      </p:sp>
      <p:sp>
        <p:nvSpPr>
          <p:cNvPr id="8" name="Text 5"/>
          <p:cNvSpPr/>
          <p:nvPr/>
        </p:nvSpPr>
        <p:spPr>
          <a:xfrm>
            <a:off x="685800" y="2057400"/>
            <a:ext cx="4800600" cy="594360"/>
          </a:xfrm>
          <a:prstGeom prst="rect">
            <a:avLst/>
          </a:prstGeom>
          <a:solidFill>
            <a:srgbClr val="EAF4F8"/>
          </a:solidFill>
          <a:ln>
            <a:solidFill>
              <a:srgbClr val="EAF4F8"/>
            </a:solidFill>
          </a:ln>
        </p:spPr>
        <p:txBody>
          <a:bodyPr wrap="square" lIns="1016" tIns="1016" rIns="1016" bIns="1016" rtlCol="0" anchor="t">
            <a:normAutofit/>
          </a:bodyPr>
          <a:lstStyle/>
          <a:p>
            <a:pPr algn="l" indent="0" marL="0">
              <a:buNone/>
            </a:pPr>
            <a:r>
              <a:rPr lang="en-US" sz="1050" dirty="0">
                <a:solidFill>
                  <a:srgbClr val="222222"/>
                </a:solidFill>
                <a:latin typeface="Aptos" pitchFamily="34" charset="0"/>
                <a:ea typeface="Aptos" pitchFamily="34" charset="-122"/>
                <a:cs typeface="Aptos" pitchFamily="34" charset="-120"/>
              </a:rPr>
              <a:t>Mes, día y periodo del mes para capturar patrones sin usar fechas completas.</a:t>
            </a:r>
            <a:endParaRPr lang="en-US" sz="1050" dirty="0"/>
          </a:p>
        </p:txBody>
      </p:sp>
      <p:sp>
        <p:nvSpPr>
          <p:cNvPr id="9" name="Text 6"/>
          <p:cNvSpPr/>
          <p:nvPr/>
        </p:nvSpPr>
        <p:spPr>
          <a:xfrm>
            <a:off x="6217920" y="1783080"/>
            <a:ext cx="4800600" cy="256032"/>
          </a:xfrm>
          <a:prstGeom prst="rect">
            <a:avLst/>
          </a:prstGeom>
          <a:solidFill>
            <a:srgbClr val="FFF2E6"/>
          </a:solidFill>
          <a:ln>
            <a:solidFill>
              <a:srgbClr val="FFF2E6"/>
            </a:solidFill>
          </a:ln>
        </p:spPr>
        <p:txBody>
          <a:bodyPr wrap="square" lIns="1016" tIns="1016" rIns="1016" bIns="1016" rtlCol="0" anchor="t">
            <a:normAutofit/>
          </a:bodyPr>
          <a:lstStyle/>
          <a:p>
            <a:pPr algn="l" indent="0" marL="0">
              <a:buNone/>
            </a:pPr>
            <a:r>
              <a:rPr lang="en-US" sz="1050" b="1" dirty="0">
                <a:solidFill>
                  <a:srgbClr val="E67E22"/>
                </a:solidFill>
                <a:latin typeface="Aptos" pitchFamily="34" charset="0"/>
                <a:ea typeface="Aptos" pitchFamily="34" charset="-122"/>
                <a:cs typeface="Aptos" pitchFamily="34" charset="-120"/>
              </a:rPr>
              <a:t>Weight of Evidence</a:t>
            </a:r>
            <a:endParaRPr lang="en-US" sz="1050" dirty="0"/>
          </a:p>
        </p:txBody>
      </p:sp>
      <p:sp>
        <p:nvSpPr>
          <p:cNvPr id="10" name="Text 7"/>
          <p:cNvSpPr/>
          <p:nvPr/>
        </p:nvSpPr>
        <p:spPr>
          <a:xfrm>
            <a:off x="6217920" y="2057400"/>
            <a:ext cx="4800600" cy="594360"/>
          </a:xfrm>
          <a:prstGeom prst="rect">
            <a:avLst/>
          </a:prstGeom>
          <a:solidFill>
            <a:srgbClr val="FFF2E6"/>
          </a:solidFill>
          <a:ln>
            <a:solidFill>
              <a:srgbClr val="FFF2E6"/>
            </a:solidFill>
          </a:ln>
        </p:spPr>
        <p:txBody>
          <a:bodyPr wrap="square" lIns="1016" tIns="1016" rIns="1016" bIns="1016" rtlCol="0" anchor="t">
            <a:normAutofit/>
          </a:bodyPr>
          <a:lstStyle/>
          <a:p>
            <a:pPr algn="l" indent="0" marL="0">
              <a:buNone/>
            </a:pPr>
            <a:r>
              <a:rPr lang="en-US" sz="1050" dirty="0">
                <a:solidFill>
                  <a:srgbClr val="222222"/>
                </a:solidFill>
                <a:latin typeface="Aptos" pitchFamily="34" charset="0"/>
                <a:ea typeface="Aptos" pitchFamily="34" charset="-122"/>
                <a:cs typeface="Aptos" pitchFamily="34" charset="-120"/>
              </a:rPr>
              <a:t>Transforma categorías de alta cardinalidad usando relación con el target.</a:t>
            </a:r>
            <a:endParaRPr lang="en-US" sz="1050" dirty="0"/>
          </a:p>
        </p:txBody>
      </p:sp>
      <p:sp>
        <p:nvSpPr>
          <p:cNvPr id="11" name="Text 8"/>
          <p:cNvSpPr/>
          <p:nvPr/>
        </p:nvSpPr>
        <p:spPr>
          <a:xfrm>
            <a:off x="685800" y="3017520"/>
            <a:ext cx="4800600" cy="256032"/>
          </a:xfrm>
          <a:prstGeom prst="rect">
            <a:avLst/>
          </a:prstGeom>
          <a:solidFill>
            <a:srgbClr val="EAF4F8"/>
          </a:solidFill>
          <a:ln>
            <a:solidFill>
              <a:srgbClr val="EAF4F8"/>
            </a:solidFill>
          </a:ln>
        </p:spPr>
        <p:txBody>
          <a:bodyPr wrap="square" lIns="1016" tIns="1016" rIns="1016" bIns="1016" rtlCol="0" anchor="t">
            <a:normAutofit/>
          </a:bodyPr>
          <a:lstStyle/>
          <a:p>
            <a:pPr algn="l" indent="0" marL="0">
              <a:buNone/>
            </a:pPr>
            <a:r>
              <a:rPr lang="en-US" sz="1050" b="1" dirty="0">
                <a:solidFill>
                  <a:srgbClr val="008C95"/>
                </a:solidFill>
                <a:latin typeface="Aptos" pitchFamily="34" charset="0"/>
                <a:ea typeface="Aptos" pitchFamily="34" charset="-122"/>
                <a:cs typeface="Aptos" pitchFamily="34" charset="-120"/>
              </a:rPr>
              <a:t>Transformaciones logarítmicas</a:t>
            </a:r>
            <a:endParaRPr lang="en-US" sz="1050" dirty="0"/>
          </a:p>
        </p:txBody>
      </p:sp>
      <p:sp>
        <p:nvSpPr>
          <p:cNvPr id="12" name="Text 9"/>
          <p:cNvSpPr/>
          <p:nvPr/>
        </p:nvSpPr>
        <p:spPr>
          <a:xfrm>
            <a:off x="685800" y="3291840"/>
            <a:ext cx="4800600" cy="594360"/>
          </a:xfrm>
          <a:prstGeom prst="rect">
            <a:avLst/>
          </a:prstGeom>
          <a:solidFill>
            <a:srgbClr val="EAF4F8"/>
          </a:solidFill>
          <a:ln>
            <a:solidFill>
              <a:srgbClr val="EAF4F8"/>
            </a:solidFill>
          </a:ln>
        </p:spPr>
        <p:txBody>
          <a:bodyPr wrap="square" lIns="1016" tIns="1016" rIns="1016" bIns="1016" rtlCol="0" anchor="t">
            <a:normAutofit/>
          </a:bodyPr>
          <a:lstStyle/>
          <a:p>
            <a:pPr algn="l" indent="0" marL="0">
              <a:buNone/>
            </a:pPr>
            <a:r>
              <a:rPr lang="en-US" sz="1050" dirty="0">
                <a:solidFill>
                  <a:srgbClr val="222222"/>
                </a:solidFill>
                <a:latin typeface="Aptos" pitchFamily="34" charset="0"/>
                <a:ea typeface="Aptos" pitchFamily="34" charset="-122"/>
                <a:cs typeface="Aptos" pitchFamily="34" charset="-120"/>
              </a:rPr>
              <a:t>Reducen el peso de valores extremos en variables monetarias sesgadas.</a:t>
            </a:r>
            <a:endParaRPr lang="en-US" sz="1050" dirty="0"/>
          </a:p>
        </p:txBody>
      </p:sp>
      <p:sp>
        <p:nvSpPr>
          <p:cNvPr id="13" name="Text 10"/>
          <p:cNvSpPr/>
          <p:nvPr/>
        </p:nvSpPr>
        <p:spPr>
          <a:xfrm>
            <a:off x="6217920" y="3017520"/>
            <a:ext cx="4800600" cy="256032"/>
          </a:xfrm>
          <a:prstGeom prst="rect">
            <a:avLst/>
          </a:prstGeom>
          <a:solidFill>
            <a:srgbClr val="FFF2E6"/>
          </a:solidFill>
          <a:ln>
            <a:solidFill>
              <a:srgbClr val="FFF2E6"/>
            </a:solidFill>
          </a:ln>
        </p:spPr>
        <p:txBody>
          <a:bodyPr wrap="square" lIns="1016" tIns="1016" rIns="1016" bIns="1016" rtlCol="0" anchor="t">
            <a:normAutofit/>
          </a:bodyPr>
          <a:lstStyle/>
          <a:p>
            <a:pPr algn="l" indent="0" marL="0">
              <a:buNone/>
            </a:pPr>
            <a:r>
              <a:rPr lang="en-US" sz="1050" b="1" dirty="0">
                <a:solidFill>
                  <a:srgbClr val="E67E22"/>
                </a:solidFill>
                <a:latin typeface="Aptos" pitchFamily="34" charset="0"/>
                <a:ea typeface="Aptos" pitchFamily="34" charset="-122"/>
                <a:cs typeface="Aptos" pitchFamily="34" charset="-120"/>
              </a:rPr>
              <a:t>One-hot encoding</a:t>
            </a:r>
            <a:endParaRPr lang="en-US" sz="1050" dirty="0"/>
          </a:p>
        </p:txBody>
      </p:sp>
      <p:sp>
        <p:nvSpPr>
          <p:cNvPr id="14" name="Text 11"/>
          <p:cNvSpPr/>
          <p:nvPr/>
        </p:nvSpPr>
        <p:spPr>
          <a:xfrm>
            <a:off x="6217920" y="3291840"/>
            <a:ext cx="4800600" cy="594360"/>
          </a:xfrm>
          <a:prstGeom prst="rect">
            <a:avLst/>
          </a:prstGeom>
          <a:solidFill>
            <a:srgbClr val="FFF2E6"/>
          </a:solidFill>
          <a:ln>
            <a:solidFill>
              <a:srgbClr val="FFF2E6"/>
            </a:solidFill>
          </a:ln>
        </p:spPr>
        <p:txBody>
          <a:bodyPr wrap="square" lIns="1016" tIns="1016" rIns="1016" bIns="1016" rtlCol="0" anchor="t">
            <a:normAutofit/>
          </a:bodyPr>
          <a:lstStyle/>
          <a:p>
            <a:pPr algn="l" indent="0" marL="0">
              <a:buNone/>
            </a:pPr>
            <a:r>
              <a:rPr lang="en-US" sz="1050" dirty="0">
                <a:solidFill>
                  <a:srgbClr val="222222"/>
                </a:solidFill>
                <a:latin typeface="Aptos" pitchFamily="34" charset="0"/>
                <a:ea typeface="Aptos" pitchFamily="34" charset="-122"/>
                <a:cs typeface="Aptos" pitchFamily="34" charset="-120"/>
              </a:rPr>
              <a:t>Convierte categorías restantes en columnas numéricas.</a:t>
            </a:r>
            <a:endParaRPr lang="en-US" sz="1050" dirty="0"/>
          </a:p>
        </p:txBody>
      </p:sp>
      <p:sp>
        <p:nvSpPr>
          <p:cNvPr id="15" name="Text 12"/>
          <p:cNvSpPr/>
          <p:nvPr/>
        </p:nvSpPr>
        <p:spPr>
          <a:xfrm>
            <a:off x="685800" y="4251960"/>
            <a:ext cx="4800600" cy="256032"/>
          </a:xfrm>
          <a:prstGeom prst="rect">
            <a:avLst/>
          </a:prstGeom>
          <a:solidFill>
            <a:srgbClr val="EAF4F8"/>
          </a:solidFill>
          <a:ln>
            <a:solidFill>
              <a:srgbClr val="EAF4F8"/>
            </a:solidFill>
          </a:ln>
        </p:spPr>
        <p:txBody>
          <a:bodyPr wrap="square" lIns="1016" tIns="1016" rIns="1016" bIns="1016" rtlCol="0" anchor="t">
            <a:normAutofit/>
          </a:bodyPr>
          <a:lstStyle/>
          <a:p>
            <a:pPr algn="l" indent="0" marL="0">
              <a:buNone/>
            </a:pPr>
            <a:r>
              <a:rPr lang="en-US" sz="1050" b="1" dirty="0">
                <a:solidFill>
                  <a:srgbClr val="008C95"/>
                </a:solidFill>
                <a:latin typeface="Aptos" pitchFamily="34" charset="0"/>
                <a:ea typeface="Aptos" pitchFamily="34" charset="-122"/>
                <a:cs typeface="Aptos" pitchFamily="34" charset="-120"/>
              </a:rPr>
              <a:t>Capping IQR</a:t>
            </a:r>
            <a:endParaRPr lang="en-US" sz="1050" dirty="0"/>
          </a:p>
        </p:txBody>
      </p:sp>
      <p:sp>
        <p:nvSpPr>
          <p:cNvPr id="16" name="Text 13"/>
          <p:cNvSpPr/>
          <p:nvPr/>
        </p:nvSpPr>
        <p:spPr>
          <a:xfrm>
            <a:off x="685800" y="4526280"/>
            <a:ext cx="4800600" cy="594360"/>
          </a:xfrm>
          <a:prstGeom prst="rect">
            <a:avLst/>
          </a:prstGeom>
          <a:solidFill>
            <a:srgbClr val="EAF4F8"/>
          </a:solidFill>
          <a:ln>
            <a:solidFill>
              <a:srgbClr val="EAF4F8"/>
            </a:solidFill>
          </a:ln>
        </p:spPr>
        <p:txBody>
          <a:bodyPr wrap="square" lIns="1016" tIns="1016" rIns="1016" bIns="1016" rtlCol="0" anchor="t">
            <a:normAutofit/>
          </a:bodyPr>
          <a:lstStyle/>
          <a:p>
            <a:pPr algn="l" indent="0" marL="0">
              <a:buNone/>
            </a:pPr>
            <a:r>
              <a:rPr lang="en-US" sz="1050" dirty="0">
                <a:solidFill>
                  <a:srgbClr val="222222"/>
                </a:solidFill>
                <a:latin typeface="Aptos" pitchFamily="34" charset="0"/>
                <a:ea typeface="Aptos" pitchFamily="34" charset="-122"/>
                <a:cs typeface="Aptos" pitchFamily="34" charset="-120"/>
              </a:rPr>
              <a:t>Limita valores extremos sin eliminar operaciones completas.</a:t>
            </a:r>
            <a:endParaRPr lang="en-US" sz="1050" dirty="0"/>
          </a:p>
        </p:txBody>
      </p:sp>
      <p:sp>
        <p:nvSpPr>
          <p:cNvPr id="17" name="Text 14"/>
          <p:cNvSpPr/>
          <p:nvPr/>
        </p:nvSpPr>
        <p:spPr>
          <a:xfrm>
            <a:off x="6217920" y="4251960"/>
            <a:ext cx="4800600" cy="256032"/>
          </a:xfrm>
          <a:prstGeom prst="rect">
            <a:avLst/>
          </a:prstGeom>
          <a:solidFill>
            <a:srgbClr val="FFF2E6"/>
          </a:solidFill>
          <a:ln>
            <a:solidFill>
              <a:srgbClr val="FFF2E6"/>
            </a:solidFill>
          </a:ln>
        </p:spPr>
        <p:txBody>
          <a:bodyPr wrap="square" lIns="1016" tIns="1016" rIns="1016" bIns="1016" rtlCol="0" anchor="t">
            <a:normAutofit/>
          </a:bodyPr>
          <a:lstStyle/>
          <a:p>
            <a:pPr algn="l" indent="0" marL="0">
              <a:buNone/>
            </a:pPr>
            <a:r>
              <a:rPr lang="en-US" sz="1050" b="1" dirty="0">
                <a:solidFill>
                  <a:srgbClr val="E67E22"/>
                </a:solidFill>
                <a:latin typeface="Aptos" pitchFamily="34" charset="0"/>
                <a:ea typeface="Aptos" pitchFamily="34" charset="-122"/>
                <a:cs typeface="Aptos" pitchFamily="34" charset="-120"/>
              </a:rPr>
              <a:t>SMOTE</a:t>
            </a:r>
            <a:endParaRPr lang="en-US" sz="1050" dirty="0"/>
          </a:p>
        </p:txBody>
      </p:sp>
      <p:sp>
        <p:nvSpPr>
          <p:cNvPr id="18" name="Text 15"/>
          <p:cNvSpPr/>
          <p:nvPr/>
        </p:nvSpPr>
        <p:spPr>
          <a:xfrm>
            <a:off x="6217920" y="4526280"/>
            <a:ext cx="4800600" cy="594360"/>
          </a:xfrm>
          <a:prstGeom prst="rect">
            <a:avLst/>
          </a:prstGeom>
          <a:solidFill>
            <a:srgbClr val="FFF2E6"/>
          </a:solidFill>
          <a:ln>
            <a:solidFill>
              <a:srgbClr val="FFF2E6"/>
            </a:solidFill>
          </a:ln>
        </p:spPr>
        <p:txBody>
          <a:bodyPr wrap="square" lIns="1016" tIns="1016" rIns="1016" bIns="1016" rtlCol="0" anchor="t">
            <a:normAutofit/>
          </a:bodyPr>
          <a:lstStyle/>
          <a:p>
            <a:pPr algn="l" indent="0" marL="0">
              <a:buNone/>
            </a:pPr>
            <a:r>
              <a:rPr lang="en-US" sz="1050" dirty="0">
                <a:solidFill>
                  <a:srgbClr val="222222"/>
                </a:solidFill>
                <a:latin typeface="Aptos" pitchFamily="34" charset="0"/>
                <a:ea typeface="Aptos" pitchFamily="34" charset="-122"/>
                <a:cs typeface="Aptos" pitchFamily="34" charset="-120"/>
              </a:rPr>
              <a:t>Genera ejemplos sintéticos de incumplimiento solo en entrenamiento.</a:t>
            </a:r>
            <a:endParaRPr lang="en-US" sz="1050" dirty="0"/>
          </a:p>
        </p:txBody>
      </p:sp>
      <p:sp>
        <p:nvSpPr>
          <p:cNvPr id="19" name="Text 16"/>
          <p:cNvSpPr/>
          <p:nvPr/>
        </p:nvSpPr>
        <p:spPr>
          <a:xfrm>
            <a:off x="685800" y="5532120"/>
            <a:ext cx="9692640" cy="384048"/>
          </a:xfrm>
          <a:prstGeom prst="rect">
            <a:avLst/>
          </a:prstGeom>
          <a:solidFill>
            <a:srgbClr val="F4F6F7"/>
          </a:solidFill>
          <a:ln>
            <a:solidFill>
              <a:srgbClr val="F4F6F7"/>
            </a:solidFill>
          </a:ln>
        </p:spPr>
        <p:txBody>
          <a:bodyPr wrap="square" lIns="1270" tIns="1270" rIns="1270" bIns="1270" rtlCol="0" anchor="t">
            <a:normAutofit/>
          </a:bodyPr>
          <a:lstStyle/>
          <a:p>
            <a:pPr algn="l" indent="0" marL="0">
              <a:buNone/>
            </a:pPr>
            <a:r>
              <a:rPr lang="en-US" sz="1220" dirty="0">
                <a:solidFill>
                  <a:srgbClr val="17365D"/>
                </a:solidFill>
                <a:latin typeface="Aptos" pitchFamily="34" charset="0"/>
                <a:ea typeface="Aptos" pitchFamily="34" charset="-122"/>
                <a:cs typeface="Aptos" pitchFamily="34" charset="-120"/>
              </a:rPr>
              <a:t>Resultado: 171 características finales para entrenar los modelos.</a:t>
            </a:r>
            <a:endParaRPr lang="en-US" sz="1220" dirty="0"/>
          </a:p>
        </p:txBody>
      </p:sp>
      <p:sp>
        <p:nvSpPr>
          <p:cNvPr id="20" name="Text 17"/>
          <p:cNvSpPr/>
          <p:nvPr/>
        </p:nvSpPr>
        <p:spPr>
          <a:xfrm>
            <a:off x="8778240" y="6574536"/>
            <a:ext cx="2560320" cy="146304"/>
          </a:xfrm>
          <a:prstGeom prst="rect">
            <a:avLst/>
          </a:prstGeom>
          <a:noFill/>
          <a:ln/>
        </p:spPr>
        <p:txBody>
          <a:bodyPr wrap="square" lIns="635" tIns="635" rIns="635" bIns="635" rtlCol="0" anchor="t">
            <a:normAutofit/>
          </a:bodyPr>
          <a:lstStyle/>
          <a:p>
            <a:pPr algn="r" indent="0" marL="0">
              <a:buNone/>
            </a:pPr>
            <a:r>
              <a:rPr lang="en-US" sz="580" dirty="0">
                <a:solidFill>
                  <a:srgbClr val="6B7280"/>
                </a:solidFill>
                <a:latin typeface="Aptos" pitchFamily="34" charset="0"/>
                <a:ea typeface="Aptos" pitchFamily="34" charset="-122"/>
                <a:cs typeface="Aptos" pitchFamily="34" charset="-120"/>
              </a:rPr>
              <a:t>Trabajo Final · Créditos de Consumo</a:t>
            </a:r>
            <a:endParaRPr lang="en-US" sz="580" dirty="0"/>
          </a:p>
        </p:txBody>
      </p:sp>
      <p:sp>
        <p:nvSpPr>
          <p:cNvPr id="21" name="Text 18"/>
          <p:cNvSpPr/>
          <p:nvPr/>
        </p:nvSpPr>
        <p:spPr>
          <a:xfrm>
            <a:off x="11521440" y="6565392"/>
            <a:ext cx="182880" cy="146304"/>
          </a:xfrm>
          <a:prstGeom prst="rect">
            <a:avLst/>
          </a:prstGeom>
          <a:noFill/>
          <a:ln/>
        </p:spPr>
        <p:txBody>
          <a:bodyPr wrap="square" lIns="635" tIns="635" rIns="635" bIns="635" rtlCol="0" anchor="t">
            <a:normAutofit/>
          </a:bodyPr>
          <a:lstStyle/>
          <a:p>
            <a:pPr algn="r" indent="0" marL="0">
              <a:buNone/>
            </a:pPr>
            <a:r>
              <a:rPr lang="en-US" sz="600" dirty="0">
                <a:solidFill>
                  <a:srgbClr val="6B7280"/>
                </a:solidFill>
                <a:latin typeface="Aptos" pitchFamily="34" charset="0"/>
                <a:ea typeface="Aptos" pitchFamily="34" charset="-122"/>
                <a:cs typeface="Aptos" pitchFamily="34" charset="-120"/>
              </a:rPr>
              <a:t>13</a:t>
            </a:r>
            <a:endParaRPr lang="en-US" sz="600"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 14">
    <p:spTree>
      <p:nvGrpSpPr>
        <p:cNvPr id="1" name=""/>
        <p:cNvGrpSpPr/>
        <p:nvPr/>
      </p:nvGrpSpPr>
      <p:grpSpPr>
        <a:xfrm>
          <a:off x="0" y="0"/>
          <a:ext cx="0" cy="0"/>
          <a:chOff x="0" y="0"/>
          <a:chExt cx="0" cy="0"/>
        </a:xfrm>
      </p:grpSpPr>
      <p:sp>
        <p:nvSpPr>
          <p:cNvPr id="2" name="Text 0"/>
          <p:cNvSpPr/>
          <p:nvPr/>
        </p:nvSpPr>
        <p:spPr>
          <a:xfrm>
            <a:off x="429768" y="201168"/>
            <a:ext cx="1097280" cy="201168"/>
          </a:xfrm>
          <a:prstGeom prst="rect">
            <a:avLst/>
          </a:prstGeom>
          <a:noFill/>
          <a:ln/>
        </p:spPr>
        <p:txBody>
          <a:bodyPr wrap="square" lIns="635" tIns="635" rIns="635" bIns="635" rtlCol="0" anchor="t">
            <a:normAutofit/>
          </a:bodyPr>
          <a:lstStyle/>
          <a:p>
            <a:pPr algn="l" indent="0" marL="0">
              <a:buNone/>
            </a:pPr>
            <a:r>
              <a:rPr lang="en-US" sz="650" b="1" dirty="0">
                <a:solidFill>
                  <a:srgbClr val="008C95"/>
                </a:solidFill>
                <a:latin typeface="Aptos" pitchFamily="34" charset="0"/>
                <a:ea typeface="Aptos" pitchFamily="34" charset="-122"/>
                <a:cs typeface="Aptos" pitchFamily="34" charset="-120"/>
              </a:rPr>
              <a:t>SECCIÓN 06</a:t>
            </a:r>
            <a:endParaRPr lang="en-US" sz="650" dirty="0"/>
          </a:p>
        </p:txBody>
      </p:sp>
      <p:pic>
        <p:nvPicPr>
          <p:cNvPr id="3" name="Image 0" descr="/mnt/data/ref_ppt_media/image1.png">    </p:cNvPr>
          <p:cNvPicPr>
            <a:picLocks noChangeAspect="1"/>
          </p:cNvPicPr>
          <p:nvPr/>
        </p:nvPicPr>
        <p:blipFill>
          <a:blip r:embed="rId1">
            <a:alphaModFix amt="85000"/>
          </a:blip>
          <a:stretch>
            <a:fillRect/>
          </a:stretch>
        </p:blipFill>
        <p:spPr>
          <a:xfrm>
            <a:off x="173736" y="128016"/>
            <a:ext cx="228600" cy="283464"/>
          </a:xfrm>
          <a:prstGeom prst="rect">
            <a:avLst/>
          </a:prstGeom>
        </p:spPr>
      </p:pic>
      <p:sp>
        <p:nvSpPr>
          <p:cNvPr id="4" name="Text 1"/>
          <p:cNvSpPr/>
          <p:nvPr/>
        </p:nvSpPr>
        <p:spPr>
          <a:xfrm>
            <a:off x="429768" y="420624"/>
            <a:ext cx="7040880" cy="438912"/>
          </a:xfrm>
          <a:prstGeom prst="rect">
            <a:avLst/>
          </a:prstGeom>
          <a:noFill/>
          <a:ln/>
        </p:spPr>
        <p:txBody>
          <a:bodyPr wrap="square" lIns="635" tIns="635" rIns="635" bIns="635" rtlCol="0" anchor="t">
            <a:normAutofit/>
          </a:bodyPr>
          <a:lstStyle/>
          <a:p>
            <a:pPr algn="l" indent="0" marL="0">
              <a:buNone/>
            </a:pPr>
            <a:r>
              <a:rPr lang="en-US" sz="1720" b="1" dirty="0">
                <a:solidFill>
                  <a:srgbClr val="17365D"/>
                </a:solidFill>
                <a:latin typeface="Aptos" pitchFamily="34" charset="0"/>
                <a:ea typeface="Aptos" pitchFamily="34" charset="-122"/>
                <a:cs typeface="Aptos" pitchFamily="34" charset="-120"/>
              </a:rPr>
              <a:t>Solución planteada: pipeline de modelamiento</a:t>
            </a:r>
            <a:endParaRPr lang="en-US" sz="1720" dirty="0"/>
          </a:p>
        </p:txBody>
      </p:sp>
      <p:sp>
        <p:nvSpPr>
          <p:cNvPr id="5" name="Shape 2"/>
          <p:cNvSpPr/>
          <p:nvPr/>
        </p:nvSpPr>
        <p:spPr>
          <a:xfrm>
            <a:off x="429768" y="868680"/>
            <a:ext cx="1920240" cy="0"/>
          </a:xfrm>
          <a:prstGeom prst="line">
            <a:avLst/>
          </a:prstGeom>
          <a:noFill/>
          <a:ln w="15240">
            <a:solidFill>
              <a:srgbClr val="E67E22"/>
            </a:solidFill>
            <a:prstDash val="solid"/>
          </a:ln>
        </p:spPr>
      </p:sp>
      <p:sp>
        <p:nvSpPr>
          <p:cNvPr id="6" name="Text 3"/>
          <p:cNvSpPr/>
          <p:nvPr/>
        </p:nvSpPr>
        <p:spPr>
          <a:xfrm>
            <a:off x="685800" y="1078992"/>
            <a:ext cx="10058400" cy="457200"/>
          </a:xfrm>
          <a:prstGeom prst="rect">
            <a:avLst/>
          </a:prstGeom>
          <a:noFill/>
          <a:ln/>
        </p:spPr>
        <p:txBody>
          <a:bodyPr wrap="square" lIns="635" tIns="635" rIns="635" bIns="635" rtlCol="0" anchor="t">
            <a:normAutofit/>
          </a:bodyPr>
          <a:lstStyle/>
          <a:p>
            <a:pPr algn="l" indent="0" marL="0">
              <a:buNone/>
            </a:pPr>
            <a:r>
              <a:rPr lang="en-US" sz="1250" dirty="0">
                <a:solidFill>
                  <a:srgbClr val="222222"/>
                </a:solidFill>
                <a:latin typeface="Aptos" pitchFamily="34" charset="0"/>
                <a:ea typeface="Aptos" pitchFamily="34" charset="-122"/>
                <a:cs typeface="Aptos" pitchFamily="34" charset="-120"/>
              </a:rPr>
              <a:t>La solución se plantea como un score de riesgo: estima la probabilidad de incumplimiento y permite priorizar expedientes para revisión.</a:t>
            </a:r>
            <a:endParaRPr lang="en-US" sz="1250" dirty="0"/>
          </a:p>
        </p:txBody>
      </p:sp>
      <p:sp>
        <p:nvSpPr>
          <p:cNvPr id="7" name="Text 4"/>
          <p:cNvSpPr/>
          <p:nvPr/>
        </p:nvSpPr>
        <p:spPr>
          <a:xfrm>
            <a:off x="594360" y="2606040"/>
            <a:ext cx="1143000" cy="749808"/>
          </a:xfrm>
          <a:prstGeom prst="rect">
            <a:avLst/>
          </a:prstGeom>
          <a:solidFill>
            <a:srgbClr val="EAF4F8"/>
          </a:solidFill>
          <a:ln>
            <a:solidFill>
              <a:srgbClr val="EAF4F8"/>
            </a:solidFill>
          </a:ln>
        </p:spPr>
        <p:txBody>
          <a:bodyPr wrap="square" lIns="635" tIns="635" rIns="635" bIns="635" rtlCol="0" anchor="ctr">
            <a:normAutofit/>
          </a:bodyPr>
          <a:lstStyle/>
          <a:p>
            <a:pPr algn="ctr" indent="0" marL="0">
              <a:buNone/>
            </a:pPr>
            <a:r>
              <a:rPr lang="en-US" sz="950" b="1" dirty="0">
                <a:solidFill>
                  <a:srgbClr val="17365D"/>
                </a:solidFill>
                <a:latin typeface="Aptos" pitchFamily="34" charset="0"/>
                <a:ea typeface="Aptos" pitchFamily="34" charset="-122"/>
                <a:cs typeface="Aptos" pitchFamily="34" charset="-120"/>
              </a:rPr>
              <a:t>Datos</a:t>
            </a:r>
            <a:endParaRPr lang="en-US" sz="950" dirty="0"/>
          </a:p>
          <a:p>
            <a:pPr algn="ctr" indent="0" marL="0">
              <a:buNone/>
            </a:pPr>
            <a:r>
              <a:rPr lang="en-US" sz="950" b="1" dirty="0">
                <a:solidFill>
                  <a:srgbClr val="17365D"/>
                </a:solidFill>
                <a:latin typeface="Aptos" pitchFamily="34" charset="0"/>
                <a:ea typeface="Aptos" pitchFamily="34" charset="-122"/>
                <a:cs typeface="Aptos" pitchFamily="34" charset="-120"/>
              </a:rPr>
              <a:t>históricos</a:t>
            </a:r>
            <a:endParaRPr lang="en-US" sz="950" dirty="0"/>
          </a:p>
        </p:txBody>
      </p:sp>
      <p:sp>
        <p:nvSpPr>
          <p:cNvPr id="8" name="Text 5"/>
          <p:cNvSpPr/>
          <p:nvPr/>
        </p:nvSpPr>
        <p:spPr>
          <a:xfrm>
            <a:off x="1792224" y="2816352"/>
            <a:ext cx="274320" cy="256032"/>
          </a:xfrm>
          <a:prstGeom prst="rect">
            <a:avLst/>
          </a:prstGeom>
          <a:noFill/>
          <a:ln/>
        </p:spPr>
        <p:txBody>
          <a:bodyPr wrap="square" lIns="635" tIns="635" rIns="635" bIns="635" rtlCol="0" anchor="ctr">
            <a:normAutofit/>
          </a:bodyPr>
          <a:lstStyle/>
          <a:p>
            <a:pPr algn="ctr" indent="0" marL="0">
              <a:buNone/>
            </a:pPr>
            <a:r>
              <a:rPr lang="en-US" sz="1400" b="1" dirty="0">
                <a:solidFill>
                  <a:srgbClr val="6B7280"/>
                </a:solidFill>
                <a:latin typeface="Aptos" pitchFamily="34" charset="0"/>
                <a:ea typeface="Aptos" pitchFamily="34" charset="-122"/>
                <a:cs typeface="Aptos" pitchFamily="34" charset="-120"/>
              </a:rPr>
              <a:t>→</a:t>
            </a:r>
            <a:endParaRPr lang="en-US" sz="1400" dirty="0"/>
          </a:p>
        </p:txBody>
      </p:sp>
      <p:sp>
        <p:nvSpPr>
          <p:cNvPr id="9" name="Text 6"/>
          <p:cNvSpPr/>
          <p:nvPr/>
        </p:nvSpPr>
        <p:spPr>
          <a:xfrm>
            <a:off x="2194560" y="2606040"/>
            <a:ext cx="1143000" cy="749808"/>
          </a:xfrm>
          <a:prstGeom prst="rect">
            <a:avLst/>
          </a:prstGeom>
          <a:solidFill>
            <a:srgbClr val="EAF4F8"/>
          </a:solidFill>
          <a:ln>
            <a:solidFill>
              <a:srgbClr val="EAF4F8"/>
            </a:solidFill>
          </a:ln>
        </p:spPr>
        <p:txBody>
          <a:bodyPr wrap="square" lIns="635" tIns="635" rIns="635" bIns="635" rtlCol="0" anchor="ctr">
            <a:normAutofit/>
          </a:bodyPr>
          <a:lstStyle/>
          <a:p>
            <a:pPr algn="ctr" indent="0" marL="0">
              <a:buNone/>
            </a:pPr>
            <a:r>
              <a:rPr lang="en-US" sz="950" b="1" dirty="0">
                <a:solidFill>
                  <a:srgbClr val="17365D"/>
                </a:solidFill>
                <a:latin typeface="Aptos" pitchFamily="34" charset="0"/>
                <a:ea typeface="Aptos" pitchFamily="34" charset="-122"/>
                <a:cs typeface="Aptos" pitchFamily="34" charset="-120"/>
              </a:rPr>
              <a:t>Filtro</a:t>
            </a:r>
            <a:endParaRPr lang="en-US" sz="950" dirty="0"/>
          </a:p>
          <a:p>
            <a:pPr algn="ctr" indent="0" marL="0">
              <a:buNone/>
            </a:pPr>
            <a:r>
              <a:rPr lang="en-US" sz="950" b="1" dirty="0">
                <a:solidFill>
                  <a:srgbClr val="17365D"/>
                </a:solidFill>
                <a:latin typeface="Aptos" pitchFamily="34" charset="0"/>
                <a:ea typeface="Aptos" pitchFamily="34" charset="-122"/>
                <a:cs typeface="Aptos" pitchFamily="34" charset="-120"/>
              </a:rPr>
              <a:t>temporal</a:t>
            </a:r>
            <a:endParaRPr lang="en-US" sz="950" dirty="0"/>
          </a:p>
        </p:txBody>
      </p:sp>
      <p:sp>
        <p:nvSpPr>
          <p:cNvPr id="10" name="Text 7"/>
          <p:cNvSpPr/>
          <p:nvPr/>
        </p:nvSpPr>
        <p:spPr>
          <a:xfrm>
            <a:off x="3392424" y="2816352"/>
            <a:ext cx="274320" cy="256032"/>
          </a:xfrm>
          <a:prstGeom prst="rect">
            <a:avLst/>
          </a:prstGeom>
          <a:noFill/>
          <a:ln/>
        </p:spPr>
        <p:txBody>
          <a:bodyPr wrap="square" lIns="635" tIns="635" rIns="635" bIns="635" rtlCol="0" anchor="ctr">
            <a:normAutofit/>
          </a:bodyPr>
          <a:lstStyle/>
          <a:p>
            <a:pPr algn="ctr" indent="0" marL="0">
              <a:buNone/>
            </a:pPr>
            <a:r>
              <a:rPr lang="en-US" sz="1400" b="1" dirty="0">
                <a:solidFill>
                  <a:srgbClr val="6B7280"/>
                </a:solidFill>
                <a:latin typeface="Aptos" pitchFamily="34" charset="0"/>
                <a:ea typeface="Aptos" pitchFamily="34" charset="-122"/>
                <a:cs typeface="Aptos" pitchFamily="34" charset="-120"/>
              </a:rPr>
              <a:t>→</a:t>
            </a:r>
            <a:endParaRPr lang="en-US" sz="1400" dirty="0"/>
          </a:p>
        </p:txBody>
      </p:sp>
      <p:sp>
        <p:nvSpPr>
          <p:cNvPr id="11" name="Text 8"/>
          <p:cNvSpPr/>
          <p:nvPr/>
        </p:nvSpPr>
        <p:spPr>
          <a:xfrm>
            <a:off x="3794760" y="2606040"/>
            <a:ext cx="1143000" cy="749808"/>
          </a:xfrm>
          <a:prstGeom prst="rect">
            <a:avLst/>
          </a:prstGeom>
          <a:solidFill>
            <a:srgbClr val="EAF4F8"/>
          </a:solidFill>
          <a:ln>
            <a:solidFill>
              <a:srgbClr val="EAF4F8"/>
            </a:solidFill>
          </a:ln>
        </p:spPr>
        <p:txBody>
          <a:bodyPr wrap="square" lIns="635" tIns="635" rIns="635" bIns="635" rtlCol="0" anchor="ctr">
            <a:normAutofit/>
          </a:bodyPr>
          <a:lstStyle/>
          <a:p>
            <a:pPr algn="ctr" indent="0" marL="0">
              <a:buNone/>
            </a:pPr>
            <a:r>
              <a:rPr lang="en-US" sz="950" b="1" dirty="0">
                <a:solidFill>
                  <a:srgbClr val="17365D"/>
                </a:solidFill>
                <a:latin typeface="Aptos" pitchFamily="34" charset="0"/>
                <a:ea typeface="Aptos" pitchFamily="34" charset="-122"/>
                <a:cs typeface="Aptos" pitchFamily="34" charset="-120"/>
              </a:rPr>
              <a:t>Target</a:t>
            </a:r>
            <a:endParaRPr lang="en-US" sz="950" dirty="0"/>
          </a:p>
          <a:p>
            <a:pPr algn="ctr" indent="0" marL="0">
              <a:buNone/>
            </a:pPr>
            <a:r>
              <a:rPr lang="en-US" sz="950" b="1" dirty="0">
                <a:solidFill>
                  <a:srgbClr val="17365D"/>
                </a:solidFill>
                <a:latin typeface="Aptos" pitchFamily="34" charset="0"/>
                <a:ea typeface="Aptos" pitchFamily="34" charset="-122"/>
                <a:cs typeface="Aptos" pitchFamily="34" charset="-120"/>
              </a:rPr>
              <a:t>binario</a:t>
            </a:r>
            <a:endParaRPr lang="en-US" sz="950" dirty="0"/>
          </a:p>
        </p:txBody>
      </p:sp>
      <p:sp>
        <p:nvSpPr>
          <p:cNvPr id="12" name="Text 9"/>
          <p:cNvSpPr/>
          <p:nvPr/>
        </p:nvSpPr>
        <p:spPr>
          <a:xfrm>
            <a:off x="4992624" y="2816352"/>
            <a:ext cx="274320" cy="256032"/>
          </a:xfrm>
          <a:prstGeom prst="rect">
            <a:avLst/>
          </a:prstGeom>
          <a:noFill/>
          <a:ln/>
        </p:spPr>
        <p:txBody>
          <a:bodyPr wrap="square" lIns="635" tIns="635" rIns="635" bIns="635" rtlCol="0" anchor="ctr">
            <a:normAutofit/>
          </a:bodyPr>
          <a:lstStyle/>
          <a:p>
            <a:pPr algn="ctr" indent="0" marL="0">
              <a:buNone/>
            </a:pPr>
            <a:r>
              <a:rPr lang="en-US" sz="1400" b="1" dirty="0">
                <a:solidFill>
                  <a:srgbClr val="6B7280"/>
                </a:solidFill>
                <a:latin typeface="Aptos" pitchFamily="34" charset="0"/>
                <a:ea typeface="Aptos" pitchFamily="34" charset="-122"/>
                <a:cs typeface="Aptos" pitchFamily="34" charset="-120"/>
              </a:rPr>
              <a:t>→</a:t>
            </a:r>
            <a:endParaRPr lang="en-US" sz="1400" dirty="0"/>
          </a:p>
        </p:txBody>
      </p:sp>
      <p:sp>
        <p:nvSpPr>
          <p:cNvPr id="13" name="Text 10"/>
          <p:cNvSpPr/>
          <p:nvPr/>
        </p:nvSpPr>
        <p:spPr>
          <a:xfrm>
            <a:off x="5394960" y="2606040"/>
            <a:ext cx="1143000" cy="749808"/>
          </a:xfrm>
          <a:prstGeom prst="rect">
            <a:avLst/>
          </a:prstGeom>
          <a:solidFill>
            <a:srgbClr val="EAF4F8"/>
          </a:solidFill>
          <a:ln>
            <a:solidFill>
              <a:srgbClr val="EAF4F8"/>
            </a:solidFill>
          </a:ln>
        </p:spPr>
        <p:txBody>
          <a:bodyPr wrap="square" lIns="635" tIns="635" rIns="635" bIns="635" rtlCol="0" anchor="ctr">
            <a:normAutofit/>
          </a:bodyPr>
          <a:lstStyle/>
          <a:p>
            <a:pPr algn="ctr" indent="0" marL="0">
              <a:buNone/>
            </a:pPr>
            <a:r>
              <a:rPr lang="en-US" sz="950" b="1" dirty="0">
                <a:solidFill>
                  <a:srgbClr val="17365D"/>
                </a:solidFill>
                <a:latin typeface="Aptos" pitchFamily="34" charset="0"/>
                <a:ea typeface="Aptos" pitchFamily="34" charset="-122"/>
                <a:cs typeface="Aptos" pitchFamily="34" charset="-120"/>
              </a:rPr>
              <a:t>Preprocesamiento</a:t>
            </a:r>
            <a:endParaRPr lang="en-US" sz="950" dirty="0"/>
          </a:p>
        </p:txBody>
      </p:sp>
      <p:sp>
        <p:nvSpPr>
          <p:cNvPr id="14" name="Text 11"/>
          <p:cNvSpPr/>
          <p:nvPr/>
        </p:nvSpPr>
        <p:spPr>
          <a:xfrm>
            <a:off x="6592824" y="2816352"/>
            <a:ext cx="274320" cy="256032"/>
          </a:xfrm>
          <a:prstGeom prst="rect">
            <a:avLst/>
          </a:prstGeom>
          <a:noFill/>
          <a:ln/>
        </p:spPr>
        <p:txBody>
          <a:bodyPr wrap="square" lIns="635" tIns="635" rIns="635" bIns="635" rtlCol="0" anchor="ctr">
            <a:normAutofit/>
          </a:bodyPr>
          <a:lstStyle/>
          <a:p>
            <a:pPr algn="ctr" indent="0" marL="0">
              <a:buNone/>
            </a:pPr>
            <a:r>
              <a:rPr lang="en-US" sz="1400" b="1" dirty="0">
                <a:solidFill>
                  <a:srgbClr val="6B7280"/>
                </a:solidFill>
                <a:latin typeface="Aptos" pitchFamily="34" charset="0"/>
                <a:ea typeface="Aptos" pitchFamily="34" charset="-122"/>
                <a:cs typeface="Aptos" pitchFamily="34" charset="-120"/>
              </a:rPr>
              <a:t>→</a:t>
            </a:r>
            <a:endParaRPr lang="en-US" sz="1400" dirty="0"/>
          </a:p>
        </p:txBody>
      </p:sp>
      <p:sp>
        <p:nvSpPr>
          <p:cNvPr id="15" name="Text 12"/>
          <p:cNvSpPr/>
          <p:nvPr/>
        </p:nvSpPr>
        <p:spPr>
          <a:xfrm>
            <a:off x="6995160" y="2606040"/>
            <a:ext cx="1143000" cy="749808"/>
          </a:xfrm>
          <a:prstGeom prst="rect">
            <a:avLst/>
          </a:prstGeom>
          <a:solidFill>
            <a:srgbClr val="EAF4F8"/>
          </a:solidFill>
          <a:ln>
            <a:solidFill>
              <a:srgbClr val="EAF4F8"/>
            </a:solidFill>
          </a:ln>
        </p:spPr>
        <p:txBody>
          <a:bodyPr wrap="square" lIns="635" tIns="635" rIns="635" bIns="635" rtlCol="0" anchor="ctr">
            <a:normAutofit/>
          </a:bodyPr>
          <a:lstStyle/>
          <a:p>
            <a:pPr algn="ctr" indent="0" marL="0">
              <a:buNone/>
            </a:pPr>
            <a:r>
              <a:rPr lang="en-US" sz="950" b="1" dirty="0">
                <a:solidFill>
                  <a:srgbClr val="17365D"/>
                </a:solidFill>
                <a:latin typeface="Aptos" pitchFamily="34" charset="0"/>
                <a:ea typeface="Aptos" pitchFamily="34" charset="-122"/>
                <a:cs typeface="Aptos" pitchFamily="34" charset="-120"/>
              </a:rPr>
              <a:t>Train/Test</a:t>
            </a:r>
            <a:endParaRPr lang="en-US" sz="950" dirty="0"/>
          </a:p>
          <a:p>
            <a:pPr algn="ctr" indent="0" marL="0">
              <a:buNone/>
            </a:pPr>
            <a:r>
              <a:rPr lang="en-US" sz="950" b="1" dirty="0">
                <a:solidFill>
                  <a:srgbClr val="17365D"/>
                </a:solidFill>
                <a:latin typeface="Aptos" pitchFamily="34" charset="0"/>
                <a:ea typeface="Aptos" pitchFamily="34" charset="-122"/>
                <a:cs typeface="Aptos" pitchFamily="34" charset="-120"/>
              </a:rPr>
              <a:t>+ SMOTE</a:t>
            </a:r>
            <a:endParaRPr lang="en-US" sz="950" dirty="0"/>
          </a:p>
        </p:txBody>
      </p:sp>
      <p:sp>
        <p:nvSpPr>
          <p:cNvPr id="16" name="Text 13"/>
          <p:cNvSpPr/>
          <p:nvPr/>
        </p:nvSpPr>
        <p:spPr>
          <a:xfrm>
            <a:off x="8193024" y="2816352"/>
            <a:ext cx="274320" cy="256032"/>
          </a:xfrm>
          <a:prstGeom prst="rect">
            <a:avLst/>
          </a:prstGeom>
          <a:noFill/>
          <a:ln/>
        </p:spPr>
        <p:txBody>
          <a:bodyPr wrap="square" lIns="635" tIns="635" rIns="635" bIns="635" rtlCol="0" anchor="ctr">
            <a:normAutofit/>
          </a:bodyPr>
          <a:lstStyle/>
          <a:p>
            <a:pPr algn="ctr" indent="0" marL="0">
              <a:buNone/>
            </a:pPr>
            <a:r>
              <a:rPr lang="en-US" sz="1400" b="1" dirty="0">
                <a:solidFill>
                  <a:srgbClr val="6B7280"/>
                </a:solidFill>
                <a:latin typeface="Aptos" pitchFamily="34" charset="0"/>
                <a:ea typeface="Aptos" pitchFamily="34" charset="-122"/>
                <a:cs typeface="Aptos" pitchFamily="34" charset="-120"/>
              </a:rPr>
              <a:t>→</a:t>
            </a:r>
            <a:endParaRPr lang="en-US" sz="1400" dirty="0"/>
          </a:p>
        </p:txBody>
      </p:sp>
      <p:sp>
        <p:nvSpPr>
          <p:cNvPr id="17" name="Text 14"/>
          <p:cNvSpPr/>
          <p:nvPr/>
        </p:nvSpPr>
        <p:spPr>
          <a:xfrm>
            <a:off x="8595360" y="2606040"/>
            <a:ext cx="1143000" cy="749808"/>
          </a:xfrm>
          <a:prstGeom prst="rect">
            <a:avLst/>
          </a:prstGeom>
          <a:solidFill>
            <a:srgbClr val="EAF4F8"/>
          </a:solidFill>
          <a:ln>
            <a:solidFill>
              <a:srgbClr val="EAF4F8"/>
            </a:solidFill>
          </a:ln>
        </p:spPr>
        <p:txBody>
          <a:bodyPr wrap="square" lIns="635" tIns="635" rIns="635" bIns="635" rtlCol="0" anchor="ctr">
            <a:normAutofit/>
          </a:bodyPr>
          <a:lstStyle/>
          <a:p>
            <a:pPr algn="ctr" indent="0" marL="0">
              <a:buNone/>
            </a:pPr>
            <a:r>
              <a:rPr lang="en-US" sz="950" b="1" dirty="0">
                <a:solidFill>
                  <a:srgbClr val="17365D"/>
                </a:solidFill>
                <a:latin typeface="Aptos" pitchFamily="34" charset="0"/>
                <a:ea typeface="Aptos" pitchFamily="34" charset="-122"/>
                <a:cs typeface="Aptos" pitchFamily="34" charset="-120"/>
              </a:rPr>
              <a:t>Comparación</a:t>
            </a:r>
            <a:endParaRPr lang="en-US" sz="950" dirty="0"/>
          </a:p>
          <a:p>
            <a:pPr algn="ctr" indent="0" marL="0">
              <a:buNone/>
            </a:pPr>
            <a:r>
              <a:rPr lang="en-US" sz="950" b="1" dirty="0">
                <a:solidFill>
                  <a:srgbClr val="17365D"/>
                </a:solidFill>
                <a:latin typeface="Aptos" pitchFamily="34" charset="0"/>
                <a:ea typeface="Aptos" pitchFamily="34" charset="-122"/>
                <a:cs typeface="Aptos" pitchFamily="34" charset="-120"/>
              </a:rPr>
              <a:t>7 modelos</a:t>
            </a:r>
            <a:endParaRPr lang="en-US" sz="950" dirty="0"/>
          </a:p>
        </p:txBody>
      </p:sp>
      <p:sp>
        <p:nvSpPr>
          <p:cNvPr id="18" name="Text 15"/>
          <p:cNvSpPr/>
          <p:nvPr/>
        </p:nvSpPr>
        <p:spPr>
          <a:xfrm>
            <a:off x="9793224" y="2816352"/>
            <a:ext cx="274320" cy="256032"/>
          </a:xfrm>
          <a:prstGeom prst="rect">
            <a:avLst/>
          </a:prstGeom>
          <a:noFill/>
          <a:ln/>
        </p:spPr>
        <p:txBody>
          <a:bodyPr wrap="square" lIns="635" tIns="635" rIns="635" bIns="635" rtlCol="0" anchor="ctr">
            <a:normAutofit/>
          </a:bodyPr>
          <a:lstStyle/>
          <a:p>
            <a:pPr algn="ctr" indent="0" marL="0">
              <a:buNone/>
            </a:pPr>
            <a:r>
              <a:rPr lang="en-US" sz="1400" b="1" dirty="0">
                <a:solidFill>
                  <a:srgbClr val="6B7280"/>
                </a:solidFill>
                <a:latin typeface="Aptos" pitchFamily="34" charset="0"/>
                <a:ea typeface="Aptos" pitchFamily="34" charset="-122"/>
                <a:cs typeface="Aptos" pitchFamily="34" charset="-120"/>
              </a:rPr>
              <a:t>→</a:t>
            </a:r>
            <a:endParaRPr lang="en-US" sz="1400" dirty="0"/>
          </a:p>
        </p:txBody>
      </p:sp>
      <p:sp>
        <p:nvSpPr>
          <p:cNvPr id="19" name="Text 16"/>
          <p:cNvSpPr/>
          <p:nvPr/>
        </p:nvSpPr>
        <p:spPr>
          <a:xfrm>
            <a:off x="10195560" y="2606040"/>
            <a:ext cx="1143000" cy="749808"/>
          </a:xfrm>
          <a:prstGeom prst="rect">
            <a:avLst/>
          </a:prstGeom>
          <a:solidFill>
            <a:srgbClr val="FFF2E6"/>
          </a:solidFill>
          <a:ln>
            <a:solidFill>
              <a:srgbClr val="FFF2E6"/>
            </a:solidFill>
          </a:ln>
        </p:spPr>
        <p:txBody>
          <a:bodyPr wrap="square" lIns="635" tIns="635" rIns="635" bIns="635" rtlCol="0" anchor="ctr">
            <a:normAutofit/>
          </a:bodyPr>
          <a:lstStyle/>
          <a:p>
            <a:pPr algn="ctr" indent="0" marL="0">
              <a:buNone/>
            </a:pPr>
            <a:r>
              <a:rPr lang="en-US" sz="950" b="1" dirty="0">
                <a:solidFill>
                  <a:srgbClr val="E67E22"/>
                </a:solidFill>
                <a:latin typeface="Aptos" pitchFamily="34" charset="0"/>
                <a:ea typeface="Aptos" pitchFamily="34" charset="-122"/>
                <a:cs typeface="Aptos" pitchFamily="34" charset="-120"/>
              </a:rPr>
              <a:t>Score de</a:t>
            </a:r>
            <a:endParaRPr lang="en-US" sz="950" dirty="0"/>
          </a:p>
          <a:p>
            <a:pPr algn="ctr" indent="0" marL="0">
              <a:buNone/>
            </a:pPr>
            <a:r>
              <a:rPr lang="en-US" sz="950" b="1" dirty="0">
                <a:solidFill>
                  <a:srgbClr val="E67E22"/>
                </a:solidFill>
                <a:latin typeface="Aptos" pitchFamily="34" charset="0"/>
                <a:ea typeface="Aptos" pitchFamily="34" charset="-122"/>
                <a:cs typeface="Aptos" pitchFamily="34" charset="-120"/>
              </a:rPr>
              <a:t>riesgo</a:t>
            </a:r>
            <a:endParaRPr lang="en-US" sz="950" dirty="0"/>
          </a:p>
        </p:txBody>
      </p:sp>
      <p:sp>
        <p:nvSpPr>
          <p:cNvPr id="20" name="Text 17"/>
          <p:cNvSpPr/>
          <p:nvPr/>
        </p:nvSpPr>
        <p:spPr>
          <a:xfrm>
            <a:off x="822960" y="4297680"/>
            <a:ext cx="4754880" cy="256032"/>
          </a:xfrm>
          <a:prstGeom prst="rect">
            <a:avLst/>
          </a:prstGeom>
          <a:solidFill>
            <a:srgbClr val="EAF4F8"/>
          </a:solidFill>
          <a:ln>
            <a:solidFill>
              <a:srgbClr val="EAF4F8"/>
            </a:solidFill>
          </a:ln>
        </p:spPr>
        <p:txBody>
          <a:bodyPr wrap="square" lIns="1016" tIns="1016" rIns="1016" bIns="1016" rtlCol="0" anchor="t">
            <a:normAutofit/>
          </a:bodyPr>
          <a:lstStyle/>
          <a:p>
            <a:pPr algn="l" indent="0" marL="0">
              <a:buNone/>
            </a:pPr>
            <a:r>
              <a:rPr lang="en-US" sz="1050" b="1" dirty="0">
                <a:solidFill>
                  <a:srgbClr val="008C95"/>
                </a:solidFill>
                <a:latin typeface="Aptos" pitchFamily="34" charset="0"/>
                <a:ea typeface="Aptos" pitchFamily="34" charset="-122"/>
                <a:cs typeface="Aptos" pitchFamily="34" charset="-120"/>
              </a:rPr>
              <a:t>Criterio de selección</a:t>
            </a:r>
            <a:endParaRPr lang="en-US" sz="1050" dirty="0"/>
          </a:p>
        </p:txBody>
      </p:sp>
      <p:sp>
        <p:nvSpPr>
          <p:cNvPr id="21" name="Text 18"/>
          <p:cNvSpPr/>
          <p:nvPr/>
        </p:nvSpPr>
        <p:spPr>
          <a:xfrm>
            <a:off x="822960" y="4572000"/>
            <a:ext cx="4754880" cy="594360"/>
          </a:xfrm>
          <a:prstGeom prst="rect">
            <a:avLst/>
          </a:prstGeom>
          <a:solidFill>
            <a:srgbClr val="EAF4F8"/>
          </a:solidFill>
          <a:ln>
            <a:solidFill>
              <a:srgbClr val="EAF4F8"/>
            </a:solidFill>
          </a:ln>
        </p:spPr>
        <p:txBody>
          <a:bodyPr wrap="square" lIns="1016" tIns="1016" rIns="1016" bIns="1016" rtlCol="0" anchor="t">
            <a:normAutofit/>
          </a:bodyPr>
          <a:lstStyle/>
          <a:p>
            <a:pPr algn="l" indent="0" marL="0">
              <a:buNone/>
            </a:pPr>
            <a:r>
              <a:rPr lang="en-US" sz="1050" dirty="0">
                <a:solidFill>
                  <a:srgbClr val="222222"/>
                </a:solidFill>
                <a:latin typeface="Aptos" pitchFamily="34" charset="0"/>
                <a:ea typeface="Aptos" pitchFamily="34" charset="-122"/>
                <a:cs typeface="Aptos" pitchFamily="34" charset="-120"/>
              </a:rPr>
              <a:t>El mejor modelo combina recall, precision, F1 y ROC AUC; no se elige por una sola métrica.</a:t>
            </a:r>
            <a:endParaRPr lang="en-US" sz="1050" dirty="0"/>
          </a:p>
        </p:txBody>
      </p:sp>
      <p:sp>
        <p:nvSpPr>
          <p:cNvPr id="22" name="Text 19"/>
          <p:cNvSpPr/>
          <p:nvPr/>
        </p:nvSpPr>
        <p:spPr>
          <a:xfrm>
            <a:off x="6172200" y="4297680"/>
            <a:ext cx="4754880" cy="256032"/>
          </a:xfrm>
          <a:prstGeom prst="rect">
            <a:avLst/>
          </a:prstGeom>
          <a:solidFill>
            <a:srgbClr val="FFF2E6"/>
          </a:solidFill>
          <a:ln>
            <a:solidFill>
              <a:srgbClr val="FFF2E6"/>
            </a:solidFill>
          </a:ln>
        </p:spPr>
        <p:txBody>
          <a:bodyPr wrap="square" lIns="1016" tIns="1016" rIns="1016" bIns="1016" rtlCol="0" anchor="t">
            <a:normAutofit/>
          </a:bodyPr>
          <a:lstStyle/>
          <a:p>
            <a:pPr algn="l" indent="0" marL="0">
              <a:buNone/>
            </a:pPr>
            <a:r>
              <a:rPr lang="en-US" sz="1050" b="1" dirty="0">
                <a:solidFill>
                  <a:srgbClr val="E67E22"/>
                </a:solidFill>
                <a:latin typeface="Aptos" pitchFamily="34" charset="0"/>
                <a:ea typeface="Aptos" pitchFamily="34" charset="-122"/>
                <a:cs typeface="Aptos" pitchFamily="34" charset="-120"/>
              </a:rPr>
              <a:t>Uso recomendado</a:t>
            </a:r>
            <a:endParaRPr lang="en-US" sz="1050" dirty="0"/>
          </a:p>
        </p:txBody>
      </p:sp>
      <p:sp>
        <p:nvSpPr>
          <p:cNvPr id="23" name="Text 20"/>
          <p:cNvSpPr/>
          <p:nvPr/>
        </p:nvSpPr>
        <p:spPr>
          <a:xfrm>
            <a:off x="6172200" y="4572000"/>
            <a:ext cx="4754880" cy="594360"/>
          </a:xfrm>
          <a:prstGeom prst="rect">
            <a:avLst/>
          </a:prstGeom>
          <a:solidFill>
            <a:srgbClr val="FFF2E6"/>
          </a:solidFill>
          <a:ln>
            <a:solidFill>
              <a:srgbClr val="FFF2E6"/>
            </a:solidFill>
          </a:ln>
        </p:spPr>
        <p:txBody>
          <a:bodyPr wrap="square" lIns="1016" tIns="1016" rIns="1016" bIns="1016" rtlCol="0" anchor="t">
            <a:normAutofit/>
          </a:bodyPr>
          <a:lstStyle/>
          <a:p>
            <a:pPr algn="l" indent="0" marL="0">
              <a:buNone/>
            </a:pPr>
            <a:r>
              <a:rPr lang="en-US" sz="1050" dirty="0">
                <a:solidFill>
                  <a:srgbClr val="222222"/>
                </a:solidFill>
                <a:latin typeface="Aptos" pitchFamily="34" charset="0"/>
                <a:ea typeface="Aptos" pitchFamily="34" charset="-122"/>
                <a:cs typeface="Aptos" pitchFamily="34" charset="-120"/>
              </a:rPr>
              <a:t>El resultado se usa como score de apoyo y priorización; no como regla automática de aprobación o rechazo.</a:t>
            </a:r>
            <a:endParaRPr lang="en-US" sz="1050" dirty="0"/>
          </a:p>
        </p:txBody>
      </p:sp>
      <p:sp>
        <p:nvSpPr>
          <p:cNvPr id="24" name="Text 21"/>
          <p:cNvSpPr/>
          <p:nvPr/>
        </p:nvSpPr>
        <p:spPr>
          <a:xfrm>
            <a:off x="8778240" y="6574536"/>
            <a:ext cx="2560320" cy="146304"/>
          </a:xfrm>
          <a:prstGeom prst="rect">
            <a:avLst/>
          </a:prstGeom>
          <a:noFill/>
          <a:ln/>
        </p:spPr>
        <p:txBody>
          <a:bodyPr wrap="square" lIns="635" tIns="635" rIns="635" bIns="635" rtlCol="0" anchor="t">
            <a:normAutofit/>
          </a:bodyPr>
          <a:lstStyle/>
          <a:p>
            <a:pPr algn="r" indent="0" marL="0">
              <a:buNone/>
            </a:pPr>
            <a:r>
              <a:rPr lang="en-US" sz="580" dirty="0">
                <a:solidFill>
                  <a:srgbClr val="6B7280"/>
                </a:solidFill>
                <a:latin typeface="Aptos" pitchFamily="34" charset="0"/>
                <a:ea typeface="Aptos" pitchFamily="34" charset="-122"/>
                <a:cs typeface="Aptos" pitchFamily="34" charset="-120"/>
              </a:rPr>
              <a:t>Trabajo Final · Créditos de Consumo</a:t>
            </a:r>
            <a:endParaRPr lang="en-US" sz="580" dirty="0"/>
          </a:p>
        </p:txBody>
      </p:sp>
      <p:sp>
        <p:nvSpPr>
          <p:cNvPr id="25" name="Text 22"/>
          <p:cNvSpPr/>
          <p:nvPr/>
        </p:nvSpPr>
        <p:spPr>
          <a:xfrm>
            <a:off x="11521440" y="6565392"/>
            <a:ext cx="182880" cy="146304"/>
          </a:xfrm>
          <a:prstGeom prst="rect">
            <a:avLst/>
          </a:prstGeom>
          <a:noFill/>
          <a:ln/>
        </p:spPr>
        <p:txBody>
          <a:bodyPr wrap="square" lIns="635" tIns="635" rIns="635" bIns="635" rtlCol="0" anchor="t">
            <a:normAutofit/>
          </a:bodyPr>
          <a:lstStyle/>
          <a:p>
            <a:pPr algn="r" indent="0" marL="0">
              <a:buNone/>
            </a:pPr>
            <a:r>
              <a:rPr lang="en-US" sz="600" dirty="0">
                <a:solidFill>
                  <a:srgbClr val="6B7280"/>
                </a:solidFill>
                <a:latin typeface="Aptos" pitchFamily="34" charset="0"/>
                <a:ea typeface="Aptos" pitchFamily="34" charset="-122"/>
                <a:cs typeface="Aptos" pitchFamily="34" charset="-120"/>
              </a:rPr>
              <a:t>14</a:t>
            </a:r>
            <a:endParaRPr lang="en-US" sz="600"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 15">
    <p:spTree>
      <p:nvGrpSpPr>
        <p:cNvPr id="1" name=""/>
        <p:cNvGrpSpPr/>
        <p:nvPr/>
      </p:nvGrpSpPr>
      <p:grpSpPr>
        <a:xfrm>
          <a:off x="0" y="0"/>
          <a:ext cx="0" cy="0"/>
          <a:chOff x="0" y="0"/>
          <a:chExt cx="0" cy="0"/>
        </a:xfrm>
      </p:grpSpPr>
      <p:sp>
        <p:nvSpPr>
          <p:cNvPr id="2" name="Text 0"/>
          <p:cNvSpPr/>
          <p:nvPr/>
        </p:nvSpPr>
        <p:spPr>
          <a:xfrm>
            <a:off x="429768" y="201168"/>
            <a:ext cx="1097280" cy="201168"/>
          </a:xfrm>
          <a:prstGeom prst="rect">
            <a:avLst/>
          </a:prstGeom>
          <a:noFill/>
          <a:ln/>
        </p:spPr>
        <p:txBody>
          <a:bodyPr wrap="square" lIns="635" tIns="635" rIns="635" bIns="635" rtlCol="0" anchor="t">
            <a:normAutofit/>
          </a:bodyPr>
          <a:lstStyle/>
          <a:p>
            <a:pPr algn="l" indent="0" marL="0">
              <a:buNone/>
            </a:pPr>
            <a:r>
              <a:rPr lang="en-US" sz="650" b="1" dirty="0">
                <a:solidFill>
                  <a:srgbClr val="008C95"/>
                </a:solidFill>
                <a:latin typeface="Aptos" pitchFamily="34" charset="0"/>
                <a:ea typeface="Aptos" pitchFamily="34" charset="-122"/>
                <a:cs typeface="Aptos" pitchFamily="34" charset="-120"/>
              </a:rPr>
              <a:t>SECCIÓN 06</a:t>
            </a:r>
            <a:endParaRPr lang="en-US" sz="650" dirty="0"/>
          </a:p>
        </p:txBody>
      </p:sp>
      <p:pic>
        <p:nvPicPr>
          <p:cNvPr id="3" name="Image 0" descr="/mnt/data/ref_ppt_media/image1.png">    </p:cNvPr>
          <p:cNvPicPr>
            <a:picLocks noChangeAspect="1"/>
          </p:cNvPicPr>
          <p:nvPr/>
        </p:nvPicPr>
        <p:blipFill>
          <a:blip r:embed="rId1">
            <a:alphaModFix amt="85000"/>
          </a:blip>
          <a:stretch>
            <a:fillRect/>
          </a:stretch>
        </p:blipFill>
        <p:spPr>
          <a:xfrm>
            <a:off x="173736" y="128016"/>
            <a:ext cx="228600" cy="283464"/>
          </a:xfrm>
          <a:prstGeom prst="rect">
            <a:avLst/>
          </a:prstGeom>
        </p:spPr>
      </p:pic>
      <p:sp>
        <p:nvSpPr>
          <p:cNvPr id="4" name="Text 1"/>
          <p:cNvSpPr/>
          <p:nvPr/>
        </p:nvSpPr>
        <p:spPr>
          <a:xfrm>
            <a:off x="429768" y="420624"/>
            <a:ext cx="7040880" cy="438912"/>
          </a:xfrm>
          <a:prstGeom prst="rect">
            <a:avLst/>
          </a:prstGeom>
          <a:noFill/>
          <a:ln/>
        </p:spPr>
        <p:txBody>
          <a:bodyPr wrap="square" lIns="635" tIns="635" rIns="635" bIns="635" rtlCol="0" anchor="t">
            <a:normAutofit/>
          </a:bodyPr>
          <a:lstStyle/>
          <a:p>
            <a:pPr algn="l" indent="0" marL="0">
              <a:buNone/>
            </a:pPr>
            <a:r>
              <a:rPr lang="en-US" sz="1720" b="1" dirty="0">
                <a:solidFill>
                  <a:srgbClr val="17365D"/>
                </a:solidFill>
                <a:latin typeface="Aptos" pitchFamily="34" charset="0"/>
                <a:ea typeface="Aptos" pitchFamily="34" charset="-122"/>
                <a:cs typeface="Aptos" pitchFamily="34" charset="-120"/>
              </a:rPr>
              <a:t>Modelos y métricas evaluadas</a:t>
            </a:r>
            <a:endParaRPr lang="en-US" sz="1720" dirty="0"/>
          </a:p>
        </p:txBody>
      </p:sp>
      <p:sp>
        <p:nvSpPr>
          <p:cNvPr id="5" name="Shape 2"/>
          <p:cNvSpPr/>
          <p:nvPr/>
        </p:nvSpPr>
        <p:spPr>
          <a:xfrm>
            <a:off x="429768" y="868680"/>
            <a:ext cx="1920240" cy="0"/>
          </a:xfrm>
          <a:prstGeom prst="line">
            <a:avLst/>
          </a:prstGeom>
          <a:noFill/>
          <a:ln w="15240">
            <a:solidFill>
              <a:srgbClr val="E67E22"/>
            </a:solidFill>
            <a:prstDash val="solid"/>
          </a:ln>
        </p:spPr>
      </p:sp>
      <p:sp>
        <p:nvSpPr>
          <p:cNvPr id="6" name="Text 3"/>
          <p:cNvSpPr/>
          <p:nvPr/>
        </p:nvSpPr>
        <p:spPr>
          <a:xfrm>
            <a:off x="685800" y="1188720"/>
            <a:ext cx="2011680" cy="548640"/>
          </a:xfrm>
          <a:prstGeom prst="rect">
            <a:avLst/>
          </a:prstGeom>
          <a:solidFill>
            <a:srgbClr val="DCEFF2"/>
          </a:solidFill>
          <a:ln w="5080">
            <a:solidFill>
              <a:srgbClr val="D5E2E8"/>
            </a:solidFill>
          </a:ln>
        </p:spPr>
        <p:txBody>
          <a:bodyPr wrap="square" lIns="508" tIns="508" rIns="508" bIns="508" rtlCol="0" anchor="ctr">
            <a:normAutofit/>
          </a:bodyPr>
          <a:lstStyle/>
          <a:p>
            <a:pPr algn="l" indent="0" marL="0">
              <a:buNone/>
            </a:pPr>
            <a:r>
              <a:rPr lang="en-US" sz="840" b="1" dirty="0">
                <a:solidFill>
                  <a:srgbClr val="222222"/>
                </a:solidFill>
                <a:latin typeface="Aptos" pitchFamily="34" charset="0"/>
                <a:ea typeface="Aptos" pitchFamily="34" charset="-122"/>
                <a:cs typeface="Aptos" pitchFamily="34" charset="-120"/>
              </a:rPr>
              <a:t>Modelo</a:t>
            </a:r>
            <a:endParaRPr lang="en-US" sz="840" dirty="0"/>
          </a:p>
        </p:txBody>
      </p:sp>
      <p:sp>
        <p:nvSpPr>
          <p:cNvPr id="7" name="Text 4"/>
          <p:cNvSpPr/>
          <p:nvPr/>
        </p:nvSpPr>
        <p:spPr>
          <a:xfrm>
            <a:off x="2697480" y="1188720"/>
            <a:ext cx="3246120" cy="548640"/>
          </a:xfrm>
          <a:prstGeom prst="rect">
            <a:avLst/>
          </a:prstGeom>
          <a:solidFill>
            <a:srgbClr val="DCEFF2"/>
          </a:solidFill>
          <a:ln w="5080">
            <a:solidFill>
              <a:srgbClr val="D5E2E8"/>
            </a:solidFill>
          </a:ln>
        </p:spPr>
        <p:txBody>
          <a:bodyPr wrap="square" lIns="508" tIns="508" rIns="508" bIns="508" rtlCol="0" anchor="ctr">
            <a:normAutofit/>
          </a:bodyPr>
          <a:lstStyle/>
          <a:p>
            <a:pPr algn="l" indent="0" marL="0">
              <a:buNone/>
            </a:pPr>
            <a:r>
              <a:rPr lang="en-US" sz="840" b="1" dirty="0">
                <a:solidFill>
                  <a:srgbClr val="222222"/>
                </a:solidFill>
                <a:latin typeface="Aptos" pitchFamily="34" charset="0"/>
                <a:ea typeface="Aptos" pitchFamily="34" charset="-122"/>
                <a:cs typeface="Aptos" pitchFamily="34" charset="-120"/>
              </a:rPr>
              <a:t>Rol en la comparación</a:t>
            </a:r>
            <a:endParaRPr lang="en-US" sz="840" dirty="0"/>
          </a:p>
        </p:txBody>
      </p:sp>
      <p:sp>
        <p:nvSpPr>
          <p:cNvPr id="8" name="Text 5"/>
          <p:cNvSpPr/>
          <p:nvPr/>
        </p:nvSpPr>
        <p:spPr>
          <a:xfrm>
            <a:off x="685800" y="1737360"/>
            <a:ext cx="2011680" cy="548640"/>
          </a:xfrm>
          <a:prstGeom prst="rect">
            <a:avLst/>
          </a:prstGeom>
          <a:solidFill>
            <a:srgbClr val="EAF4F8"/>
          </a:solidFill>
          <a:ln w="5080">
            <a:solidFill>
              <a:srgbClr val="D5E2E8"/>
            </a:solidFill>
          </a:ln>
        </p:spPr>
        <p:txBody>
          <a:bodyPr wrap="square" lIns="508" tIns="508" rIns="508" bIns="508" rtlCol="0" anchor="ctr">
            <a:normAutofit/>
          </a:bodyPr>
          <a:lstStyle/>
          <a:p>
            <a:pPr algn="l" indent="0" marL="0">
              <a:buNone/>
            </a:pPr>
            <a:r>
              <a:rPr lang="en-US" sz="820" dirty="0">
                <a:solidFill>
                  <a:srgbClr val="222222"/>
                </a:solidFill>
                <a:latin typeface="Aptos" pitchFamily="34" charset="0"/>
                <a:ea typeface="Aptos" pitchFamily="34" charset="-122"/>
                <a:cs typeface="Aptos" pitchFamily="34" charset="-120"/>
              </a:rPr>
              <a:t>Regresión Logística</a:t>
            </a:r>
            <a:endParaRPr lang="en-US" sz="820" dirty="0"/>
          </a:p>
        </p:txBody>
      </p:sp>
      <p:sp>
        <p:nvSpPr>
          <p:cNvPr id="9" name="Text 6"/>
          <p:cNvSpPr/>
          <p:nvPr/>
        </p:nvSpPr>
        <p:spPr>
          <a:xfrm>
            <a:off x="2697480" y="1737360"/>
            <a:ext cx="3246120" cy="548640"/>
          </a:xfrm>
          <a:prstGeom prst="rect">
            <a:avLst/>
          </a:prstGeom>
          <a:solidFill>
            <a:srgbClr val="EAF4F8"/>
          </a:solidFill>
          <a:ln w="5080">
            <a:solidFill>
              <a:srgbClr val="D5E2E8"/>
            </a:solidFill>
          </a:ln>
        </p:spPr>
        <p:txBody>
          <a:bodyPr wrap="square" lIns="508" tIns="508" rIns="508" bIns="508" rtlCol="0" anchor="ctr">
            <a:normAutofit/>
          </a:bodyPr>
          <a:lstStyle/>
          <a:p>
            <a:pPr algn="l" indent="0" marL="0">
              <a:buNone/>
            </a:pPr>
            <a:r>
              <a:rPr lang="en-US" sz="820" dirty="0">
                <a:solidFill>
                  <a:srgbClr val="222222"/>
                </a:solidFill>
                <a:latin typeface="Aptos" pitchFamily="34" charset="0"/>
                <a:ea typeface="Aptos" pitchFamily="34" charset="-122"/>
                <a:cs typeface="Aptos" pitchFamily="34" charset="-120"/>
              </a:rPr>
              <a:t>Línea base interpretable</a:t>
            </a:r>
            <a:endParaRPr lang="en-US" sz="820" dirty="0"/>
          </a:p>
        </p:txBody>
      </p:sp>
      <p:sp>
        <p:nvSpPr>
          <p:cNvPr id="10" name="Text 7"/>
          <p:cNvSpPr/>
          <p:nvPr/>
        </p:nvSpPr>
        <p:spPr>
          <a:xfrm>
            <a:off x="685800" y="2286000"/>
            <a:ext cx="2011680" cy="548640"/>
          </a:xfrm>
          <a:prstGeom prst="rect">
            <a:avLst/>
          </a:prstGeom>
          <a:solidFill>
            <a:srgbClr val="FFFFFF"/>
          </a:solidFill>
          <a:ln w="5080">
            <a:solidFill>
              <a:srgbClr val="D5E2E8"/>
            </a:solidFill>
          </a:ln>
        </p:spPr>
        <p:txBody>
          <a:bodyPr wrap="square" lIns="508" tIns="508" rIns="508" bIns="508" rtlCol="0" anchor="ctr">
            <a:normAutofit/>
          </a:bodyPr>
          <a:lstStyle/>
          <a:p>
            <a:pPr algn="l" indent="0" marL="0">
              <a:buNone/>
            </a:pPr>
            <a:r>
              <a:rPr lang="en-US" sz="820" dirty="0">
                <a:solidFill>
                  <a:srgbClr val="222222"/>
                </a:solidFill>
                <a:latin typeface="Aptos" pitchFamily="34" charset="0"/>
                <a:ea typeface="Aptos" pitchFamily="34" charset="-122"/>
                <a:cs typeface="Aptos" pitchFamily="34" charset="-120"/>
              </a:rPr>
              <a:t>Árbol de Decisión</a:t>
            </a:r>
            <a:endParaRPr lang="en-US" sz="820" dirty="0"/>
          </a:p>
        </p:txBody>
      </p:sp>
      <p:sp>
        <p:nvSpPr>
          <p:cNvPr id="11" name="Text 8"/>
          <p:cNvSpPr/>
          <p:nvPr/>
        </p:nvSpPr>
        <p:spPr>
          <a:xfrm>
            <a:off x="2697480" y="2286000"/>
            <a:ext cx="3246120" cy="548640"/>
          </a:xfrm>
          <a:prstGeom prst="rect">
            <a:avLst/>
          </a:prstGeom>
          <a:solidFill>
            <a:srgbClr val="FFFFFF"/>
          </a:solidFill>
          <a:ln w="5080">
            <a:solidFill>
              <a:srgbClr val="D5E2E8"/>
            </a:solidFill>
          </a:ln>
        </p:spPr>
        <p:txBody>
          <a:bodyPr wrap="square" lIns="508" tIns="508" rIns="508" bIns="508" rtlCol="0" anchor="ctr">
            <a:normAutofit/>
          </a:bodyPr>
          <a:lstStyle/>
          <a:p>
            <a:pPr algn="l" indent="0" marL="0">
              <a:buNone/>
            </a:pPr>
            <a:r>
              <a:rPr lang="en-US" sz="820" dirty="0">
                <a:solidFill>
                  <a:srgbClr val="222222"/>
                </a:solidFill>
                <a:latin typeface="Aptos" pitchFamily="34" charset="0"/>
                <a:ea typeface="Aptos" pitchFamily="34" charset="-122"/>
                <a:cs typeface="Aptos" pitchFamily="34" charset="-120"/>
              </a:rPr>
              <a:t>Modelo simple basado en reglas</a:t>
            </a:r>
            <a:endParaRPr lang="en-US" sz="820" dirty="0"/>
          </a:p>
        </p:txBody>
      </p:sp>
      <p:sp>
        <p:nvSpPr>
          <p:cNvPr id="12" name="Text 9"/>
          <p:cNvSpPr/>
          <p:nvPr/>
        </p:nvSpPr>
        <p:spPr>
          <a:xfrm>
            <a:off x="685800" y="2834640"/>
            <a:ext cx="2011680" cy="548640"/>
          </a:xfrm>
          <a:prstGeom prst="rect">
            <a:avLst/>
          </a:prstGeom>
          <a:solidFill>
            <a:srgbClr val="EAF4F8"/>
          </a:solidFill>
          <a:ln w="5080">
            <a:solidFill>
              <a:srgbClr val="D5E2E8"/>
            </a:solidFill>
          </a:ln>
        </p:spPr>
        <p:txBody>
          <a:bodyPr wrap="square" lIns="508" tIns="508" rIns="508" bIns="508" rtlCol="0" anchor="ctr">
            <a:normAutofit/>
          </a:bodyPr>
          <a:lstStyle/>
          <a:p>
            <a:pPr algn="l" indent="0" marL="0">
              <a:buNone/>
            </a:pPr>
            <a:r>
              <a:rPr lang="en-US" sz="820" dirty="0">
                <a:solidFill>
                  <a:srgbClr val="222222"/>
                </a:solidFill>
                <a:latin typeface="Aptos" pitchFamily="34" charset="0"/>
                <a:ea typeface="Aptos" pitchFamily="34" charset="-122"/>
                <a:cs typeface="Aptos" pitchFamily="34" charset="-120"/>
              </a:rPr>
              <a:t>Random Forest</a:t>
            </a:r>
            <a:endParaRPr lang="en-US" sz="820" dirty="0"/>
          </a:p>
        </p:txBody>
      </p:sp>
      <p:sp>
        <p:nvSpPr>
          <p:cNvPr id="13" name="Text 10"/>
          <p:cNvSpPr/>
          <p:nvPr/>
        </p:nvSpPr>
        <p:spPr>
          <a:xfrm>
            <a:off x="2697480" y="2834640"/>
            <a:ext cx="3246120" cy="548640"/>
          </a:xfrm>
          <a:prstGeom prst="rect">
            <a:avLst/>
          </a:prstGeom>
          <a:solidFill>
            <a:srgbClr val="EAF4F8"/>
          </a:solidFill>
          <a:ln w="5080">
            <a:solidFill>
              <a:srgbClr val="D5E2E8"/>
            </a:solidFill>
          </a:ln>
        </p:spPr>
        <p:txBody>
          <a:bodyPr wrap="square" lIns="508" tIns="508" rIns="508" bIns="508" rtlCol="0" anchor="ctr">
            <a:normAutofit/>
          </a:bodyPr>
          <a:lstStyle/>
          <a:p>
            <a:pPr algn="l" indent="0" marL="0">
              <a:buNone/>
            </a:pPr>
            <a:r>
              <a:rPr lang="en-US" sz="820" dirty="0">
                <a:solidFill>
                  <a:srgbClr val="222222"/>
                </a:solidFill>
                <a:latin typeface="Aptos" pitchFamily="34" charset="0"/>
                <a:ea typeface="Aptos" pitchFamily="34" charset="-122"/>
                <a:cs typeface="Aptos" pitchFamily="34" charset="-120"/>
              </a:rPr>
              <a:t>Ensamble de árboles para reducir variabilidad</a:t>
            </a:r>
            <a:endParaRPr lang="en-US" sz="820" dirty="0"/>
          </a:p>
        </p:txBody>
      </p:sp>
      <p:sp>
        <p:nvSpPr>
          <p:cNvPr id="14" name="Text 11"/>
          <p:cNvSpPr/>
          <p:nvPr/>
        </p:nvSpPr>
        <p:spPr>
          <a:xfrm>
            <a:off x="685800" y="3383280"/>
            <a:ext cx="2011680" cy="548640"/>
          </a:xfrm>
          <a:prstGeom prst="rect">
            <a:avLst/>
          </a:prstGeom>
          <a:solidFill>
            <a:srgbClr val="FFFFFF"/>
          </a:solidFill>
          <a:ln w="5080">
            <a:solidFill>
              <a:srgbClr val="D5E2E8"/>
            </a:solidFill>
          </a:ln>
        </p:spPr>
        <p:txBody>
          <a:bodyPr wrap="square" lIns="508" tIns="508" rIns="508" bIns="508" rtlCol="0" anchor="ctr">
            <a:normAutofit/>
          </a:bodyPr>
          <a:lstStyle/>
          <a:p>
            <a:pPr algn="l" indent="0" marL="0">
              <a:buNone/>
            </a:pPr>
            <a:r>
              <a:rPr lang="en-US" sz="820" dirty="0">
                <a:solidFill>
                  <a:srgbClr val="222222"/>
                </a:solidFill>
                <a:latin typeface="Aptos" pitchFamily="34" charset="0"/>
                <a:ea typeface="Aptos" pitchFamily="34" charset="-122"/>
                <a:cs typeface="Aptos" pitchFamily="34" charset="-120"/>
              </a:rPr>
              <a:t>Gradient Boosting</a:t>
            </a:r>
            <a:endParaRPr lang="en-US" sz="820" dirty="0"/>
          </a:p>
        </p:txBody>
      </p:sp>
      <p:sp>
        <p:nvSpPr>
          <p:cNvPr id="15" name="Text 12"/>
          <p:cNvSpPr/>
          <p:nvPr/>
        </p:nvSpPr>
        <p:spPr>
          <a:xfrm>
            <a:off x="2697480" y="3383280"/>
            <a:ext cx="3246120" cy="548640"/>
          </a:xfrm>
          <a:prstGeom prst="rect">
            <a:avLst/>
          </a:prstGeom>
          <a:solidFill>
            <a:srgbClr val="FFFFFF"/>
          </a:solidFill>
          <a:ln w="5080">
            <a:solidFill>
              <a:srgbClr val="D5E2E8"/>
            </a:solidFill>
          </a:ln>
        </p:spPr>
        <p:txBody>
          <a:bodyPr wrap="square" lIns="508" tIns="508" rIns="508" bIns="508" rtlCol="0" anchor="ctr">
            <a:normAutofit/>
          </a:bodyPr>
          <a:lstStyle/>
          <a:p>
            <a:pPr algn="l" indent="0" marL="0">
              <a:buNone/>
            </a:pPr>
            <a:r>
              <a:rPr lang="en-US" sz="820" dirty="0">
                <a:solidFill>
                  <a:srgbClr val="222222"/>
                </a:solidFill>
                <a:latin typeface="Aptos" pitchFamily="34" charset="0"/>
                <a:ea typeface="Aptos" pitchFamily="34" charset="-122"/>
                <a:cs typeface="Aptos" pitchFamily="34" charset="-120"/>
              </a:rPr>
              <a:t>Árboles secuenciales para corregir errores</a:t>
            </a:r>
            <a:endParaRPr lang="en-US" sz="820" dirty="0"/>
          </a:p>
        </p:txBody>
      </p:sp>
      <p:sp>
        <p:nvSpPr>
          <p:cNvPr id="16" name="Text 13"/>
          <p:cNvSpPr/>
          <p:nvPr/>
        </p:nvSpPr>
        <p:spPr>
          <a:xfrm>
            <a:off x="685800" y="3931920"/>
            <a:ext cx="2011680" cy="548640"/>
          </a:xfrm>
          <a:prstGeom prst="rect">
            <a:avLst/>
          </a:prstGeom>
          <a:solidFill>
            <a:srgbClr val="EAF4F8"/>
          </a:solidFill>
          <a:ln w="5080">
            <a:solidFill>
              <a:srgbClr val="D5E2E8"/>
            </a:solidFill>
          </a:ln>
        </p:spPr>
        <p:txBody>
          <a:bodyPr wrap="square" lIns="508" tIns="508" rIns="508" bIns="508" rtlCol="0" anchor="ctr">
            <a:normAutofit/>
          </a:bodyPr>
          <a:lstStyle/>
          <a:p>
            <a:pPr algn="l" indent="0" marL="0">
              <a:buNone/>
            </a:pPr>
            <a:r>
              <a:rPr lang="en-US" sz="820" dirty="0">
                <a:solidFill>
                  <a:srgbClr val="222222"/>
                </a:solidFill>
                <a:latin typeface="Aptos" pitchFamily="34" charset="0"/>
                <a:ea typeface="Aptos" pitchFamily="34" charset="-122"/>
                <a:cs typeface="Aptos" pitchFamily="34" charset="-120"/>
              </a:rPr>
              <a:t>XGBoost</a:t>
            </a:r>
            <a:endParaRPr lang="en-US" sz="820" dirty="0"/>
          </a:p>
        </p:txBody>
      </p:sp>
      <p:sp>
        <p:nvSpPr>
          <p:cNvPr id="17" name="Text 14"/>
          <p:cNvSpPr/>
          <p:nvPr/>
        </p:nvSpPr>
        <p:spPr>
          <a:xfrm>
            <a:off x="2697480" y="3931920"/>
            <a:ext cx="3246120" cy="548640"/>
          </a:xfrm>
          <a:prstGeom prst="rect">
            <a:avLst/>
          </a:prstGeom>
          <a:solidFill>
            <a:srgbClr val="EAF4F8"/>
          </a:solidFill>
          <a:ln w="5080">
            <a:solidFill>
              <a:srgbClr val="D5E2E8"/>
            </a:solidFill>
          </a:ln>
        </p:spPr>
        <p:txBody>
          <a:bodyPr wrap="square" lIns="508" tIns="508" rIns="508" bIns="508" rtlCol="0" anchor="ctr">
            <a:normAutofit/>
          </a:bodyPr>
          <a:lstStyle/>
          <a:p>
            <a:pPr algn="l" indent="0" marL="0">
              <a:buNone/>
            </a:pPr>
            <a:r>
              <a:rPr lang="en-US" sz="820" dirty="0">
                <a:solidFill>
                  <a:srgbClr val="222222"/>
                </a:solidFill>
                <a:latin typeface="Aptos" pitchFamily="34" charset="0"/>
                <a:ea typeface="Aptos" pitchFamily="34" charset="-122"/>
                <a:cs typeface="Aptos" pitchFamily="34" charset="-120"/>
              </a:rPr>
              <a:t>Modelo robusto para datos tabulares</a:t>
            </a:r>
            <a:endParaRPr lang="en-US" sz="820" dirty="0"/>
          </a:p>
        </p:txBody>
      </p:sp>
      <p:sp>
        <p:nvSpPr>
          <p:cNvPr id="18" name="Text 15"/>
          <p:cNvSpPr/>
          <p:nvPr/>
        </p:nvSpPr>
        <p:spPr>
          <a:xfrm>
            <a:off x="685800" y="4480560"/>
            <a:ext cx="2011680" cy="548640"/>
          </a:xfrm>
          <a:prstGeom prst="rect">
            <a:avLst/>
          </a:prstGeom>
          <a:solidFill>
            <a:srgbClr val="FFFFFF"/>
          </a:solidFill>
          <a:ln w="5080">
            <a:solidFill>
              <a:srgbClr val="D5E2E8"/>
            </a:solidFill>
          </a:ln>
        </p:spPr>
        <p:txBody>
          <a:bodyPr wrap="square" lIns="508" tIns="508" rIns="508" bIns="508" rtlCol="0" anchor="ctr">
            <a:normAutofit/>
          </a:bodyPr>
          <a:lstStyle/>
          <a:p>
            <a:pPr algn="l" indent="0" marL="0">
              <a:buNone/>
            </a:pPr>
            <a:r>
              <a:rPr lang="en-US" sz="820" dirty="0">
                <a:solidFill>
                  <a:srgbClr val="222222"/>
                </a:solidFill>
                <a:latin typeface="Aptos" pitchFamily="34" charset="0"/>
                <a:ea typeface="Aptos" pitchFamily="34" charset="-122"/>
                <a:cs typeface="Aptos" pitchFamily="34" charset="-120"/>
              </a:rPr>
              <a:t>LightGBM</a:t>
            </a:r>
            <a:endParaRPr lang="en-US" sz="820" dirty="0"/>
          </a:p>
        </p:txBody>
      </p:sp>
      <p:sp>
        <p:nvSpPr>
          <p:cNvPr id="19" name="Text 16"/>
          <p:cNvSpPr/>
          <p:nvPr/>
        </p:nvSpPr>
        <p:spPr>
          <a:xfrm>
            <a:off x="2697480" y="4480560"/>
            <a:ext cx="3246120" cy="548640"/>
          </a:xfrm>
          <a:prstGeom prst="rect">
            <a:avLst/>
          </a:prstGeom>
          <a:solidFill>
            <a:srgbClr val="FFFFFF"/>
          </a:solidFill>
          <a:ln w="5080">
            <a:solidFill>
              <a:srgbClr val="D5E2E8"/>
            </a:solidFill>
          </a:ln>
        </p:spPr>
        <p:txBody>
          <a:bodyPr wrap="square" lIns="508" tIns="508" rIns="508" bIns="508" rtlCol="0" anchor="ctr">
            <a:normAutofit/>
          </a:bodyPr>
          <a:lstStyle/>
          <a:p>
            <a:pPr algn="l" indent="0" marL="0">
              <a:buNone/>
            </a:pPr>
            <a:r>
              <a:rPr lang="en-US" sz="820" dirty="0">
                <a:solidFill>
                  <a:srgbClr val="222222"/>
                </a:solidFill>
                <a:latin typeface="Aptos" pitchFamily="34" charset="0"/>
                <a:ea typeface="Aptos" pitchFamily="34" charset="-122"/>
                <a:cs typeface="Aptos" pitchFamily="34" charset="-120"/>
              </a:rPr>
              <a:t>Modelo eficiente y competitivo en tablas</a:t>
            </a:r>
            <a:endParaRPr lang="en-US" sz="820" dirty="0"/>
          </a:p>
        </p:txBody>
      </p:sp>
      <p:sp>
        <p:nvSpPr>
          <p:cNvPr id="20" name="Text 17"/>
          <p:cNvSpPr/>
          <p:nvPr/>
        </p:nvSpPr>
        <p:spPr>
          <a:xfrm>
            <a:off x="685800" y="5029200"/>
            <a:ext cx="2011680" cy="548640"/>
          </a:xfrm>
          <a:prstGeom prst="rect">
            <a:avLst/>
          </a:prstGeom>
          <a:solidFill>
            <a:srgbClr val="EAF4F8"/>
          </a:solidFill>
          <a:ln w="5080">
            <a:solidFill>
              <a:srgbClr val="D5E2E8"/>
            </a:solidFill>
          </a:ln>
        </p:spPr>
        <p:txBody>
          <a:bodyPr wrap="square" lIns="508" tIns="508" rIns="508" bIns="508" rtlCol="0" anchor="ctr">
            <a:normAutofit/>
          </a:bodyPr>
          <a:lstStyle/>
          <a:p>
            <a:pPr algn="l" indent="0" marL="0">
              <a:buNone/>
            </a:pPr>
            <a:r>
              <a:rPr lang="en-US" sz="820" dirty="0">
                <a:solidFill>
                  <a:srgbClr val="222222"/>
                </a:solidFill>
                <a:latin typeface="Aptos" pitchFamily="34" charset="0"/>
                <a:ea typeface="Aptos" pitchFamily="34" charset="-122"/>
                <a:cs typeface="Aptos" pitchFamily="34" charset="-120"/>
              </a:rPr>
              <a:t>Red Neuronal (MLP)</a:t>
            </a:r>
            <a:endParaRPr lang="en-US" sz="820" dirty="0"/>
          </a:p>
        </p:txBody>
      </p:sp>
      <p:sp>
        <p:nvSpPr>
          <p:cNvPr id="21" name="Text 18"/>
          <p:cNvSpPr/>
          <p:nvPr/>
        </p:nvSpPr>
        <p:spPr>
          <a:xfrm>
            <a:off x="2697480" y="5029200"/>
            <a:ext cx="3246120" cy="548640"/>
          </a:xfrm>
          <a:prstGeom prst="rect">
            <a:avLst/>
          </a:prstGeom>
          <a:solidFill>
            <a:srgbClr val="EAF4F8"/>
          </a:solidFill>
          <a:ln w="5080">
            <a:solidFill>
              <a:srgbClr val="D5E2E8"/>
            </a:solidFill>
          </a:ln>
        </p:spPr>
        <p:txBody>
          <a:bodyPr wrap="square" lIns="508" tIns="508" rIns="508" bIns="508" rtlCol="0" anchor="ctr">
            <a:normAutofit/>
          </a:bodyPr>
          <a:lstStyle/>
          <a:p>
            <a:pPr algn="l" indent="0" marL="0">
              <a:buNone/>
            </a:pPr>
            <a:r>
              <a:rPr lang="en-US" sz="820" dirty="0">
                <a:solidFill>
                  <a:srgbClr val="222222"/>
                </a:solidFill>
                <a:latin typeface="Aptos" pitchFamily="34" charset="0"/>
                <a:ea typeface="Aptos" pitchFamily="34" charset="-122"/>
                <a:cs typeface="Aptos" pitchFamily="34" charset="-120"/>
              </a:rPr>
              <a:t>Alternativa no lineal más compleja</a:t>
            </a:r>
            <a:endParaRPr lang="en-US" sz="820" dirty="0"/>
          </a:p>
        </p:txBody>
      </p:sp>
      <p:sp>
        <p:nvSpPr>
          <p:cNvPr id="22" name="Text 19"/>
          <p:cNvSpPr/>
          <p:nvPr/>
        </p:nvSpPr>
        <p:spPr>
          <a:xfrm>
            <a:off x="6400800" y="1188720"/>
            <a:ext cx="1325880" cy="541020"/>
          </a:xfrm>
          <a:prstGeom prst="rect">
            <a:avLst/>
          </a:prstGeom>
          <a:solidFill>
            <a:srgbClr val="DCEFF2"/>
          </a:solidFill>
          <a:ln w="5080">
            <a:solidFill>
              <a:srgbClr val="D5E2E8"/>
            </a:solidFill>
          </a:ln>
        </p:spPr>
        <p:txBody>
          <a:bodyPr wrap="square" lIns="508" tIns="508" rIns="508" bIns="508" rtlCol="0" anchor="ctr">
            <a:normAutofit/>
          </a:bodyPr>
          <a:lstStyle/>
          <a:p>
            <a:pPr algn="l" indent="0" marL="0">
              <a:buNone/>
            </a:pPr>
            <a:r>
              <a:rPr lang="en-US" sz="840" b="1" dirty="0">
                <a:solidFill>
                  <a:srgbClr val="222222"/>
                </a:solidFill>
                <a:latin typeface="Aptos" pitchFamily="34" charset="0"/>
                <a:ea typeface="Aptos" pitchFamily="34" charset="-122"/>
                <a:cs typeface="Aptos" pitchFamily="34" charset="-120"/>
              </a:rPr>
              <a:t>Métrica</a:t>
            </a:r>
            <a:endParaRPr lang="en-US" sz="840" dirty="0"/>
          </a:p>
        </p:txBody>
      </p:sp>
      <p:sp>
        <p:nvSpPr>
          <p:cNvPr id="23" name="Text 20"/>
          <p:cNvSpPr/>
          <p:nvPr/>
        </p:nvSpPr>
        <p:spPr>
          <a:xfrm>
            <a:off x="7726680" y="1188720"/>
            <a:ext cx="3337560" cy="541020"/>
          </a:xfrm>
          <a:prstGeom prst="rect">
            <a:avLst/>
          </a:prstGeom>
          <a:solidFill>
            <a:srgbClr val="DCEFF2"/>
          </a:solidFill>
          <a:ln w="5080">
            <a:solidFill>
              <a:srgbClr val="D5E2E8"/>
            </a:solidFill>
          </a:ln>
        </p:spPr>
        <p:txBody>
          <a:bodyPr wrap="square" lIns="508" tIns="508" rIns="508" bIns="508" rtlCol="0" anchor="ctr">
            <a:normAutofit/>
          </a:bodyPr>
          <a:lstStyle/>
          <a:p>
            <a:pPr algn="l" indent="0" marL="0">
              <a:buNone/>
            </a:pPr>
            <a:r>
              <a:rPr lang="en-US" sz="840" b="1" dirty="0">
                <a:solidFill>
                  <a:srgbClr val="222222"/>
                </a:solidFill>
                <a:latin typeface="Aptos" pitchFamily="34" charset="0"/>
                <a:ea typeface="Aptos" pitchFamily="34" charset="-122"/>
                <a:cs typeface="Aptos" pitchFamily="34" charset="-120"/>
              </a:rPr>
              <a:t>Qué responde</a:t>
            </a:r>
            <a:endParaRPr lang="en-US" sz="840" dirty="0"/>
          </a:p>
        </p:txBody>
      </p:sp>
      <p:sp>
        <p:nvSpPr>
          <p:cNvPr id="24" name="Text 21"/>
          <p:cNvSpPr/>
          <p:nvPr/>
        </p:nvSpPr>
        <p:spPr>
          <a:xfrm>
            <a:off x="6400800" y="1729740"/>
            <a:ext cx="1325880" cy="541020"/>
          </a:xfrm>
          <a:prstGeom prst="rect">
            <a:avLst/>
          </a:prstGeom>
          <a:solidFill>
            <a:srgbClr val="EAF4F8"/>
          </a:solidFill>
          <a:ln w="5080">
            <a:solidFill>
              <a:srgbClr val="D5E2E8"/>
            </a:solidFill>
          </a:ln>
        </p:spPr>
        <p:txBody>
          <a:bodyPr wrap="square" lIns="508" tIns="508" rIns="508" bIns="508" rtlCol="0" anchor="ctr">
            <a:normAutofit/>
          </a:bodyPr>
          <a:lstStyle/>
          <a:p>
            <a:pPr algn="l" indent="0" marL="0">
              <a:buNone/>
            </a:pPr>
            <a:r>
              <a:rPr lang="en-US" sz="820" dirty="0">
                <a:solidFill>
                  <a:srgbClr val="222222"/>
                </a:solidFill>
                <a:latin typeface="Aptos" pitchFamily="34" charset="0"/>
                <a:ea typeface="Aptos" pitchFamily="34" charset="-122"/>
                <a:cs typeface="Aptos" pitchFamily="34" charset="-120"/>
              </a:rPr>
              <a:t>Accuracy</a:t>
            </a:r>
            <a:endParaRPr lang="en-US" sz="820" dirty="0"/>
          </a:p>
        </p:txBody>
      </p:sp>
      <p:sp>
        <p:nvSpPr>
          <p:cNvPr id="25" name="Text 22"/>
          <p:cNvSpPr/>
          <p:nvPr/>
        </p:nvSpPr>
        <p:spPr>
          <a:xfrm>
            <a:off x="7726680" y="1729740"/>
            <a:ext cx="3337560" cy="541020"/>
          </a:xfrm>
          <a:prstGeom prst="rect">
            <a:avLst/>
          </a:prstGeom>
          <a:solidFill>
            <a:srgbClr val="EAF4F8"/>
          </a:solidFill>
          <a:ln w="5080">
            <a:solidFill>
              <a:srgbClr val="D5E2E8"/>
            </a:solidFill>
          </a:ln>
        </p:spPr>
        <p:txBody>
          <a:bodyPr wrap="square" lIns="508" tIns="508" rIns="508" bIns="508" rtlCol="0" anchor="ctr">
            <a:normAutofit/>
          </a:bodyPr>
          <a:lstStyle/>
          <a:p>
            <a:pPr algn="l" indent="0" marL="0">
              <a:buNone/>
            </a:pPr>
            <a:r>
              <a:rPr lang="en-US" sz="820" dirty="0">
                <a:solidFill>
                  <a:srgbClr val="222222"/>
                </a:solidFill>
                <a:latin typeface="Aptos" pitchFamily="34" charset="0"/>
                <a:ea typeface="Aptos" pitchFamily="34" charset="-122"/>
                <a:cs typeface="Aptos" pitchFamily="34" charset="-120"/>
              </a:rPr>
              <a:t>¿Cuántos créditos clasificó bien en total?</a:t>
            </a:r>
            <a:endParaRPr lang="en-US" sz="820" dirty="0"/>
          </a:p>
        </p:txBody>
      </p:sp>
      <p:sp>
        <p:nvSpPr>
          <p:cNvPr id="26" name="Text 23"/>
          <p:cNvSpPr/>
          <p:nvPr/>
        </p:nvSpPr>
        <p:spPr>
          <a:xfrm>
            <a:off x="6400800" y="2270760"/>
            <a:ext cx="1325880" cy="541020"/>
          </a:xfrm>
          <a:prstGeom prst="rect">
            <a:avLst/>
          </a:prstGeom>
          <a:solidFill>
            <a:srgbClr val="FFFFFF"/>
          </a:solidFill>
          <a:ln w="5080">
            <a:solidFill>
              <a:srgbClr val="D5E2E8"/>
            </a:solidFill>
          </a:ln>
        </p:spPr>
        <p:txBody>
          <a:bodyPr wrap="square" lIns="508" tIns="508" rIns="508" bIns="508" rtlCol="0" anchor="ctr">
            <a:normAutofit/>
          </a:bodyPr>
          <a:lstStyle/>
          <a:p>
            <a:pPr algn="l" indent="0" marL="0">
              <a:buNone/>
            </a:pPr>
            <a:r>
              <a:rPr lang="en-US" sz="820" dirty="0">
                <a:solidFill>
                  <a:srgbClr val="222222"/>
                </a:solidFill>
                <a:latin typeface="Aptos" pitchFamily="34" charset="0"/>
                <a:ea typeface="Aptos" pitchFamily="34" charset="-122"/>
                <a:cs typeface="Aptos" pitchFamily="34" charset="-120"/>
              </a:rPr>
              <a:t>Precision</a:t>
            </a:r>
            <a:endParaRPr lang="en-US" sz="820" dirty="0"/>
          </a:p>
        </p:txBody>
      </p:sp>
      <p:sp>
        <p:nvSpPr>
          <p:cNvPr id="27" name="Text 24"/>
          <p:cNvSpPr/>
          <p:nvPr/>
        </p:nvSpPr>
        <p:spPr>
          <a:xfrm>
            <a:off x="7726680" y="2270760"/>
            <a:ext cx="3337560" cy="541020"/>
          </a:xfrm>
          <a:prstGeom prst="rect">
            <a:avLst/>
          </a:prstGeom>
          <a:solidFill>
            <a:srgbClr val="FFFFFF"/>
          </a:solidFill>
          <a:ln w="5080">
            <a:solidFill>
              <a:srgbClr val="D5E2E8"/>
            </a:solidFill>
          </a:ln>
        </p:spPr>
        <p:txBody>
          <a:bodyPr wrap="square" lIns="508" tIns="508" rIns="508" bIns="508" rtlCol="0" anchor="ctr">
            <a:normAutofit/>
          </a:bodyPr>
          <a:lstStyle/>
          <a:p>
            <a:pPr algn="l" indent="0" marL="0">
              <a:buNone/>
            </a:pPr>
            <a:r>
              <a:rPr lang="en-US" sz="820" dirty="0">
                <a:solidFill>
                  <a:srgbClr val="222222"/>
                </a:solidFill>
                <a:latin typeface="Aptos" pitchFamily="34" charset="0"/>
                <a:ea typeface="Aptos" pitchFamily="34" charset="-122"/>
                <a:cs typeface="Aptos" pitchFamily="34" charset="-120"/>
              </a:rPr>
              <a:t>De los marcados como incumplimiento, ¿cuántos lo fueron?</a:t>
            </a:r>
            <a:endParaRPr lang="en-US" sz="820" dirty="0"/>
          </a:p>
        </p:txBody>
      </p:sp>
      <p:sp>
        <p:nvSpPr>
          <p:cNvPr id="28" name="Text 25"/>
          <p:cNvSpPr/>
          <p:nvPr/>
        </p:nvSpPr>
        <p:spPr>
          <a:xfrm>
            <a:off x="6400800" y="2811780"/>
            <a:ext cx="1325880" cy="541020"/>
          </a:xfrm>
          <a:prstGeom prst="rect">
            <a:avLst/>
          </a:prstGeom>
          <a:solidFill>
            <a:srgbClr val="EAF4F8"/>
          </a:solidFill>
          <a:ln w="5080">
            <a:solidFill>
              <a:srgbClr val="D5E2E8"/>
            </a:solidFill>
          </a:ln>
        </p:spPr>
        <p:txBody>
          <a:bodyPr wrap="square" lIns="508" tIns="508" rIns="508" bIns="508" rtlCol="0" anchor="ctr">
            <a:normAutofit/>
          </a:bodyPr>
          <a:lstStyle/>
          <a:p>
            <a:pPr algn="l" indent="0" marL="0">
              <a:buNone/>
            </a:pPr>
            <a:r>
              <a:rPr lang="en-US" sz="820" dirty="0">
                <a:solidFill>
                  <a:srgbClr val="222222"/>
                </a:solidFill>
                <a:latin typeface="Aptos" pitchFamily="34" charset="0"/>
                <a:ea typeface="Aptos" pitchFamily="34" charset="-122"/>
                <a:cs typeface="Aptos" pitchFamily="34" charset="-120"/>
              </a:rPr>
              <a:t>Recall</a:t>
            </a:r>
            <a:endParaRPr lang="en-US" sz="820" dirty="0"/>
          </a:p>
        </p:txBody>
      </p:sp>
      <p:sp>
        <p:nvSpPr>
          <p:cNvPr id="29" name="Text 26"/>
          <p:cNvSpPr/>
          <p:nvPr/>
        </p:nvSpPr>
        <p:spPr>
          <a:xfrm>
            <a:off x="7726680" y="2811780"/>
            <a:ext cx="3337560" cy="541020"/>
          </a:xfrm>
          <a:prstGeom prst="rect">
            <a:avLst/>
          </a:prstGeom>
          <a:solidFill>
            <a:srgbClr val="EAF4F8"/>
          </a:solidFill>
          <a:ln w="5080">
            <a:solidFill>
              <a:srgbClr val="D5E2E8"/>
            </a:solidFill>
          </a:ln>
        </p:spPr>
        <p:txBody>
          <a:bodyPr wrap="square" lIns="508" tIns="508" rIns="508" bIns="508" rtlCol="0" anchor="ctr">
            <a:normAutofit/>
          </a:bodyPr>
          <a:lstStyle/>
          <a:p>
            <a:pPr algn="l" indent="0" marL="0">
              <a:buNone/>
            </a:pPr>
            <a:r>
              <a:rPr lang="en-US" sz="820" dirty="0">
                <a:solidFill>
                  <a:srgbClr val="222222"/>
                </a:solidFill>
                <a:latin typeface="Aptos" pitchFamily="34" charset="0"/>
                <a:ea typeface="Aptos" pitchFamily="34" charset="-122"/>
                <a:cs typeface="Aptos" pitchFamily="34" charset="-120"/>
              </a:rPr>
              <a:t>De los incumplidos reales, ¿cuántos detectó?</a:t>
            </a:r>
            <a:endParaRPr lang="en-US" sz="820" dirty="0"/>
          </a:p>
        </p:txBody>
      </p:sp>
      <p:sp>
        <p:nvSpPr>
          <p:cNvPr id="30" name="Text 27"/>
          <p:cNvSpPr/>
          <p:nvPr/>
        </p:nvSpPr>
        <p:spPr>
          <a:xfrm>
            <a:off x="6400800" y="3352800"/>
            <a:ext cx="1325880" cy="541020"/>
          </a:xfrm>
          <a:prstGeom prst="rect">
            <a:avLst/>
          </a:prstGeom>
          <a:solidFill>
            <a:srgbClr val="FFFFFF"/>
          </a:solidFill>
          <a:ln w="5080">
            <a:solidFill>
              <a:srgbClr val="D5E2E8"/>
            </a:solidFill>
          </a:ln>
        </p:spPr>
        <p:txBody>
          <a:bodyPr wrap="square" lIns="508" tIns="508" rIns="508" bIns="508" rtlCol="0" anchor="ctr">
            <a:normAutofit/>
          </a:bodyPr>
          <a:lstStyle/>
          <a:p>
            <a:pPr algn="l" indent="0" marL="0">
              <a:buNone/>
            </a:pPr>
            <a:r>
              <a:rPr lang="en-US" sz="820" dirty="0">
                <a:solidFill>
                  <a:srgbClr val="222222"/>
                </a:solidFill>
                <a:latin typeface="Aptos" pitchFamily="34" charset="0"/>
                <a:ea typeface="Aptos" pitchFamily="34" charset="-122"/>
                <a:cs typeface="Aptos" pitchFamily="34" charset="-120"/>
              </a:rPr>
              <a:t>F1-score</a:t>
            </a:r>
            <a:endParaRPr lang="en-US" sz="820" dirty="0"/>
          </a:p>
        </p:txBody>
      </p:sp>
      <p:sp>
        <p:nvSpPr>
          <p:cNvPr id="31" name="Text 28"/>
          <p:cNvSpPr/>
          <p:nvPr/>
        </p:nvSpPr>
        <p:spPr>
          <a:xfrm>
            <a:off x="7726680" y="3352800"/>
            <a:ext cx="3337560" cy="541020"/>
          </a:xfrm>
          <a:prstGeom prst="rect">
            <a:avLst/>
          </a:prstGeom>
          <a:solidFill>
            <a:srgbClr val="FFFFFF"/>
          </a:solidFill>
          <a:ln w="5080">
            <a:solidFill>
              <a:srgbClr val="D5E2E8"/>
            </a:solidFill>
          </a:ln>
        </p:spPr>
        <p:txBody>
          <a:bodyPr wrap="square" lIns="508" tIns="508" rIns="508" bIns="508" rtlCol="0" anchor="ctr">
            <a:normAutofit/>
          </a:bodyPr>
          <a:lstStyle/>
          <a:p>
            <a:pPr algn="l" indent="0" marL="0">
              <a:buNone/>
            </a:pPr>
            <a:r>
              <a:rPr lang="en-US" sz="820" dirty="0">
                <a:solidFill>
                  <a:srgbClr val="222222"/>
                </a:solidFill>
                <a:latin typeface="Aptos" pitchFamily="34" charset="0"/>
                <a:ea typeface="Aptos" pitchFamily="34" charset="-122"/>
                <a:cs typeface="Aptos" pitchFamily="34" charset="-120"/>
              </a:rPr>
              <a:t>Balance entre precision y recall</a:t>
            </a:r>
            <a:endParaRPr lang="en-US" sz="820" dirty="0"/>
          </a:p>
        </p:txBody>
      </p:sp>
      <p:sp>
        <p:nvSpPr>
          <p:cNvPr id="32" name="Text 29"/>
          <p:cNvSpPr/>
          <p:nvPr/>
        </p:nvSpPr>
        <p:spPr>
          <a:xfrm>
            <a:off x="6400800" y="3893820"/>
            <a:ext cx="1325880" cy="541020"/>
          </a:xfrm>
          <a:prstGeom prst="rect">
            <a:avLst/>
          </a:prstGeom>
          <a:solidFill>
            <a:srgbClr val="EAF4F8"/>
          </a:solidFill>
          <a:ln w="5080">
            <a:solidFill>
              <a:srgbClr val="D5E2E8"/>
            </a:solidFill>
          </a:ln>
        </p:spPr>
        <p:txBody>
          <a:bodyPr wrap="square" lIns="508" tIns="508" rIns="508" bIns="508" rtlCol="0" anchor="ctr">
            <a:normAutofit/>
          </a:bodyPr>
          <a:lstStyle/>
          <a:p>
            <a:pPr algn="l" indent="0" marL="0">
              <a:buNone/>
            </a:pPr>
            <a:r>
              <a:rPr lang="en-US" sz="820" dirty="0">
                <a:solidFill>
                  <a:srgbClr val="222222"/>
                </a:solidFill>
                <a:latin typeface="Aptos" pitchFamily="34" charset="0"/>
                <a:ea typeface="Aptos" pitchFamily="34" charset="-122"/>
                <a:cs typeface="Aptos" pitchFamily="34" charset="-120"/>
              </a:rPr>
              <a:t>ROC AUC</a:t>
            </a:r>
            <a:endParaRPr lang="en-US" sz="820" dirty="0"/>
          </a:p>
        </p:txBody>
      </p:sp>
      <p:sp>
        <p:nvSpPr>
          <p:cNvPr id="33" name="Text 30"/>
          <p:cNvSpPr/>
          <p:nvPr/>
        </p:nvSpPr>
        <p:spPr>
          <a:xfrm>
            <a:off x="7726680" y="3893820"/>
            <a:ext cx="3337560" cy="541020"/>
          </a:xfrm>
          <a:prstGeom prst="rect">
            <a:avLst/>
          </a:prstGeom>
          <a:solidFill>
            <a:srgbClr val="EAF4F8"/>
          </a:solidFill>
          <a:ln w="5080">
            <a:solidFill>
              <a:srgbClr val="D5E2E8"/>
            </a:solidFill>
          </a:ln>
        </p:spPr>
        <p:txBody>
          <a:bodyPr wrap="square" lIns="508" tIns="508" rIns="508" bIns="508" rtlCol="0" anchor="ctr">
            <a:normAutofit/>
          </a:bodyPr>
          <a:lstStyle/>
          <a:p>
            <a:pPr algn="l" indent="0" marL="0">
              <a:buNone/>
            </a:pPr>
            <a:r>
              <a:rPr lang="en-US" sz="820" dirty="0">
                <a:solidFill>
                  <a:srgbClr val="222222"/>
                </a:solidFill>
                <a:latin typeface="Aptos" pitchFamily="34" charset="0"/>
                <a:ea typeface="Aptos" pitchFamily="34" charset="-122"/>
                <a:cs typeface="Aptos" pitchFamily="34" charset="-120"/>
              </a:rPr>
              <a:t>Capacidad de separar ambas clases sin depender de un umbral</a:t>
            </a:r>
            <a:endParaRPr lang="en-US" sz="820" dirty="0"/>
          </a:p>
        </p:txBody>
      </p:sp>
      <p:sp>
        <p:nvSpPr>
          <p:cNvPr id="34" name="Text 31"/>
          <p:cNvSpPr/>
          <p:nvPr/>
        </p:nvSpPr>
        <p:spPr>
          <a:xfrm>
            <a:off x="6400800" y="4800600"/>
            <a:ext cx="4663440" cy="658368"/>
          </a:xfrm>
          <a:prstGeom prst="rect">
            <a:avLst/>
          </a:prstGeom>
          <a:solidFill>
            <a:srgbClr val="F4F6F7"/>
          </a:solidFill>
          <a:ln>
            <a:solidFill>
              <a:srgbClr val="F4F6F7"/>
            </a:solidFill>
          </a:ln>
        </p:spPr>
        <p:txBody>
          <a:bodyPr wrap="square" lIns="1270" tIns="1270" rIns="1270" bIns="1270" rtlCol="0" anchor="t">
            <a:normAutofit/>
          </a:bodyPr>
          <a:lstStyle/>
          <a:p>
            <a:pPr algn="l" indent="0" marL="0">
              <a:buNone/>
            </a:pPr>
            <a:r>
              <a:rPr lang="en-US" sz="1050" dirty="0">
                <a:solidFill>
                  <a:srgbClr val="17365D"/>
                </a:solidFill>
                <a:latin typeface="Aptos" pitchFamily="34" charset="0"/>
                <a:ea typeface="Aptos" pitchFamily="34" charset="-122"/>
                <a:cs typeface="Aptos" pitchFamily="34" charset="-120"/>
              </a:rPr>
              <a:t>Los falsos negativos son especialmente delicados porque representan incumplimientos no detectados; los falsos positivos generan revisiones adicionales o pérdida de oportunidad.</a:t>
            </a:r>
            <a:endParaRPr lang="en-US" sz="1050" dirty="0"/>
          </a:p>
        </p:txBody>
      </p:sp>
      <p:sp>
        <p:nvSpPr>
          <p:cNvPr id="35" name="Text 32"/>
          <p:cNvSpPr/>
          <p:nvPr/>
        </p:nvSpPr>
        <p:spPr>
          <a:xfrm>
            <a:off x="8778240" y="6574536"/>
            <a:ext cx="2560320" cy="146304"/>
          </a:xfrm>
          <a:prstGeom prst="rect">
            <a:avLst/>
          </a:prstGeom>
          <a:noFill/>
          <a:ln/>
        </p:spPr>
        <p:txBody>
          <a:bodyPr wrap="square" lIns="635" tIns="635" rIns="635" bIns="635" rtlCol="0" anchor="t">
            <a:normAutofit/>
          </a:bodyPr>
          <a:lstStyle/>
          <a:p>
            <a:pPr algn="r" indent="0" marL="0">
              <a:buNone/>
            </a:pPr>
            <a:r>
              <a:rPr lang="en-US" sz="580" dirty="0">
                <a:solidFill>
                  <a:srgbClr val="6B7280"/>
                </a:solidFill>
                <a:latin typeface="Aptos" pitchFamily="34" charset="0"/>
                <a:ea typeface="Aptos" pitchFamily="34" charset="-122"/>
                <a:cs typeface="Aptos" pitchFamily="34" charset="-120"/>
              </a:rPr>
              <a:t>Trabajo Final · Créditos de Consumo</a:t>
            </a:r>
            <a:endParaRPr lang="en-US" sz="580" dirty="0"/>
          </a:p>
        </p:txBody>
      </p:sp>
      <p:sp>
        <p:nvSpPr>
          <p:cNvPr id="36" name="Text 33"/>
          <p:cNvSpPr/>
          <p:nvPr/>
        </p:nvSpPr>
        <p:spPr>
          <a:xfrm>
            <a:off x="11521440" y="6565392"/>
            <a:ext cx="182880" cy="146304"/>
          </a:xfrm>
          <a:prstGeom prst="rect">
            <a:avLst/>
          </a:prstGeom>
          <a:noFill/>
          <a:ln/>
        </p:spPr>
        <p:txBody>
          <a:bodyPr wrap="square" lIns="635" tIns="635" rIns="635" bIns="635" rtlCol="0" anchor="t">
            <a:normAutofit/>
          </a:bodyPr>
          <a:lstStyle/>
          <a:p>
            <a:pPr algn="r" indent="0" marL="0">
              <a:buNone/>
            </a:pPr>
            <a:r>
              <a:rPr lang="en-US" sz="600" dirty="0">
                <a:solidFill>
                  <a:srgbClr val="6B7280"/>
                </a:solidFill>
                <a:latin typeface="Aptos" pitchFamily="34" charset="0"/>
                <a:ea typeface="Aptos" pitchFamily="34" charset="-122"/>
                <a:cs typeface="Aptos" pitchFamily="34" charset="-120"/>
              </a:rPr>
              <a:t>15</a:t>
            </a:r>
            <a:endParaRPr lang="en-US" sz="600"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 16">
    <p:spTree>
      <p:nvGrpSpPr>
        <p:cNvPr id="1" name=""/>
        <p:cNvGrpSpPr/>
        <p:nvPr/>
      </p:nvGrpSpPr>
      <p:grpSpPr>
        <a:xfrm>
          <a:off x="0" y="0"/>
          <a:ext cx="0" cy="0"/>
          <a:chOff x="0" y="0"/>
          <a:chExt cx="0" cy="0"/>
        </a:xfrm>
      </p:grpSpPr>
      <p:sp>
        <p:nvSpPr>
          <p:cNvPr id="2" name="Text 0"/>
          <p:cNvSpPr/>
          <p:nvPr/>
        </p:nvSpPr>
        <p:spPr>
          <a:xfrm>
            <a:off x="429768" y="201168"/>
            <a:ext cx="1097280" cy="201168"/>
          </a:xfrm>
          <a:prstGeom prst="rect">
            <a:avLst/>
          </a:prstGeom>
          <a:noFill/>
          <a:ln/>
        </p:spPr>
        <p:txBody>
          <a:bodyPr wrap="square" lIns="635" tIns="635" rIns="635" bIns="635" rtlCol="0" anchor="t">
            <a:normAutofit/>
          </a:bodyPr>
          <a:lstStyle/>
          <a:p>
            <a:pPr algn="l" indent="0" marL="0">
              <a:buNone/>
            </a:pPr>
            <a:r>
              <a:rPr lang="en-US" sz="650" b="1" dirty="0">
                <a:solidFill>
                  <a:srgbClr val="008C95"/>
                </a:solidFill>
                <a:latin typeface="Aptos" pitchFamily="34" charset="0"/>
                <a:ea typeface="Aptos" pitchFamily="34" charset="-122"/>
                <a:cs typeface="Aptos" pitchFamily="34" charset="-120"/>
              </a:rPr>
              <a:t>SECCIÓN 07</a:t>
            </a:r>
            <a:endParaRPr lang="en-US" sz="650" dirty="0"/>
          </a:p>
        </p:txBody>
      </p:sp>
      <p:pic>
        <p:nvPicPr>
          <p:cNvPr id="3" name="Image 0" descr="/mnt/data/ref_ppt_media/image1.png">    </p:cNvPr>
          <p:cNvPicPr>
            <a:picLocks noChangeAspect="1"/>
          </p:cNvPicPr>
          <p:nvPr/>
        </p:nvPicPr>
        <p:blipFill>
          <a:blip r:embed="rId1">
            <a:alphaModFix amt="85000"/>
          </a:blip>
          <a:stretch>
            <a:fillRect/>
          </a:stretch>
        </p:blipFill>
        <p:spPr>
          <a:xfrm>
            <a:off x="173736" y="128016"/>
            <a:ext cx="228600" cy="283464"/>
          </a:xfrm>
          <a:prstGeom prst="rect">
            <a:avLst/>
          </a:prstGeom>
        </p:spPr>
      </p:pic>
      <p:sp>
        <p:nvSpPr>
          <p:cNvPr id="4" name="Text 1"/>
          <p:cNvSpPr/>
          <p:nvPr/>
        </p:nvSpPr>
        <p:spPr>
          <a:xfrm>
            <a:off x="429768" y="420624"/>
            <a:ext cx="7040880" cy="438912"/>
          </a:xfrm>
          <a:prstGeom prst="rect">
            <a:avLst/>
          </a:prstGeom>
          <a:noFill/>
          <a:ln/>
        </p:spPr>
        <p:txBody>
          <a:bodyPr wrap="square" lIns="635" tIns="635" rIns="635" bIns="635" rtlCol="0" anchor="t">
            <a:normAutofit/>
          </a:bodyPr>
          <a:lstStyle/>
          <a:p>
            <a:pPr algn="l" indent="0" marL="0">
              <a:buNone/>
            </a:pPr>
            <a:r>
              <a:rPr lang="en-US" sz="1720" b="1" dirty="0">
                <a:solidFill>
                  <a:srgbClr val="17365D"/>
                </a:solidFill>
                <a:latin typeface="Aptos" pitchFamily="34" charset="0"/>
                <a:ea typeface="Aptos" pitchFamily="34" charset="-122"/>
                <a:cs typeface="Aptos" pitchFamily="34" charset="-120"/>
              </a:rPr>
              <a:t>Resultados consolidados de modelos</a:t>
            </a:r>
            <a:endParaRPr lang="en-US" sz="1720" dirty="0"/>
          </a:p>
        </p:txBody>
      </p:sp>
      <p:sp>
        <p:nvSpPr>
          <p:cNvPr id="5" name="Shape 2"/>
          <p:cNvSpPr/>
          <p:nvPr/>
        </p:nvSpPr>
        <p:spPr>
          <a:xfrm>
            <a:off x="429768" y="868680"/>
            <a:ext cx="1920240" cy="0"/>
          </a:xfrm>
          <a:prstGeom prst="line">
            <a:avLst/>
          </a:prstGeom>
          <a:noFill/>
          <a:ln w="15240">
            <a:solidFill>
              <a:srgbClr val="E67E22"/>
            </a:solidFill>
            <a:prstDash val="solid"/>
          </a:ln>
        </p:spPr>
      </p:sp>
      <p:sp>
        <p:nvSpPr>
          <p:cNvPr id="6" name="Text 3"/>
          <p:cNvSpPr/>
          <p:nvPr/>
        </p:nvSpPr>
        <p:spPr>
          <a:xfrm>
            <a:off x="640080" y="1143000"/>
            <a:ext cx="2240280" cy="548640"/>
          </a:xfrm>
          <a:prstGeom prst="rect">
            <a:avLst/>
          </a:prstGeom>
          <a:solidFill>
            <a:srgbClr val="DCEFF2"/>
          </a:solidFill>
          <a:ln w="5080">
            <a:solidFill>
              <a:srgbClr val="D5E2E8"/>
            </a:solidFill>
          </a:ln>
        </p:spPr>
        <p:txBody>
          <a:bodyPr wrap="square" lIns="508" tIns="508" rIns="508" bIns="508" rtlCol="0" anchor="ctr">
            <a:normAutofit/>
          </a:bodyPr>
          <a:lstStyle/>
          <a:p>
            <a:pPr algn="l" indent="0" marL="0">
              <a:buNone/>
            </a:pPr>
            <a:r>
              <a:rPr lang="en-US" sz="840" b="1" dirty="0">
                <a:solidFill>
                  <a:srgbClr val="222222"/>
                </a:solidFill>
                <a:latin typeface="Aptos" pitchFamily="34" charset="0"/>
                <a:ea typeface="Aptos" pitchFamily="34" charset="-122"/>
                <a:cs typeface="Aptos" pitchFamily="34" charset="-120"/>
              </a:rPr>
              <a:t>Modelo</a:t>
            </a:r>
            <a:endParaRPr lang="en-US" sz="840" dirty="0"/>
          </a:p>
        </p:txBody>
      </p:sp>
      <p:sp>
        <p:nvSpPr>
          <p:cNvPr id="7" name="Text 4"/>
          <p:cNvSpPr/>
          <p:nvPr/>
        </p:nvSpPr>
        <p:spPr>
          <a:xfrm>
            <a:off x="2880360" y="1143000"/>
            <a:ext cx="1051560" cy="548640"/>
          </a:xfrm>
          <a:prstGeom prst="rect">
            <a:avLst/>
          </a:prstGeom>
          <a:solidFill>
            <a:srgbClr val="DCEFF2"/>
          </a:solidFill>
          <a:ln w="5080">
            <a:solidFill>
              <a:srgbClr val="D5E2E8"/>
            </a:solidFill>
          </a:ln>
        </p:spPr>
        <p:txBody>
          <a:bodyPr wrap="square" lIns="508" tIns="508" rIns="508" bIns="508" rtlCol="0" anchor="ctr">
            <a:normAutofit/>
          </a:bodyPr>
          <a:lstStyle/>
          <a:p>
            <a:pPr algn="l" indent="0" marL="0">
              <a:buNone/>
            </a:pPr>
            <a:r>
              <a:rPr lang="en-US" sz="840" b="1" dirty="0">
                <a:solidFill>
                  <a:srgbClr val="222222"/>
                </a:solidFill>
                <a:latin typeface="Aptos" pitchFamily="34" charset="0"/>
                <a:ea typeface="Aptos" pitchFamily="34" charset="-122"/>
                <a:cs typeface="Aptos" pitchFamily="34" charset="-120"/>
              </a:rPr>
              <a:t>Accuracy</a:t>
            </a:r>
            <a:endParaRPr lang="en-US" sz="840" dirty="0"/>
          </a:p>
        </p:txBody>
      </p:sp>
      <p:sp>
        <p:nvSpPr>
          <p:cNvPr id="8" name="Text 5"/>
          <p:cNvSpPr/>
          <p:nvPr/>
        </p:nvSpPr>
        <p:spPr>
          <a:xfrm>
            <a:off x="3931920" y="1143000"/>
            <a:ext cx="1051560" cy="548640"/>
          </a:xfrm>
          <a:prstGeom prst="rect">
            <a:avLst/>
          </a:prstGeom>
          <a:solidFill>
            <a:srgbClr val="DCEFF2"/>
          </a:solidFill>
          <a:ln w="5080">
            <a:solidFill>
              <a:srgbClr val="D5E2E8"/>
            </a:solidFill>
          </a:ln>
        </p:spPr>
        <p:txBody>
          <a:bodyPr wrap="square" lIns="508" tIns="508" rIns="508" bIns="508" rtlCol="0" anchor="ctr">
            <a:normAutofit/>
          </a:bodyPr>
          <a:lstStyle/>
          <a:p>
            <a:pPr algn="l" indent="0" marL="0">
              <a:buNone/>
            </a:pPr>
            <a:r>
              <a:rPr lang="en-US" sz="840" b="1" dirty="0">
                <a:solidFill>
                  <a:srgbClr val="222222"/>
                </a:solidFill>
                <a:latin typeface="Aptos" pitchFamily="34" charset="0"/>
                <a:ea typeface="Aptos" pitchFamily="34" charset="-122"/>
                <a:cs typeface="Aptos" pitchFamily="34" charset="-120"/>
              </a:rPr>
              <a:t>Precision</a:t>
            </a:r>
            <a:endParaRPr lang="en-US" sz="840" dirty="0"/>
          </a:p>
        </p:txBody>
      </p:sp>
      <p:sp>
        <p:nvSpPr>
          <p:cNvPr id="9" name="Text 6"/>
          <p:cNvSpPr/>
          <p:nvPr/>
        </p:nvSpPr>
        <p:spPr>
          <a:xfrm>
            <a:off x="4983480" y="1143000"/>
            <a:ext cx="1051560" cy="548640"/>
          </a:xfrm>
          <a:prstGeom prst="rect">
            <a:avLst/>
          </a:prstGeom>
          <a:solidFill>
            <a:srgbClr val="DCEFF2"/>
          </a:solidFill>
          <a:ln w="5080">
            <a:solidFill>
              <a:srgbClr val="D5E2E8"/>
            </a:solidFill>
          </a:ln>
        </p:spPr>
        <p:txBody>
          <a:bodyPr wrap="square" lIns="508" tIns="508" rIns="508" bIns="508" rtlCol="0" anchor="ctr">
            <a:normAutofit/>
          </a:bodyPr>
          <a:lstStyle/>
          <a:p>
            <a:pPr algn="l" indent="0" marL="0">
              <a:buNone/>
            </a:pPr>
            <a:r>
              <a:rPr lang="en-US" sz="840" b="1" dirty="0">
                <a:solidFill>
                  <a:srgbClr val="222222"/>
                </a:solidFill>
                <a:latin typeface="Aptos" pitchFamily="34" charset="0"/>
                <a:ea typeface="Aptos" pitchFamily="34" charset="-122"/>
                <a:cs typeface="Aptos" pitchFamily="34" charset="-120"/>
              </a:rPr>
              <a:t>Recall</a:t>
            </a:r>
            <a:endParaRPr lang="en-US" sz="840" dirty="0"/>
          </a:p>
        </p:txBody>
      </p:sp>
      <p:sp>
        <p:nvSpPr>
          <p:cNvPr id="10" name="Text 7"/>
          <p:cNvSpPr/>
          <p:nvPr/>
        </p:nvSpPr>
        <p:spPr>
          <a:xfrm>
            <a:off x="6035040" y="1143000"/>
            <a:ext cx="1005840" cy="548640"/>
          </a:xfrm>
          <a:prstGeom prst="rect">
            <a:avLst/>
          </a:prstGeom>
          <a:solidFill>
            <a:srgbClr val="DCEFF2"/>
          </a:solidFill>
          <a:ln w="5080">
            <a:solidFill>
              <a:srgbClr val="D5E2E8"/>
            </a:solidFill>
          </a:ln>
        </p:spPr>
        <p:txBody>
          <a:bodyPr wrap="square" lIns="508" tIns="508" rIns="508" bIns="508" rtlCol="0" anchor="ctr">
            <a:normAutofit/>
          </a:bodyPr>
          <a:lstStyle/>
          <a:p>
            <a:pPr algn="l" indent="0" marL="0">
              <a:buNone/>
            </a:pPr>
            <a:r>
              <a:rPr lang="en-US" sz="840" b="1" dirty="0">
                <a:solidFill>
                  <a:srgbClr val="222222"/>
                </a:solidFill>
                <a:latin typeface="Aptos" pitchFamily="34" charset="0"/>
                <a:ea typeface="Aptos" pitchFamily="34" charset="-122"/>
                <a:cs typeface="Aptos" pitchFamily="34" charset="-120"/>
              </a:rPr>
              <a:t>F1</a:t>
            </a:r>
            <a:endParaRPr lang="en-US" sz="840" dirty="0"/>
          </a:p>
        </p:txBody>
      </p:sp>
      <p:sp>
        <p:nvSpPr>
          <p:cNvPr id="11" name="Text 8"/>
          <p:cNvSpPr/>
          <p:nvPr/>
        </p:nvSpPr>
        <p:spPr>
          <a:xfrm>
            <a:off x="7040880" y="1143000"/>
            <a:ext cx="1280160" cy="548640"/>
          </a:xfrm>
          <a:prstGeom prst="rect">
            <a:avLst/>
          </a:prstGeom>
          <a:solidFill>
            <a:srgbClr val="DCEFF2"/>
          </a:solidFill>
          <a:ln w="5080">
            <a:solidFill>
              <a:srgbClr val="D5E2E8"/>
            </a:solidFill>
          </a:ln>
        </p:spPr>
        <p:txBody>
          <a:bodyPr wrap="square" lIns="508" tIns="508" rIns="508" bIns="508" rtlCol="0" anchor="ctr">
            <a:normAutofit/>
          </a:bodyPr>
          <a:lstStyle/>
          <a:p>
            <a:pPr algn="l" indent="0" marL="0">
              <a:buNone/>
            </a:pPr>
            <a:r>
              <a:rPr lang="en-US" sz="840" b="1" dirty="0">
                <a:solidFill>
                  <a:srgbClr val="222222"/>
                </a:solidFill>
                <a:latin typeface="Aptos" pitchFamily="34" charset="0"/>
                <a:ea typeface="Aptos" pitchFamily="34" charset="-122"/>
                <a:cs typeface="Aptos" pitchFamily="34" charset="-120"/>
              </a:rPr>
              <a:t>ROC AUC</a:t>
            </a:r>
            <a:endParaRPr lang="en-US" sz="840" dirty="0"/>
          </a:p>
        </p:txBody>
      </p:sp>
      <p:sp>
        <p:nvSpPr>
          <p:cNvPr id="12" name="Text 9"/>
          <p:cNvSpPr/>
          <p:nvPr/>
        </p:nvSpPr>
        <p:spPr>
          <a:xfrm>
            <a:off x="640080" y="1691640"/>
            <a:ext cx="2240280" cy="548640"/>
          </a:xfrm>
          <a:prstGeom prst="rect">
            <a:avLst/>
          </a:prstGeom>
          <a:solidFill>
            <a:srgbClr val="EAF4F8"/>
          </a:solidFill>
          <a:ln w="5080">
            <a:solidFill>
              <a:srgbClr val="D5E2E8"/>
            </a:solidFill>
          </a:ln>
        </p:spPr>
        <p:txBody>
          <a:bodyPr wrap="square" lIns="508" tIns="508" rIns="508" bIns="508" rtlCol="0" anchor="ctr">
            <a:normAutofit/>
          </a:bodyPr>
          <a:lstStyle/>
          <a:p>
            <a:pPr algn="l" indent="0" marL="0">
              <a:buNone/>
            </a:pPr>
            <a:r>
              <a:rPr lang="en-US" sz="820" dirty="0">
                <a:solidFill>
                  <a:srgbClr val="222222"/>
                </a:solidFill>
                <a:latin typeface="Aptos" pitchFamily="34" charset="0"/>
                <a:ea typeface="Aptos" pitchFamily="34" charset="-122"/>
                <a:cs typeface="Aptos" pitchFamily="34" charset="-120"/>
              </a:rPr>
              <a:t>LightGBM</a:t>
            </a:r>
            <a:endParaRPr lang="en-US" sz="820" dirty="0"/>
          </a:p>
        </p:txBody>
      </p:sp>
      <p:sp>
        <p:nvSpPr>
          <p:cNvPr id="13" name="Text 10"/>
          <p:cNvSpPr/>
          <p:nvPr/>
        </p:nvSpPr>
        <p:spPr>
          <a:xfrm>
            <a:off x="2880360" y="1691640"/>
            <a:ext cx="1051560" cy="548640"/>
          </a:xfrm>
          <a:prstGeom prst="rect">
            <a:avLst/>
          </a:prstGeom>
          <a:solidFill>
            <a:srgbClr val="EAF4F8"/>
          </a:solidFill>
          <a:ln w="5080">
            <a:solidFill>
              <a:srgbClr val="D5E2E8"/>
            </a:solidFill>
          </a:ln>
        </p:spPr>
        <p:txBody>
          <a:bodyPr wrap="square" lIns="508" tIns="508" rIns="508" bIns="508" rtlCol="0" anchor="ctr">
            <a:normAutofit/>
          </a:bodyPr>
          <a:lstStyle/>
          <a:p>
            <a:pPr algn="l" indent="0" marL="0">
              <a:buNone/>
            </a:pPr>
            <a:r>
              <a:rPr lang="en-US" sz="820" dirty="0">
                <a:solidFill>
                  <a:srgbClr val="222222"/>
                </a:solidFill>
                <a:latin typeface="Aptos" pitchFamily="34" charset="0"/>
                <a:ea typeface="Aptos" pitchFamily="34" charset="-122"/>
                <a:cs typeface="Aptos" pitchFamily="34" charset="-120"/>
              </a:rPr>
              <a:t>87.66%</a:t>
            </a:r>
            <a:endParaRPr lang="en-US" sz="820" dirty="0"/>
          </a:p>
        </p:txBody>
      </p:sp>
      <p:sp>
        <p:nvSpPr>
          <p:cNvPr id="14" name="Text 11"/>
          <p:cNvSpPr/>
          <p:nvPr/>
        </p:nvSpPr>
        <p:spPr>
          <a:xfrm>
            <a:off x="3931920" y="1691640"/>
            <a:ext cx="1051560" cy="548640"/>
          </a:xfrm>
          <a:prstGeom prst="rect">
            <a:avLst/>
          </a:prstGeom>
          <a:solidFill>
            <a:srgbClr val="EAF4F8"/>
          </a:solidFill>
          <a:ln w="5080">
            <a:solidFill>
              <a:srgbClr val="D5E2E8"/>
            </a:solidFill>
          </a:ln>
        </p:spPr>
        <p:txBody>
          <a:bodyPr wrap="square" lIns="508" tIns="508" rIns="508" bIns="508" rtlCol="0" anchor="ctr">
            <a:normAutofit/>
          </a:bodyPr>
          <a:lstStyle/>
          <a:p>
            <a:pPr algn="l" indent="0" marL="0">
              <a:buNone/>
            </a:pPr>
            <a:r>
              <a:rPr lang="en-US" sz="820" dirty="0">
                <a:solidFill>
                  <a:srgbClr val="222222"/>
                </a:solidFill>
                <a:latin typeface="Aptos" pitchFamily="34" charset="0"/>
                <a:ea typeface="Aptos" pitchFamily="34" charset="-122"/>
                <a:cs typeface="Aptos" pitchFamily="34" charset="-120"/>
              </a:rPr>
              <a:t>86.71%</a:t>
            </a:r>
            <a:endParaRPr lang="en-US" sz="820" dirty="0"/>
          </a:p>
        </p:txBody>
      </p:sp>
      <p:sp>
        <p:nvSpPr>
          <p:cNvPr id="15" name="Text 12"/>
          <p:cNvSpPr/>
          <p:nvPr/>
        </p:nvSpPr>
        <p:spPr>
          <a:xfrm>
            <a:off x="4983480" y="1691640"/>
            <a:ext cx="1051560" cy="548640"/>
          </a:xfrm>
          <a:prstGeom prst="rect">
            <a:avLst/>
          </a:prstGeom>
          <a:solidFill>
            <a:srgbClr val="EAF4F8"/>
          </a:solidFill>
          <a:ln w="5080">
            <a:solidFill>
              <a:srgbClr val="D5E2E8"/>
            </a:solidFill>
          </a:ln>
        </p:spPr>
        <p:txBody>
          <a:bodyPr wrap="square" lIns="508" tIns="508" rIns="508" bIns="508" rtlCol="0" anchor="ctr">
            <a:normAutofit/>
          </a:bodyPr>
          <a:lstStyle/>
          <a:p>
            <a:pPr algn="l" indent="0" marL="0">
              <a:buNone/>
            </a:pPr>
            <a:r>
              <a:rPr lang="en-US" sz="820" dirty="0">
                <a:solidFill>
                  <a:srgbClr val="222222"/>
                </a:solidFill>
                <a:latin typeface="Aptos" pitchFamily="34" charset="0"/>
                <a:ea typeface="Aptos" pitchFamily="34" charset="-122"/>
                <a:cs typeface="Aptos" pitchFamily="34" charset="-120"/>
              </a:rPr>
              <a:t>78.59%</a:t>
            </a:r>
            <a:endParaRPr lang="en-US" sz="820" dirty="0"/>
          </a:p>
        </p:txBody>
      </p:sp>
      <p:sp>
        <p:nvSpPr>
          <p:cNvPr id="16" name="Text 13"/>
          <p:cNvSpPr/>
          <p:nvPr/>
        </p:nvSpPr>
        <p:spPr>
          <a:xfrm>
            <a:off x="6035040" y="1691640"/>
            <a:ext cx="1005840" cy="548640"/>
          </a:xfrm>
          <a:prstGeom prst="rect">
            <a:avLst/>
          </a:prstGeom>
          <a:solidFill>
            <a:srgbClr val="EAF4F8"/>
          </a:solidFill>
          <a:ln w="5080">
            <a:solidFill>
              <a:srgbClr val="D5E2E8"/>
            </a:solidFill>
          </a:ln>
        </p:spPr>
        <p:txBody>
          <a:bodyPr wrap="square" lIns="508" tIns="508" rIns="508" bIns="508" rtlCol="0" anchor="ctr">
            <a:normAutofit/>
          </a:bodyPr>
          <a:lstStyle/>
          <a:p>
            <a:pPr algn="l" indent="0" marL="0">
              <a:buNone/>
            </a:pPr>
            <a:r>
              <a:rPr lang="en-US" sz="820" dirty="0">
                <a:solidFill>
                  <a:srgbClr val="222222"/>
                </a:solidFill>
                <a:latin typeface="Aptos" pitchFamily="34" charset="0"/>
                <a:ea typeface="Aptos" pitchFamily="34" charset="-122"/>
                <a:cs typeface="Aptos" pitchFamily="34" charset="-120"/>
              </a:rPr>
              <a:t>82.45%</a:t>
            </a:r>
            <a:endParaRPr lang="en-US" sz="820" dirty="0"/>
          </a:p>
        </p:txBody>
      </p:sp>
      <p:sp>
        <p:nvSpPr>
          <p:cNvPr id="17" name="Text 14"/>
          <p:cNvSpPr/>
          <p:nvPr/>
        </p:nvSpPr>
        <p:spPr>
          <a:xfrm>
            <a:off x="7040880" y="1691640"/>
            <a:ext cx="1280160" cy="548640"/>
          </a:xfrm>
          <a:prstGeom prst="rect">
            <a:avLst/>
          </a:prstGeom>
          <a:solidFill>
            <a:srgbClr val="EAF4F8"/>
          </a:solidFill>
          <a:ln w="5080">
            <a:solidFill>
              <a:srgbClr val="D5E2E8"/>
            </a:solidFill>
          </a:ln>
        </p:spPr>
        <p:txBody>
          <a:bodyPr wrap="square" lIns="508" tIns="508" rIns="508" bIns="508" rtlCol="0" anchor="ctr">
            <a:normAutofit/>
          </a:bodyPr>
          <a:lstStyle/>
          <a:p>
            <a:pPr algn="l" indent="0" marL="0">
              <a:buNone/>
            </a:pPr>
            <a:r>
              <a:rPr lang="en-US" sz="820" dirty="0">
                <a:solidFill>
                  <a:srgbClr val="222222"/>
                </a:solidFill>
                <a:latin typeface="Aptos" pitchFamily="34" charset="0"/>
                <a:ea typeface="Aptos" pitchFamily="34" charset="-122"/>
                <a:cs typeface="Aptos" pitchFamily="34" charset="-120"/>
              </a:rPr>
              <a:t>93.58%</a:t>
            </a:r>
            <a:endParaRPr lang="en-US" sz="820" dirty="0"/>
          </a:p>
        </p:txBody>
      </p:sp>
      <p:sp>
        <p:nvSpPr>
          <p:cNvPr id="18" name="Text 15"/>
          <p:cNvSpPr/>
          <p:nvPr/>
        </p:nvSpPr>
        <p:spPr>
          <a:xfrm>
            <a:off x="640080" y="2240280"/>
            <a:ext cx="2240280" cy="548640"/>
          </a:xfrm>
          <a:prstGeom prst="rect">
            <a:avLst/>
          </a:prstGeom>
          <a:solidFill>
            <a:srgbClr val="FFFFFF"/>
          </a:solidFill>
          <a:ln w="5080">
            <a:solidFill>
              <a:srgbClr val="D5E2E8"/>
            </a:solidFill>
          </a:ln>
        </p:spPr>
        <p:txBody>
          <a:bodyPr wrap="square" lIns="508" tIns="508" rIns="508" bIns="508" rtlCol="0" anchor="ctr">
            <a:normAutofit/>
          </a:bodyPr>
          <a:lstStyle/>
          <a:p>
            <a:pPr algn="l" indent="0" marL="0">
              <a:buNone/>
            </a:pPr>
            <a:r>
              <a:rPr lang="en-US" sz="820" dirty="0">
                <a:solidFill>
                  <a:srgbClr val="222222"/>
                </a:solidFill>
                <a:latin typeface="Aptos" pitchFamily="34" charset="0"/>
                <a:ea typeface="Aptos" pitchFamily="34" charset="-122"/>
                <a:cs typeface="Aptos" pitchFamily="34" charset="-120"/>
              </a:rPr>
              <a:t>XGBoost</a:t>
            </a:r>
            <a:endParaRPr lang="en-US" sz="820" dirty="0"/>
          </a:p>
        </p:txBody>
      </p:sp>
      <p:sp>
        <p:nvSpPr>
          <p:cNvPr id="19" name="Text 16"/>
          <p:cNvSpPr/>
          <p:nvPr/>
        </p:nvSpPr>
        <p:spPr>
          <a:xfrm>
            <a:off x="2880360" y="2240280"/>
            <a:ext cx="1051560" cy="548640"/>
          </a:xfrm>
          <a:prstGeom prst="rect">
            <a:avLst/>
          </a:prstGeom>
          <a:solidFill>
            <a:srgbClr val="FFFFFF"/>
          </a:solidFill>
          <a:ln w="5080">
            <a:solidFill>
              <a:srgbClr val="D5E2E8"/>
            </a:solidFill>
          </a:ln>
        </p:spPr>
        <p:txBody>
          <a:bodyPr wrap="square" lIns="508" tIns="508" rIns="508" bIns="508" rtlCol="0" anchor="ctr">
            <a:normAutofit/>
          </a:bodyPr>
          <a:lstStyle/>
          <a:p>
            <a:pPr algn="l" indent="0" marL="0">
              <a:buNone/>
            </a:pPr>
            <a:r>
              <a:rPr lang="en-US" sz="820" dirty="0">
                <a:solidFill>
                  <a:srgbClr val="222222"/>
                </a:solidFill>
                <a:latin typeface="Aptos" pitchFamily="34" charset="0"/>
                <a:ea typeface="Aptos" pitchFamily="34" charset="-122"/>
                <a:cs typeface="Aptos" pitchFamily="34" charset="-120"/>
              </a:rPr>
              <a:t>87.02%</a:t>
            </a:r>
            <a:endParaRPr lang="en-US" sz="820" dirty="0"/>
          </a:p>
        </p:txBody>
      </p:sp>
      <p:sp>
        <p:nvSpPr>
          <p:cNvPr id="20" name="Text 17"/>
          <p:cNvSpPr/>
          <p:nvPr/>
        </p:nvSpPr>
        <p:spPr>
          <a:xfrm>
            <a:off x="3931920" y="2240280"/>
            <a:ext cx="1051560" cy="548640"/>
          </a:xfrm>
          <a:prstGeom prst="rect">
            <a:avLst/>
          </a:prstGeom>
          <a:solidFill>
            <a:srgbClr val="FFFFFF"/>
          </a:solidFill>
          <a:ln w="5080">
            <a:solidFill>
              <a:srgbClr val="D5E2E8"/>
            </a:solidFill>
          </a:ln>
        </p:spPr>
        <p:txBody>
          <a:bodyPr wrap="square" lIns="508" tIns="508" rIns="508" bIns="508" rtlCol="0" anchor="ctr">
            <a:normAutofit/>
          </a:bodyPr>
          <a:lstStyle/>
          <a:p>
            <a:pPr algn="l" indent="0" marL="0">
              <a:buNone/>
            </a:pPr>
            <a:r>
              <a:rPr lang="en-US" sz="820" dirty="0">
                <a:solidFill>
                  <a:srgbClr val="222222"/>
                </a:solidFill>
                <a:latin typeface="Aptos" pitchFamily="34" charset="0"/>
                <a:ea typeface="Aptos" pitchFamily="34" charset="-122"/>
                <a:cs typeface="Aptos" pitchFamily="34" charset="-120"/>
              </a:rPr>
              <a:t>85.09%</a:t>
            </a:r>
            <a:endParaRPr lang="en-US" sz="820" dirty="0"/>
          </a:p>
        </p:txBody>
      </p:sp>
      <p:sp>
        <p:nvSpPr>
          <p:cNvPr id="21" name="Text 18"/>
          <p:cNvSpPr/>
          <p:nvPr/>
        </p:nvSpPr>
        <p:spPr>
          <a:xfrm>
            <a:off x="4983480" y="2240280"/>
            <a:ext cx="1051560" cy="548640"/>
          </a:xfrm>
          <a:prstGeom prst="rect">
            <a:avLst/>
          </a:prstGeom>
          <a:solidFill>
            <a:srgbClr val="FFFFFF"/>
          </a:solidFill>
          <a:ln w="5080">
            <a:solidFill>
              <a:srgbClr val="D5E2E8"/>
            </a:solidFill>
          </a:ln>
        </p:spPr>
        <p:txBody>
          <a:bodyPr wrap="square" lIns="508" tIns="508" rIns="508" bIns="508" rtlCol="0" anchor="ctr">
            <a:normAutofit/>
          </a:bodyPr>
          <a:lstStyle/>
          <a:p>
            <a:pPr algn="l" indent="0" marL="0">
              <a:buNone/>
            </a:pPr>
            <a:r>
              <a:rPr lang="en-US" sz="820" dirty="0">
                <a:solidFill>
                  <a:srgbClr val="222222"/>
                </a:solidFill>
                <a:latin typeface="Aptos" pitchFamily="34" charset="0"/>
                <a:ea typeface="Aptos" pitchFamily="34" charset="-122"/>
                <a:cs typeface="Aptos" pitchFamily="34" charset="-120"/>
              </a:rPr>
              <a:t>78.59%</a:t>
            </a:r>
            <a:endParaRPr lang="en-US" sz="820" dirty="0"/>
          </a:p>
        </p:txBody>
      </p:sp>
      <p:sp>
        <p:nvSpPr>
          <p:cNvPr id="22" name="Text 19"/>
          <p:cNvSpPr/>
          <p:nvPr/>
        </p:nvSpPr>
        <p:spPr>
          <a:xfrm>
            <a:off x="6035040" y="2240280"/>
            <a:ext cx="1005840" cy="548640"/>
          </a:xfrm>
          <a:prstGeom prst="rect">
            <a:avLst/>
          </a:prstGeom>
          <a:solidFill>
            <a:srgbClr val="FFFFFF"/>
          </a:solidFill>
          <a:ln w="5080">
            <a:solidFill>
              <a:srgbClr val="D5E2E8"/>
            </a:solidFill>
          </a:ln>
        </p:spPr>
        <p:txBody>
          <a:bodyPr wrap="square" lIns="508" tIns="508" rIns="508" bIns="508" rtlCol="0" anchor="ctr">
            <a:normAutofit/>
          </a:bodyPr>
          <a:lstStyle/>
          <a:p>
            <a:pPr algn="l" indent="0" marL="0">
              <a:buNone/>
            </a:pPr>
            <a:r>
              <a:rPr lang="en-US" sz="820" dirty="0">
                <a:solidFill>
                  <a:srgbClr val="222222"/>
                </a:solidFill>
                <a:latin typeface="Aptos" pitchFamily="34" charset="0"/>
                <a:ea typeface="Aptos" pitchFamily="34" charset="-122"/>
                <a:cs typeface="Aptos" pitchFamily="34" charset="-120"/>
              </a:rPr>
              <a:t>81.71%</a:t>
            </a:r>
            <a:endParaRPr lang="en-US" sz="820" dirty="0"/>
          </a:p>
        </p:txBody>
      </p:sp>
      <p:sp>
        <p:nvSpPr>
          <p:cNvPr id="23" name="Text 20"/>
          <p:cNvSpPr/>
          <p:nvPr/>
        </p:nvSpPr>
        <p:spPr>
          <a:xfrm>
            <a:off x="7040880" y="2240280"/>
            <a:ext cx="1280160" cy="548640"/>
          </a:xfrm>
          <a:prstGeom prst="rect">
            <a:avLst/>
          </a:prstGeom>
          <a:solidFill>
            <a:srgbClr val="FFFFFF"/>
          </a:solidFill>
          <a:ln w="5080">
            <a:solidFill>
              <a:srgbClr val="D5E2E8"/>
            </a:solidFill>
          </a:ln>
        </p:spPr>
        <p:txBody>
          <a:bodyPr wrap="square" lIns="508" tIns="508" rIns="508" bIns="508" rtlCol="0" anchor="ctr">
            <a:normAutofit/>
          </a:bodyPr>
          <a:lstStyle/>
          <a:p>
            <a:pPr algn="l" indent="0" marL="0">
              <a:buNone/>
            </a:pPr>
            <a:r>
              <a:rPr lang="en-US" sz="820" dirty="0">
                <a:solidFill>
                  <a:srgbClr val="222222"/>
                </a:solidFill>
                <a:latin typeface="Aptos" pitchFamily="34" charset="0"/>
                <a:ea typeface="Aptos" pitchFamily="34" charset="-122"/>
                <a:cs typeface="Aptos" pitchFamily="34" charset="-120"/>
              </a:rPr>
              <a:t>93.14%</a:t>
            </a:r>
            <a:endParaRPr lang="en-US" sz="820" dirty="0"/>
          </a:p>
        </p:txBody>
      </p:sp>
      <p:sp>
        <p:nvSpPr>
          <p:cNvPr id="24" name="Text 21"/>
          <p:cNvSpPr/>
          <p:nvPr/>
        </p:nvSpPr>
        <p:spPr>
          <a:xfrm>
            <a:off x="640080" y="2788920"/>
            <a:ext cx="2240280" cy="548640"/>
          </a:xfrm>
          <a:prstGeom prst="rect">
            <a:avLst/>
          </a:prstGeom>
          <a:solidFill>
            <a:srgbClr val="EAF4F8"/>
          </a:solidFill>
          <a:ln w="5080">
            <a:solidFill>
              <a:srgbClr val="D5E2E8"/>
            </a:solidFill>
          </a:ln>
        </p:spPr>
        <p:txBody>
          <a:bodyPr wrap="square" lIns="508" tIns="508" rIns="508" bIns="508" rtlCol="0" anchor="ctr">
            <a:normAutofit/>
          </a:bodyPr>
          <a:lstStyle/>
          <a:p>
            <a:pPr algn="l" indent="0" marL="0">
              <a:buNone/>
            </a:pPr>
            <a:r>
              <a:rPr lang="en-US" sz="820" dirty="0">
                <a:solidFill>
                  <a:srgbClr val="222222"/>
                </a:solidFill>
                <a:latin typeface="Aptos" pitchFamily="34" charset="0"/>
                <a:ea typeface="Aptos" pitchFamily="34" charset="-122"/>
                <a:cs typeface="Aptos" pitchFamily="34" charset="-120"/>
              </a:rPr>
              <a:t>Gradient Boosting</a:t>
            </a:r>
            <a:endParaRPr lang="en-US" sz="820" dirty="0"/>
          </a:p>
        </p:txBody>
      </p:sp>
      <p:sp>
        <p:nvSpPr>
          <p:cNvPr id="25" name="Text 22"/>
          <p:cNvSpPr/>
          <p:nvPr/>
        </p:nvSpPr>
        <p:spPr>
          <a:xfrm>
            <a:off x="2880360" y="2788920"/>
            <a:ext cx="1051560" cy="548640"/>
          </a:xfrm>
          <a:prstGeom prst="rect">
            <a:avLst/>
          </a:prstGeom>
          <a:solidFill>
            <a:srgbClr val="EAF4F8"/>
          </a:solidFill>
          <a:ln w="5080">
            <a:solidFill>
              <a:srgbClr val="D5E2E8"/>
            </a:solidFill>
          </a:ln>
        </p:spPr>
        <p:txBody>
          <a:bodyPr wrap="square" lIns="508" tIns="508" rIns="508" bIns="508" rtlCol="0" anchor="ctr">
            <a:normAutofit/>
          </a:bodyPr>
          <a:lstStyle/>
          <a:p>
            <a:pPr algn="l" indent="0" marL="0">
              <a:buNone/>
            </a:pPr>
            <a:r>
              <a:rPr lang="en-US" sz="820" dirty="0">
                <a:solidFill>
                  <a:srgbClr val="222222"/>
                </a:solidFill>
                <a:latin typeface="Aptos" pitchFamily="34" charset="0"/>
                <a:ea typeface="Aptos" pitchFamily="34" charset="-122"/>
                <a:cs typeface="Aptos" pitchFamily="34" charset="-120"/>
              </a:rPr>
              <a:t>86.03%</a:t>
            </a:r>
            <a:endParaRPr lang="en-US" sz="820" dirty="0"/>
          </a:p>
        </p:txBody>
      </p:sp>
      <p:sp>
        <p:nvSpPr>
          <p:cNvPr id="26" name="Text 23"/>
          <p:cNvSpPr/>
          <p:nvPr/>
        </p:nvSpPr>
        <p:spPr>
          <a:xfrm>
            <a:off x="3931920" y="2788920"/>
            <a:ext cx="1051560" cy="548640"/>
          </a:xfrm>
          <a:prstGeom prst="rect">
            <a:avLst/>
          </a:prstGeom>
          <a:solidFill>
            <a:srgbClr val="EAF4F8"/>
          </a:solidFill>
          <a:ln w="5080">
            <a:solidFill>
              <a:srgbClr val="D5E2E8"/>
            </a:solidFill>
          </a:ln>
        </p:spPr>
        <p:txBody>
          <a:bodyPr wrap="square" lIns="508" tIns="508" rIns="508" bIns="508" rtlCol="0" anchor="ctr">
            <a:normAutofit/>
          </a:bodyPr>
          <a:lstStyle/>
          <a:p>
            <a:pPr algn="l" indent="0" marL="0">
              <a:buNone/>
            </a:pPr>
            <a:r>
              <a:rPr lang="en-US" sz="820" dirty="0">
                <a:solidFill>
                  <a:srgbClr val="222222"/>
                </a:solidFill>
                <a:latin typeface="Aptos" pitchFamily="34" charset="0"/>
                <a:ea typeface="Aptos" pitchFamily="34" charset="-122"/>
                <a:cs typeface="Aptos" pitchFamily="34" charset="-120"/>
              </a:rPr>
              <a:t>82.99%</a:t>
            </a:r>
            <a:endParaRPr lang="en-US" sz="820" dirty="0"/>
          </a:p>
        </p:txBody>
      </p:sp>
      <p:sp>
        <p:nvSpPr>
          <p:cNvPr id="27" name="Text 24"/>
          <p:cNvSpPr/>
          <p:nvPr/>
        </p:nvSpPr>
        <p:spPr>
          <a:xfrm>
            <a:off x="4983480" y="2788920"/>
            <a:ext cx="1051560" cy="548640"/>
          </a:xfrm>
          <a:prstGeom prst="rect">
            <a:avLst/>
          </a:prstGeom>
          <a:solidFill>
            <a:srgbClr val="EAF4F8"/>
          </a:solidFill>
          <a:ln w="5080">
            <a:solidFill>
              <a:srgbClr val="D5E2E8"/>
            </a:solidFill>
          </a:ln>
        </p:spPr>
        <p:txBody>
          <a:bodyPr wrap="square" lIns="508" tIns="508" rIns="508" bIns="508" rtlCol="0" anchor="ctr">
            <a:normAutofit/>
          </a:bodyPr>
          <a:lstStyle/>
          <a:p>
            <a:pPr algn="l" indent="0" marL="0">
              <a:buNone/>
            </a:pPr>
            <a:r>
              <a:rPr lang="en-US" sz="820" dirty="0">
                <a:solidFill>
                  <a:srgbClr val="222222"/>
                </a:solidFill>
                <a:latin typeface="Aptos" pitchFamily="34" charset="0"/>
                <a:ea typeface="Aptos" pitchFamily="34" charset="-122"/>
                <a:cs typeface="Aptos" pitchFamily="34" charset="-120"/>
              </a:rPr>
              <a:t>78.14%</a:t>
            </a:r>
            <a:endParaRPr lang="en-US" sz="820" dirty="0"/>
          </a:p>
        </p:txBody>
      </p:sp>
      <p:sp>
        <p:nvSpPr>
          <p:cNvPr id="28" name="Text 25"/>
          <p:cNvSpPr/>
          <p:nvPr/>
        </p:nvSpPr>
        <p:spPr>
          <a:xfrm>
            <a:off x="6035040" y="2788920"/>
            <a:ext cx="1005840" cy="548640"/>
          </a:xfrm>
          <a:prstGeom prst="rect">
            <a:avLst/>
          </a:prstGeom>
          <a:solidFill>
            <a:srgbClr val="EAF4F8"/>
          </a:solidFill>
          <a:ln w="5080">
            <a:solidFill>
              <a:srgbClr val="D5E2E8"/>
            </a:solidFill>
          </a:ln>
        </p:spPr>
        <p:txBody>
          <a:bodyPr wrap="square" lIns="508" tIns="508" rIns="508" bIns="508" rtlCol="0" anchor="ctr">
            <a:normAutofit/>
          </a:bodyPr>
          <a:lstStyle/>
          <a:p>
            <a:pPr algn="l" indent="0" marL="0">
              <a:buNone/>
            </a:pPr>
            <a:r>
              <a:rPr lang="en-US" sz="820" dirty="0">
                <a:solidFill>
                  <a:srgbClr val="222222"/>
                </a:solidFill>
                <a:latin typeface="Aptos" pitchFamily="34" charset="0"/>
                <a:ea typeface="Aptos" pitchFamily="34" charset="-122"/>
                <a:cs typeface="Aptos" pitchFamily="34" charset="-120"/>
              </a:rPr>
              <a:t>80.49%</a:t>
            </a:r>
            <a:endParaRPr lang="en-US" sz="820" dirty="0"/>
          </a:p>
        </p:txBody>
      </p:sp>
      <p:sp>
        <p:nvSpPr>
          <p:cNvPr id="29" name="Text 26"/>
          <p:cNvSpPr/>
          <p:nvPr/>
        </p:nvSpPr>
        <p:spPr>
          <a:xfrm>
            <a:off x="7040880" y="2788920"/>
            <a:ext cx="1280160" cy="548640"/>
          </a:xfrm>
          <a:prstGeom prst="rect">
            <a:avLst/>
          </a:prstGeom>
          <a:solidFill>
            <a:srgbClr val="EAF4F8"/>
          </a:solidFill>
          <a:ln w="5080">
            <a:solidFill>
              <a:srgbClr val="D5E2E8"/>
            </a:solidFill>
          </a:ln>
        </p:spPr>
        <p:txBody>
          <a:bodyPr wrap="square" lIns="508" tIns="508" rIns="508" bIns="508" rtlCol="0" anchor="ctr">
            <a:normAutofit/>
          </a:bodyPr>
          <a:lstStyle/>
          <a:p>
            <a:pPr algn="l" indent="0" marL="0">
              <a:buNone/>
            </a:pPr>
            <a:r>
              <a:rPr lang="en-US" sz="820" dirty="0">
                <a:solidFill>
                  <a:srgbClr val="222222"/>
                </a:solidFill>
                <a:latin typeface="Aptos" pitchFamily="34" charset="0"/>
                <a:ea typeface="Aptos" pitchFamily="34" charset="-122"/>
                <a:cs typeface="Aptos" pitchFamily="34" charset="-120"/>
              </a:rPr>
              <a:t>92.05%</a:t>
            </a:r>
            <a:endParaRPr lang="en-US" sz="820" dirty="0"/>
          </a:p>
        </p:txBody>
      </p:sp>
      <p:sp>
        <p:nvSpPr>
          <p:cNvPr id="30" name="Text 27"/>
          <p:cNvSpPr/>
          <p:nvPr/>
        </p:nvSpPr>
        <p:spPr>
          <a:xfrm>
            <a:off x="640080" y="3337560"/>
            <a:ext cx="2240280" cy="548640"/>
          </a:xfrm>
          <a:prstGeom prst="rect">
            <a:avLst/>
          </a:prstGeom>
          <a:solidFill>
            <a:srgbClr val="FFFFFF"/>
          </a:solidFill>
          <a:ln w="5080">
            <a:solidFill>
              <a:srgbClr val="D5E2E8"/>
            </a:solidFill>
          </a:ln>
        </p:spPr>
        <p:txBody>
          <a:bodyPr wrap="square" lIns="508" tIns="508" rIns="508" bIns="508" rtlCol="0" anchor="ctr">
            <a:normAutofit/>
          </a:bodyPr>
          <a:lstStyle/>
          <a:p>
            <a:pPr algn="l" indent="0" marL="0">
              <a:buNone/>
            </a:pPr>
            <a:r>
              <a:rPr lang="en-US" sz="820" dirty="0">
                <a:solidFill>
                  <a:srgbClr val="222222"/>
                </a:solidFill>
                <a:latin typeface="Aptos" pitchFamily="34" charset="0"/>
                <a:ea typeface="Aptos" pitchFamily="34" charset="-122"/>
                <a:cs typeface="Aptos" pitchFamily="34" charset="-120"/>
              </a:rPr>
              <a:t>Random Forest</a:t>
            </a:r>
            <a:endParaRPr lang="en-US" sz="820" dirty="0"/>
          </a:p>
        </p:txBody>
      </p:sp>
      <p:sp>
        <p:nvSpPr>
          <p:cNvPr id="31" name="Text 28"/>
          <p:cNvSpPr/>
          <p:nvPr/>
        </p:nvSpPr>
        <p:spPr>
          <a:xfrm>
            <a:off x="2880360" y="3337560"/>
            <a:ext cx="1051560" cy="548640"/>
          </a:xfrm>
          <a:prstGeom prst="rect">
            <a:avLst/>
          </a:prstGeom>
          <a:solidFill>
            <a:srgbClr val="FFFFFF"/>
          </a:solidFill>
          <a:ln w="5080">
            <a:solidFill>
              <a:srgbClr val="D5E2E8"/>
            </a:solidFill>
          </a:ln>
        </p:spPr>
        <p:txBody>
          <a:bodyPr wrap="square" lIns="508" tIns="508" rIns="508" bIns="508" rtlCol="0" anchor="ctr">
            <a:normAutofit/>
          </a:bodyPr>
          <a:lstStyle/>
          <a:p>
            <a:pPr algn="l" indent="0" marL="0">
              <a:buNone/>
            </a:pPr>
            <a:r>
              <a:rPr lang="en-US" sz="820" dirty="0">
                <a:solidFill>
                  <a:srgbClr val="222222"/>
                </a:solidFill>
                <a:latin typeface="Aptos" pitchFamily="34" charset="0"/>
                <a:ea typeface="Aptos" pitchFamily="34" charset="-122"/>
                <a:cs typeface="Aptos" pitchFamily="34" charset="-120"/>
              </a:rPr>
              <a:t>85.86%</a:t>
            </a:r>
            <a:endParaRPr lang="en-US" sz="820" dirty="0"/>
          </a:p>
        </p:txBody>
      </p:sp>
      <p:sp>
        <p:nvSpPr>
          <p:cNvPr id="32" name="Text 29"/>
          <p:cNvSpPr/>
          <p:nvPr/>
        </p:nvSpPr>
        <p:spPr>
          <a:xfrm>
            <a:off x="3931920" y="3337560"/>
            <a:ext cx="1051560" cy="548640"/>
          </a:xfrm>
          <a:prstGeom prst="rect">
            <a:avLst/>
          </a:prstGeom>
          <a:solidFill>
            <a:srgbClr val="FFFFFF"/>
          </a:solidFill>
          <a:ln w="5080">
            <a:solidFill>
              <a:srgbClr val="D5E2E8"/>
            </a:solidFill>
          </a:ln>
        </p:spPr>
        <p:txBody>
          <a:bodyPr wrap="square" lIns="508" tIns="508" rIns="508" bIns="508" rtlCol="0" anchor="ctr">
            <a:normAutofit/>
          </a:bodyPr>
          <a:lstStyle/>
          <a:p>
            <a:pPr algn="l" indent="0" marL="0">
              <a:buNone/>
            </a:pPr>
            <a:r>
              <a:rPr lang="en-US" sz="820" dirty="0">
                <a:solidFill>
                  <a:srgbClr val="222222"/>
                </a:solidFill>
                <a:latin typeface="Aptos" pitchFamily="34" charset="0"/>
                <a:ea typeface="Aptos" pitchFamily="34" charset="-122"/>
                <a:cs typeface="Aptos" pitchFamily="34" charset="-120"/>
              </a:rPr>
              <a:t>84.80%</a:t>
            </a:r>
            <a:endParaRPr lang="en-US" sz="820" dirty="0"/>
          </a:p>
        </p:txBody>
      </p:sp>
      <p:sp>
        <p:nvSpPr>
          <p:cNvPr id="33" name="Text 30"/>
          <p:cNvSpPr/>
          <p:nvPr/>
        </p:nvSpPr>
        <p:spPr>
          <a:xfrm>
            <a:off x="4983480" y="3337560"/>
            <a:ext cx="1051560" cy="548640"/>
          </a:xfrm>
          <a:prstGeom prst="rect">
            <a:avLst/>
          </a:prstGeom>
          <a:solidFill>
            <a:srgbClr val="FFFFFF"/>
          </a:solidFill>
          <a:ln w="5080">
            <a:solidFill>
              <a:srgbClr val="D5E2E8"/>
            </a:solidFill>
          </a:ln>
        </p:spPr>
        <p:txBody>
          <a:bodyPr wrap="square" lIns="508" tIns="508" rIns="508" bIns="508" rtlCol="0" anchor="ctr">
            <a:normAutofit/>
          </a:bodyPr>
          <a:lstStyle/>
          <a:p>
            <a:pPr algn="l" indent="0" marL="0">
              <a:buNone/>
            </a:pPr>
            <a:r>
              <a:rPr lang="en-US" sz="820" dirty="0">
                <a:solidFill>
                  <a:srgbClr val="222222"/>
                </a:solidFill>
                <a:latin typeface="Aptos" pitchFamily="34" charset="0"/>
                <a:ea typeface="Aptos" pitchFamily="34" charset="-122"/>
                <a:cs typeface="Aptos" pitchFamily="34" charset="-120"/>
              </a:rPr>
              <a:t>75.15%</a:t>
            </a:r>
            <a:endParaRPr lang="en-US" sz="820" dirty="0"/>
          </a:p>
        </p:txBody>
      </p:sp>
      <p:sp>
        <p:nvSpPr>
          <p:cNvPr id="34" name="Text 31"/>
          <p:cNvSpPr/>
          <p:nvPr/>
        </p:nvSpPr>
        <p:spPr>
          <a:xfrm>
            <a:off x="6035040" y="3337560"/>
            <a:ext cx="1005840" cy="548640"/>
          </a:xfrm>
          <a:prstGeom prst="rect">
            <a:avLst/>
          </a:prstGeom>
          <a:solidFill>
            <a:srgbClr val="FFFFFF"/>
          </a:solidFill>
          <a:ln w="5080">
            <a:solidFill>
              <a:srgbClr val="D5E2E8"/>
            </a:solidFill>
          </a:ln>
        </p:spPr>
        <p:txBody>
          <a:bodyPr wrap="square" lIns="508" tIns="508" rIns="508" bIns="508" rtlCol="0" anchor="ctr">
            <a:normAutofit/>
          </a:bodyPr>
          <a:lstStyle/>
          <a:p>
            <a:pPr algn="l" indent="0" marL="0">
              <a:buNone/>
            </a:pPr>
            <a:r>
              <a:rPr lang="en-US" sz="820" dirty="0">
                <a:solidFill>
                  <a:srgbClr val="222222"/>
                </a:solidFill>
                <a:latin typeface="Aptos" pitchFamily="34" charset="0"/>
                <a:ea typeface="Aptos" pitchFamily="34" charset="-122"/>
                <a:cs typeface="Aptos" pitchFamily="34" charset="-120"/>
              </a:rPr>
              <a:t>79.68%</a:t>
            </a:r>
            <a:endParaRPr lang="en-US" sz="820" dirty="0"/>
          </a:p>
        </p:txBody>
      </p:sp>
      <p:sp>
        <p:nvSpPr>
          <p:cNvPr id="35" name="Text 32"/>
          <p:cNvSpPr/>
          <p:nvPr/>
        </p:nvSpPr>
        <p:spPr>
          <a:xfrm>
            <a:off x="7040880" y="3337560"/>
            <a:ext cx="1280160" cy="548640"/>
          </a:xfrm>
          <a:prstGeom prst="rect">
            <a:avLst/>
          </a:prstGeom>
          <a:solidFill>
            <a:srgbClr val="FFFFFF"/>
          </a:solidFill>
          <a:ln w="5080">
            <a:solidFill>
              <a:srgbClr val="D5E2E8"/>
            </a:solidFill>
          </a:ln>
        </p:spPr>
        <p:txBody>
          <a:bodyPr wrap="square" lIns="508" tIns="508" rIns="508" bIns="508" rtlCol="0" anchor="ctr">
            <a:normAutofit/>
          </a:bodyPr>
          <a:lstStyle/>
          <a:p>
            <a:pPr algn="l" indent="0" marL="0">
              <a:buNone/>
            </a:pPr>
            <a:r>
              <a:rPr lang="en-US" sz="820" dirty="0">
                <a:solidFill>
                  <a:srgbClr val="222222"/>
                </a:solidFill>
                <a:latin typeface="Aptos" pitchFamily="34" charset="0"/>
                <a:ea typeface="Aptos" pitchFamily="34" charset="-122"/>
                <a:cs typeface="Aptos" pitchFamily="34" charset="-120"/>
              </a:rPr>
              <a:t>91.80%</a:t>
            </a:r>
            <a:endParaRPr lang="en-US" sz="820" dirty="0"/>
          </a:p>
        </p:txBody>
      </p:sp>
      <p:sp>
        <p:nvSpPr>
          <p:cNvPr id="36" name="Text 33"/>
          <p:cNvSpPr/>
          <p:nvPr/>
        </p:nvSpPr>
        <p:spPr>
          <a:xfrm>
            <a:off x="640080" y="3886200"/>
            <a:ext cx="2240280" cy="548640"/>
          </a:xfrm>
          <a:prstGeom prst="rect">
            <a:avLst/>
          </a:prstGeom>
          <a:solidFill>
            <a:srgbClr val="EAF4F8"/>
          </a:solidFill>
          <a:ln w="5080">
            <a:solidFill>
              <a:srgbClr val="D5E2E8"/>
            </a:solidFill>
          </a:ln>
        </p:spPr>
        <p:txBody>
          <a:bodyPr wrap="square" lIns="508" tIns="508" rIns="508" bIns="508" rtlCol="0" anchor="ctr">
            <a:normAutofit/>
          </a:bodyPr>
          <a:lstStyle/>
          <a:p>
            <a:pPr algn="l" indent="0" marL="0">
              <a:buNone/>
            </a:pPr>
            <a:r>
              <a:rPr lang="en-US" sz="820" dirty="0">
                <a:solidFill>
                  <a:srgbClr val="222222"/>
                </a:solidFill>
                <a:latin typeface="Aptos" pitchFamily="34" charset="0"/>
                <a:ea typeface="Aptos" pitchFamily="34" charset="-122"/>
                <a:cs typeface="Aptos" pitchFamily="34" charset="-120"/>
              </a:rPr>
              <a:t>Regresión Logística</a:t>
            </a:r>
            <a:endParaRPr lang="en-US" sz="820" dirty="0"/>
          </a:p>
        </p:txBody>
      </p:sp>
      <p:sp>
        <p:nvSpPr>
          <p:cNvPr id="37" name="Text 34"/>
          <p:cNvSpPr/>
          <p:nvPr/>
        </p:nvSpPr>
        <p:spPr>
          <a:xfrm>
            <a:off x="2880360" y="3886200"/>
            <a:ext cx="1051560" cy="548640"/>
          </a:xfrm>
          <a:prstGeom prst="rect">
            <a:avLst/>
          </a:prstGeom>
          <a:solidFill>
            <a:srgbClr val="EAF4F8"/>
          </a:solidFill>
          <a:ln w="5080">
            <a:solidFill>
              <a:srgbClr val="D5E2E8"/>
            </a:solidFill>
          </a:ln>
        </p:spPr>
        <p:txBody>
          <a:bodyPr wrap="square" lIns="508" tIns="508" rIns="508" bIns="508" rtlCol="0" anchor="ctr">
            <a:normAutofit/>
          </a:bodyPr>
          <a:lstStyle/>
          <a:p>
            <a:pPr algn="l" indent="0" marL="0">
              <a:buNone/>
            </a:pPr>
            <a:r>
              <a:rPr lang="en-US" sz="820" dirty="0">
                <a:solidFill>
                  <a:srgbClr val="222222"/>
                </a:solidFill>
                <a:latin typeface="Aptos" pitchFamily="34" charset="0"/>
                <a:ea typeface="Aptos" pitchFamily="34" charset="-122"/>
                <a:cs typeface="Aptos" pitchFamily="34" charset="-120"/>
              </a:rPr>
              <a:t>84.42%</a:t>
            </a:r>
            <a:endParaRPr lang="en-US" sz="820" dirty="0"/>
          </a:p>
        </p:txBody>
      </p:sp>
      <p:sp>
        <p:nvSpPr>
          <p:cNvPr id="38" name="Text 35"/>
          <p:cNvSpPr/>
          <p:nvPr/>
        </p:nvSpPr>
        <p:spPr>
          <a:xfrm>
            <a:off x="3931920" y="3886200"/>
            <a:ext cx="1051560" cy="548640"/>
          </a:xfrm>
          <a:prstGeom prst="rect">
            <a:avLst/>
          </a:prstGeom>
          <a:solidFill>
            <a:srgbClr val="EAF4F8"/>
          </a:solidFill>
          <a:ln w="5080">
            <a:solidFill>
              <a:srgbClr val="D5E2E8"/>
            </a:solidFill>
          </a:ln>
        </p:spPr>
        <p:txBody>
          <a:bodyPr wrap="square" lIns="508" tIns="508" rIns="508" bIns="508" rtlCol="0" anchor="ctr">
            <a:normAutofit/>
          </a:bodyPr>
          <a:lstStyle/>
          <a:p>
            <a:pPr algn="l" indent="0" marL="0">
              <a:buNone/>
            </a:pPr>
            <a:r>
              <a:rPr lang="en-US" sz="820" dirty="0">
                <a:solidFill>
                  <a:srgbClr val="222222"/>
                </a:solidFill>
                <a:latin typeface="Aptos" pitchFamily="34" charset="0"/>
                <a:ea typeface="Aptos" pitchFamily="34" charset="-122"/>
                <a:cs typeface="Aptos" pitchFamily="34" charset="-120"/>
              </a:rPr>
              <a:t>83.05%</a:t>
            </a:r>
            <a:endParaRPr lang="en-US" sz="820" dirty="0"/>
          </a:p>
        </p:txBody>
      </p:sp>
      <p:sp>
        <p:nvSpPr>
          <p:cNvPr id="39" name="Text 36"/>
          <p:cNvSpPr/>
          <p:nvPr/>
        </p:nvSpPr>
        <p:spPr>
          <a:xfrm>
            <a:off x="4983480" y="3886200"/>
            <a:ext cx="1051560" cy="548640"/>
          </a:xfrm>
          <a:prstGeom prst="rect">
            <a:avLst/>
          </a:prstGeom>
          <a:solidFill>
            <a:srgbClr val="EAF4F8"/>
          </a:solidFill>
          <a:ln w="5080">
            <a:solidFill>
              <a:srgbClr val="D5E2E8"/>
            </a:solidFill>
          </a:ln>
        </p:spPr>
        <p:txBody>
          <a:bodyPr wrap="square" lIns="508" tIns="508" rIns="508" bIns="508" rtlCol="0" anchor="ctr">
            <a:normAutofit/>
          </a:bodyPr>
          <a:lstStyle/>
          <a:p>
            <a:pPr algn="l" indent="0" marL="0">
              <a:buNone/>
            </a:pPr>
            <a:r>
              <a:rPr lang="en-US" sz="820" dirty="0">
                <a:solidFill>
                  <a:srgbClr val="222222"/>
                </a:solidFill>
                <a:latin typeface="Aptos" pitchFamily="34" charset="0"/>
                <a:ea typeface="Aptos" pitchFamily="34" charset="-122"/>
                <a:cs typeface="Aptos" pitchFamily="34" charset="-120"/>
              </a:rPr>
              <a:t>72.60%</a:t>
            </a:r>
            <a:endParaRPr lang="en-US" sz="820" dirty="0"/>
          </a:p>
        </p:txBody>
      </p:sp>
      <p:sp>
        <p:nvSpPr>
          <p:cNvPr id="40" name="Text 37"/>
          <p:cNvSpPr/>
          <p:nvPr/>
        </p:nvSpPr>
        <p:spPr>
          <a:xfrm>
            <a:off x="6035040" y="3886200"/>
            <a:ext cx="1005840" cy="548640"/>
          </a:xfrm>
          <a:prstGeom prst="rect">
            <a:avLst/>
          </a:prstGeom>
          <a:solidFill>
            <a:srgbClr val="EAF4F8"/>
          </a:solidFill>
          <a:ln w="5080">
            <a:solidFill>
              <a:srgbClr val="D5E2E8"/>
            </a:solidFill>
          </a:ln>
        </p:spPr>
        <p:txBody>
          <a:bodyPr wrap="square" lIns="508" tIns="508" rIns="508" bIns="508" rtlCol="0" anchor="ctr">
            <a:normAutofit/>
          </a:bodyPr>
          <a:lstStyle/>
          <a:p>
            <a:pPr algn="l" indent="0" marL="0">
              <a:buNone/>
            </a:pPr>
            <a:r>
              <a:rPr lang="en-US" sz="820" dirty="0">
                <a:solidFill>
                  <a:srgbClr val="222222"/>
                </a:solidFill>
                <a:latin typeface="Aptos" pitchFamily="34" charset="0"/>
                <a:ea typeface="Aptos" pitchFamily="34" charset="-122"/>
                <a:cs typeface="Aptos" pitchFamily="34" charset="-120"/>
              </a:rPr>
              <a:t>77.48%</a:t>
            </a:r>
            <a:endParaRPr lang="en-US" sz="820" dirty="0"/>
          </a:p>
        </p:txBody>
      </p:sp>
      <p:sp>
        <p:nvSpPr>
          <p:cNvPr id="41" name="Text 38"/>
          <p:cNvSpPr/>
          <p:nvPr/>
        </p:nvSpPr>
        <p:spPr>
          <a:xfrm>
            <a:off x="7040880" y="3886200"/>
            <a:ext cx="1280160" cy="548640"/>
          </a:xfrm>
          <a:prstGeom prst="rect">
            <a:avLst/>
          </a:prstGeom>
          <a:solidFill>
            <a:srgbClr val="EAF4F8"/>
          </a:solidFill>
          <a:ln w="5080">
            <a:solidFill>
              <a:srgbClr val="D5E2E8"/>
            </a:solidFill>
          </a:ln>
        </p:spPr>
        <p:txBody>
          <a:bodyPr wrap="square" lIns="508" tIns="508" rIns="508" bIns="508" rtlCol="0" anchor="ctr">
            <a:normAutofit/>
          </a:bodyPr>
          <a:lstStyle/>
          <a:p>
            <a:pPr algn="l" indent="0" marL="0">
              <a:buNone/>
            </a:pPr>
            <a:r>
              <a:rPr lang="en-US" sz="820" dirty="0">
                <a:solidFill>
                  <a:srgbClr val="222222"/>
                </a:solidFill>
                <a:latin typeface="Aptos" pitchFamily="34" charset="0"/>
                <a:ea typeface="Aptos" pitchFamily="34" charset="-122"/>
                <a:cs typeface="Aptos" pitchFamily="34" charset="-120"/>
              </a:rPr>
              <a:t>90.21%</a:t>
            </a:r>
            <a:endParaRPr lang="en-US" sz="820" dirty="0"/>
          </a:p>
        </p:txBody>
      </p:sp>
      <p:sp>
        <p:nvSpPr>
          <p:cNvPr id="42" name="Text 39"/>
          <p:cNvSpPr/>
          <p:nvPr/>
        </p:nvSpPr>
        <p:spPr>
          <a:xfrm>
            <a:off x="640080" y="4434840"/>
            <a:ext cx="2240280" cy="548640"/>
          </a:xfrm>
          <a:prstGeom prst="rect">
            <a:avLst/>
          </a:prstGeom>
          <a:solidFill>
            <a:srgbClr val="FFFFFF"/>
          </a:solidFill>
          <a:ln w="5080">
            <a:solidFill>
              <a:srgbClr val="D5E2E8"/>
            </a:solidFill>
          </a:ln>
        </p:spPr>
        <p:txBody>
          <a:bodyPr wrap="square" lIns="508" tIns="508" rIns="508" bIns="508" rtlCol="0" anchor="ctr">
            <a:normAutofit/>
          </a:bodyPr>
          <a:lstStyle/>
          <a:p>
            <a:pPr algn="l" indent="0" marL="0">
              <a:buNone/>
            </a:pPr>
            <a:r>
              <a:rPr lang="en-US" sz="820" dirty="0">
                <a:solidFill>
                  <a:srgbClr val="222222"/>
                </a:solidFill>
                <a:latin typeface="Aptos" pitchFamily="34" charset="0"/>
                <a:ea typeface="Aptos" pitchFamily="34" charset="-122"/>
                <a:cs typeface="Aptos" pitchFamily="34" charset="-120"/>
              </a:rPr>
              <a:t>Red Neuronal (MLP)</a:t>
            </a:r>
            <a:endParaRPr lang="en-US" sz="820" dirty="0"/>
          </a:p>
        </p:txBody>
      </p:sp>
      <p:sp>
        <p:nvSpPr>
          <p:cNvPr id="43" name="Text 40"/>
          <p:cNvSpPr/>
          <p:nvPr/>
        </p:nvSpPr>
        <p:spPr>
          <a:xfrm>
            <a:off x="2880360" y="4434840"/>
            <a:ext cx="1051560" cy="548640"/>
          </a:xfrm>
          <a:prstGeom prst="rect">
            <a:avLst/>
          </a:prstGeom>
          <a:solidFill>
            <a:srgbClr val="FFFFFF"/>
          </a:solidFill>
          <a:ln w="5080">
            <a:solidFill>
              <a:srgbClr val="D5E2E8"/>
            </a:solidFill>
          </a:ln>
        </p:spPr>
        <p:txBody>
          <a:bodyPr wrap="square" lIns="508" tIns="508" rIns="508" bIns="508" rtlCol="0" anchor="ctr">
            <a:normAutofit/>
          </a:bodyPr>
          <a:lstStyle/>
          <a:p>
            <a:pPr algn="l" indent="0" marL="0">
              <a:buNone/>
            </a:pPr>
            <a:r>
              <a:rPr lang="en-US" sz="820" dirty="0">
                <a:solidFill>
                  <a:srgbClr val="222222"/>
                </a:solidFill>
                <a:latin typeface="Aptos" pitchFamily="34" charset="0"/>
                <a:ea typeface="Aptos" pitchFamily="34" charset="-122"/>
                <a:cs typeface="Aptos" pitchFamily="34" charset="-120"/>
              </a:rPr>
              <a:t>80.75%</a:t>
            </a:r>
            <a:endParaRPr lang="en-US" sz="820" dirty="0"/>
          </a:p>
        </p:txBody>
      </p:sp>
      <p:sp>
        <p:nvSpPr>
          <p:cNvPr id="44" name="Text 41"/>
          <p:cNvSpPr/>
          <p:nvPr/>
        </p:nvSpPr>
        <p:spPr>
          <a:xfrm>
            <a:off x="3931920" y="4434840"/>
            <a:ext cx="1051560" cy="548640"/>
          </a:xfrm>
          <a:prstGeom prst="rect">
            <a:avLst/>
          </a:prstGeom>
          <a:solidFill>
            <a:srgbClr val="FFFFFF"/>
          </a:solidFill>
          <a:ln w="5080">
            <a:solidFill>
              <a:srgbClr val="D5E2E8"/>
            </a:solidFill>
          </a:ln>
        </p:spPr>
        <p:txBody>
          <a:bodyPr wrap="square" lIns="508" tIns="508" rIns="508" bIns="508" rtlCol="0" anchor="ctr">
            <a:normAutofit/>
          </a:bodyPr>
          <a:lstStyle/>
          <a:p>
            <a:pPr algn="l" indent="0" marL="0">
              <a:buNone/>
            </a:pPr>
            <a:r>
              <a:rPr lang="en-US" sz="820" dirty="0">
                <a:solidFill>
                  <a:srgbClr val="222222"/>
                </a:solidFill>
                <a:latin typeface="Aptos" pitchFamily="34" charset="0"/>
                <a:ea typeface="Aptos" pitchFamily="34" charset="-122"/>
                <a:cs typeface="Aptos" pitchFamily="34" charset="-120"/>
              </a:rPr>
              <a:t>74.60%</a:t>
            </a:r>
            <a:endParaRPr lang="en-US" sz="820" dirty="0"/>
          </a:p>
        </p:txBody>
      </p:sp>
      <p:sp>
        <p:nvSpPr>
          <p:cNvPr id="45" name="Text 42"/>
          <p:cNvSpPr/>
          <p:nvPr/>
        </p:nvSpPr>
        <p:spPr>
          <a:xfrm>
            <a:off x="4983480" y="4434840"/>
            <a:ext cx="1051560" cy="548640"/>
          </a:xfrm>
          <a:prstGeom prst="rect">
            <a:avLst/>
          </a:prstGeom>
          <a:solidFill>
            <a:srgbClr val="FFFFFF"/>
          </a:solidFill>
          <a:ln w="5080">
            <a:solidFill>
              <a:srgbClr val="D5E2E8"/>
            </a:solidFill>
          </a:ln>
        </p:spPr>
        <p:txBody>
          <a:bodyPr wrap="square" lIns="508" tIns="508" rIns="508" bIns="508" rtlCol="0" anchor="ctr">
            <a:normAutofit/>
          </a:bodyPr>
          <a:lstStyle/>
          <a:p>
            <a:pPr algn="l" indent="0" marL="0">
              <a:buNone/>
            </a:pPr>
            <a:r>
              <a:rPr lang="en-US" sz="820" dirty="0">
                <a:solidFill>
                  <a:srgbClr val="222222"/>
                </a:solidFill>
                <a:latin typeface="Aptos" pitchFamily="34" charset="0"/>
                <a:ea typeface="Aptos" pitchFamily="34" charset="-122"/>
                <a:cs typeface="Aptos" pitchFamily="34" charset="-120"/>
              </a:rPr>
              <a:t>72.53%</a:t>
            </a:r>
            <a:endParaRPr lang="en-US" sz="820" dirty="0"/>
          </a:p>
        </p:txBody>
      </p:sp>
      <p:sp>
        <p:nvSpPr>
          <p:cNvPr id="46" name="Text 43"/>
          <p:cNvSpPr/>
          <p:nvPr/>
        </p:nvSpPr>
        <p:spPr>
          <a:xfrm>
            <a:off x="6035040" y="4434840"/>
            <a:ext cx="1005840" cy="548640"/>
          </a:xfrm>
          <a:prstGeom prst="rect">
            <a:avLst/>
          </a:prstGeom>
          <a:solidFill>
            <a:srgbClr val="FFFFFF"/>
          </a:solidFill>
          <a:ln w="5080">
            <a:solidFill>
              <a:srgbClr val="D5E2E8"/>
            </a:solidFill>
          </a:ln>
        </p:spPr>
        <p:txBody>
          <a:bodyPr wrap="square" lIns="508" tIns="508" rIns="508" bIns="508" rtlCol="0" anchor="ctr">
            <a:normAutofit/>
          </a:bodyPr>
          <a:lstStyle/>
          <a:p>
            <a:pPr algn="l" indent="0" marL="0">
              <a:buNone/>
            </a:pPr>
            <a:r>
              <a:rPr lang="en-US" sz="820" dirty="0">
                <a:solidFill>
                  <a:srgbClr val="222222"/>
                </a:solidFill>
                <a:latin typeface="Aptos" pitchFamily="34" charset="0"/>
                <a:ea typeface="Aptos" pitchFamily="34" charset="-122"/>
                <a:cs typeface="Aptos" pitchFamily="34" charset="-120"/>
              </a:rPr>
              <a:t>73.55%</a:t>
            </a:r>
            <a:endParaRPr lang="en-US" sz="820" dirty="0"/>
          </a:p>
        </p:txBody>
      </p:sp>
      <p:sp>
        <p:nvSpPr>
          <p:cNvPr id="47" name="Text 44"/>
          <p:cNvSpPr/>
          <p:nvPr/>
        </p:nvSpPr>
        <p:spPr>
          <a:xfrm>
            <a:off x="7040880" y="4434840"/>
            <a:ext cx="1280160" cy="548640"/>
          </a:xfrm>
          <a:prstGeom prst="rect">
            <a:avLst/>
          </a:prstGeom>
          <a:solidFill>
            <a:srgbClr val="FFFFFF"/>
          </a:solidFill>
          <a:ln w="5080">
            <a:solidFill>
              <a:srgbClr val="D5E2E8"/>
            </a:solidFill>
          </a:ln>
        </p:spPr>
        <p:txBody>
          <a:bodyPr wrap="square" lIns="508" tIns="508" rIns="508" bIns="508" rtlCol="0" anchor="ctr">
            <a:normAutofit/>
          </a:bodyPr>
          <a:lstStyle/>
          <a:p>
            <a:pPr algn="l" indent="0" marL="0">
              <a:buNone/>
            </a:pPr>
            <a:r>
              <a:rPr lang="en-US" sz="820" dirty="0">
                <a:solidFill>
                  <a:srgbClr val="222222"/>
                </a:solidFill>
                <a:latin typeface="Aptos" pitchFamily="34" charset="0"/>
                <a:ea typeface="Aptos" pitchFamily="34" charset="-122"/>
                <a:cs typeface="Aptos" pitchFamily="34" charset="-120"/>
              </a:rPr>
              <a:t>87.01%</a:t>
            </a:r>
            <a:endParaRPr lang="en-US" sz="820" dirty="0"/>
          </a:p>
        </p:txBody>
      </p:sp>
      <p:sp>
        <p:nvSpPr>
          <p:cNvPr id="48" name="Text 45"/>
          <p:cNvSpPr/>
          <p:nvPr/>
        </p:nvSpPr>
        <p:spPr>
          <a:xfrm>
            <a:off x="640080" y="4983480"/>
            <a:ext cx="2240280" cy="548640"/>
          </a:xfrm>
          <a:prstGeom prst="rect">
            <a:avLst/>
          </a:prstGeom>
          <a:solidFill>
            <a:srgbClr val="EAF4F8"/>
          </a:solidFill>
          <a:ln w="5080">
            <a:solidFill>
              <a:srgbClr val="D5E2E8"/>
            </a:solidFill>
          </a:ln>
        </p:spPr>
        <p:txBody>
          <a:bodyPr wrap="square" lIns="508" tIns="508" rIns="508" bIns="508" rtlCol="0" anchor="ctr">
            <a:normAutofit/>
          </a:bodyPr>
          <a:lstStyle/>
          <a:p>
            <a:pPr algn="l" indent="0" marL="0">
              <a:buNone/>
            </a:pPr>
            <a:r>
              <a:rPr lang="en-US" sz="820" dirty="0">
                <a:solidFill>
                  <a:srgbClr val="222222"/>
                </a:solidFill>
                <a:latin typeface="Aptos" pitchFamily="34" charset="0"/>
                <a:ea typeface="Aptos" pitchFamily="34" charset="-122"/>
                <a:cs typeface="Aptos" pitchFamily="34" charset="-120"/>
              </a:rPr>
              <a:t>Árbol de Decisión</a:t>
            </a:r>
            <a:endParaRPr lang="en-US" sz="820" dirty="0"/>
          </a:p>
        </p:txBody>
      </p:sp>
      <p:sp>
        <p:nvSpPr>
          <p:cNvPr id="49" name="Text 46"/>
          <p:cNvSpPr/>
          <p:nvPr/>
        </p:nvSpPr>
        <p:spPr>
          <a:xfrm>
            <a:off x="2880360" y="4983480"/>
            <a:ext cx="1051560" cy="548640"/>
          </a:xfrm>
          <a:prstGeom prst="rect">
            <a:avLst/>
          </a:prstGeom>
          <a:solidFill>
            <a:srgbClr val="EAF4F8"/>
          </a:solidFill>
          <a:ln w="5080">
            <a:solidFill>
              <a:srgbClr val="D5E2E8"/>
            </a:solidFill>
          </a:ln>
        </p:spPr>
        <p:txBody>
          <a:bodyPr wrap="square" lIns="508" tIns="508" rIns="508" bIns="508" rtlCol="0" anchor="ctr">
            <a:normAutofit/>
          </a:bodyPr>
          <a:lstStyle/>
          <a:p>
            <a:pPr algn="l" indent="0" marL="0">
              <a:buNone/>
            </a:pPr>
            <a:r>
              <a:rPr lang="en-US" sz="820" dirty="0">
                <a:solidFill>
                  <a:srgbClr val="222222"/>
                </a:solidFill>
                <a:latin typeface="Aptos" pitchFamily="34" charset="0"/>
                <a:ea typeface="Aptos" pitchFamily="34" charset="-122"/>
                <a:cs typeface="Aptos" pitchFamily="34" charset="-120"/>
              </a:rPr>
              <a:t>80.64%</a:t>
            </a:r>
            <a:endParaRPr lang="en-US" sz="820" dirty="0"/>
          </a:p>
        </p:txBody>
      </p:sp>
      <p:sp>
        <p:nvSpPr>
          <p:cNvPr id="50" name="Text 47"/>
          <p:cNvSpPr/>
          <p:nvPr/>
        </p:nvSpPr>
        <p:spPr>
          <a:xfrm>
            <a:off x="3931920" y="4983480"/>
            <a:ext cx="1051560" cy="548640"/>
          </a:xfrm>
          <a:prstGeom prst="rect">
            <a:avLst/>
          </a:prstGeom>
          <a:solidFill>
            <a:srgbClr val="EAF4F8"/>
          </a:solidFill>
          <a:ln w="5080">
            <a:solidFill>
              <a:srgbClr val="D5E2E8"/>
            </a:solidFill>
          </a:ln>
        </p:spPr>
        <p:txBody>
          <a:bodyPr wrap="square" lIns="508" tIns="508" rIns="508" bIns="508" rtlCol="0" anchor="ctr">
            <a:normAutofit/>
          </a:bodyPr>
          <a:lstStyle/>
          <a:p>
            <a:pPr algn="l" indent="0" marL="0">
              <a:buNone/>
            </a:pPr>
            <a:r>
              <a:rPr lang="en-US" sz="820" dirty="0">
                <a:solidFill>
                  <a:srgbClr val="222222"/>
                </a:solidFill>
                <a:latin typeface="Aptos" pitchFamily="34" charset="0"/>
                <a:ea typeface="Aptos" pitchFamily="34" charset="-122"/>
                <a:cs typeface="Aptos" pitchFamily="34" charset="-120"/>
              </a:rPr>
              <a:t>73.40%</a:t>
            </a:r>
            <a:endParaRPr lang="en-US" sz="820" dirty="0"/>
          </a:p>
        </p:txBody>
      </p:sp>
      <p:sp>
        <p:nvSpPr>
          <p:cNvPr id="51" name="Text 48"/>
          <p:cNvSpPr/>
          <p:nvPr/>
        </p:nvSpPr>
        <p:spPr>
          <a:xfrm>
            <a:off x="4983480" y="4983480"/>
            <a:ext cx="1051560" cy="548640"/>
          </a:xfrm>
          <a:prstGeom prst="rect">
            <a:avLst/>
          </a:prstGeom>
          <a:solidFill>
            <a:srgbClr val="EAF4F8"/>
          </a:solidFill>
          <a:ln w="5080">
            <a:solidFill>
              <a:srgbClr val="D5E2E8"/>
            </a:solidFill>
          </a:ln>
        </p:spPr>
        <p:txBody>
          <a:bodyPr wrap="square" lIns="508" tIns="508" rIns="508" bIns="508" rtlCol="0" anchor="ctr">
            <a:normAutofit/>
          </a:bodyPr>
          <a:lstStyle/>
          <a:p>
            <a:pPr algn="l" indent="0" marL="0">
              <a:buNone/>
            </a:pPr>
            <a:r>
              <a:rPr lang="en-US" sz="820" dirty="0">
                <a:solidFill>
                  <a:srgbClr val="222222"/>
                </a:solidFill>
                <a:latin typeface="Aptos" pitchFamily="34" charset="0"/>
                <a:ea typeface="Aptos" pitchFamily="34" charset="-122"/>
                <a:cs typeface="Aptos" pitchFamily="34" charset="-120"/>
              </a:rPr>
              <a:t>74.55%</a:t>
            </a:r>
            <a:endParaRPr lang="en-US" sz="820" dirty="0"/>
          </a:p>
        </p:txBody>
      </p:sp>
      <p:sp>
        <p:nvSpPr>
          <p:cNvPr id="52" name="Text 49"/>
          <p:cNvSpPr/>
          <p:nvPr/>
        </p:nvSpPr>
        <p:spPr>
          <a:xfrm>
            <a:off x="6035040" y="4983480"/>
            <a:ext cx="1005840" cy="548640"/>
          </a:xfrm>
          <a:prstGeom prst="rect">
            <a:avLst/>
          </a:prstGeom>
          <a:solidFill>
            <a:srgbClr val="EAF4F8"/>
          </a:solidFill>
          <a:ln w="5080">
            <a:solidFill>
              <a:srgbClr val="D5E2E8"/>
            </a:solidFill>
          </a:ln>
        </p:spPr>
        <p:txBody>
          <a:bodyPr wrap="square" lIns="508" tIns="508" rIns="508" bIns="508" rtlCol="0" anchor="ctr">
            <a:normAutofit/>
          </a:bodyPr>
          <a:lstStyle/>
          <a:p>
            <a:pPr algn="l" indent="0" marL="0">
              <a:buNone/>
            </a:pPr>
            <a:r>
              <a:rPr lang="en-US" sz="820" dirty="0">
                <a:solidFill>
                  <a:srgbClr val="222222"/>
                </a:solidFill>
                <a:latin typeface="Aptos" pitchFamily="34" charset="0"/>
                <a:ea typeface="Aptos" pitchFamily="34" charset="-122"/>
                <a:cs typeface="Aptos" pitchFamily="34" charset="-120"/>
              </a:rPr>
              <a:t>73.97%</a:t>
            </a:r>
            <a:endParaRPr lang="en-US" sz="820" dirty="0"/>
          </a:p>
        </p:txBody>
      </p:sp>
      <p:sp>
        <p:nvSpPr>
          <p:cNvPr id="53" name="Text 50"/>
          <p:cNvSpPr/>
          <p:nvPr/>
        </p:nvSpPr>
        <p:spPr>
          <a:xfrm>
            <a:off x="7040880" y="4983480"/>
            <a:ext cx="1280160" cy="548640"/>
          </a:xfrm>
          <a:prstGeom prst="rect">
            <a:avLst/>
          </a:prstGeom>
          <a:solidFill>
            <a:srgbClr val="EAF4F8"/>
          </a:solidFill>
          <a:ln w="5080">
            <a:solidFill>
              <a:srgbClr val="D5E2E8"/>
            </a:solidFill>
          </a:ln>
        </p:spPr>
        <p:txBody>
          <a:bodyPr wrap="square" lIns="508" tIns="508" rIns="508" bIns="508" rtlCol="0" anchor="ctr">
            <a:normAutofit/>
          </a:bodyPr>
          <a:lstStyle/>
          <a:p>
            <a:pPr algn="l" indent="0" marL="0">
              <a:buNone/>
            </a:pPr>
            <a:r>
              <a:rPr lang="en-US" sz="820" dirty="0">
                <a:solidFill>
                  <a:srgbClr val="222222"/>
                </a:solidFill>
                <a:latin typeface="Aptos" pitchFamily="34" charset="0"/>
                <a:ea typeface="Aptos" pitchFamily="34" charset="-122"/>
                <a:cs typeface="Aptos" pitchFamily="34" charset="-120"/>
              </a:rPr>
              <a:t>79.38%</a:t>
            </a:r>
            <a:endParaRPr lang="en-US" sz="820" dirty="0"/>
          </a:p>
        </p:txBody>
      </p:sp>
      <p:sp>
        <p:nvSpPr>
          <p:cNvPr id="54" name="Text 51"/>
          <p:cNvSpPr/>
          <p:nvPr/>
        </p:nvSpPr>
        <p:spPr>
          <a:xfrm>
            <a:off x="8823960" y="1371600"/>
            <a:ext cx="1325880" cy="377190"/>
          </a:xfrm>
          <a:prstGeom prst="rect">
            <a:avLst/>
          </a:prstGeom>
          <a:solidFill>
            <a:srgbClr val="EAF4F8"/>
          </a:solidFill>
          <a:ln>
            <a:solidFill>
              <a:srgbClr val="EAF4F8"/>
            </a:solidFill>
          </a:ln>
        </p:spPr>
        <p:txBody>
          <a:bodyPr wrap="square" lIns="635" tIns="635" rIns="635" bIns="635" rtlCol="0" anchor="ctr">
            <a:normAutofit/>
          </a:bodyPr>
          <a:lstStyle/>
          <a:p>
            <a:pPr algn="ctr" indent="0" marL="0">
              <a:buNone/>
            </a:pPr>
            <a:r>
              <a:rPr lang="en-US" sz="2200" b="1" dirty="0">
                <a:solidFill>
                  <a:srgbClr val="008C95"/>
                </a:solidFill>
                <a:latin typeface="Aptos" pitchFamily="34" charset="0"/>
                <a:ea typeface="Aptos" pitchFamily="34" charset="-122"/>
                <a:cs typeface="Aptos" pitchFamily="34" charset="-120"/>
              </a:rPr>
              <a:t>93.58%</a:t>
            </a:r>
            <a:endParaRPr lang="en-US" sz="2200" dirty="0"/>
          </a:p>
        </p:txBody>
      </p:sp>
      <p:sp>
        <p:nvSpPr>
          <p:cNvPr id="55" name="Text 52"/>
          <p:cNvSpPr/>
          <p:nvPr/>
        </p:nvSpPr>
        <p:spPr>
          <a:xfrm>
            <a:off x="8823960" y="1748790"/>
            <a:ext cx="1325880" cy="274320"/>
          </a:xfrm>
          <a:prstGeom prst="rect">
            <a:avLst/>
          </a:prstGeom>
          <a:solidFill>
            <a:srgbClr val="EAF4F8"/>
          </a:solidFill>
          <a:ln>
            <a:solidFill>
              <a:srgbClr val="EAF4F8"/>
            </a:solidFill>
          </a:ln>
        </p:spPr>
        <p:txBody>
          <a:bodyPr wrap="square" lIns="635" tIns="635" rIns="635" bIns="635" rtlCol="0" anchor="ctr">
            <a:normAutofit/>
          </a:bodyPr>
          <a:lstStyle/>
          <a:p>
            <a:pPr algn="ctr" indent="0" marL="0">
              <a:buNone/>
            </a:pPr>
            <a:r>
              <a:rPr lang="en-US" sz="850" dirty="0">
                <a:solidFill>
                  <a:srgbClr val="6B7280"/>
                </a:solidFill>
                <a:latin typeface="Aptos" pitchFamily="34" charset="0"/>
                <a:ea typeface="Aptos" pitchFamily="34" charset="-122"/>
                <a:cs typeface="Aptos" pitchFamily="34" charset="-120"/>
              </a:rPr>
              <a:t>ROC AUC LightGBM</a:t>
            </a:r>
            <a:endParaRPr lang="en-US" sz="850" dirty="0"/>
          </a:p>
        </p:txBody>
      </p:sp>
      <p:sp>
        <p:nvSpPr>
          <p:cNvPr id="56" name="Text 53"/>
          <p:cNvSpPr/>
          <p:nvPr/>
        </p:nvSpPr>
        <p:spPr>
          <a:xfrm>
            <a:off x="8823960" y="2267712"/>
            <a:ext cx="1325880" cy="377190"/>
          </a:xfrm>
          <a:prstGeom prst="rect">
            <a:avLst/>
          </a:prstGeom>
          <a:solidFill>
            <a:srgbClr val="FFF2E6"/>
          </a:solidFill>
          <a:ln>
            <a:solidFill>
              <a:srgbClr val="FFF2E6"/>
            </a:solidFill>
          </a:ln>
        </p:spPr>
        <p:txBody>
          <a:bodyPr wrap="square" lIns="635" tIns="635" rIns="635" bIns="635" rtlCol="0" anchor="ctr">
            <a:normAutofit/>
          </a:bodyPr>
          <a:lstStyle/>
          <a:p>
            <a:pPr algn="ctr" indent="0" marL="0">
              <a:buNone/>
            </a:pPr>
            <a:r>
              <a:rPr lang="en-US" sz="2200" b="1" dirty="0">
                <a:solidFill>
                  <a:srgbClr val="E67E22"/>
                </a:solidFill>
                <a:latin typeface="Aptos" pitchFamily="34" charset="0"/>
                <a:ea typeface="Aptos" pitchFamily="34" charset="-122"/>
                <a:cs typeface="Aptos" pitchFamily="34" charset="-120"/>
              </a:rPr>
              <a:t>78.59%</a:t>
            </a:r>
            <a:endParaRPr lang="en-US" sz="2200" dirty="0"/>
          </a:p>
        </p:txBody>
      </p:sp>
      <p:sp>
        <p:nvSpPr>
          <p:cNvPr id="57" name="Text 54"/>
          <p:cNvSpPr/>
          <p:nvPr/>
        </p:nvSpPr>
        <p:spPr>
          <a:xfrm>
            <a:off x="8823960" y="2644902"/>
            <a:ext cx="1325880" cy="274320"/>
          </a:xfrm>
          <a:prstGeom prst="rect">
            <a:avLst/>
          </a:prstGeom>
          <a:solidFill>
            <a:srgbClr val="FFF2E6"/>
          </a:solidFill>
          <a:ln>
            <a:solidFill>
              <a:srgbClr val="FFF2E6"/>
            </a:solidFill>
          </a:ln>
        </p:spPr>
        <p:txBody>
          <a:bodyPr wrap="square" lIns="635" tIns="635" rIns="635" bIns="635" rtlCol="0" anchor="ctr">
            <a:normAutofit/>
          </a:bodyPr>
          <a:lstStyle/>
          <a:p>
            <a:pPr algn="ctr" indent="0" marL="0">
              <a:buNone/>
            </a:pPr>
            <a:r>
              <a:rPr lang="en-US" sz="850" dirty="0">
                <a:solidFill>
                  <a:srgbClr val="6B7280"/>
                </a:solidFill>
                <a:latin typeface="Aptos" pitchFamily="34" charset="0"/>
                <a:ea typeface="Aptos" pitchFamily="34" charset="-122"/>
                <a:cs typeface="Aptos" pitchFamily="34" charset="-120"/>
              </a:rPr>
              <a:t>recall</a:t>
            </a:r>
            <a:endParaRPr lang="en-US" sz="850" dirty="0"/>
          </a:p>
        </p:txBody>
      </p:sp>
      <p:sp>
        <p:nvSpPr>
          <p:cNvPr id="58" name="Text 55"/>
          <p:cNvSpPr/>
          <p:nvPr/>
        </p:nvSpPr>
        <p:spPr>
          <a:xfrm>
            <a:off x="8823960" y="3163824"/>
            <a:ext cx="1325880" cy="377190"/>
          </a:xfrm>
          <a:prstGeom prst="rect">
            <a:avLst/>
          </a:prstGeom>
          <a:solidFill>
            <a:srgbClr val="EAF4F8"/>
          </a:solidFill>
          <a:ln>
            <a:solidFill>
              <a:srgbClr val="EAF4F8"/>
            </a:solidFill>
          </a:ln>
        </p:spPr>
        <p:txBody>
          <a:bodyPr wrap="square" lIns="635" tIns="635" rIns="635" bIns="635" rtlCol="0" anchor="ctr">
            <a:normAutofit/>
          </a:bodyPr>
          <a:lstStyle/>
          <a:p>
            <a:pPr algn="ctr" indent="0" marL="0">
              <a:buNone/>
            </a:pPr>
            <a:r>
              <a:rPr lang="en-US" sz="2200" b="1" dirty="0">
                <a:solidFill>
                  <a:srgbClr val="008C95"/>
                </a:solidFill>
                <a:latin typeface="Aptos" pitchFamily="34" charset="0"/>
                <a:ea typeface="Aptos" pitchFamily="34" charset="-122"/>
                <a:cs typeface="Aptos" pitchFamily="34" charset="-120"/>
              </a:rPr>
              <a:t>82.45%</a:t>
            </a:r>
            <a:endParaRPr lang="en-US" sz="2200" dirty="0"/>
          </a:p>
        </p:txBody>
      </p:sp>
      <p:sp>
        <p:nvSpPr>
          <p:cNvPr id="59" name="Text 56"/>
          <p:cNvSpPr/>
          <p:nvPr/>
        </p:nvSpPr>
        <p:spPr>
          <a:xfrm>
            <a:off x="8823960" y="3541014"/>
            <a:ext cx="1325880" cy="274320"/>
          </a:xfrm>
          <a:prstGeom prst="rect">
            <a:avLst/>
          </a:prstGeom>
          <a:solidFill>
            <a:srgbClr val="EAF4F8"/>
          </a:solidFill>
          <a:ln>
            <a:solidFill>
              <a:srgbClr val="EAF4F8"/>
            </a:solidFill>
          </a:ln>
        </p:spPr>
        <p:txBody>
          <a:bodyPr wrap="square" lIns="635" tIns="635" rIns="635" bIns="635" rtlCol="0" anchor="ctr">
            <a:normAutofit/>
          </a:bodyPr>
          <a:lstStyle/>
          <a:p>
            <a:pPr algn="ctr" indent="0" marL="0">
              <a:buNone/>
            </a:pPr>
            <a:r>
              <a:rPr lang="en-US" sz="850" dirty="0">
                <a:solidFill>
                  <a:srgbClr val="6B7280"/>
                </a:solidFill>
                <a:latin typeface="Aptos" pitchFamily="34" charset="0"/>
                <a:ea typeface="Aptos" pitchFamily="34" charset="-122"/>
                <a:cs typeface="Aptos" pitchFamily="34" charset="-120"/>
              </a:rPr>
              <a:t>F1-score</a:t>
            </a:r>
            <a:endParaRPr lang="en-US" sz="850" dirty="0"/>
          </a:p>
        </p:txBody>
      </p:sp>
      <p:sp>
        <p:nvSpPr>
          <p:cNvPr id="60" name="Text 57"/>
          <p:cNvSpPr/>
          <p:nvPr/>
        </p:nvSpPr>
        <p:spPr>
          <a:xfrm>
            <a:off x="8595360" y="4343400"/>
            <a:ext cx="2057400" cy="228600"/>
          </a:xfrm>
          <a:prstGeom prst="rect">
            <a:avLst/>
          </a:prstGeom>
          <a:noFill/>
          <a:ln/>
        </p:spPr>
        <p:txBody>
          <a:bodyPr wrap="square" lIns="635" tIns="635" rIns="635" bIns="635" rtlCol="0" anchor="t">
            <a:normAutofit/>
          </a:bodyPr>
          <a:lstStyle/>
          <a:p>
            <a:pPr algn="l" indent="0" marL="0">
              <a:buNone/>
            </a:pPr>
            <a:r>
              <a:rPr lang="en-US" sz="1100" b="1" dirty="0">
                <a:solidFill>
                  <a:srgbClr val="17365D"/>
                </a:solidFill>
                <a:latin typeface="Aptos" pitchFamily="34" charset="0"/>
                <a:ea typeface="Aptos" pitchFamily="34" charset="-122"/>
                <a:cs typeface="Aptos" pitchFamily="34" charset="-120"/>
              </a:rPr>
              <a:t>Lectura principal</a:t>
            </a:r>
            <a:endParaRPr lang="en-US" sz="1100" dirty="0"/>
          </a:p>
        </p:txBody>
      </p:sp>
      <p:sp>
        <p:nvSpPr>
          <p:cNvPr id="61" name="Text 58"/>
          <p:cNvSpPr/>
          <p:nvPr/>
        </p:nvSpPr>
        <p:spPr>
          <a:xfrm>
            <a:off x="8595360" y="4645152"/>
            <a:ext cx="2560320" cy="960120"/>
          </a:xfrm>
          <a:prstGeom prst="rect">
            <a:avLst/>
          </a:prstGeom>
          <a:noFill/>
          <a:ln/>
        </p:spPr>
        <p:txBody>
          <a:bodyPr wrap="square" lIns="508" tIns="508" rIns="508" bIns="508" rtlCol="0" anchor="ctr">
            <a:normAutofit/>
          </a:bodyPr>
          <a:lstStyle/>
          <a:p>
            <a:r>
              <a:rPr lang="en-US" sz="930" dirty="0">
                <a:solidFill>
                  <a:srgbClr val="222222"/>
                </a:solidFill>
                <a:latin typeface="Aptos" pitchFamily="34" charset="0"/>
                <a:ea typeface="Aptos" pitchFamily="34" charset="-122"/>
                <a:cs typeface="Aptos" pitchFamily="34" charset="-120"/>
              </a:rPr>
              <a:t>LightGBM queda primero en las cinco métricas.</a:t>
            </a:r>
            <a:endParaRPr lang="en-US" sz="930" dirty="0"/>
          </a:p>
          <a:p>
            <a:r>
              <a:rPr lang="en-US" sz="930" dirty="0">
                <a:solidFill>
                  <a:srgbClr val="222222"/>
                </a:solidFill>
                <a:latin typeface="Aptos" pitchFamily="34" charset="0"/>
                <a:ea typeface="Aptos" pitchFamily="34" charset="-122"/>
                <a:cs typeface="Aptos" pitchFamily="34" charset="-120"/>
              </a:rPr>
              <a:t>XGBoost queda muy cerca y debe validarse como candidato alternativo.</a:t>
            </a:r>
            <a:endParaRPr lang="en-US" sz="930" dirty="0"/>
          </a:p>
          <a:p>
            <a:r>
              <a:rPr lang="en-US" sz="930" dirty="0">
                <a:solidFill>
                  <a:srgbClr val="222222"/>
                </a:solidFill>
                <a:latin typeface="Aptos" pitchFamily="34" charset="0"/>
                <a:ea typeface="Aptos" pitchFamily="34" charset="-122"/>
                <a:cs typeface="Aptos" pitchFamily="34" charset="-120"/>
              </a:rPr>
              <a:t>Los modelos de boosting son los más competitivos en esta base tabular.</a:t>
            </a:r>
            <a:endParaRPr lang="en-US" sz="930" dirty="0"/>
          </a:p>
        </p:txBody>
      </p:sp>
      <p:sp>
        <p:nvSpPr>
          <p:cNvPr id="62" name="Text 59"/>
          <p:cNvSpPr/>
          <p:nvPr/>
        </p:nvSpPr>
        <p:spPr>
          <a:xfrm>
            <a:off x="8778240" y="6574536"/>
            <a:ext cx="2560320" cy="146304"/>
          </a:xfrm>
          <a:prstGeom prst="rect">
            <a:avLst/>
          </a:prstGeom>
          <a:noFill/>
          <a:ln/>
        </p:spPr>
        <p:txBody>
          <a:bodyPr wrap="square" lIns="635" tIns="635" rIns="635" bIns="635" rtlCol="0" anchor="t">
            <a:normAutofit/>
          </a:bodyPr>
          <a:lstStyle/>
          <a:p>
            <a:pPr algn="r" indent="0" marL="0">
              <a:buNone/>
            </a:pPr>
            <a:r>
              <a:rPr lang="en-US" sz="580" dirty="0">
                <a:solidFill>
                  <a:srgbClr val="6B7280"/>
                </a:solidFill>
                <a:latin typeface="Aptos" pitchFamily="34" charset="0"/>
                <a:ea typeface="Aptos" pitchFamily="34" charset="-122"/>
                <a:cs typeface="Aptos" pitchFamily="34" charset="-120"/>
              </a:rPr>
              <a:t>Trabajo Final · Créditos de Consumo</a:t>
            </a:r>
            <a:endParaRPr lang="en-US" sz="580" dirty="0"/>
          </a:p>
        </p:txBody>
      </p:sp>
      <p:sp>
        <p:nvSpPr>
          <p:cNvPr id="63" name="Text 60"/>
          <p:cNvSpPr/>
          <p:nvPr/>
        </p:nvSpPr>
        <p:spPr>
          <a:xfrm>
            <a:off x="11521440" y="6565392"/>
            <a:ext cx="182880" cy="146304"/>
          </a:xfrm>
          <a:prstGeom prst="rect">
            <a:avLst/>
          </a:prstGeom>
          <a:noFill/>
          <a:ln/>
        </p:spPr>
        <p:txBody>
          <a:bodyPr wrap="square" lIns="635" tIns="635" rIns="635" bIns="635" rtlCol="0" anchor="t">
            <a:normAutofit/>
          </a:bodyPr>
          <a:lstStyle/>
          <a:p>
            <a:pPr algn="r" indent="0" marL="0">
              <a:buNone/>
            </a:pPr>
            <a:r>
              <a:rPr lang="en-US" sz="600" dirty="0">
                <a:solidFill>
                  <a:srgbClr val="6B7280"/>
                </a:solidFill>
                <a:latin typeface="Aptos" pitchFamily="34" charset="0"/>
                <a:ea typeface="Aptos" pitchFamily="34" charset="-122"/>
                <a:cs typeface="Aptos" pitchFamily="34" charset="-120"/>
              </a:rPr>
              <a:t>16</a:t>
            </a:r>
            <a:endParaRPr lang="en-US" sz="600"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 17">
    <p:spTree>
      <p:nvGrpSpPr>
        <p:cNvPr id="1" name=""/>
        <p:cNvGrpSpPr/>
        <p:nvPr/>
      </p:nvGrpSpPr>
      <p:grpSpPr>
        <a:xfrm>
          <a:off x="0" y="0"/>
          <a:ext cx="0" cy="0"/>
          <a:chOff x="0" y="0"/>
          <a:chExt cx="0" cy="0"/>
        </a:xfrm>
      </p:grpSpPr>
      <p:sp>
        <p:nvSpPr>
          <p:cNvPr id="2" name="Text 0"/>
          <p:cNvSpPr/>
          <p:nvPr/>
        </p:nvSpPr>
        <p:spPr>
          <a:xfrm>
            <a:off x="429768" y="201168"/>
            <a:ext cx="1097280" cy="201168"/>
          </a:xfrm>
          <a:prstGeom prst="rect">
            <a:avLst/>
          </a:prstGeom>
          <a:noFill/>
          <a:ln/>
        </p:spPr>
        <p:txBody>
          <a:bodyPr wrap="square" lIns="635" tIns="635" rIns="635" bIns="635" rtlCol="0" anchor="t">
            <a:normAutofit/>
          </a:bodyPr>
          <a:lstStyle/>
          <a:p>
            <a:pPr algn="l" indent="0" marL="0">
              <a:buNone/>
            </a:pPr>
            <a:r>
              <a:rPr lang="en-US" sz="650" b="1" dirty="0">
                <a:solidFill>
                  <a:srgbClr val="008C95"/>
                </a:solidFill>
                <a:latin typeface="Aptos" pitchFamily="34" charset="0"/>
                <a:ea typeface="Aptos" pitchFamily="34" charset="-122"/>
                <a:cs typeface="Aptos" pitchFamily="34" charset="-120"/>
              </a:rPr>
              <a:t>SECCIÓN 07</a:t>
            </a:r>
            <a:endParaRPr lang="en-US" sz="650" dirty="0"/>
          </a:p>
        </p:txBody>
      </p:sp>
      <p:pic>
        <p:nvPicPr>
          <p:cNvPr id="3" name="Image 0" descr="/mnt/data/ref_ppt_media/image1.png">    </p:cNvPr>
          <p:cNvPicPr>
            <a:picLocks noChangeAspect="1"/>
          </p:cNvPicPr>
          <p:nvPr/>
        </p:nvPicPr>
        <p:blipFill>
          <a:blip r:embed="rId1">
            <a:alphaModFix amt="85000"/>
          </a:blip>
          <a:stretch>
            <a:fillRect/>
          </a:stretch>
        </p:blipFill>
        <p:spPr>
          <a:xfrm>
            <a:off x="173736" y="128016"/>
            <a:ext cx="228600" cy="283464"/>
          </a:xfrm>
          <a:prstGeom prst="rect">
            <a:avLst/>
          </a:prstGeom>
        </p:spPr>
      </p:pic>
      <p:sp>
        <p:nvSpPr>
          <p:cNvPr id="4" name="Text 1"/>
          <p:cNvSpPr/>
          <p:nvPr/>
        </p:nvSpPr>
        <p:spPr>
          <a:xfrm>
            <a:off x="429768" y="420624"/>
            <a:ext cx="7040880" cy="438912"/>
          </a:xfrm>
          <a:prstGeom prst="rect">
            <a:avLst/>
          </a:prstGeom>
          <a:noFill/>
          <a:ln/>
        </p:spPr>
        <p:txBody>
          <a:bodyPr wrap="square" lIns="635" tIns="635" rIns="635" bIns="635" rtlCol="0" anchor="t">
            <a:normAutofit/>
          </a:bodyPr>
          <a:lstStyle/>
          <a:p>
            <a:pPr algn="l" indent="0" marL="0">
              <a:buNone/>
            </a:pPr>
            <a:r>
              <a:rPr lang="en-US" sz="1720" b="1" dirty="0">
                <a:solidFill>
                  <a:srgbClr val="17365D"/>
                </a:solidFill>
                <a:latin typeface="Aptos" pitchFamily="34" charset="0"/>
                <a:ea typeface="Aptos" pitchFamily="34" charset="-122"/>
                <a:cs typeface="Aptos" pitchFamily="34" charset="-120"/>
              </a:rPr>
              <a:t>Comparación visual por métrica</a:t>
            </a:r>
            <a:endParaRPr lang="en-US" sz="1720" dirty="0"/>
          </a:p>
        </p:txBody>
      </p:sp>
      <p:sp>
        <p:nvSpPr>
          <p:cNvPr id="5" name="Shape 2"/>
          <p:cNvSpPr/>
          <p:nvPr/>
        </p:nvSpPr>
        <p:spPr>
          <a:xfrm>
            <a:off x="429768" y="868680"/>
            <a:ext cx="1920240" cy="0"/>
          </a:xfrm>
          <a:prstGeom prst="line">
            <a:avLst/>
          </a:prstGeom>
          <a:noFill/>
          <a:ln w="15240">
            <a:solidFill>
              <a:srgbClr val="E67E22"/>
            </a:solidFill>
            <a:prstDash val="solid"/>
          </a:ln>
        </p:spPr>
      </p:sp>
      <p:pic>
        <p:nvPicPr>
          <p:cNvPr id="6" name="Image 1" descr="/mnt/data/ipynb_imgs/metric_accuracy.png">    </p:cNvPr>
          <p:cNvPicPr>
            <a:picLocks noChangeAspect="1"/>
          </p:cNvPicPr>
          <p:nvPr/>
        </p:nvPicPr>
        <p:blipFill>
          <a:blip r:embed="rId2"/>
          <a:stretch>
            <a:fillRect/>
          </a:stretch>
        </p:blipFill>
        <p:spPr>
          <a:xfrm>
            <a:off x="685800" y="1333074"/>
            <a:ext cx="3474720" cy="1256627"/>
          </a:xfrm>
          <a:prstGeom prst="rect">
            <a:avLst/>
          </a:prstGeom>
        </p:spPr>
      </p:pic>
      <p:pic>
        <p:nvPicPr>
          <p:cNvPr id="7" name="Image 2" descr="/mnt/data/ipynb_imgs/metric_recall.png">    </p:cNvPr>
          <p:cNvPicPr>
            <a:picLocks noChangeAspect="1"/>
          </p:cNvPicPr>
          <p:nvPr/>
        </p:nvPicPr>
        <p:blipFill>
          <a:blip r:embed="rId3"/>
          <a:stretch>
            <a:fillRect/>
          </a:stretch>
        </p:blipFill>
        <p:spPr>
          <a:xfrm>
            <a:off x="4389120" y="1340380"/>
            <a:ext cx="3474720" cy="1242015"/>
          </a:xfrm>
          <a:prstGeom prst="rect">
            <a:avLst/>
          </a:prstGeom>
        </p:spPr>
      </p:pic>
      <p:pic>
        <p:nvPicPr>
          <p:cNvPr id="8" name="Image 3" descr="/mnt/data/ipynb_imgs/metric_auc.png">    </p:cNvPr>
          <p:cNvPicPr>
            <a:picLocks noChangeAspect="1"/>
          </p:cNvPicPr>
          <p:nvPr/>
        </p:nvPicPr>
        <p:blipFill>
          <a:blip r:embed="rId4"/>
          <a:stretch>
            <a:fillRect/>
          </a:stretch>
        </p:blipFill>
        <p:spPr>
          <a:xfrm>
            <a:off x="8092440" y="1303851"/>
            <a:ext cx="3474720" cy="1315075"/>
          </a:xfrm>
          <a:prstGeom prst="rect">
            <a:avLst/>
          </a:prstGeom>
        </p:spPr>
      </p:pic>
      <p:pic>
        <p:nvPicPr>
          <p:cNvPr id="9" name="Image 4" descr="/mnt/data/ipynb_imgs/metric_precision.png">    </p:cNvPr>
          <p:cNvPicPr>
            <a:picLocks noChangeAspect="1"/>
          </p:cNvPicPr>
          <p:nvPr/>
        </p:nvPicPr>
        <p:blipFill>
          <a:blip r:embed="rId5"/>
          <a:stretch>
            <a:fillRect/>
          </a:stretch>
        </p:blipFill>
        <p:spPr>
          <a:xfrm>
            <a:off x="1280160" y="3443208"/>
            <a:ext cx="3840480" cy="1388904"/>
          </a:xfrm>
          <a:prstGeom prst="rect">
            <a:avLst/>
          </a:prstGeom>
        </p:spPr>
      </p:pic>
      <p:pic>
        <p:nvPicPr>
          <p:cNvPr id="10" name="Image 5" descr="/mnt/data/ipynb_imgs/metric_f1.png">    </p:cNvPr>
          <p:cNvPicPr>
            <a:picLocks noChangeAspect="1"/>
          </p:cNvPicPr>
          <p:nvPr/>
        </p:nvPicPr>
        <p:blipFill>
          <a:blip r:embed="rId6"/>
          <a:stretch>
            <a:fillRect/>
          </a:stretch>
        </p:blipFill>
        <p:spPr>
          <a:xfrm>
            <a:off x="6309360" y="3451283"/>
            <a:ext cx="3840480" cy="1372754"/>
          </a:xfrm>
          <a:prstGeom prst="rect">
            <a:avLst/>
          </a:prstGeom>
        </p:spPr>
      </p:pic>
      <p:sp>
        <p:nvSpPr>
          <p:cNvPr id="11" name="Text 3"/>
          <p:cNvSpPr/>
          <p:nvPr/>
        </p:nvSpPr>
        <p:spPr>
          <a:xfrm>
            <a:off x="685800" y="5669280"/>
            <a:ext cx="10332720" cy="411480"/>
          </a:xfrm>
          <a:prstGeom prst="rect">
            <a:avLst/>
          </a:prstGeom>
          <a:solidFill>
            <a:srgbClr val="F4F6F7"/>
          </a:solidFill>
          <a:ln>
            <a:solidFill>
              <a:srgbClr val="F4F6F7"/>
            </a:solidFill>
          </a:ln>
        </p:spPr>
        <p:txBody>
          <a:bodyPr wrap="square" lIns="1270" tIns="1270" rIns="1270" bIns="1270" rtlCol="0" anchor="t">
            <a:normAutofit/>
          </a:bodyPr>
          <a:lstStyle/>
          <a:p>
            <a:pPr algn="l" indent="0" marL="0">
              <a:buNone/>
            </a:pPr>
            <a:r>
              <a:rPr lang="en-US" sz="1140" dirty="0">
                <a:solidFill>
                  <a:srgbClr val="17365D"/>
                </a:solidFill>
                <a:latin typeface="Aptos" pitchFamily="34" charset="0"/>
                <a:ea typeface="Aptos" pitchFamily="34" charset="-122"/>
                <a:cs typeface="Aptos" pitchFamily="34" charset="-120"/>
              </a:rPr>
              <a:t>LightGBM lidera accuracy, precision, recall, F1 y ROC AUC; XGBoost se mantiene muy cercano y Gradient Boosting ocupa el tercer grupo competitivo.</a:t>
            </a:r>
            <a:endParaRPr lang="en-US" sz="1140" dirty="0"/>
          </a:p>
        </p:txBody>
      </p:sp>
      <p:sp>
        <p:nvSpPr>
          <p:cNvPr id="12" name="Text 4"/>
          <p:cNvSpPr/>
          <p:nvPr/>
        </p:nvSpPr>
        <p:spPr>
          <a:xfrm>
            <a:off x="8778240" y="6574536"/>
            <a:ext cx="2560320" cy="146304"/>
          </a:xfrm>
          <a:prstGeom prst="rect">
            <a:avLst/>
          </a:prstGeom>
          <a:noFill/>
          <a:ln/>
        </p:spPr>
        <p:txBody>
          <a:bodyPr wrap="square" lIns="635" tIns="635" rIns="635" bIns="635" rtlCol="0" anchor="t">
            <a:normAutofit/>
          </a:bodyPr>
          <a:lstStyle/>
          <a:p>
            <a:pPr algn="r" indent="0" marL="0">
              <a:buNone/>
            </a:pPr>
            <a:r>
              <a:rPr lang="en-US" sz="580" dirty="0">
                <a:solidFill>
                  <a:srgbClr val="6B7280"/>
                </a:solidFill>
                <a:latin typeface="Aptos" pitchFamily="34" charset="0"/>
                <a:ea typeface="Aptos" pitchFamily="34" charset="-122"/>
                <a:cs typeface="Aptos" pitchFamily="34" charset="-120"/>
              </a:rPr>
              <a:t>Trabajo Final · Créditos de Consumo</a:t>
            </a:r>
            <a:endParaRPr lang="en-US" sz="580" dirty="0"/>
          </a:p>
        </p:txBody>
      </p:sp>
      <p:sp>
        <p:nvSpPr>
          <p:cNvPr id="13" name="Text 5"/>
          <p:cNvSpPr/>
          <p:nvPr/>
        </p:nvSpPr>
        <p:spPr>
          <a:xfrm>
            <a:off x="11521440" y="6565392"/>
            <a:ext cx="182880" cy="146304"/>
          </a:xfrm>
          <a:prstGeom prst="rect">
            <a:avLst/>
          </a:prstGeom>
          <a:noFill/>
          <a:ln/>
        </p:spPr>
        <p:txBody>
          <a:bodyPr wrap="square" lIns="635" tIns="635" rIns="635" bIns="635" rtlCol="0" anchor="t">
            <a:normAutofit/>
          </a:bodyPr>
          <a:lstStyle/>
          <a:p>
            <a:pPr algn="r" indent="0" marL="0">
              <a:buNone/>
            </a:pPr>
            <a:r>
              <a:rPr lang="en-US" sz="600" dirty="0">
                <a:solidFill>
                  <a:srgbClr val="6B7280"/>
                </a:solidFill>
                <a:latin typeface="Aptos" pitchFamily="34" charset="0"/>
                <a:ea typeface="Aptos" pitchFamily="34" charset="-122"/>
                <a:cs typeface="Aptos" pitchFamily="34" charset="-120"/>
              </a:rPr>
              <a:t>17</a:t>
            </a:r>
            <a:endParaRPr lang="en-US" sz="600"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 18">
    <p:spTree>
      <p:nvGrpSpPr>
        <p:cNvPr id="1" name=""/>
        <p:cNvGrpSpPr/>
        <p:nvPr/>
      </p:nvGrpSpPr>
      <p:grpSpPr>
        <a:xfrm>
          <a:off x="0" y="0"/>
          <a:ext cx="0" cy="0"/>
          <a:chOff x="0" y="0"/>
          <a:chExt cx="0" cy="0"/>
        </a:xfrm>
      </p:grpSpPr>
      <p:sp>
        <p:nvSpPr>
          <p:cNvPr id="2" name="Text 0"/>
          <p:cNvSpPr/>
          <p:nvPr/>
        </p:nvSpPr>
        <p:spPr>
          <a:xfrm>
            <a:off x="429768" y="201168"/>
            <a:ext cx="1097280" cy="201168"/>
          </a:xfrm>
          <a:prstGeom prst="rect">
            <a:avLst/>
          </a:prstGeom>
          <a:noFill/>
          <a:ln/>
        </p:spPr>
        <p:txBody>
          <a:bodyPr wrap="square" lIns="635" tIns="635" rIns="635" bIns="635" rtlCol="0" anchor="t">
            <a:normAutofit/>
          </a:bodyPr>
          <a:lstStyle/>
          <a:p>
            <a:pPr algn="l" indent="0" marL="0">
              <a:buNone/>
            </a:pPr>
            <a:r>
              <a:rPr lang="en-US" sz="650" b="1" dirty="0">
                <a:solidFill>
                  <a:srgbClr val="008C95"/>
                </a:solidFill>
                <a:latin typeface="Aptos" pitchFamily="34" charset="0"/>
                <a:ea typeface="Aptos" pitchFamily="34" charset="-122"/>
                <a:cs typeface="Aptos" pitchFamily="34" charset="-120"/>
              </a:rPr>
              <a:t>SECCIÓN 07</a:t>
            </a:r>
            <a:endParaRPr lang="en-US" sz="650" dirty="0"/>
          </a:p>
        </p:txBody>
      </p:sp>
      <p:pic>
        <p:nvPicPr>
          <p:cNvPr id="3" name="Image 0" descr="/mnt/data/ref_ppt_media/image1.png">    </p:cNvPr>
          <p:cNvPicPr>
            <a:picLocks noChangeAspect="1"/>
          </p:cNvPicPr>
          <p:nvPr/>
        </p:nvPicPr>
        <p:blipFill>
          <a:blip r:embed="rId1">
            <a:alphaModFix amt="85000"/>
          </a:blip>
          <a:stretch>
            <a:fillRect/>
          </a:stretch>
        </p:blipFill>
        <p:spPr>
          <a:xfrm>
            <a:off x="173736" y="128016"/>
            <a:ext cx="228600" cy="283464"/>
          </a:xfrm>
          <a:prstGeom prst="rect">
            <a:avLst/>
          </a:prstGeom>
        </p:spPr>
      </p:pic>
      <p:sp>
        <p:nvSpPr>
          <p:cNvPr id="4" name="Text 1"/>
          <p:cNvSpPr/>
          <p:nvPr/>
        </p:nvSpPr>
        <p:spPr>
          <a:xfrm>
            <a:off x="429768" y="420624"/>
            <a:ext cx="7040880" cy="438912"/>
          </a:xfrm>
          <a:prstGeom prst="rect">
            <a:avLst/>
          </a:prstGeom>
          <a:noFill/>
          <a:ln/>
        </p:spPr>
        <p:txBody>
          <a:bodyPr wrap="square" lIns="635" tIns="635" rIns="635" bIns="635" rtlCol="0" anchor="t">
            <a:normAutofit/>
          </a:bodyPr>
          <a:lstStyle/>
          <a:p>
            <a:pPr algn="l" indent="0" marL="0">
              <a:buNone/>
            </a:pPr>
            <a:r>
              <a:rPr lang="en-US" sz="1720" b="1" dirty="0">
                <a:solidFill>
                  <a:srgbClr val="17365D"/>
                </a:solidFill>
                <a:latin typeface="Aptos" pitchFamily="34" charset="0"/>
                <a:ea typeface="Aptos" pitchFamily="34" charset="-122"/>
                <a:cs typeface="Aptos" pitchFamily="34" charset="-120"/>
              </a:rPr>
              <a:t>Modelo seleccionado: LightGBM</a:t>
            </a:r>
            <a:endParaRPr lang="en-US" sz="1720" dirty="0"/>
          </a:p>
        </p:txBody>
      </p:sp>
      <p:sp>
        <p:nvSpPr>
          <p:cNvPr id="5" name="Shape 2"/>
          <p:cNvSpPr/>
          <p:nvPr/>
        </p:nvSpPr>
        <p:spPr>
          <a:xfrm>
            <a:off x="429768" y="868680"/>
            <a:ext cx="1920240" cy="0"/>
          </a:xfrm>
          <a:prstGeom prst="line">
            <a:avLst/>
          </a:prstGeom>
          <a:noFill/>
          <a:ln w="15240">
            <a:solidFill>
              <a:srgbClr val="E67E22"/>
            </a:solidFill>
            <a:prstDash val="solid"/>
          </a:ln>
        </p:spPr>
      </p:sp>
      <p:pic>
        <p:nvPicPr>
          <p:cNvPr id="6" name="Image 1" descr="/mnt/data/ipynb_imgs/cell070_out01.png">    </p:cNvPr>
          <p:cNvPicPr>
            <a:picLocks noChangeAspect="1"/>
          </p:cNvPicPr>
          <p:nvPr/>
        </p:nvPicPr>
        <p:blipFill>
          <a:blip r:embed="rId2"/>
          <a:stretch>
            <a:fillRect/>
          </a:stretch>
        </p:blipFill>
        <p:spPr>
          <a:xfrm>
            <a:off x="777240" y="1216685"/>
            <a:ext cx="2834640" cy="2504391"/>
          </a:xfrm>
          <a:prstGeom prst="rect">
            <a:avLst/>
          </a:prstGeom>
        </p:spPr>
      </p:pic>
      <p:pic>
        <p:nvPicPr>
          <p:cNvPr id="7" name="Image 2" descr="/mnt/data/ipynb_imgs/cell070_out03.png">    </p:cNvPr>
          <p:cNvPicPr>
            <a:picLocks noChangeAspect="1"/>
          </p:cNvPicPr>
          <p:nvPr/>
        </p:nvPicPr>
        <p:blipFill>
          <a:blip r:embed="rId3"/>
          <a:stretch>
            <a:fillRect/>
          </a:stretch>
        </p:blipFill>
        <p:spPr>
          <a:xfrm>
            <a:off x="3886200" y="1293251"/>
            <a:ext cx="3017520" cy="2351258"/>
          </a:xfrm>
          <a:prstGeom prst="rect">
            <a:avLst/>
          </a:prstGeom>
        </p:spPr>
      </p:pic>
      <p:sp>
        <p:nvSpPr>
          <p:cNvPr id="8" name="Text 3"/>
          <p:cNvSpPr/>
          <p:nvPr/>
        </p:nvSpPr>
        <p:spPr>
          <a:xfrm>
            <a:off x="7635240" y="1298448"/>
            <a:ext cx="1143000" cy="326898"/>
          </a:xfrm>
          <a:prstGeom prst="rect">
            <a:avLst/>
          </a:prstGeom>
          <a:solidFill>
            <a:srgbClr val="EAF4F8"/>
          </a:solidFill>
          <a:ln>
            <a:solidFill>
              <a:srgbClr val="EAF4F8"/>
            </a:solidFill>
          </a:ln>
        </p:spPr>
        <p:txBody>
          <a:bodyPr wrap="square" lIns="635" tIns="635" rIns="635" bIns="635" rtlCol="0" anchor="ctr">
            <a:normAutofit/>
          </a:bodyPr>
          <a:lstStyle/>
          <a:p>
            <a:pPr algn="ctr" indent="0" marL="0">
              <a:buNone/>
            </a:pPr>
            <a:r>
              <a:rPr lang="en-US" sz="2200" b="1" dirty="0">
                <a:solidFill>
                  <a:srgbClr val="008C95"/>
                </a:solidFill>
                <a:latin typeface="Aptos" pitchFamily="34" charset="0"/>
                <a:ea typeface="Aptos" pitchFamily="34" charset="-122"/>
                <a:cs typeface="Aptos" pitchFamily="34" charset="-120"/>
              </a:rPr>
              <a:t>2,124</a:t>
            </a:r>
            <a:endParaRPr lang="en-US" sz="2200" dirty="0"/>
          </a:p>
        </p:txBody>
      </p:sp>
      <p:sp>
        <p:nvSpPr>
          <p:cNvPr id="9" name="Text 4"/>
          <p:cNvSpPr/>
          <p:nvPr/>
        </p:nvSpPr>
        <p:spPr>
          <a:xfrm>
            <a:off x="7635240" y="1625346"/>
            <a:ext cx="1143000" cy="237744"/>
          </a:xfrm>
          <a:prstGeom prst="rect">
            <a:avLst/>
          </a:prstGeom>
          <a:solidFill>
            <a:srgbClr val="EAF4F8"/>
          </a:solidFill>
          <a:ln>
            <a:solidFill>
              <a:srgbClr val="EAF4F8"/>
            </a:solidFill>
          </a:ln>
        </p:spPr>
        <p:txBody>
          <a:bodyPr wrap="square" lIns="635" tIns="635" rIns="635" bIns="635" rtlCol="0" anchor="ctr">
            <a:normAutofit/>
          </a:bodyPr>
          <a:lstStyle/>
          <a:p>
            <a:pPr algn="ctr" indent="0" marL="0">
              <a:buNone/>
            </a:pPr>
            <a:r>
              <a:rPr lang="en-US" sz="850" dirty="0">
                <a:solidFill>
                  <a:srgbClr val="6B7280"/>
                </a:solidFill>
                <a:latin typeface="Aptos" pitchFamily="34" charset="0"/>
                <a:ea typeface="Aptos" pitchFamily="34" charset="-122"/>
                <a:cs typeface="Aptos" pitchFamily="34" charset="-120"/>
              </a:rPr>
              <a:t>sin incumplimiento correctos</a:t>
            </a:r>
            <a:endParaRPr lang="en-US" sz="850" dirty="0"/>
          </a:p>
        </p:txBody>
      </p:sp>
      <p:sp>
        <p:nvSpPr>
          <p:cNvPr id="10" name="Text 5"/>
          <p:cNvSpPr/>
          <p:nvPr/>
        </p:nvSpPr>
        <p:spPr>
          <a:xfrm>
            <a:off x="9006840" y="1298448"/>
            <a:ext cx="1143000" cy="326898"/>
          </a:xfrm>
          <a:prstGeom prst="rect">
            <a:avLst/>
          </a:prstGeom>
          <a:solidFill>
            <a:srgbClr val="FFF2E6"/>
          </a:solidFill>
          <a:ln>
            <a:solidFill>
              <a:srgbClr val="FFF2E6"/>
            </a:solidFill>
          </a:ln>
        </p:spPr>
        <p:txBody>
          <a:bodyPr wrap="square" lIns="635" tIns="635" rIns="635" bIns="635" rtlCol="0" anchor="ctr">
            <a:normAutofit/>
          </a:bodyPr>
          <a:lstStyle/>
          <a:p>
            <a:pPr algn="ctr" indent="0" marL="0">
              <a:buNone/>
            </a:pPr>
            <a:r>
              <a:rPr lang="en-US" sz="2200" b="1" dirty="0">
                <a:solidFill>
                  <a:srgbClr val="E67E22"/>
                </a:solidFill>
                <a:latin typeface="Aptos" pitchFamily="34" charset="0"/>
                <a:ea typeface="Aptos" pitchFamily="34" charset="-122"/>
                <a:cs typeface="Aptos" pitchFamily="34" charset="-120"/>
              </a:rPr>
              <a:t>1,050</a:t>
            </a:r>
            <a:endParaRPr lang="en-US" sz="2200" dirty="0"/>
          </a:p>
        </p:txBody>
      </p:sp>
      <p:sp>
        <p:nvSpPr>
          <p:cNvPr id="11" name="Text 6"/>
          <p:cNvSpPr/>
          <p:nvPr/>
        </p:nvSpPr>
        <p:spPr>
          <a:xfrm>
            <a:off x="9006840" y="1625346"/>
            <a:ext cx="1143000" cy="237744"/>
          </a:xfrm>
          <a:prstGeom prst="rect">
            <a:avLst/>
          </a:prstGeom>
          <a:solidFill>
            <a:srgbClr val="FFF2E6"/>
          </a:solidFill>
          <a:ln>
            <a:solidFill>
              <a:srgbClr val="FFF2E6"/>
            </a:solidFill>
          </a:ln>
        </p:spPr>
        <p:txBody>
          <a:bodyPr wrap="square" lIns="635" tIns="635" rIns="635" bIns="635" rtlCol="0" anchor="ctr">
            <a:normAutofit/>
          </a:bodyPr>
          <a:lstStyle/>
          <a:p>
            <a:pPr algn="ctr" indent="0" marL="0">
              <a:buNone/>
            </a:pPr>
            <a:r>
              <a:rPr lang="en-US" sz="850" dirty="0">
                <a:solidFill>
                  <a:srgbClr val="6B7280"/>
                </a:solidFill>
                <a:latin typeface="Aptos" pitchFamily="34" charset="0"/>
                <a:ea typeface="Aptos" pitchFamily="34" charset="-122"/>
                <a:cs typeface="Aptos" pitchFamily="34" charset="-120"/>
              </a:rPr>
              <a:t>incumplimientos detectados</a:t>
            </a:r>
            <a:endParaRPr lang="en-US" sz="850" dirty="0"/>
          </a:p>
        </p:txBody>
      </p:sp>
      <p:sp>
        <p:nvSpPr>
          <p:cNvPr id="12" name="Text 7"/>
          <p:cNvSpPr/>
          <p:nvPr/>
        </p:nvSpPr>
        <p:spPr>
          <a:xfrm>
            <a:off x="7635240" y="2121408"/>
            <a:ext cx="1143000" cy="326898"/>
          </a:xfrm>
          <a:prstGeom prst="rect">
            <a:avLst/>
          </a:prstGeom>
          <a:solidFill>
            <a:srgbClr val="FCECEC"/>
          </a:solidFill>
          <a:ln>
            <a:solidFill>
              <a:srgbClr val="FCECEC"/>
            </a:solidFill>
          </a:ln>
        </p:spPr>
        <p:txBody>
          <a:bodyPr wrap="square" lIns="635" tIns="635" rIns="635" bIns="635" rtlCol="0" anchor="ctr">
            <a:normAutofit/>
          </a:bodyPr>
          <a:lstStyle/>
          <a:p>
            <a:pPr algn="ctr" indent="0" marL="0">
              <a:buNone/>
            </a:pPr>
            <a:r>
              <a:rPr lang="en-US" sz="2200" b="1" dirty="0">
                <a:solidFill>
                  <a:srgbClr val="9B1C1C"/>
                </a:solidFill>
                <a:latin typeface="Aptos" pitchFamily="34" charset="0"/>
                <a:ea typeface="Aptos" pitchFamily="34" charset="-122"/>
                <a:cs typeface="Aptos" pitchFamily="34" charset="-120"/>
              </a:rPr>
              <a:t>286</a:t>
            </a:r>
            <a:endParaRPr lang="en-US" sz="2200" dirty="0"/>
          </a:p>
        </p:txBody>
      </p:sp>
      <p:sp>
        <p:nvSpPr>
          <p:cNvPr id="13" name="Text 8"/>
          <p:cNvSpPr/>
          <p:nvPr/>
        </p:nvSpPr>
        <p:spPr>
          <a:xfrm>
            <a:off x="7635240" y="2448306"/>
            <a:ext cx="1143000" cy="237744"/>
          </a:xfrm>
          <a:prstGeom prst="rect">
            <a:avLst/>
          </a:prstGeom>
          <a:solidFill>
            <a:srgbClr val="FCECEC"/>
          </a:solidFill>
          <a:ln>
            <a:solidFill>
              <a:srgbClr val="FCECEC"/>
            </a:solidFill>
          </a:ln>
        </p:spPr>
        <p:txBody>
          <a:bodyPr wrap="square" lIns="635" tIns="635" rIns="635" bIns="635" rtlCol="0" anchor="ctr">
            <a:normAutofit/>
          </a:bodyPr>
          <a:lstStyle/>
          <a:p>
            <a:pPr algn="ctr" indent="0" marL="0">
              <a:buNone/>
            </a:pPr>
            <a:r>
              <a:rPr lang="en-US" sz="850" dirty="0">
                <a:solidFill>
                  <a:srgbClr val="6B7280"/>
                </a:solidFill>
                <a:latin typeface="Aptos" pitchFamily="34" charset="0"/>
                <a:ea typeface="Aptos" pitchFamily="34" charset="-122"/>
                <a:cs typeface="Aptos" pitchFamily="34" charset="-120"/>
              </a:rPr>
              <a:t>falsos negativos</a:t>
            </a:r>
            <a:endParaRPr lang="en-US" sz="850" dirty="0"/>
          </a:p>
        </p:txBody>
      </p:sp>
      <p:sp>
        <p:nvSpPr>
          <p:cNvPr id="14" name="Text 9"/>
          <p:cNvSpPr/>
          <p:nvPr/>
        </p:nvSpPr>
        <p:spPr>
          <a:xfrm>
            <a:off x="9006840" y="2121408"/>
            <a:ext cx="1143000" cy="326898"/>
          </a:xfrm>
          <a:prstGeom prst="rect">
            <a:avLst/>
          </a:prstGeom>
          <a:solidFill>
            <a:srgbClr val="FCECEC"/>
          </a:solidFill>
          <a:ln>
            <a:solidFill>
              <a:srgbClr val="FCECEC"/>
            </a:solidFill>
          </a:ln>
        </p:spPr>
        <p:txBody>
          <a:bodyPr wrap="square" lIns="635" tIns="635" rIns="635" bIns="635" rtlCol="0" anchor="ctr">
            <a:normAutofit/>
          </a:bodyPr>
          <a:lstStyle/>
          <a:p>
            <a:pPr algn="ctr" indent="0" marL="0">
              <a:buNone/>
            </a:pPr>
            <a:r>
              <a:rPr lang="en-US" sz="2200" b="1" dirty="0">
                <a:solidFill>
                  <a:srgbClr val="9B1C1C"/>
                </a:solidFill>
                <a:latin typeface="Aptos" pitchFamily="34" charset="0"/>
                <a:ea typeface="Aptos" pitchFamily="34" charset="-122"/>
                <a:cs typeface="Aptos" pitchFamily="34" charset="-120"/>
              </a:rPr>
              <a:t>161</a:t>
            </a:r>
            <a:endParaRPr lang="en-US" sz="2200" dirty="0"/>
          </a:p>
        </p:txBody>
      </p:sp>
      <p:sp>
        <p:nvSpPr>
          <p:cNvPr id="15" name="Text 10"/>
          <p:cNvSpPr/>
          <p:nvPr/>
        </p:nvSpPr>
        <p:spPr>
          <a:xfrm>
            <a:off x="9006840" y="2448306"/>
            <a:ext cx="1143000" cy="237744"/>
          </a:xfrm>
          <a:prstGeom prst="rect">
            <a:avLst/>
          </a:prstGeom>
          <a:solidFill>
            <a:srgbClr val="FCECEC"/>
          </a:solidFill>
          <a:ln>
            <a:solidFill>
              <a:srgbClr val="FCECEC"/>
            </a:solidFill>
          </a:ln>
        </p:spPr>
        <p:txBody>
          <a:bodyPr wrap="square" lIns="635" tIns="635" rIns="635" bIns="635" rtlCol="0" anchor="ctr">
            <a:normAutofit/>
          </a:bodyPr>
          <a:lstStyle/>
          <a:p>
            <a:pPr algn="ctr" indent="0" marL="0">
              <a:buNone/>
            </a:pPr>
            <a:r>
              <a:rPr lang="en-US" sz="850" dirty="0">
                <a:solidFill>
                  <a:srgbClr val="6B7280"/>
                </a:solidFill>
                <a:latin typeface="Aptos" pitchFamily="34" charset="0"/>
                <a:ea typeface="Aptos" pitchFamily="34" charset="-122"/>
                <a:cs typeface="Aptos" pitchFamily="34" charset="-120"/>
              </a:rPr>
              <a:t>falsos positivos</a:t>
            </a:r>
            <a:endParaRPr lang="en-US" sz="850" dirty="0"/>
          </a:p>
        </p:txBody>
      </p:sp>
      <p:sp>
        <p:nvSpPr>
          <p:cNvPr id="16" name="Text 11"/>
          <p:cNvSpPr/>
          <p:nvPr/>
        </p:nvSpPr>
        <p:spPr>
          <a:xfrm>
            <a:off x="7635240" y="3246120"/>
            <a:ext cx="2971800" cy="256032"/>
          </a:xfrm>
          <a:prstGeom prst="rect">
            <a:avLst/>
          </a:prstGeom>
          <a:solidFill>
            <a:srgbClr val="EAF4F8"/>
          </a:solidFill>
          <a:ln>
            <a:solidFill>
              <a:srgbClr val="EAF4F8"/>
            </a:solidFill>
          </a:ln>
        </p:spPr>
        <p:txBody>
          <a:bodyPr wrap="square" lIns="1016" tIns="1016" rIns="1016" bIns="1016" rtlCol="0" anchor="t">
            <a:normAutofit/>
          </a:bodyPr>
          <a:lstStyle/>
          <a:p>
            <a:pPr algn="l" indent="0" marL="0">
              <a:buNone/>
            </a:pPr>
            <a:r>
              <a:rPr lang="en-US" sz="1050" b="1" dirty="0">
                <a:solidFill>
                  <a:srgbClr val="008C95"/>
                </a:solidFill>
                <a:latin typeface="Aptos" pitchFamily="34" charset="0"/>
                <a:ea typeface="Aptos" pitchFamily="34" charset="-122"/>
                <a:cs typeface="Aptos" pitchFamily="34" charset="-120"/>
              </a:rPr>
              <a:t>Interpretación</a:t>
            </a:r>
            <a:endParaRPr lang="en-US" sz="1050" dirty="0"/>
          </a:p>
        </p:txBody>
      </p:sp>
      <p:sp>
        <p:nvSpPr>
          <p:cNvPr id="17" name="Text 12"/>
          <p:cNvSpPr/>
          <p:nvPr/>
        </p:nvSpPr>
        <p:spPr>
          <a:xfrm>
            <a:off x="7635240" y="3520440"/>
            <a:ext cx="2971800" cy="685800"/>
          </a:xfrm>
          <a:prstGeom prst="rect">
            <a:avLst/>
          </a:prstGeom>
          <a:solidFill>
            <a:srgbClr val="EAF4F8"/>
          </a:solidFill>
          <a:ln>
            <a:solidFill>
              <a:srgbClr val="EAF4F8"/>
            </a:solidFill>
          </a:ln>
        </p:spPr>
        <p:txBody>
          <a:bodyPr wrap="square" lIns="1016" tIns="1016" rIns="1016" bIns="1016" rtlCol="0" anchor="t">
            <a:normAutofit/>
          </a:bodyPr>
          <a:lstStyle/>
          <a:p>
            <a:pPr algn="l" indent="0" marL="0">
              <a:buNone/>
            </a:pPr>
            <a:r>
              <a:rPr lang="en-US" sz="1050" dirty="0">
                <a:solidFill>
                  <a:srgbClr val="222222"/>
                </a:solidFill>
                <a:latin typeface="Aptos" pitchFamily="34" charset="0"/>
                <a:ea typeface="Aptos" pitchFamily="34" charset="-122"/>
                <a:cs typeface="Aptos" pitchFamily="34" charset="-120"/>
              </a:rPr>
              <a:t>El modelo detecta 78.59% de los incumplimientos reales y 86.71% de sus alertas positivas corresponden a incumplimientos.</a:t>
            </a:r>
            <a:endParaRPr lang="en-US" sz="1050" dirty="0"/>
          </a:p>
        </p:txBody>
      </p:sp>
      <p:sp>
        <p:nvSpPr>
          <p:cNvPr id="18" name="Text 13"/>
          <p:cNvSpPr/>
          <p:nvPr/>
        </p:nvSpPr>
        <p:spPr>
          <a:xfrm>
            <a:off x="868680" y="4206240"/>
            <a:ext cx="5577840" cy="457200"/>
          </a:xfrm>
          <a:prstGeom prst="rect">
            <a:avLst/>
          </a:prstGeom>
          <a:noFill/>
          <a:ln/>
        </p:spPr>
        <p:txBody>
          <a:bodyPr wrap="square" lIns="635" tIns="635" rIns="635" bIns="635" rtlCol="0" anchor="t">
            <a:normAutofit/>
          </a:bodyPr>
          <a:lstStyle/>
          <a:p>
            <a:pPr algn="l" indent="0" marL="0">
              <a:buNone/>
            </a:pPr>
            <a:r>
              <a:rPr lang="en-US" sz="1060" dirty="0">
                <a:solidFill>
                  <a:srgbClr val="17365D"/>
                </a:solidFill>
                <a:latin typeface="Aptos" pitchFamily="34" charset="0"/>
                <a:ea typeface="Aptos" pitchFamily="34" charset="-122"/>
                <a:cs typeface="Aptos" pitchFamily="34" charset="-120"/>
              </a:rPr>
              <a:t>La curva ROC se mantiene sobre la diagonal aleatoria, lo que indica alta capacidad de separación en esta partición.</a:t>
            </a:r>
            <a:endParaRPr lang="en-US" sz="1060" dirty="0"/>
          </a:p>
        </p:txBody>
      </p:sp>
      <p:sp>
        <p:nvSpPr>
          <p:cNvPr id="19" name="Text 14"/>
          <p:cNvSpPr/>
          <p:nvPr/>
        </p:nvSpPr>
        <p:spPr>
          <a:xfrm>
            <a:off x="8778240" y="6574536"/>
            <a:ext cx="2560320" cy="146304"/>
          </a:xfrm>
          <a:prstGeom prst="rect">
            <a:avLst/>
          </a:prstGeom>
          <a:noFill/>
          <a:ln/>
        </p:spPr>
        <p:txBody>
          <a:bodyPr wrap="square" lIns="635" tIns="635" rIns="635" bIns="635" rtlCol="0" anchor="t">
            <a:normAutofit/>
          </a:bodyPr>
          <a:lstStyle/>
          <a:p>
            <a:pPr algn="r" indent="0" marL="0">
              <a:buNone/>
            </a:pPr>
            <a:r>
              <a:rPr lang="en-US" sz="580" dirty="0">
                <a:solidFill>
                  <a:srgbClr val="6B7280"/>
                </a:solidFill>
                <a:latin typeface="Aptos" pitchFamily="34" charset="0"/>
                <a:ea typeface="Aptos" pitchFamily="34" charset="-122"/>
                <a:cs typeface="Aptos" pitchFamily="34" charset="-120"/>
              </a:rPr>
              <a:t>Trabajo Final · Créditos de Consumo</a:t>
            </a:r>
            <a:endParaRPr lang="en-US" sz="580" dirty="0"/>
          </a:p>
        </p:txBody>
      </p:sp>
      <p:sp>
        <p:nvSpPr>
          <p:cNvPr id="20" name="Text 15"/>
          <p:cNvSpPr/>
          <p:nvPr/>
        </p:nvSpPr>
        <p:spPr>
          <a:xfrm>
            <a:off x="11521440" y="6565392"/>
            <a:ext cx="182880" cy="146304"/>
          </a:xfrm>
          <a:prstGeom prst="rect">
            <a:avLst/>
          </a:prstGeom>
          <a:noFill/>
          <a:ln/>
        </p:spPr>
        <p:txBody>
          <a:bodyPr wrap="square" lIns="635" tIns="635" rIns="635" bIns="635" rtlCol="0" anchor="t">
            <a:normAutofit/>
          </a:bodyPr>
          <a:lstStyle/>
          <a:p>
            <a:pPr algn="r" indent="0" marL="0">
              <a:buNone/>
            </a:pPr>
            <a:r>
              <a:rPr lang="en-US" sz="600" dirty="0">
                <a:solidFill>
                  <a:srgbClr val="6B7280"/>
                </a:solidFill>
                <a:latin typeface="Aptos" pitchFamily="34" charset="0"/>
                <a:ea typeface="Aptos" pitchFamily="34" charset="-122"/>
                <a:cs typeface="Aptos" pitchFamily="34" charset="-120"/>
              </a:rPr>
              <a:t>18</a:t>
            </a:r>
            <a:endParaRPr lang="en-US" sz="600"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 19">
    <p:spTree>
      <p:nvGrpSpPr>
        <p:cNvPr id="1" name=""/>
        <p:cNvGrpSpPr/>
        <p:nvPr/>
      </p:nvGrpSpPr>
      <p:grpSpPr>
        <a:xfrm>
          <a:off x="0" y="0"/>
          <a:ext cx="0" cy="0"/>
          <a:chOff x="0" y="0"/>
          <a:chExt cx="0" cy="0"/>
        </a:xfrm>
      </p:grpSpPr>
      <p:sp>
        <p:nvSpPr>
          <p:cNvPr id="2" name="Text 0"/>
          <p:cNvSpPr/>
          <p:nvPr/>
        </p:nvSpPr>
        <p:spPr>
          <a:xfrm>
            <a:off x="429768" y="201168"/>
            <a:ext cx="1097280" cy="201168"/>
          </a:xfrm>
          <a:prstGeom prst="rect">
            <a:avLst/>
          </a:prstGeom>
          <a:noFill/>
          <a:ln/>
        </p:spPr>
        <p:txBody>
          <a:bodyPr wrap="square" lIns="635" tIns="635" rIns="635" bIns="635" rtlCol="0" anchor="t">
            <a:normAutofit/>
          </a:bodyPr>
          <a:lstStyle/>
          <a:p>
            <a:pPr algn="l" indent="0" marL="0">
              <a:buNone/>
            </a:pPr>
            <a:r>
              <a:rPr lang="en-US" sz="650" b="1" dirty="0">
                <a:solidFill>
                  <a:srgbClr val="008C95"/>
                </a:solidFill>
                <a:latin typeface="Aptos" pitchFamily="34" charset="0"/>
                <a:ea typeface="Aptos" pitchFamily="34" charset="-122"/>
                <a:cs typeface="Aptos" pitchFamily="34" charset="-120"/>
              </a:rPr>
              <a:t>SECCIÓN 07</a:t>
            </a:r>
            <a:endParaRPr lang="en-US" sz="650" dirty="0"/>
          </a:p>
        </p:txBody>
      </p:sp>
      <p:pic>
        <p:nvPicPr>
          <p:cNvPr id="3" name="Image 0" descr="/mnt/data/ref_ppt_media/image1.png">    </p:cNvPr>
          <p:cNvPicPr>
            <a:picLocks noChangeAspect="1"/>
          </p:cNvPicPr>
          <p:nvPr/>
        </p:nvPicPr>
        <p:blipFill>
          <a:blip r:embed="rId1">
            <a:alphaModFix amt="85000"/>
          </a:blip>
          <a:stretch>
            <a:fillRect/>
          </a:stretch>
        </p:blipFill>
        <p:spPr>
          <a:xfrm>
            <a:off x="173736" y="128016"/>
            <a:ext cx="228600" cy="283464"/>
          </a:xfrm>
          <a:prstGeom prst="rect">
            <a:avLst/>
          </a:prstGeom>
        </p:spPr>
      </p:pic>
      <p:sp>
        <p:nvSpPr>
          <p:cNvPr id="4" name="Text 1"/>
          <p:cNvSpPr/>
          <p:nvPr/>
        </p:nvSpPr>
        <p:spPr>
          <a:xfrm>
            <a:off x="429768" y="420624"/>
            <a:ext cx="7040880" cy="438912"/>
          </a:xfrm>
          <a:prstGeom prst="rect">
            <a:avLst/>
          </a:prstGeom>
          <a:noFill/>
          <a:ln/>
        </p:spPr>
        <p:txBody>
          <a:bodyPr wrap="square" lIns="635" tIns="635" rIns="635" bIns="635" rtlCol="0" anchor="t">
            <a:normAutofit/>
          </a:bodyPr>
          <a:lstStyle/>
          <a:p>
            <a:pPr algn="l" indent="0" marL="0">
              <a:buNone/>
            </a:pPr>
            <a:r>
              <a:rPr lang="en-US" sz="1720" b="1" dirty="0">
                <a:solidFill>
                  <a:srgbClr val="17365D"/>
                </a:solidFill>
                <a:latin typeface="Aptos" pitchFamily="34" charset="0"/>
                <a:ea typeface="Aptos" pitchFamily="34" charset="-122"/>
                <a:cs typeface="Aptos" pitchFamily="34" charset="-120"/>
              </a:rPr>
              <a:t>Importancia de variables en LightGBM</a:t>
            </a:r>
            <a:endParaRPr lang="en-US" sz="1720" dirty="0"/>
          </a:p>
        </p:txBody>
      </p:sp>
      <p:sp>
        <p:nvSpPr>
          <p:cNvPr id="5" name="Shape 2"/>
          <p:cNvSpPr/>
          <p:nvPr/>
        </p:nvSpPr>
        <p:spPr>
          <a:xfrm>
            <a:off x="429768" y="868680"/>
            <a:ext cx="1920240" cy="0"/>
          </a:xfrm>
          <a:prstGeom prst="line">
            <a:avLst/>
          </a:prstGeom>
          <a:noFill/>
          <a:ln w="15240">
            <a:solidFill>
              <a:srgbClr val="E67E22"/>
            </a:solidFill>
            <a:prstDash val="solid"/>
          </a:ln>
        </p:spPr>
      </p:sp>
      <p:pic>
        <p:nvPicPr>
          <p:cNvPr id="6" name="Image 1" descr="/mnt/data/ipynb_imgs/cell070_out04.png">    </p:cNvPr>
          <p:cNvPicPr>
            <a:picLocks noChangeAspect="1"/>
          </p:cNvPicPr>
          <p:nvPr/>
        </p:nvPicPr>
        <p:blipFill>
          <a:blip r:embed="rId2"/>
          <a:stretch>
            <a:fillRect/>
          </a:stretch>
        </p:blipFill>
        <p:spPr>
          <a:xfrm>
            <a:off x="777240" y="1536085"/>
            <a:ext cx="5669280" cy="2917151"/>
          </a:xfrm>
          <a:prstGeom prst="rect">
            <a:avLst/>
          </a:prstGeom>
        </p:spPr>
      </p:pic>
      <p:sp>
        <p:nvSpPr>
          <p:cNvPr id="7" name="Text 3"/>
          <p:cNvSpPr/>
          <p:nvPr/>
        </p:nvSpPr>
        <p:spPr>
          <a:xfrm>
            <a:off x="6812280" y="1280160"/>
            <a:ext cx="3291840" cy="274320"/>
          </a:xfrm>
          <a:prstGeom prst="rect">
            <a:avLst/>
          </a:prstGeom>
          <a:noFill/>
          <a:ln/>
        </p:spPr>
        <p:txBody>
          <a:bodyPr wrap="square" lIns="635" tIns="635" rIns="635" bIns="635" rtlCol="0" anchor="t">
            <a:normAutofit/>
          </a:bodyPr>
          <a:lstStyle/>
          <a:p>
            <a:pPr algn="l" indent="0" marL="0">
              <a:buNone/>
            </a:pPr>
            <a:r>
              <a:rPr lang="en-US" sz="1220" b="1" dirty="0">
                <a:solidFill>
                  <a:srgbClr val="17365D"/>
                </a:solidFill>
                <a:latin typeface="Aptos" pitchFamily="34" charset="0"/>
                <a:ea typeface="Aptos" pitchFamily="34" charset="-122"/>
                <a:cs typeface="Aptos" pitchFamily="34" charset="-120"/>
              </a:rPr>
              <a:t>Variables más usadas por el modelo</a:t>
            </a:r>
            <a:endParaRPr lang="en-US" sz="1220" dirty="0"/>
          </a:p>
        </p:txBody>
      </p:sp>
      <p:sp>
        <p:nvSpPr>
          <p:cNvPr id="8" name="Text 4"/>
          <p:cNvSpPr/>
          <p:nvPr/>
        </p:nvSpPr>
        <p:spPr>
          <a:xfrm>
            <a:off x="6812280" y="1691640"/>
            <a:ext cx="3840480" cy="1965960"/>
          </a:xfrm>
          <a:prstGeom prst="rect">
            <a:avLst/>
          </a:prstGeom>
          <a:noFill/>
          <a:ln/>
        </p:spPr>
        <p:txBody>
          <a:bodyPr wrap="square" lIns="508" tIns="508" rIns="508" bIns="508" rtlCol="0" anchor="ctr">
            <a:normAutofit/>
          </a:bodyPr>
          <a:lstStyle/>
          <a:p>
            <a:r>
              <a:rPr lang="en-US" sz="1070" dirty="0">
                <a:solidFill>
                  <a:srgbClr val="222222"/>
                </a:solidFill>
                <a:latin typeface="Aptos" pitchFamily="34" charset="0"/>
                <a:ea typeface="Aptos" pitchFamily="34" charset="-122"/>
                <a:cs typeface="Aptos" pitchFamily="34" charset="-120"/>
              </a:rPr>
              <a:t>MES_DESEMBOLSO</a:t>
            </a:r>
            <a:endParaRPr lang="en-US" sz="1070" dirty="0"/>
          </a:p>
          <a:p>
            <a:r>
              <a:rPr lang="en-US" sz="1070" dirty="0">
                <a:solidFill>
                  <a:srgbClr val="222222"/>
                </a:solidFill>
                <a:latin typeface="Aptos" pitchFamily="34" charset="0"/>
                <a:ea typeface="Aptos" pitchFamily="34" charset="-122"/>
                <a:cs typeface="Aptos" pitchFamily="34" charset="-120"/>
              </a:rPr>
              <a:t>DETALLE_DESTINO_WoE</a:t>
            </a:r>
            <a:endParaRPr lang="en-US" sz="1070" dirty="0"/>
          </a:p>
          <a:p>
            <a:r>
              <a:rPr lang="en-US" sz="1070" dirty="0">
                <a:solidFill>
                  <a:srgbClr val="222222"/>
                </a:solidFill>
                <a:latin typeface="Aptos" pitchFamily="34" charset="0"/>
                <a:ea typeface="Aptos" pitchFamily="34" charset="-122"/>
                <a:cs typeface="Aptos" pitchFamily="34" charset="-120"/>
              </a:rPr>
              <a:t>DIA_DESEMBOLSO</a:t>
            </a:r>
            <a:endParaRPr lang="en-US" sz="1070" dirty="0"/>
          </a:p>
          <a:p>
            <a:r>
              <a:rPr lang="en-US" sz="1070" dirty="0">
                <a:solidFill>
                  <a:srgbClr val="222222"/>
                </a:solidFill>
                <a:latin typeface="Aptos" pitchFamily="34" charset="0"/>
                <a:ea typeface="Aptos" pitchFamily="34" charset="-122"/>
                <a:cs typeface="Aptos" pitchFamily="34" charset="-120"/>
              </a:rPr>
              <a:t>CAPACIDAD_DE_ENDEUDAMIENTO</a:t>
            </a:r>
            <a:endParaRPr lang="en-US" sz="1070" dirty="0"/>
          </a:p>
          <a:p>
            <a:r>
              <a:rPr lang="en-US" sz="1070" dirty="0">
                <a:solidFill>
                  <a:srgbClr val="222222"/>
                </a:solidFill>
                <a:latin typeface="Aptos" pitchFamily="34" charset="0"/>
                <a:ea typeface="Aptos" pitchFamily="34" charset="-122"/>
                <a:cs typeface="Aptos" pitchFamily="34" charset="-120"/>
              </a:rPr>
              <a:t>UNIDAD_FAMILIA_TOTAL</a:t>
            </a:r>
            <a:endParaRPr lang="en-US" sz="1070" dirty="0"/>
          </a:p>
          <a:p>
            <a:r>
              <a:rPr lang="en-US" sz="1070" dirty="0">
                <a:solidFill>
                  <a:srgbClr val="222222"/>
                </a:solidFill>
                <a:latin typeface="Aptos" pitchFamily="34" charset="0"/>
                <a:ea typeface="Aptos" pitchFamily="34" charset="-122"/>
                <a:cs typeface="Aptos" pitchFamily="34" charset="-120"/>
              </a:rPr>
              <a:t>APALANCAMIENTO, PLAZO, TASA y VALOR_DESEMBOLSOS</a:t>
            </a:r>
            <a:endParaRPr lang="en-US" sz="1070" dirty="0"/>
          </a:p>
        </p:txBody>
      </p:sp>
      <p:sp>
        <p:nvSpPr>
          <p:cNvPr id="9" name="Text 5"/>
          <p:cNvSpPr/>
          <p:nvPr/>
        </p:nvSpPr>
        <p:spPr>
          <a:xfrm>
            <a:off x="6812280" y="4160520"/>
            <a:ext cx="3840480" cy="256032"/>
          </a:xfrm>
          <a:prstGeom prst="rect">
            <a:avLst/>
          </a:prstGeom>
          <a:solidFill>
            <a:srgbClr val="FFF2E6"/>
          </a:solidFill>
          <a:ln>
            <a:solidFill>
              <a:srgbClr val="FFF2E6"/>
            </a:solidFill>
          </a:ln>
        </p:spPr>
        <p:txBody>
          <a:bodyPr wrap="square" lIns="1016" tIns="1016" rIns="1016" bIns="1016" rtlCol="0" anchor="t">
            <a:normAutofit/>
          </a:bodyPr>
          <a:lstStyle/>
          <a:p>
            <a:pPr algn="l" indent="0" marL="0">
              <a:buNone/>
            </a:pPr>
            <a:r>
              <a:rPr lang="en-US" sz="1050" b="1" dirty="0">
                <a:solidFill>
                  <a:srgbClr val="E67E22"/>
                </a:solidFill>
                <a:latin typeface="Aptos" pitchFamily="34" charset="0"/>
                <a:ea typeface="Aptos" pitchFamily="34" charset="-122"/>
                <a:cs typeface="Aptos" pitchFamily="34" charset="-120"/>
              </a:rPr>
              <a:t>Lectura correcta</a:t>
            </a:r>
            <a:endParaRPr lang="en-US" sz="1050" dirty="0"/>
          </a:p>
        </p:txBody>
      </p:sp>
      <p:sp>
        <p:nvSpPr>
          <p:cNvPr id="10" name="Text 6"/>
          <p:cNvSpPr/>
          <p:nvPr/>
        </p:nvSpPr>
        <p:spPr>
          <a:xfrm>
            <a:off x="6812280" y="4434840"/>
            <a:ext cx="3840480" cy="685800"/>
          </a:xfrm>
          <a:prstGeom prst="rect">
            <a:avLst/>
          </a:prstGeom>
          <a:solidFill>
            <a:srgbClr val="FFF2E6"/>
          </a:solidFill>
          <a:ln>
            <a:solidFill>
              <a:srgbClr val="FFF2E6"/>
            </a:solidFill>
          </a:ln>
        </p:spPr>
        <p:txBody>
          <a:bodyPr wrap="square" lIns="1016" tIns="1016" rIns="1016" bIns="1016" rtlCol="0" anchor="t">
            <a:normAutofit/>
          </a:bodyPr>
          <a:lstStyle/>
          <a:p>
            <a:pPr algn="l" indent="0" marL="0">
              <a:buNone/>
            </a:pPr>
            <a:r>
              <a:rPr lang="en-US" sz="1050" dirty="0">
                <a:solidFill>
                  <a:srgbClr val="222222"/>
                </a:solidFill>
                <a:latin typeface="Aptos" pitchFamily="34" charset="0"/>
                <a:ea typeface="Aptos" pitchFamily="34" charset="-122"/>
                <a:cs typeface="Aptos" pitchFamily="34" charset="-120"/>
              </a:rPr>
              <a:t>La importancia no prueba causalidad; indica qué variables utiliza con mayor frecuencia el modelo para separar ambas clases.</a:t>
            </a:r>
            <a:endParaRPr lang="en-US" sz="1050" dirty="0"/>
          </a:p>
        </p:txBody>
      </p:sp>
      <p:sp>
        <p:nvSpPr>
          <p:cNvPr id="11" name="Text 7"/>
          <p:cNvSpPr/>
          <p:nvPr/>
        </p:nvSpPr>
        <p:spPr>
          <a:xfrm>
            <a:off x="6812280" y="5440680"/>
            <a:ext cx="3840480" cy="411480"/>
          </a:xfrm>
          <a:prstGeom prst="rect">
            <a:avLst/>
          </a:prstGeom>
          <a:noFill/>
          <a:ln/>
        </p:spPr>
        <p:txBody>
          <a:bodyPr wrap="square" lIns="635" tIns="635" rIns="635" bIns="635" rtlCol="0" anchor="t">
            <a:normAutofit/>
          </a:bodyPr>
          <a:lstStyle/>
          <a:p>
            <a:pPr algn="l" indent="0" marL="0">
              <a:buNone/>
            </a:pPr>
            <a:r>
              <a:rPr lang="en-US" sz="1040" dirty="0">
                <a:solidFill>
                  <a:srgbClr val="008C95"/>
                </a:solidFill>
                <a:latin typeface="Aptos" pitchFamily="34" charset="0"/>
                <a:ea typeface="Aptos" pitchFamily="34" charset="-122"/>
                <a:cs typeface="Aptos" pitchFamily="34" charset="-120"/>
              </a:rPr>
              <a:t>Para una versión productiva se recomienda complementar con SHAP para explicar predicciones individuales.</a:t>
            </a:r>
            <a:endParaRPr lang="en-US" sz="1040" dirty="0"/>
          </a:p>
        </p:txBody>
      </p:sp>
      <p:sp>
        <p:nvSpPr>
          <p:cNvPr id="12" name="Text 8"/>
          <p:cNvSpPr/>
          <p:nvPr/>
        </p:nvSpPr>
        <p:spPr>
          <a:xfrm>
            <a:off x="8778240" y="6574536"/>
            <a:ext cx="2560320" cy="146304"/>
          </a:xfrm>
          <a:prstGeom prst="rect">
            <a:avLst/>
          </a:prstGeom>
          <a:noFill/>
          <a:ln/>
        </p:spPr>
        <p:txBody>
          <a:bodyPr wrap="square" lIns="635" tIns="635" rIns="635" bIns="635" rtlCol="0" anchor="t">
            <a:normAutofit/>
          </a:bodyPr>
          <a:lstStyle/>
          <a:p>
            <a:pPr algn="r" indent="0" marL="0">
              <a:buNone/>
            </a:pPr>
            <a:r>
              <a:rPr lang="en-US" sz="580" dirty="0">
                <a:solidFill>
                  <a:srgbClr val="6B7280"/>
                </a:solidFill>
                <a:latin typeface="Aptos" pitchFamily="34" charset="0"/>
                <a:ea typeface="Aptos" pitchFamily="34" charset="-122"/>
                <a:cs typeface="Aptos" pitchFamily="34" charset="-120"/>
              </a:rPr>
              <a:t>Trabajo Final · Créditos de Consumo</a:t>
            </a:r>
            <a:endParaRPr lang="en-US" sz="580" dirty="0"/>
          </a:p>
        </p:txBody>
      </p:sp>
      <p:sp>
        <p:nvSpPr>
          <p:cNvPr id="13" name="Text 9"/>
          <p:cNvSpPr/>
          <p:nvPr/>
        </p:nvSpPr>
        <p:spPr>
          <a:xfrm>
            <a:off x="11521440" y="6565392"/>
            <a:ext cx="182880" cy="146304"/>
          </a:xfrm>
          <a:prstGeom prst="rect">
            <a:avLst/>
          </a:prstGeom>
          <a:noFill/>
          <a:ln/>
        </p:spPr>
        <p:txBody>
          <a:bodyPr wrap="square" lIns="635" tIns="635" rIns="635" bIns="635" rtlCol="0" anchor="t">
            <a:normAutofit/>
          </a:bodyPr>
          <a:lstStyle/>
          <a:p>
            <a:pPr algn="r" indent="0" marL="0">
              <a:buNone/>
            </a:pPr>
            <a:r>
              <a:rPr lang="en-US" sz="600" dirty="0">
                <a:solidFill>
                  <a:srgbClr val="6B7280"/>
                </a:solidFill>
                <a:latin typeface="Aptos" pitchFamily="34" charset="0"/>
                <a:ea typeface="Aptos" pitchFamily="34" charset="-122"/>
                <a:cs typeface="Aptos" pitchFamily="34" charset="-120"/>
              </a:rPr>
              <a:t>19</a:t>
            </a:r>
            <a:endParaRPr lang="en-US" sz="600"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 20">
    <p:spTree>
      <p:nvGrpSpPr>
        <p:cNvPr id="1" name=""/>
        <p:cNvGrpSpPr/>
        <p:nvPr/>
      </p:nvGrpSpPr>
      <p:grpSpPr>
        <a:xfrm>
          <a:off x="0" y="0"/>
          <a:ext cx="0" cy="0"/>
          <a:chOff x="0" y="0"/>
          <a:chExt cx="0" cy="0"/>
        </a:xfrm>
      </p:grpSpPr>
      <p:sp>
        <p:nvSpPr>
          <p:cNvPr id="2" name="Text 0"/>
          <p:cNvSpPr/>
          <p:nvPr/>
        </p:nvSpPr>
        <p:spPr>
          <a:xfrm>
            <a:off x="429768" y="201168"/>
            <a:ext cx="1097280" cy="201168"/>
          </a:xfrm>
          <a:prstGeom prst="rect">
            <a:avLst/>
          </a:prstGeom>
          <a:noFill/>
          <a:ln/>
        </p:spPr>
        <p:txBody>
          <a:bodyPr wrap="square" lIns="635" tIns="635" rIns="635" bIns="635" rtlCol="0" anchor="t">
            <a:normAutofit/>
          </a:bodyPr>
          <a:lstStyle/>
          <a:p>
            <a:pPr algn="l" indent="0" marL="0">
              <a:buNone/>
            </a:pPr>
            <a:r>
              <a:rPr lang="en-US" sz="650" b="1" dirty="0">
                <a:solidFill>
                  <a:srgbClr val="008C95"/>
                </a:solidFill>
                <a:latin typeface="Aptos" pitchFamily="34" charset="0"/>
                <a:ea typeface="Aptos" pitchFamily="34" charset="-122"/>
                <a:cs typeface="Aptos" pitchFamily="34" charset="-120"/>
              </a:rPr>
              <a:t>SECCIÓN 07</a:t>
            </a:r>
            <a:endParaRPr lang="en-US" sz="650" dirty="0"/>
          </a:p>
        </p:txBody>
      </p:sp>
      <p:pic>
        <p:nvPicPr>
          <p:cNvPr id="3" name="Image 0" descr="/mnt/data/ref_ppt_media/image1.png">    </p:cNvPr>
          <p:cNvPicPr>
            <a:picLocks noChangeAspect="1"/>
          </p:cNvPicPr>
          <p:nvPr/>
        </p:nvPicPr>
        <p:blipFill>
          <a:blip r:embed="rId1">
            <a:alphaModFix amt="85000"/>
          </a:blip>
          <a:stretch>
            <a:fillRect/>
          </a:stretch>
        </p:blipFill>
        <p:spPr>
          <a:xfrm>
            <a:off x="173736" y="128016"/>
            <a:ext cx="228600" cy="283464"/>
          </a:xfrm>
          <a:prstGeom prst="rect">
            <a:avLst/>
          </a:prstGeom>
        </p:spPr>
      </p:pic>
      <p:sp>
        <p:nvSpPr>
          <p:cNvPr id="4" name="Text 1"/>
          <p:cNvSpPr/>
          <p:nvPr/>
        </p:nvSpPr>
        <p:spPr>
          <a:xfrm>
            <a:off x="429768" y="420624"/>
            <a:ext cx="7040880" cy="438912"/>
          </a:xfrm>
          <a:prstGeom prst="rect">
            <a:avLst/>
          </a:prstGeom>
          <a:noFill/>
          <a:ln/>
        </p:spPr>
        <p:txBody>
          <a:bodyPr wrap="square" lIns="635" tIns="635" rIns="635" bIns="635" rtlCol="0" anchor="t">
            <a:normAutofit/>
          </a:bodyPr>
          <a:lstStyle/>
          <a:p>
            <a:pPr algn="l" indent="0" marL="0">
              <a:buNone/>
            </a:pPr>
            <a:r>
              <a:rPr lang="en-US" sz="1720" b="1" dirty="0">
                <a:solidFill>
                  <a:srgbClr val="17365D"/>
                </a:solidFill>
                <a:latin typeface="Aptos" pitchFamily="34" charset="0"/>
                <a:ea typeface="Aptos" pitchFamily="34" charset="-122"/>
                <a:cs typeface="Aptos" pitchFamily="34" charset="-120"/>
              </a:rPr>
              <a:t>Comparación con otros autores</a:t>
            </a:r>
            <a:endParaRPr lang="en-US" sz="1720" dirty="0"/>
          </a:p>
        </p:txBody>
      </p:sp>
      <p:sp>
        <p:nvSpPr>
          <p:cNvPr id="5" name="Shape 2"/>
          <p:cNvSpPr/>
          <p:nvPr/>
        </p:nvSpPr>
        <p:spPr>
          <a:xfrm>
            <a:off x="429768" y="868680"/>
            <a:ext cx="1920240" cy="0"/>
          </a:xfrm>
          <a:prstGeom prst="line">
            <a:avLst/>
          </a:prstGeom>
          <a:noFill/>
          <a:ln w="15240">
            <a:solidFill>
              <a:srgbClr val="E67E22"/>
            </a:solidFill>
            <a:prstDash val="solid"/>
          </a:ln>
        </p:spPr>
      </p:sp>
      <p:sp>
        <p:nvSpPr>
          <p:cNvPr id="6" name="Text 3"/>
          <p:cNvSpPr/>
          <p:nvPr/>
        </p:nvSpPr>
        <p:spPr>
          <a:xfrm>
            <a:off x="640080" y="1143000"/>
            <a:ext cx="2926080" cy="742950"/>
          </a:xfrm>
          <a:prstGeom prst="rect">
            <a:avLst/>
          </a:prstGeom>
          <a:solidFill>
            <a:srgbClr val="DCEFF2"/>
          </a:solidFill>
          <a:ln w="5080">
            <a:solidFill>
              <a:srgbClr val="D5E2E8"/>
            </a:solidFill>
          </a:ln>
        </p:spPr>
        <p:txBody>
          <a:bodyPr wrap="square" lIns="508" tIns="508" rIns="508" bIns="508" rtlCol="0" anchor="ctr">
            <a:normAutofit/>
          </a:bodyPr>
          <a:lstStyle/>
          <a:p>
            <a:pPr algn="l" indent="0" marL="0">
              <a:buNone/>
            </a:pPr>
            <a:r>
              <a:rPr lang="en-US" sz="840" b="1" dirty="0">
                <a:solidFill>
                  <a:srgbClr val="222222"/>
                </a:solidFill>
                <a:latin typeface="Aptos" pitchFamily="34" charset="0"/>
                <a:ea typeface="Aptos" pitchFamily="34" charset="-122"/>
                <a:cs typeface="Aptos" pitchFamily="34" charset="-120"/>
              </a:rPr>
              <a:t>Paper</a:t>
            </a:r>
            <a:endParaRPr lang="en-US" sz="840" dirty="0"/>
          </a:p>
        </p:txBody>
      </p:sp>
      <p:sp>
        <p:nvSpPr>
          <p:cNvPr id="7" name="Text 4"/>
          <p:cNvSpPr/>
          <p:nvPr/>
        </p:nvSpPr>
        <p:spPr>
          <a:xfrm>
            <a:off x="3566160" y="1143000"/>
            <a:ext cx="3840480" cy="742950"/>
          </a:xfrm>
          <a:prstGeom prst="rect">
            <a:avLst/>
          </a:prstGeom>
          <a:solidFill>
            <a:srgbClr val="DCEFF2"/>
          </a:solidFill>
          <a:ln w="5080">
            <a:solidFill>
              <a:srgbClr val="D5E2E8"/>
            </a:solidFill>
          </a:ln>
        </p:spPr>
        <p:txBody>
          <a:bodyPr wrap="square" lIns="508" tIns="508" rIns="508" bIns="508" rtlCol="0" anchor="ctr">
            <a:normAutofit/>
          </a:bodyPr>
          <a:lstStyle/>
          <a:p>
            <a:pPr algn="l" indent="0" marL="0">
              <a:buNone/>
            </a:pPr>
            <a:r>
              <a:rPr lang="en-US" sz="840" b="1" dirty="0">
                <a:solidFill>
                  <a:srgbClr val="222222"/>
                </a:solidFill>
                <a:latin typeface="Aptos" pitchFamily="34" charset="0"/>
                <a:ea typeface="Aptos" pitchFamily="34" charset="-122"/>
                <a:cs typeface="Aptos" pitchFamily="34" charset="-120"/>
              </a:rPr>
              <a:t>Aporte principal</a:t>
            </a:r>
            <a:endParaRPr lang="en-US" sz="840" dirty="0"/>
          </a:p>
        </p:txBody>
      </p:sp>
      <p:sp>
        <p:nvSpPr>
          <p:cNvPr id="8" name="Text 5"/>
          <p:cNvSpPr/>
          <p:nvPr/>
        </p:nvSpPr>
        <p:spPr>
          <a:xfrm>
            <a:off x="7406640" y="1143000"/>
            <a:ext cx="4023360" cy="742950"/>
          </a:xfrm>
          <a:prstGeom prst="rect">
            <a:avLst/>
          </a:prstGeom>
          <a:solidFill>
            <a:srgbClr val="DCEFF2"/>
          </a:solidFill>
          <a:ln w="5080">
            <a:solidFill>
              <a:srgbClr val="D5E2E8"/>
            </a:solidFill>
          </a:ln>
        </p:spPr>
        <p:txBody>
          <a:bodyPr wrap="square" lIns="508" tIns="508" rIns="508" bIns="508" rtlCol="0" anchor="ctr">
            <a:normAutofit/>
          </a:bodyPr>
          <a:lstStyle/>
          <a:p>
            <a:pPr algn="l" indent="0" marL="0">
              <a:buNone/>
            </a:pPr>
            <a:r>
              <a:rPr lang="en-US" sz="840" b="1" dirty="0">
                <a:solidFill>
                  <a:srgbClr val="222222"/>
                </a:solidFill>
                <a:latin typeface="Aptos" pitchFamily="34" charset="0"/>
                <a:ea typeface="Aptos" pitchFamily="34" charset="-122"/>
                <a:cs typeface="Aptos" pitchFamily="34" charset="-120"/>
              </a:rPr>
              <a:t>Relación con el proyecto</a:t>
            </a:r>
            <a:endParaRPr lang="en-US" sz="840" dirty="0"/>
          </a:p>
        </p:txBody>
      </p:sp>
      <p:sp>
        <p:nvSpPr>
          <p:cNvPr id="9" name="Text 6"/>
          <p:cNvSpPr/>
          <p:nvPr/>
        </p:nvSpPr>
        <p:spPr>
          <a:xfrm>
            <a:off x="640080" y="1885950"/>
            <a:ext cx="2926080" cy="742950"/>
          </a:xfrm>
          <a:prstGeom prst="rect">
            <a:avLst/>
          </a:prstGeom>
          <a:solidFill>
            <a:srgbClr val="EAF4F8"/>
          </a:solidFill>
          <a:ln w="5080">
            <a:solidFill>
              <a:srgbClr val="D5E2E8"/>
            </a:solidFill>
          </a:ln>
        </p:spPr>
        <p:txBody>
          <a:bodyPr wrap="square" lIns="508" tIns="508" rIns="508" bIns="508" rtlCol="0" anchor="ctr">
            <a:normAutofit/>
          </a:bodyPr>
          <a:lstStyle/>
          <a:p>
            <a:pPr algn="l" indent="0" marL="0">
              <a:buNone/>
            </a:pPr>
            <a:r>
              <a:rPr lang="en-US" sz="820" dirty="0">
                <a:solidFill>
                  <a:srgbClr val="222222"/>
                </a:solidFill>
                <a:latin typeface="Aptos" pitchFamily="34" charset="0"/>
                <a:ea typeface="Aptos" pitchFamily="34" charset="-122"/>
                <a:cs typeface="Aptos" pitchFamily="34" charset="-120"/>
              </a:rPr>
              <a:t>Khandani, Kim y Lo (2010)</a:t>
            </a:r>
            <a:endParaRPr lang="en-US" sz="820" dirty="0"/>
          </a:p>
        </p:txBody>
      </p:sp>
      <p:sp>
        <p:nvSpPr>
          <p:cNvPr id="10" name="Text 7"/>
          <p:cNvSpPr/>
          <p:nvPr/>
        </p:nvSpPr>
        <p:spPr>
          <a:xfrm>
            <a:off x="3566160" y="1885950"/>
            <a:ext cx="3840480" cy="742950"/>
          </a:xfrm>
          <a:prstGeom prst="rect">
            <a:avLst/>
          </a:prstGeom>
          <a:solidFill>
            <a:srgbClr val="EAF4F8"/>
          </a:solidFill>
          <a:ln w="5080">
            <a:solidFill>
              <a:srgbClr val="D5E2E8"/>
            </a:solidFill>
          </a:ln>
        </p:spPr>
        <p:txBody>
          <a:bodyPr wrap="square" lIns="508" tIns="508" rIns="508" bIns="508" rtlCol="0" anchor="ctr">
            <a:normAutofit/>
          </a:bodyPr>
          <a:lstStyle/>
          <a:p>
            <a:pPr algn="l" indent="0" marL="0">
              <a:buNone/>
            </a:pPr>
            <a:r>
              <a:rPr lang="en-US" sz="820" dirty="0">
                <a:solidFill>
                  <a:srgbClr val="222222"/>
                </a:solidFill>
                <a:latin typeface="Aptos" pitchFamily="34" charset="0"/>
                <a:ea typeface="Aptos" pitchFamily="34" charset="-122"/>
                <a:cs typeface="Aptos" pitchFamily="34" charset="-120"/>
              </a:rPr>
              <a:t>Transacciones, saldos y buró; mora a 3, 6, 9 y 12 meses; evaluación económica.</a:t>
            </a:r>
            <a:endParaRPr lang="en-US" sz="820" dirty="0"/>
          </a:p>
        </p:txBody>
      </p:sp>
      <p:sp>
        <p:nvSpPr>
          <p:cNvPr id="11" name="Text 8"/>
          <p:cNvSpPr/>
          <p:nvPr/>
        </p:nvSpPr>
        <p:spPr>
          <a:xfrm>
            <a:off x="7406640" y="1885950"/>
            <a:ext cx="4023360" cy="742950"/>
          </a:xfrm>
          <a:prstGeom prst="rect">
            <a:avLst/>
          </a:prstGeom>
          <a:solidFill>
            <a:srgbClr val="EAF4F8"/>
          </a:solidFill>
          <a:ln w="5080">
            <a:solidFill>
              <a:srgbClr val="D5E2E8"/>
            </a:solidFill>
          </a:ln>
        </p:spPr>
        <p:txBody>
          <a:bodyPr wrap="square" lIns="508" tIns="508" rIns="508" bIns="508" rtlCol="0" anchor="ctr">
            <a:normAutofit/>
          </a:bodyPr>
          <a:lstStyle/>
          <a:p>
            <a:pPr algn="l" indent="0" marL="0">
              <a:buNone/>
            </a:pPr>
            <a:r>
              <a:rPr lang="en-US" sz="820" dirty="0">
                <a:solidFill>
                  <a:srgbClr val="222222"/>
                </a:solidFill>
                <a:latin typeface="Aptos" pitchFamily="34" charset="0"/>
                <a:ea typeface="Aptos" pitchFamily="34" charset="-122"/>
                <a:cs typeface="Aptos" pitchFamily="34" charset="-120"/>
              </a:rPr>
              <a:t>Muestra lo que falta incorporar: comportamiento, horizonte fijo y valor económico.</a:t>
            </a:r>
            <a:endParaRPr lang="en-US" sz="820" dirty="0"/>
          </a:p>
        </p:txBody>
      </p:sp>
      <p:sp>
        <p:nvSpPr>
          <p:cNvPr id="12" name="Text 9"/>
          <p:cNvSpPr/>
          <p:nvPr/>
        </p:nvSpPr>
        <p:spPr>
          <a:xfrm>
            <a:off x="640080" y="2628900"/>
            <a:ext cx="2926080" cy="742950"/>
          </a:xfrm>
          <a:prstGeom prst="rect">
            <a:avLst/>
          </a:prstGeom>
          <a:solidFill>
            <a:srgbClr val="FFFFFF"/>
          </a:solidFill>
          <a:ln w="5080">
            <a:solidFill>
              <a:srgbClr val="D5E2E8"/>
            </a:solidFill>
          </a:ln>
        </p:spPr>
        <p:txBody>
          <a:bodyPr wrap="square" lIns="508" tIns="508" rIns="508" bIns="508" rtlCol="0" anchor="ctr">
            <a:normAutofit/>
          </a:bodyPr>
          <a:lstStyle/>
          <a:p>
            <a:pPr algn="l" indent="0" marL="0">
              <a:buNone/>
            </a:pPr>
            <a:r>
              <a:rPr lang="en-US" sz="820" dirty="0">
                <a:solidFill>
                  <a:srgbClr val="222222"/>
                </a:solidFill>
                <a:latin typeface="Aptos" pitchFamily="34" charset="0"/>
                <a:ea typeface="Aptos" pitchFamily="34" charset="-122"/>
                <a:cs typeface="Aptos" pitchFamily="34" charset="-120"/>
              </a:rPr>
              <a:t>Bussmann et al. (2021)</a:t>
            </a:r>
            <a:endParaRPr lang="en-US" sz="820" dirty="0"/>
          </a:p>
        </p:txBody>
      </p:sp>
      <p:sp>
        <p:nvSpPr>
          <p:cNvPr id="13" name="Text 10"/>
          <p:cNvSpPr/>
          <p:nvPr/>
        </p:nvSpPr>
        <p:spPr>
          <a:xfrm>
            <a:off x="3566160" y="2628900"/>
            <a:ext cx="3840480" cy="742950"/>
          </a:xfrm>
          <a:prstGeom prst="rect">
            <a:avLst/>
          </a:prstGeom>
          <a:solidFill>
            <a:srgbClr val="FFFFFF"/>
          </a:solidFill>
          <a:ln w="5080">
            <a:solidFill>
              <a:srgbClr val="D5E2E8"/>
            </a:solidFill>
          </a:ln>
        </p:spPr>
        <p:txBody>
          <a:bodyPr wrap="square" lIns="508" tIns="508" rIns="508" bIns="508" rtlCol="0" anchor="ctr">
            <a:normAutofit/>
          </a:bodyPr>
          <a:lstStyle/>
          <a:p>
            <a:pPr algn="l" indent="0" marL="0">
              <a:buNone/>
            </a:pPr>
            <a:r>
              <a:rPr lang="en-US" sz="820" dirty="0">
                <a:solidFill>
                  <a:srgbClr val="222222"/>
                </a:solidFill>
                <a:latin typeface="Aptos" pitchFamily="34" charset="0"/>
                <a:ea typeface="Aptos" pitchFamily="34" charset="-122"/>
                <a:cs typeface="Aptos" pitchFamily="34" charset="-120"/>
              </a:rPr>
              <a:t>XGBoost + TreeSHAP; explica cada predicción y agrupa casos similares.</a:t>
            </a:r>
            <a:endParaRPr lang="en-US" sz="820" dirty="0"/>
          </a:p>
        </p:txBody>
      </p:sp>
      <p:sp>
        <p:nvSpPr>
          <p:cNvPr id="14" name="Text 11"/>
          <p:cNvSpPr/>
          <p:nvPr/>
        </p:nvSpPr>
        <p:spPr>
          <a:xfrm>
            <a:off x="7406640" y="2628900"/>
            <a:ext cx="4023360" cy="742950"/>
          </a:xfrm>
          <a:prstGeom prst="rect">
            <a:avLst/>
          </a:prstGeom>
          <a:solidFill>
            <a:srgbClr val="FFFFFF"/>
          </a:solidFill>
          <a:ln w="5080">
            <a:solidFill>
              <a:srgbClr val="D5E2E8"/>
            </a:solidFill>
          </a:ln>
        </p:spPr>
        <p:txBody>
          <a:bodyPr wrap="square" lIns="508" tIns="508" rIns="508" bIns="508" rtlCol="0" anchor="ctr">
            <a:normAutofit/>
          </a:bodyPr>
          <a:lstStyle/>
          <a:p>
            <a:pPr algn="l" indent="0" marL="0">
              <a:buNone/>
            </a:pPr>
            <a:r>
              <a:rPr lang="en-US" sz="820" dirty="0">
                <a:solidFill>
                  <a:srgbClr val="222222"/>
                </a:solidFill>
                <a:latin typeface="Aptos" pitchFamily="34" charset="0"/>
                <a:ea typeface="Aptos" pitchFamily="34" charset="-122"/>
                <a:cs typeface="Aptos" pitchFamily="34" charset="-120"/>
              </a:rPr>
              <a:t>Aporta la ruta de explicabilidad individual que el proyecto debe añadir.</a:t>
            </a:r>
            <a:endParaRPr lang="en-US" sz="820" dirty="0"/>
          </a:p>
        </p:txBody>
      </p:sp>
      <p:sp>
        <p:nvSpPr>
          <p:cNvPr id="15" name="Text 12"/>
          <p:cNvSpPr/>
          <p:nvPr/>
        </p:nvSpPr>
        <p:spPr>
          <a:xfrm>
            <a:off x="640080" y="3371850"/>
            <a:ext cx="2926080" cy="742950"/>
          </a:xfrm>
          <a:prstGeom prst="rect">
            <a:avLst/>
          </a:prstGeom>
          <a:solidFill>
            <a:srgbClr val="EAF4F8"/>
          </a:solidFill>
          <a:ln w="5080">
            <a:solidFill>
              <a:srgbClr val="D5E2E8"/>
            </a:solidFill>
          </a:ln>
        </p:spPr>
        <p:txBody>
          <a:bodyPr wrap="square" lIns="508" tIns="508" rIns="508" bIns="508" rtlCol="0" anchor="ctr">
            <a:normAutofit/>
          </a:bodyPr>
          <a:lstStyle/>
          <a:p>
            <a:pPr algn="l" indent="0" marL="0">
              <a:buNone/>
            </a:pPr>
            <a:r>
              <a:rPr lang="en-US" sz="820" dirty="0">
                <a:solidFill>
                  <a:srgbClr val="222222"/>
                </a:solidFill>
                <a:latin typeface="Aptos" pitchFamily="34" charset="0"/>
                <a:ea typeface="Aptos" pitchFamily="34" charset="-122"/>
                <a:cs typeface="Aptos" pitchFamily="34" charset="-120"/>
              </a:rPr>
              <a:t>Zhu et al. (2023)</a:t>
            </a:r>
            <a:endParaRPr lang="en-US" sz="820" dirty="0"/>
          </a:p>
        </p:txBody>
      </p:sp>
      <p:sp>
        <p:nvSpPr>
          <p:cNvPr id="16" name="Text 13"/>
          <p:cNvSpPr/>
          <p:nvPr/>
        </p:nvSpPr>
        <p:spPr>
          <a:xfrm>
            <a:off x="3566160" y="3371850"/>
            <a:ext cx="3840480" cy="742950"/>
          </a:xfrm>
          <a:prstGeom prst="rect">
            <a:avLst/>
          </a:prstGeom>
          <a:solidFill>
            <a:srgbClr val="EAF4F8"/>
          </a:solidFill>
          <a:ln w="5080">
            <a:solidFill>
              <a:srgbClr val="D5E2E8"/>
            </a:solidFill>
          </a:ln>
        </p:spPr>
        <p:txBody>
          <a:bodyPr wrap="square" lIns="508" tIns="508" rIns="508" bIns="508" rtlCol="0" anchor="ctr">
            <a:normAutofit/>
          </a:bodyPr>
          <a:lstStyle/>
          <a:p>
            <a:pPr algn="l" indent="0" marL="0">
              <a:buNone/>
            </a:pPr>
            <a:r>
              <a:rPr lang="en-US" sz="820" dirty="0">
                <a:solidFill>
                  <a:srgbClr val="222222"/>
                </a:solidFill>
                <a:latin typeface="Aptos" pitchFamily="34" charset="0"/>
                <a:ea typeface="Aptos" pitchFamily="34" charset="-122"/>
                <a:cs typeface="Aptos" pitchFamily="34" charset="-120"/>
              </a:rPr>
              <a:t>Préstamos personales; LightGBM, XGBoost, LIME y validación cruzada.</a:t>
            </a:r>
            <a:endParaRPr lang="en-US" sz="820" dirty="0"/>
          </a:p>
        </p:txBody>
      </p:sp>
      <p:sp>
        <p:nvSpPr>
          <p:cNvPr id="17" name="Text 14"/>
          <p:cNvSpPr/>
          <p:nvPr/>
        </p:nvSpPr>
        <p:spPr>
          <a:xfrm>
            <a:off x="7406640" y="3371850"/>
            <a:ext cx="4023360" cy="742950"/>
          </a:xfrm>
          <a:prstGeom prst="rect">
            <a:avLst/>
          </a:prstGeom>
          <a:solidFill>
            <a:srgbClr val="EAF4F8"/>
          </a:solidFill>
          <a:ln w="5080">
            <a:solidFill>
              <a:srgbClr val="D5E2E8"/>
            </a:solidFill>
          </a:ln>
        </p:spPr>
        <p:txBody>
          <a:bodyPr wrap="square" lIns="508" tIns="508" rIns="508" bIns="508" rtlCol="0" anchor="ctr">
            <a:normAutofit/>
          </a:bodyPr>
          <a:lstStyle/>
          <a:p>
            <a:pPr algn="l" indent="0" marL="0">
              <a:buNone/>
            </a:pPr>
            <a:r>
              <a:rPr lang="en-US" sz="820" dirty="0">
                <a:solidFill>
                  <a:srgbClr val="222222"/>
                </a:solidFill>
                <a:latin typeface="Aptos" pitchFamily="34" charset="0"/>
                <a:ea typeface="Aptos" pitchFamily="34" charset="-122"/>
                <a:cs typeface="Aptos" pitchFamily="34" charset="-120"/>
              </a:rPr>
              <a:t>Es el más cercano por problema y modelos; nuestro proyecto compara siete modelos y aporta lectura operativa.</a:t>
            </a:r>
            <a:endParaRPr lang="en-US" sz="820" dirty="0"/>
          </a:p>
        </p:txBody>
      </p:sp>
      <p:sp>
        <p:nvSpPr>
          <p:cNvPr id="18" name="Text 15"/>
          <p:cNvSpPr/>
          <p:nvPr/>
        </p:nvSpPr>
        <p:spPr>
          <a:xfrm>
            <a:off x="731520" y="4617720"/>
            <a:ext cx="3291840" cy="292608"/>
          </a:xfrm>
          <a:prstGeom prst="rect">
            <a:avLst/>
          </a:prstGeom>
          <a:noFill/>
          <a:ln/>
        </p:spPr>
        <p:txBody>
          <a:bodyPr wrap="square" lIns="635" tIns="635" rIns="635" bIns="635" rtlCol="0" anchor="t">
            <a:normAutofit/>
          </a:bodyPr>
          <a:lstStyle/>
          <a:p>
            <a:pPr algn="l" indent="0" marL="0">
              <a:buNone/>
            </a:pPr>
            <a:r>
              <a:rPr lang="en-US" sz="1240" b="1" dirty="0">
                <a:solidFill>
                  <a:srgbClr val="17365D"/>
                </a:solidFill>
                <a:latin typeface="Aptos" pitchFamily="34" charset="0"/>
                <a:ea typeface="Aptos" pitchFamily="34" charset="-122"/>
                <a:cs typeface="Aptos" pitchFamily="34" charset="-120"/>
              </a:rPr>
              <a:t>Lectura frente al estado del arte</a:t>
            </a:r>
            <a:endParaRPr lang="en-US" sz="1240" dirty="0"/>
          </a:p>
        </p:txBody>
      </p:sp>
      <p:sp>
        <p:nvSpPr>
          <p:cNvPr id="19" name="Text 16"/>
          <p:cNvSpPr/>
          <p:nvPr/>
        </p:nvSpPr>
        <p:spPr>
          <a:xfrm>
            <a:off x="777240" y="4983480"/>
            <a:ext cx="9692640" cy="1005840"/>
          </a:xfrm>
          <a:prstGeom prst="rect">
            <a:avLst/>
          </a:prstGeom>
          <a:noFill/>
          <a:ln/>
        </p:spPr>
        <p:txBody>
          <a:bodyPr wrap="square" lIns="508" tIns="508" rIns="508" bIns="508" rtlCol="0" anchor="ctr">
            <a:normAutofit/>
          </a:bodyPr>
          <a:lstStyle/>
          <a:p>
            <a:r>
              <a:rPr lang="en-US" sz="1080" dirty="0">
                <a:solidFill>
                  <a:srgbClr val="222222"/>
                </a:solidFill>
                <a:latin typeface="Aptos" pitchFamily="34" charset="0"/>
                <a:ea typeface="Aptos" pitchFamily="34" charset="-122"/>
                <a:cs typeface="Aptos" pitchFamily="34" charset="-120"/>
              </a:rPr>
              <a:t>El resultado interno de LightGBM es competitivo.</a:t>
            </a:r>
            <a:endParaRPr lang="en-US" sz="1080" dirty="0"/>
          </a:p>
          <a:p>
            <a:r>
              <a:rPr lang="en-US" sz="1080" dirty="0">
                <a:solidFill>
                  <a:srgbClr val="222222"/>
                </a:solidFill>
                <a:latin typeface="Aptos" pitchFamily="34" charset="0"/>
                <a:ea typeface="Aptos" pitchFamily="34" charset="-122"/>
                <a:cs typeface="Aptos" pitchFamily="34" charset="-120"/>
              </a:rPr>
              <a:t>La comparación externa debe considerar productos, targets, atributos, horizontes y validaciones diferentes.</a:t>
            </a:r>
            <a:endParaRPr lang="en-US" sz="1080" dirty="0"/>
          </a:p>
          <a:p>
            <a:r>
              <a:rPr lang="en-US" sz="1080" dirty="0">
                <a:solidFill>
                  <a:srgbClr val="222222"/>
                </a:solidFill>
                <a:latin typeface="Aptos" pitchFamily="34" charset="0"/>
                <a:ea typeface="Aptos" pitchFamily="34" charset="-122"/>
                <a:cs typeface="Aptos" pitchFamily="34" charset="-120"/>
              </a:rPr>
              <a:t>Los referentes muestran la ruta de maduración: buró, transacciones, explicación individual y validación temporal.</a:t>
            </a:r>
            <a:endParaRPr lang="en-US" sz="1080" dirty="0"/>
          </a:p>
        </p:txBody>
      </p:sp>
      <p:sp>
        <p:nvSpPr>
          <p:cNvPr id="20" name="Text 17"/>
          <p:cNvSpPr/>
          <p:nvPr/>
        </p:nvSpPr>
        <p:spPr>
          <a:xfrm>
            <a:off x="8778240" y="6574536"/>
            <a:ext cx="2560320" cy="146304"/>
          </a:xfrm>
          <a:prstGeom prst="rect">
            <a:avLst/>
          </a:prstGeom>
          <a:noFill/>
          <a:ln/>
        </p:spPr>
        <p:txBody>
          <a:bodyPr wrap="square" lIns="635" tIns="635" rIns="635" bIns="635" rtlCol="0" anchor="t">
            <a:normAutofit/>
          </a:bodyPr>
          <a:lstStyle/>
          <a:p>
            <a:pPr algn="r" indent="0" marL="0">
              <a:buNone/>
            </a:pPr>
            <a:r>
              <a:rPr lang="en-US" sz="580" dirty="0">
                <a:solidFill>
                  <a:srgbClr val="6B7280"/>
                </a:solidFill>
                <a:latin typeface="Aptos" pitchFamily="34" charset="0"/>
                <a:ea typeface="Aptos" pitchFamily="34" charset="-122"/>
                <a:cs typeface="Aptos" pitchFamily="34" charset="-120"/>
              </a:rPr>
              <a:t>Trabajo Final · Créditos de Consumo</a:t>
            </a:r>
            <a:endParaRPr lang="en-US" sz="580" dirty="0"/>
          </a:p>
        </p:txBody>
      </p:sp>
      <p:sp>
        <p:nvSpPr>
          <p:cNvPr id="21" name="Text 18"/>
          <p:cNvSpPr/>
          <p:nvPr/>
        </p:nvSpPr>
        <p:spPr>
          <a:xfrm>
            <a:off x="11521440" y="6565392"/>
            <a:ext cx="182880" cy="146304"/>
          </a:xfrm>
          <a:prstGeom prst="rect">
            <a:avLst/>
          </a:prstGeom>
          <a:noFill/>
          <a:ln/>
        </p:spPr>
        <p:txBody>
          <a:bodyPr wrap="square" lIns="635" tIns="635" rIns="635" bIns="635" rtlCol="0" anchor="t">
            <a:normAutofit/>
          </a:bodyPr>
          <a:lstStyle/>
          <a:p>
            <a:pPr algn="r" indent="0" marL="0">
              <a:buNone/>
            </a:pPr>
            <a:r>
              <a:rPr lang="en-US" sz="600" dirty="0">
                <a:solidFill>
                  <a:srgbClr val="6B7280"/>
                </a:solidFill>
                <a:latin typeface="Aptos" pitchFamily="34" charset="0"/>
                <a:ea typeface="Aptos" pitchFamily="34" charset="-122"/>
                <a:cs typeface="Aptos" pitchFamily="34" charset="-120"/>
              </a:rPr>
              <a:t>20</a:t>
            </a:r>
            <a:endParaRPr lang="en-US" sz="600"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 21">
    <p:spTree>
      <p:nvGrpSpPr>
        <p:cNvPr id="1" name=""/>
        <p:cNvGrpSpPr/>
        <p:nvPr/>
      </p:nvGrpSpPr>
      <p:grpSpPr>
        <a:xfrm>
          <a:off x="0" y="0"/>
          <a:ext cx="0" cy="0"/>
          <a:chOff x="0" y="0"/>
          <a:chExt cx="0" cy="0"/>
        </a:xfrm>
      </p:grpSpPr>
      <p:sp>
        <p:nvSpPr>
          <p:cNvPr id="2" name="Text 0"/>
          <p:cNvSpPr/>
          <p:nvPr/>
        </p:nvSpPr>
        <p:spPr>
          <a:xfrm>
            <a:off x="429768" y="201168"/>
            <a:ext cx="1097280" cy="201168"/>
          </a:xfrm>
          <a:prstGeom prst="rect">
            <a:avLst/>
          </a:prstGeom>
          <a:noFill/>
          <a:ln/>
        </p:spPr>
        <p:txBody>
          <a:bodyPr wrap="square" lIns="635" tIns="635" rIns="635" bIns="635" rtlCol="0" anchor="t">
            <a:normAutofit/>
          </a:bodyPr>
          <a:lstStyle/>
          <a:p>
            <a:pPr algn="l" indent="0" marL="0">
              <a:buNone/>
            </a:pPr>
            <a:r>
              <a:rPr lang="en-US" sz="650" b="1" dirty="0">
                <a:solidFill>
                  <a:srgbClr val="008C95"/>
                </a:solidFill>
                <a:latin typeface="Aptos" pitchFamily="34" charset="0"/>
                <a:ea typeface="Aptos" pitchFamily="34" charset="-122"/>
                <a:cs typeface="Aptos" pitchFamily="34" charset="-120"/>
              </a:rPr>
              <a:t>SECCIÓN 07</a:t>
            </a:r>
            <a:endParaRPr lang="en-US" sz="650" dirty="0"/>
          </a:p>
        </p:txBody>
      </p:sp>
      <p:pic>
        <p:nvPicPr>
          <p:cNvPr id="3" name="Image 0" descr="/mnt/data/ref_ppt_media/image1.png">    </p:cNvPr>
          <p:cNvPicPr>
            <a:picLocks noChangeAspect="1"/>
          </p:cNvPicPr>
          <p:nvPr/>
        </p:nvPicPr>
        <p:blipFill>
          <a:blip r:embed="rId1">
            <a:alphaModFix amt="85000"/>
          </a:blip>
          <a:stretch>
            <a:fillRect/>
          </a:stretch>
        </p:blipFill>
        <p:spPr>
          <a:xfrm>
            <a:off x="173736" y="128016"/>
            <a:ext cx="228600" cy="283464"/>
          </a:xfrm>
          <a:prstGeom prst="rect">
            <a:avLst/>
          </a:prstGeom>
        </p:spPr>
      </p:pic>
      <p:sp>
        <p:nvSpPr>
          <p:cNvPr id="4" name="Text 1"/>
          <p:cNvSpPr/>
          <p:nvPr/>
        </p:nvSpPr>
        <p:spPr>
          <a:xfrm>
            <a:off x="429768" y="420624"/>
            <a:ext cx="7040880" cy="438912"/>
          </a:xfrm>
          <a:prstGeom prst="rect">
            <a:avLst/>
          </a:prstGeom>
          <a:noFill/>
          <a:ln/>
        </p:spPr>
        <p:txBody>
          <a:bodyPr wrap="square" lIns="635" tIns="635" rIns="635" bIns="635" rtlCol="0" anchor="t">
            <a:normAutofit/>
          </a:bodyPr>
          <a:lstStyle/>
          <a:p>
            <a:pPr algn="l" indent="0" marL="0">
              <a:buNone/>
            </a:pPr>
            <a:r>
              <a:rPr lang="en-US" sz="1720" b="1" dirty="0">
                <a:solidFill>
                  <a:srgbClr val="17365D"/>
                </a:solidFill>
                <a:latin typeface="Aptos" pitchFamily="34" charset="0"/>
                <a:ea typeface="Aptos" pitchFamily="34" charset="-122"/>
                <a:cs typeface="Aptos" pitchFamily="34" charset="-120"/>
              </a:rPr>
              <a:t>Impacto operativo potencial del score</a:t>
            </a:r>
            <a:endParaRPr lang="en-US" sz="1720" dirty="0"/>
          </a:p>
        </p:txBody>
      </p:sp>
      <p:sp>
        <p:nvSpPr>
          <p:cNvPr id="5" name="Shape 2"/>
          <p:cNvSpPr/>
          <p:nvPr/>
        </p:nvSpPr>
        <p:spPr>
          <a:xfrm>
            <a:off x="429768" y="868680"/>
            <a:ext cx="1920240" cy="0"/>
          </a:xfrm>
          <a:prstGeom prst="line">
            <a:avLst/>
          </a:prstGeom>
          <a:noFill/>
          <a:ln w="15240">
            <a:solidFill>
              <a:srgbClr val="E67E22"/>
            </a:solidFill>
            <a:prstDash val="solid"/>
          </a:ln>
        </p:spPr>
      </p:sp>
      <p:sp>
        <p:nvSpPr>
          <p:cNvPr id="6" name="Text 3"/>
          <p:cNvSpPr/>
          <p:nvPr/>
        </p:nvSpPr>
        <p:spPr>
          <a:xfrm>
            <a:off x="685800" y="1078992"/>
            <a:ext cx="10058400" cy="411480"/>
          </a:xfrm>
          <a:prstGeom prst="rect">
            <a:avLst/>
          </a:prstGeom>
          <a:noFill/>
          <a:ln/>
        </p:spPr>
        <p:txBody>
          <a:bodyPr wrap="square" lIns="635" tIns="635" rIns="635" bIns="635" rtlCol="0" anchor="t">
            <a:normAutofit/>
          </a:bodyPr>
          <a:lstStyle/>
          <a:p>
            <a:pPr algn="l" indent="0" marL="0">
              <a:buNone/>
            </a:pPr>
            <a:r>
              <a:rPr lang="en-US" sz="1220" dirty="0">
                <a:solidFill>
                  <a:srgbClr val="222222"/>
                </a:solidFill>
                <a:latin typeface="Aptos" pitchFamily="34" charset="0"/>
                <a:ea typeface="Aptos" pitchFamily="34" charset="-122"/>
                <a:cs typeface="Aptos" pitchFamily="34" charset="-120"/>
              </a:rPr>
              <a:t>Con el umbral utilizado, el score permite focalizar la revisión intensiva en un subconjunto de operaciones y mantener el resto en flujo estándar.</a:t>
            </a:r>
            <a:endParaRPr lang="en-US" sz="1220" dirty="0"/>
          </a:p>
        </p:txBody>
      </p:sp>
      <p:sp>
        <p:nvSpPr>
          <p:cNvPr id="7" name="Text 4"/>
          <p:cNvSpPr/>
          <p:nvPr/>
        </p:nvSpPr>
        <p:spPr>
          <a:xfrm>
            <a:off x="822960" y="1874520"/>
            <a:ext cx="1554480" cy="427482"/>
          </a:xfrm>
          <a:prstGeom prst="rect">
            <a:avLst/>
          </a:prstGeom>
          <a:solidFill>
            <a:srgbClr val="EAF4F8"/>
          </a:solidFill>
          <a:ln>
            <a:solidFill>
              <a:srgbClr val="EAF4F8"/>
            </a:solidFill>
          </a:ln>
        </p:spPr>
        <p:txBody>
          <a:bodyPr wrap="square" lIns="635" tIns="635" rIns="635" bIns="635" rtlCol="0" anchor="ctr">
            <a:normAutofit/>
          </a:bodyPr>
          <a:lstStyle/>
          <a:p>
            <a:pPr algn="ctr" indent="0" marL="0">
              <a:buNone/>
            </a:pPr>
            <a:r>
              <a:rPr lang="en-US" sz="2200" b="1" dirty="0">
                <a:solidFill>
                  <a:srgbClr val="008C95"/>
                </a:solidFill>
                <a:latin typeface="Aptos" pitchFamily="34" charset="0"/>
                <a:ea typeface="Aptos" pitchFamily="34" charset="-122"/>
                <a:cs typeface="Aptos" pitchFamily="34" charset="-120"/>
              </a:rPr>
              <a:t>1,211</a:t>
            </a:r>
            <a:endParaRPr lang="en-US" sz="2200" dirty="0"/>
          </a:p>
        </p:txBody>
      </p:sp>
      <p:sp>
        <p:nvSpPr>
          <p:cNvPr id="8" name="Text 5"/>
          <p:cNvSpPr/>
          <p:nvPr/>
        </p:nvSpPr>
        <p:spPr>
          <a:xfrm>
            <a:off x="822960" y="2302002"/>
            <a:ext cx="1554480" cy="310896"/>
          </a:xfrm>
          <a:prstGeom prst="rect">
            <a:avLst/>
          </a:prstGeom>
          <a:solidFill>
            <a:srgbClr val="EAF4F8"/>
          </a:solidFill>
          <a:ln>
            <a:solidFill>
              <a:srgbClr val="EAF4F8"/>
            </a:solidFill>
          </a:ln>
        </p:spPr>
        <p:txBody>
          <a:bodyPr wrap="square" lIns="635" tIns="635" rIns="635" bIns="635" rtlCol="0" anchor="ctr">
            <a:normAutofit/>
          </a:bodyPr>
          <a:lstStyle/>
          <a:p>
            <a:pPr algn="ctr" indent="0" marL="0">
              <a:buNone/>
            </a:pPr>
            <a:r>
              <a:rPr lang="en-US" sz="850" dirty="0">
                <a:solidFill>
                  <a:srgbClr val="6B7280"/>
                </a:solidFill>
                <a:latin typeface="Aptos" pitchFamily="34" charset="0"/>
                <a:ea typeface="Aptos" pitchFamily="34" charset="-122"/>
                <a:cs typeface="Aptos" pitchFamily="34" charset="-120"/>
              </a:rPr>
              <a:t>créditos a revisión intensiva</a:t>
            </a:r>
            <a:endParaRPr lang="en-US" sz="850" dirty="0"/>
          </a:p>
          <a:p>
            <a:pPr algn="ctr" indent="0" marL="0">
              <a:buNone/>
            </a:pPr>
            <a:r>
              <a:rPr lang="en-US" sz="850" dirty="0">
                <a:solidFill>
                  <a:srgbClr val="6B7280"/>
                </a:solidFill>
                <a:latin typeface="Aptos" pitchFamily="34" charset="0"/>
                <a:ea typeface="Aptos" pitchFamily="34" charset="-122"/>
                <a:cs typeface="Aptos" pitchFamily="34" charset="-120"/>
              </a:rPr>
              <a:t>(33.4%)</a:t>
            </a:r>
            <a:endParaRPr lang="en-US" sz="850" dirty="0"/>
          </a:p>
        </p:txBody>
      </p:sp>
      <p:sp>
        <p:nvSpPr>
          <p:cNvPr id="9" name="Text 6"/>
          <p:cNvSpPr/>
          <p:nvPr/>
        </p:nvSpPr>
        <p:spPr>
          <a:xfrm>
            <a:off x="2743200" y="1874520"/>
            <a:ext cx="1554480" cy="427482"/>
          </a:xfrm>
          <a:prstGeom prst="rect">
            <a:avLst/>
          </a:prstGeom>
          <a:solidFill>
            <a:srgbClr val="EAF4F8"/>
          </a:solidFill>
          <a:ln>
            <a:solidFill>
              <a:srgbClr val="EAF4F8"/>
            </a:solidFill>
          </a:ln>
        </p:spPr>
        <p:txBody>
          <a:bodyPr wrap="square" lIns="635" tIns="635" rIns="635" bIns="635" rtlCol="0" anchor="ctr">
            <a:normAutofit/>
          </a:bodyPr>
          <a:lstStyle/>
          <a:p>
            <a:pPr algn="ctr" indent="0" marL="0">
              <a:buNone/>
            </a:pPr>
            <a:r>
              <a:rPr lang="en-US" sz="2200" b="1" dirty="0">
                <a:solidFill>
                  <a:srgbClr val="17365D"/>
                </a:solidFill>
                <a:latin typeface="Aptos" pitchFamily="34" charset="0"/>
                <a:ea typeface="Aptos" pitchFamily="34" charset="-122"/>
                <a:cs typeface="Aptos" pitchFamily="34" charset="-120"/>
              </a:rPr>
              <a:t>2,410</a:t>
            </a:r>
            <a:endParaRPr lang="en-US" sz="2200" dirty="0"/>
          </a:p>
        </p:txBody>
      </p:sp>
      <p:sp>
        <p:nvSpPr>
          <p:cNvPr id="10" name="Text 7"/>
          <p:cNvSpPr/>
          <p:nvPr/>
        </p:nvSpPr>
        <p:spPr>
          <a:xfrm>
            <a:off x="2743200" y="2302002"/>
            <a:ext cx="1554480" cy="310896"/>
          </a:xfrm>
          <a:prstGeom prst="rect">
            <a:avLst/>
          </a:prstGeom>
          <a:solidFill>
            <a:srgbClr val="EAF4F8"/>
          </a:solidFill>
          <a:ln>
            <a:solidFill>
              <a:srgbClr val="EAF4F8"/>
            </a:solidFill>
          </a:ln>
        </p:spPr>
        <p:txBody>
          <a:bodyPr wrap="square" lIns="635" tIns="635" rIns="635" bIns="635" rtlCol="0" anchor="ctr">
            <a:normAutofit/>
          </a:bodyPr>
          <a:lstStyle/>
          <a:p>
            <a:pPr algn="ctr" indent="0" marL="0">
              <a:buNone/>
            </a:pPr>
            <a:r>
              <a:rPr lang="en-US" sz="850" dirty="0">
                <a:solidFill>
                  <a:srgbClr val="6B7280"/>
                </a:solidFill>
                <a:latin typeface="Aptos" pitchFamily="34" charset="0"/>
                <a:ea typeface="Aptos" pitchFamily="34" charset="-122"/>
                <a:cs typeface="Aptos" pitchFamily="34" charset="-120"/>
              </a:rPr>
              <a:t>créditos en flujo estándar</a:t>
            </a:r>
            <a:endParaRPr lang="en-US" sz="850" dirty="0"/>
          </a:p>
          <a:p>
            <a:pPr algn="ctr" indent="0" marL="0">
              <a:buNone/>
            </a:pPr>
            <a:r>
              <a:rPr lang="en-US" sz="850" dirty="0">
                <a:solidFill>
                  <a:srgbClr val="6B7280"/>
                </a:solidFill>
                <a:latin typeface="Aptos" pitchFamily="34" charset="0"/>
                <a:ea typeface="Aptos" pitchFamily="34" charset="-122"/>
                <a:cs typeface="Aptos" pitchFamily="34" charset="-120"/>
              </a:rPr>
              <a:t>(66.6%)</a:t>
            </a:r>
            <a:endParaRPr lang="en-US" sz="850" dirty="0"/>
          </a:p>
        </p:txBody>
      </p:sp>
      <p:sp>
        <p:nvSpPr>
          <p:cNvPr id="11" name="Text 8"/>
          <p:cNvSpPr/>
          <p:nvPr/>
        </p:nvSpPr>
        <p:spPr>
          <a:xfrm>
            <a:off x="4663440" y="1874520"/>
            <a:ext cx="1554480" cy="427482"/>
          </a:xfrm>
          <a:prstGeom prst="rect">
            <a:avLst/>
          </a:prstGeom>
          <a:solidFill>
            <a:srgbClr val="FFF2E6"/>
          </a:solidFill>
          <a:ln>
            <a:solidFill>
              <a:srgbClr val="FFF2E6"/>
            </a:solidFill>
          </a:ln>
        </p:spPr>
        <p:txBody>
          <a:bodyPr wrap="square" lIns="635" tIns="635" rIns="635" bIns="635" rtlCol="0" anchor="ctr">
            <a:normAutofit/>
          </a:bodyPr>
          <a:lstStyle/>
          <a:p>
            <a:pPr algn="ctr" indent="0" marL="0">
              <a:buNone/>
            </a:pPr>
            <a:r>
              <a:rPr lang="en-US" sz="2200" b="1" dirty="0">
                <a:solidFill>
                  <a:srgbClr val="E67E22"/>
                </a:solidFill>
                <a:latin typeface="Aptos" pitchFamily="34" charset="0"/>
                <a:ea typeface="Aptos" pitchFamily="34" charset="-122"/>
                <a:cs typeface="Aptos" pitchFamily="34" charset="-120"/>
              </a:rPr>
              <a:t>1,050</a:t>
            </a:r>
            <a:endParaRPr lang="en-US" sz="2200" dirty="0"/>
          </a:p>
        </p:txBody>
      </p:sp>
      <p:sp>
        <p:nvSpPr>
          <p:cNvPr id="12" name="Text 9"/>
          <p:cNvSpPr/>
          <p:nvPr/>
        </p:nvSpPr>
        <p:spPr>
          <a:xfrm>
            <a:off x="4663440" y="2302002"/>
            <a:ext cx="1554480" cy="310896"/>
          </a:xfrm>
          <a:prstGeom prst="rect">
            <a:avLst/>
          </a:prstGeom>
          <a:solidFill>
            <a:srgbClr val="FFF2E6"/>
          </a:solidFill>
          <a:ln>
            <a:solidFill>
              <a:srgbClr val="FFF2E6"/>
            </a:solidFill>
          </a:ln>
        </p:spPr>
        <p:txBody>
          <a:bodyPr wrap="square" lIns="635" tIns="635" rIns="635" bIns="635" rtlCol="0" anchor="ctr">
            <a:normAutofit/>
          </a:bodyPr>
          <a:lstStyle/>
          <a:p>
            <a:pPr algn="ctr" indent="0" marL="0">
              <a:buNone/>
            </a:pPr>
            <a:r>
              <a:rPr lang="en-US" sz="850" dirty="0">
                <a:solidFill>
                  <a:srgbClr val="6B7280"/>
                </a:solidFill>
                <a:latin typeface="Aptos" pitchFamily="34" charset="0"/>
                <a:ea typeface="Aptos" pitchFamily="34" charset="-122"/>
                <a:cs typeface="Aptos" pitchFamily="34" charset="-120"/>
              </a:rPr>
              <a:t>incumplimientos detectados</a:t>
            </a:r>
            <a:endParaRPr lang="en-US" sz="850" dirty="0"/>
          </a:p>
          <a:p>
            <a:pPr algn="ctr" indent="0" marL="0">
              <a:buNone/>
            </a:pPr>
            <a:r>
              <a:rPr lang="en-US" sz="850" dirty="0">
                <a:solidFill>
                  <a:srgbClr val="6B7280"/>
                </a:solidFill>
                <a:latin typeface="Aptos" pitchFamily="34" charset="0"/>
                <a:ea typeface="Aptos" pitchFamily="34" charset="-122"/>
                <a:cs typeface="Aptos" pitchFamily="34" charset="-120"/>
              </a:rPr>
              <a:t>(78.6%)</a:t>
            </a:r>
            <a:endParaRPr lang="en-US" sz="850" dirty="0"/>
          </a:p>
        </p:txBody>
      </p:sp>
      <p:sp>
        <p:nvSpPr>
          <p:cNvPr id="13" name="Text 10"/>
          <p:cNvSpPr/>
          <p:nvPr/>
        </p:nvSpPr>
        <p:spPr>
          <a:xfrm>
            <a:off x="6583680" y="1874520"/>
            <a:ext cx="1554480" cy="427482"/>
          </a:xfrm>
          <a:prstGeom prst="rect">
            <a:avLst/>
          </a:prstGeom>
          <a:solidFill>
            <a:srgbClr val="FCECEC"/>
          </a:solidFill>
          <a:ln>
            <a:solidFill>
              <a:srgbClr val="FCECEC"/>
            </a:solidFill>
          </a:ln>
        </p:spPr>
        <p:txBody>
          <a:bodyPr wrap="square" lIns="635" tIns="635" rIns="635" bIns="635" rtlCol="0" anchor="ctr">
            <a:normAutofit/>
          </a:bodyPr>
          <a:lstStyle/>
          <a:p>
            <a:pPr algn="ctr" indent="0" marL="0">
              <a:buNone/>
            </a:pPr>
            <a:r>
              <a:rPr lang="en-US" sz="2200" b="1" dirty="0">
                <a:solidFill>
                  <a:srgbClr val="9B1C1C"/>
                </a:solidFill>
                <a:latin typeface="Aptos" pitchFamily="34" charset="0"/>
                <a:ea typeface="Aptos" pitchFamily="34" charset="-122"/>
                <a:cs typeface="Aptos" pitchFamily="34" charset="-120"/>
              </a:rPr>
              <a:t>286</a:t>
            </a:r>
            <a:endParaRPr lang="en-US" sz="2200" dirty="0"/>
          </a:p>
        </p:txBody>
      </p:sp>
      <p:sp>
        <p:nvSpPr>
          <p:cNvPr id="14" name="Text 11"/>
          <p:cNvSpPr/>
          <p:nvPr/>
        </p:nvSpPr>
        <p:spPr>
          <a:xfrm>
            <a:off x="6583680" y="2302002"/>
            <a:ext cx="1554480" cy="310896"/>
          </a:xfrm>
          <a:prstGeom prst="rect">
            <a:avLst/>
          </a:prstGeom>
          <a:solidFill>
            <a:srgbClr val="FCECEC"/>
          </a:solidFill>
          <a:ln>
            <a:solidFill>
              <a:srgbClr val="FCECEC"/>
            </a:solidFill>
          </a:ln>
        </p:spPr>
        <p:txBody>
          <a:bodyPr wrap="square" lIns="635" tIns="635" rIns="635" bIns="635" rtlCol="0" anchor="ctr">
            <a:normAutofit/>
          </a:bodyPr>
          <a:lstStyle/>
          <a:p>
            <a:pPr algn="ctr" indent="0" marL="0">
              <a:buNone/>
            </a:pPr>
            <a:r>
              <a:rPr lang="en-US" sz="850" dirty="0">
                <a:solidFill>
                  <a:srgbClr val="6B7280"/>
                </a:solidFill>
                <a:latin typeface="Aptos" pitchFamily="34" charset="0"/>
                <a:ea typeface="Aptos" pitchFamily="34" charset="-122"/>
                <a:cs typeface="Aptos" pitchFamily="34" charset="-120"/>
              </a:rPr>
              <a:t>incumplimientos no detectados</a:t>
            </a:r>
            <a:endParaRPr lang="en-US" sz="850" dirty="0"/>
          </a:p>
        </p:txBody>
      </p:sp>
      <p:sp>
        <p:nvSpPr>
          <p:cNvPr id="15" name="Text 12"/>
          <p:cNvSpPr/>
          <p:nvPr/>
        </p:nvSpPr>
        <p:spPr>
          <a:xfrm>
            <a:off x="8503920" y="1874520"/>
            <a:ext cx="1554480" cy="427482"/>
          </a:xfrm>
          <a:prstGeom prst="rect">
            <a:avLst/>
          </a:prstGeom>
          <a:solidFill>
            <a:srgbClr val="FCECEC"/>
          </a:solidFill>
          <a:ln>
            <a:solidFill>
              <a:srgbClr val="FCECEC"/>
            </a:solidFill>
          </a:ln>
        </p:spPr>
        <p:txBody>
          <a:bodyPr wrap="square" lIns="635" tIns="635" rIns="635" bIns="635" rtlCol="0" anchor="ctr">
            <a:normAutofit/>
          </a:bodyPr>
          <a:lstStyle/>
          <a:p>
            <a:pPr algn="ctr" indent="0" marL="0">
              <a:buNone/>
            </a:pPr>
            <a:r>
              <a:rPr lang="en-US" sz="2200" b="1" dirty="0">
                <a:solidFill>
                  <a:srgbClr val="9B1C1C"/>
                </a:solidFill>
                <a:latin typeface="Aptos" pitchFamily="34" charset="0"/>
                <a:ea typeface="Aptos" pitchFamily="34" charset="-122"/>
                <a:cs typeface="Aptos" pitchFamily="34" charset="-120"/>
              </a:rPr>
              <a:t>161</a:t>
            </a:r>
            <a:endParaRPr lang="en-US" sz="2200" dirty="0"/>
          </a:p>
        </p:txBody>
      </p:sp>
      <p:sp>
        <p:nvSpPr>
          <p:cNvPr id="16" name="Text 13"/>
          <p:cNvSpPr/>
          <p:nvPr/>
        </p:nvSpPr>
        <p:spPr>
          <a:xfrm>
            <a:off x="8503920" y="2302002"/>
            <a:ext cx="1554480" cy="310896"/>
          </a:xfrm>
          <a:prstGeom prst="rect">
            <a:avLst/>
          </a:prstGeom>
          <a:solidFill>
            <a:srgbClr val="FCECEC"/>
          </a:solidFill>
          <a:ln>
            <a:solidFill>
              <a:srgbClr val="FCECEC"/>
            </a:solidFill>
          </a:ln>
        </p:spPr>
        <p:txBody>
          <a:bodyPr wrap="square" lIns="635" tIns="635" rIns="635" bIns="635" rtlCol="0" anchor="ctr">
            <a:normAutofit/>
          </a:bodyPr>
          <a:lstStyle/>
          <a:p>
            <a:pPr algn="ctr" indent="0" marL="0">
              <a:buNone/>
            </a:pPr>
            <a:r>
              <a:rPr lang="en-US" sz="850" dirty="0">
                <a:solidFill>
                  <a:srgbClr val="6B7280"/>
                </a:solidFill>
                <a:latin typeface="Aptos" pitchFamily="34" charset="0"/>
                <a:ea typeface="Aptos" pitchFamily="34" charset="-122"/>
                <a:cs typeface="Aptos" pitchFamily="34" charset="-120"/>
              </a:rPr>
              <a:t>falsas alertas</a:t>
            </a:r>
            <a:endParaRPr lang="en-US" sz="850" dirty="0"/>
          </a:p>
        </p:txBody>
      </p:sp>
      <p:sp>
        <p:nvSpPr>
          <p:cNvPr id="17" name="Text 14"/>
          <p:cNvSpPr/>
          <p:nvPr/>
        </p:nvSpPr>
        <p:spPr>
          <a:xfrm>
            <a:off x="822960" y="3246120"/>
            <a:ext cx="8046720" cy="274320"/>
          </a:xfrm>
          <a:prstGeom prst="rect">
            <a:avLst/>
          </a:prstGeom>
          <a:noFill/>
          <a:ln/>
        </p:spPr>
        <p:txBody>
          <a:bodyPr wrap="square" lIns="635" tIns="635" rIns="635" bIns="635" rtlCol="0" anchor="t">
            <a:normAutofit/>
          </a:bodyPr>
          <a:lstStyle/>
          <a:p>
            <a:pPr algn="l" indent="0" marL="0">
              <a:buNone/>
            </a:pPr>
            <a:r>
              <a:rPr lang="en-US" sz="1150" b="1" dirty="0">
                <a:solidFill>
                  <a:srgbClr val="17365D"/>
                </a:solidFill>
                <a:latin typeface="Aptos" pitchFamily="34" charset="0"/>
                <a:ea typeface="Aptos" pitchFamily="34" charset="-122"/>
                <a:cs typeface="Aptos" pitchFamily="34" charset="-120"/>
              </a:rPr>
              <a:t>Proyección ilustrativa por cada 10,000 operaciones con la misma prevalencia y umbral</a:t>
            </a:r>
            <a:endParaRPr lang="en-US" sz="1150" dirty="0"/>
          </a:p>
        </p:txBody>
      </p:sp>
      <p:sp>
        <p:nvSpPr>
          <p:cNvPr id="18" name="Text 15"/>
          <p:cNvSpPr/>
          <p:nvPr/>
        </p:nvSpPr>
        <p:spPr>
          <a:xfrm>
            <a:off x="822960" y="3657600"/>
            <a:ext cx="1874520" cy="502920"/>
          </a:xfrm>
          <a:prstGeom prst="rect">
            <a:avLst/>
          </a:prstGeom>
          <a:solidFill>
            <a:srgbClr val="DCEFF2"/>
          </a:solidFill>
          <a:ln w="5080">
            <a:solidFill>
              <a:srgbClr val="D5E2E8"/>
            </a:solidFill>
          </a:ln>
        </p:spPr>
        <p:txBody>
          <a:bodyPr wrap="square" lIns="508" tIns="508" rIns="508" bIns="508" rtlCol="0" anchor="ctr">
            <a:normAutofit/>
          </a:bodyPr>
          <a:lstStyle/>
          <a:p>
            <a:pPr algn="l" indent="0" marL="0">
              <a:buNone/>
            </a:pPr>
            <a:r>
              <a:rPr lang="en-US" sz="840" b="1" dirty="0">
                <a:solidFill>
                  <a:srgbClr val="222222"/>
                </a:solidFill>
                <a:latin typeface="Aptos" pitchFamily="34" charset="0"/>
                <a:ea typeface="Aptos" pitchFamily="34" charset="-122"/>
                <a:cs typeface="Aptos" pitchFamily="34" charset="-120"/>
              </a:rPr>
              <a:t>Revisión intensiva</a:t>
            </a:r>
            <a:endParaRPr lang="en-US" sz="840" dirty="0"/>
          </a:p>
        </p:txBody>
      </p:sp>
      <p:sp>
        <p:nvSpPr>
          <p:cNvPr id="19" name="Text 16"/>
          <p:cNvSpPr/>
          <p:nvPr/>
        </p:nvSpPr>
        <p:spPr>
          <a:xfrm>
            <a:off x="2697480" y="3657600"/>
            <a:ext cx="1874520" cy="502920"/>
          </a:xfrm>
          <a:prstGeom prst="rect">
            <a:avLst/>
          </a:prstGeom>
          <a:solidFill>
            <a:srgbClr val="DCEFF2"/>
          </a:solidFill>
          <a:ln w="5080">
            <a:solidFill>
              <a:srgbClr val="D5E2E8"/>
            </a:solidFill>
          </a:ln>
        </p:spPr>
        <p:txBody>
          <a:bodyPr wrap="square" lIns="508" tIns="508" rIns="508" bIns="508" rtlCol="0" anchor="ctr">
            <a:normAutofit/>
          </a:bodyPr>
          <a:lstStyle/>
          <a:p>
            <a:pPr algn="l" indent="0" marL="0">
              <a:buNone/>
            </a:pPr>
            <a:r>
              <a:rPr lang="en-US" sz="840" b="1" dirty="0">
                <a:solidFill>
                  <a:srgbClr val="222222"/>
                </a:solidFill>
                <a:latin typeface="Aptos" pitchFamily="34" charset="0"/>
                <a:ea typeface="Aptos" pitchFamily="34" charset="-122"/>
                <a:cs typeface="Aptos" pitchFamily="34" charset="-120"/>
              </a:rPr>
              <a:t>Flujo estándar</a:t>
            </a:r>
            <a:endParaRPr lang="en-US" sz="840" dirty="0"/>
          </a:p>
        </p:txBody>
      </p:sp>
      <p:sp>
        <p:nvSpPr>
          <p:cNvPr id="20" name="Text 17"/>
          <p:cNvSpPr/>
          <p:nvPr/>
        </p:nvSpPr>
        <p:spPr>
          <a:xfrm>
            <a:off x="4572000" y="3657600"/>
            <a:ext cx="1874520" cy="502920"/>
          </a:xfrm>
          <a:prstGeom prst="rect">
            <a:avLst/>
          </a:prstGeom>
          <a:solidFill>
            <a:srgbClr val="DCEFF2"/>
          </a:solidFill>
          <a:ln w="5080">
            <a:solidFill>
              <a:srgbClr val="D5E2E8"/>
            </a:solidFill>
          </a:ln>
        </p:spPr>
        <p:txBody>
          <a:bodyPr wrap="square" lIns="508" tIns="508" rIns="508" bIns="508" rtlCol="0" anchor="ctr">
            <a:normAutofit/>
          </a:bodyPr>
          <a:lstStyle/>
          <a:p>
            <a:pPr algn="l" indent="0" marL="0">
              <a:buNone/>
            </a:pPr>
            <a:r>
              <a:rPr lang="en-US" sz="840" b="1" dirty="0">
                <a:solidFill>
                  <a:srgbClr val="222222"/>
                </a:solidFill>
                <a:latin typeface="Aptos" pitchFamily="34" charset="0"/>
                <a:ea typeface="Aptos" pitchFamily="34" charset="-122"/>
                <a:cs typeface="Aptos" pitchFamily="34" charset="-120"/>
              </a:rPr>
              <a:t>Defaults detectados</a:t>
            </a:r>
            <a:endParaRPr lang="en-US" sz="840" dirty="0"/>
          </a:p>
        </p:txBody>
      </p:sp>
      <p:sp>
        <p:nvSpPr>
          <p:cNvPr id="21" name="Text 18"/>
          <p:cNvSpPr/>
          <p:nvPr/>
        </p:nvSpPr>
        <p:spPr>
          <a:xfrm>
            <a:off x="6446520" y="3657600"/>
            <a:ext cx="1874520" cy="502920"/>
          </a:xfrm>
          <a:prstGeom prst="rect">
            <a:avLst/>
          </a:prstGeom>
          <a:solidFill>
            <a:srgbClr val="DCEFF2"/>
          </a:solidFill>
          <a:ln w="5080">
            <a:solidFill>
              <a:srgbClr val="D5E2E8"/>
            </a:solidFill>
          </a:ln>
        </p:spPr>
        <p:txBody>
          <a:bodyPr wrap="square" lIns="508" tIns="508" rIns="508" bIns="508" rtlCol="0" anchor="ctr">
            <a:normAutofit/>
          </a:bodyPr>
          <a:lstStyle/>
          <a:p>
            <a:pPr algn="l" indent="0" marL="0">
              <a:buNone/>
            </a:pPr>
            <a:r>
              <a:rPr lang="en-US" sz="840" b="1" dirty="0">
                <a:solidFill>
                  <a:srgbClr val="222222"/>
                </a:solidFill>
                <a:latin typeface="Aptos" pitchFamily="34" charset="0"/>
                <a:ea typeface="Aptos" pitchFamily="34" charset="-122"/>
                <a:cs typeface="Aptos" pitchFamily="34" charset="-120"/>
              </a:rPr>
              <a:t>Defaults omitidos</a:t>
            </a:r>
            <a:endParaRPr lang="en-US" sz="840" dirty="0"/>
          </a:p>
        </p:txBody>
      </p:sp>
      <p:sp>
        <p:nvSpPr>
          <p:cNvPr id="22" name="Text 19"/>
          <p:cNvSpPr/>
          <p:nvPr/>
        </p:nvSpPr>
        <p:spPr>
          <a:xfrm>
            <a:off x="8321040" y="3657600"/>
            <a:ext cx="1828800" cy="502920"/>
          </a:xfrm>
          <a:prstGeom prst="rect">
            <a:avLst/>
          </a:prstGeom>
          <a:solidFill>
            <a:srgbClr val="DCEFF2"/>
          </a:solidFill>
          <a:ln w="5080">
            <a:solidFill>
              <a:srgbClr val="D5E2E8"/>
            </a:solidFill>
          </a:ln>
        </p:spPr>
        <p:txBody>
          <a:bodyPr wrap="square" lIns="508" tIns="508" rIns="508" bIns="508" rtlCol="0" anchor="ctr">
            <a:normAutofit/>
          </a:bodyPr>
          <a:lstStyle/>
          <a:p>
            <a:pPr algn="l" indent="0" marL="0">
              <a:buNone/>
            </a:pPr>
            <a:r>
              <a:rPr lang="en-US" sz="840" b="1" dirty="0">
                <a:solidFill>
                  <a:srgbClr val="222222"/>
                </a:solidFill>
                <a:latin typeface="Aptos" pitchFamily="34" charset="0"/>
                <a:ea typeface="Aptos" pitchFamily="34" charset="-122"/>
                <a:cs typeface="Aptos" pitchFamily="34" charset="-120"/>
              </a:rPr>
              <a:t>Falsas alertas</a:t>
            </a:r>
            <a:endParaRPr lang="en-US" sz="840" dirty="0"/>
          </a:p>
        </p:txBody>
      </p:sp>
      <p:sp>
        <p:nvSpPr>
          <p:cNvPr id="23" name="Text 20"/>
          <p:cNvSpPr/>
          <p:nvPr/>
        </p:nvSpPr>
        <p:spPr>
          <a:xfrm>
            <a:off x="822960" y="4160520"/>
            <a:ext cx="1874520" cy="502920"/>
          </a:xfrm>
          <a:prstGeom prst="rect">
            <a:avLst/>
          </a:prstGeom>
          <a:solidFill>
            <a:srgbClr val="EAF4F8"/>
          </a:solidFill>
          <a:ln w="5080">
            <a:solidFill>
              <a:srgbClr val="D5E2E8"/>
            </a:solidFill>
          </a:ln>
        </p:spPr>
        <p:txBody>
          <a:bodyPr wrap="square" lIns="508" tIns="508" rIns="508" bIns="508" rtlCol="0" anchor="ctr">
            <a:normAutofit/>
          </a:bodyPr>
          <a:lstStyle/>
          <a:p>
            <a:pPr algn="l" indent="0" marL="0">
              <a:buNone/>
            </a:pPr>
            <a:r>
              <a:rPr lang="en-US" sz="820" dirty="0">
                <a:solidFill>
                  <a:srgbClr val="222222"/>
                </a:solidFill>
                <a:latin typeface="Aptos" pitchFamily="34" charset="0"/>
                <a:ea typeface="Aptos" pitchFamily="34" charset="-122"/>
                <a:cs typeface="Aptos" pitchFamily="34" charset="-120"/>
              </a:rPr>
              <a:t>~3,344</a:t>
            </a:r>
            <a:endParaRPr lang="en-US" sz="820" dirty="0"/>
          </a:p>
        </p:txBody>
      </p:sp>
      <p:sp>
        <p:nvSpPr>
          <p:cNvPr id="24" name="Text 21"/>
          <p:cNvSpPr/>
          <p:nvPr/>
        </p:nvSpPr>
        <p:spPr>
          <a:xfrm>
            <a:off x="2697480" y="4160520"/>
            <a:ext cx="1874520" cy="502920"/>
          </a:xfrm>
          <a:prstGeom prst="rect">
            <a:avLst/>
          </a:prstGeom>
          <a:solidFill>
            <a:srgbClr val="EAF4F8"/>
          </a:solidFill>
          <a:ln w="5080">
            <a:solidFill>
              <a:srgbClr val="D5E2E8"/>
            </a:solidFill>
          </a:ln>
        </p:spPr>
        <p:txBody>
          <a:bodyPr wrap="square" lIns="508" tIns="508" rIns="508" bIns="508" rtlCol="0" anchor="ctr">
            <a:normAutofit/>
          </a:bodyPr>
          <a:lstStyle/>
          <a:p>
            <a:pPr algn="l" indent="0" marL="0">
              <a:buNone/>
            </a:pPr>
            <a:r>
              <a:rPr lang="en-US" sz="820" dirty="0">
                <a:solidFill>
                  <a:srgbClr val="222222"/>
                </a:solidFill>
                <a:latin typeface="Aptos" pitchFamily="34" charset="0"/>
                <a:ea typeface="Aptos" pitchFamily="34" charset="-122"/>
                <a:cs typeface="Aptos" pitchFamily="34" charset="-120"/>
              </a:rPr>
              <a:t>~6,656</a:t>
            </a:r>
            <a:endParaRPr lang="en-US" sz="820" dirty="0"/>
          </a:p>
        </p:txBody>
      </p:sp>
      <p:sp>
        <p:nvSpPr>
          <p:cNvPr id="25" name="Text 22"/>
          <p:cNvSpPr/>
          <p:nvPr/>
        </p:nvSpPr>
        <p:spPr>
          <a:xfrm>
            <a:off x="4572000" y="4160520"/>
            <a:ext cx="1874520" cy="502920"/>
          </a:xfrm>
          <a:prstGeom prst="rect">
            <a:avLst/>
          </a:prstGeom>
          <a:solidFill>
            <a:srgbClr val="EAF4F8"/>
          </a:solidFill>
          <a:ln w="5080">
            <a:solidFill>
              <a:srgbClr val="D5E2E8"/>
            </a:solidFill>
          </a:ln>
        </p:spPr>
        <p:txBody>
          <a:bodyPr wrap="square" lIns="508" tIns="508" rIns="508" bIns="508" rtlCol="0" anchor="ctr">
            <a:normAutofit/>
          </a:bodyPr>
          <a:lstStyle/>
          <a:p>
            <a:pPr algn="l" indent="0" marL="0">
              <a:buNone/>
            </a:pPr>
            <a:r>
              <a:rPr lang="en-US" sz="820" dirty="0">
                <a:solidFill>
                  <a:srgbClr val="222222"/>
                </a:solidFill>
                <a:latin typeface="Aptos" pitchFamily="34" charset="0"/>
                <a:ea typeface="Aptos" pitchFamily="34" charset="-122"/>
                <a:cs typeface="Aptos" pitchFamily="34" charset="-120"/>
              </a:rPr>
              <a:t>~2,899</a:t>
            </a:r>
            <a:endParaRPr lang="en-US" sz="820" dirty="0"/>
          </a:p>
        </p:txBody>
      </p:sp>
      <p:sp>
        <p:nvSpPr>
          <p:cNvPr id="26" name="Text 23"/>
          <p:cNvSpPr/>
          <p:nvPr/>
        </p:nvSpPr>
        <p:spPr>
          <a:xfrm>
            <a:off x="6446520" y="4160520"/>
            <a:ext cx="1874520" cy="502920"/>
          </a:xfrm>
          <a:prstGeom prst="rect">
            <a:avLst/>
          </a:prstGeom>
          <a:solidFill>
            <a:srgbClr val="EAF4F8"/>
          </a:solidFill>
          <a:ln w="5080">
            <a:solidFill>
              <a:srgbClr val="D5E2E8"/>
            </a:solidFill>
          </a:ln>
        </p:spPr>
        <p:txBody>
          <a:bodyPr wrap="square" lIns="508" tIns="508" rIns="508" bIns="508" rtlCol="0" anchor="ctr">
            <a:normAutofit/>
          </a:bodyPr>
          <a:lstStyle/>
          <a:p>
            <a:pPr algn="l" indent="0" marL="0">
              <a:buNone/>
            </a:pPr>
            <a:r>
              <a:rPr lang="en-US" sz="820" dirty="0">
                <a:solidFill>
                  <a:srgbClr val="222222"/>
                </a:solidFill>
                <a:latin typeface="Aptos" pitchFamily="34" charset="0"/>
                <a:ea typeface="Aptos" pitchFamily="34" charset="-122"/>
                <a:cs typeface="Aptos" pitchFamily="34" charset="-120"/>
              </a:rPr>
              <a:t>~790</a:t>
            </a:r>
            <a:endParaRPr lang="en-US" sz="820" dirty="0"/>
          </a:p>
        </p:txBody>
      </p:sp>
      <p:sp>
        <p:nvSpPr>
          <p:cNvPr id="27" name="Text 24"/>
          <p:cNvSpPr/>
          <p:nvPr/>
        </p:nvSpPr>
        <p:spPr>
          <a:xfrm>
            <a:off x="8321040" y="4160520"/>
            <a:ext cx="1828800" cy="502920"/>
          </a:xfrm>
          <a:prstGeom prst="rect">
            <a:avLst/>
          </a:prstGeom>
          <a:solidFill>
            <a:srgbClr val="EAF4F8"/>
          </a:solidFill>
          <a:ln w="5080">
            <a:solidFill>
              <a:srgbClr val="D5E2E8"/>
            </a:solidFill>
          </a:ln>
        </p:spPr>
        <p:txBody>
          <a:bodyPr wrap="square" lIns="508" tIns="508" rIns="508" bIns="508" rtlCol="0" anchor="ctr">
            <a:normAutofit/>
          </a:bodyPr>
          <a:lstStyle/>
          <a:p>
            <a:pPr algn="l" indent="0" marL="0">
              <a:buNone/>
            </a:pPr>
            <a:r>
              <a:rPr lang="en-US" sz="820" dirty="0">
                <a:solidFill>
                  <a:srgbClr val="222222"/>
                </a:solidFill>
                <a:latin typeface="Aptos" pitchFamily="34" charset="0"/>
                <a:ea typeface="Aptos" pitchFamily="34" charset="-122"/>
                <a:cs typeface="Aptos" pitchFamily="34" charset="-120"/>
              </a:rPr>
              <a:t>~445</a:t>
            </a:r>
            <a:endParaRPr lang="en-US" sz="820" dirty="0"/>
          </a:p>
        </p:txBody>
      </p:sp>
      <p:sp>
        <p:nvSpPr>
          <p:cNvPr id="28" name="Text 25"/>
          <p:cNvSpPr/>
          <p:nvPr/>
        </p:nvSpPr>
        <p:spPr>
          <a:xfrm>
            <a:off x="822960" y="5257800"/>
            <a:ext cx="9509760" cy="320040"/>
          </a:xfrm>
          <a:prstGeom prst="rect">
            <a:avLst/>
          </a:prstGeom>
          <a:noFill/>
          <a:ln/>
        </p:spPr>
        <p:txBody>
          <a:bodyPr wrap="square" lIns="635" tIns="635" rIns="635" bIns="635" rtlCol="0" anchor="t">
            <a:normAutofit/>
          </a:bodyPr>
          <a:lstStyle/>
          <a:p>
            <a:pPr algn="l" indent="0" marL="0">
              <a:buNone/>
            </a:pPr>
            <a:r>
              <a:rPr lang="en-US" sz="1040" dirty="0">
                <a:solidFill>
                  <a:srgbClr val="9B1C1C"/>
                </a:solidFill>
                <a:latin typeface="Aptos" pitchFamily="34" charset="0"/>
                <a:ea typeface="Aptos" pitchFamily="34" charset="-122"/>
                <a:cs typeface="Aptos" pitchFamily="34" charset="-120"/>
              </a:rPr>
              <a:t>Nota: esta es una reducción potencial de carga de revisión intensiva; no es ahorro financiero comprobado.</a:t>
            </a:r>
            <a:endParaRPr lang="en-US" sz="1040" dirty="0"/>
          </a:p>
        </p:txBody>
      </p:sp>
      <p:sp>
        <p:nvSpPr>
          <p:cNvPr id="29" name="Text 26"/>
          <p:cNvSpPr/>
          <p:nvPr/>
        </p:nvSpPr>
        <p:spPr>
          <a:xfrm>
            <a:off x="8778240" y="6574536"/>
            <a:ext cx="2560320" cy="146304"/>
          </a:xfrm>
          <a:prstGeom prst="rect">
            <a:avLst/>
          </a:prstGeom>
          <a:noFill/>
          <a:ln/>
        </p:spPr>
        <p:txBody>
          <a:bodyPr wrap="square" lIns="635" tIns="635" rIns="635" bIns="635" rtlCol="0" anchor="t">
            <a:normAutofit/>
          </a:bodyPr>
          <a:lstStyle/>
          <a:p>
            <a:pPr algn="r" indent="0" marL="0">
              <a:buNone/>
            </a:pPr>
            <a:r>
              <a:rPr lang="en-US" sz="580" dirty="0">
                <a:solidFill>
                  <a:srgbClr val="6B7280"/>
                </a:solidFill>
                <a:latin typeface="Aptos" pitchFamily="34" charset="0"/>
                <a:ea typeface="Aptos" pitchFamily="34" charset="-122"/>
                <a:cs typeface="Aptos" pitchFamily="34" charset="-120"/>
              </a:rPr>
              <a:t>Trabajo Final · Créditos de Consumo</a:t>
            </a:r>
            <a:endParaRPr lang="en-US" sz="580" dirty="0"/>
          </a:p>
        </p:txBody>
      </p:sp>
      <p:sp>
        <p:nvSpPr>
          <p:cNvPr id="30" name="Text 27"/>
          <p:cNvSpPr/>
          <p:nvPr/>
        </p:nvSpPr>
        <p:spPr>
          <a:xfrm>
            <a:off x="11521440" y="6565392"/>
            <a:ext cx="182880" cy="146304"/>
          </a:xfrm>
          <a:prstGeom prst="rect">
            <a:avLst/>
          </a:prstGeom>
          <a:noFill/>
          <a:ln/>
        </p:spPr>
        <p:txBody>
          <a:bodyPr wrap="square" lIns="635" tIns="635" rIns="635" bIns="635" rtlCol="0" anchor="t">
            <a:normAutofit/>
          </a:bodyPr>
          <a:lstStyle/>
          <a:p>
            <a:pPr algn="r" indent="0" marL="0">
              <a:buNone/>
            </a:pPr>
            <a:r>
              <a:rPr lang="en-US" sz="600" dirty="0">
                <a:solidFill>
                  <a:srgbClr val="6B7280"/>
                </a:solidFill>
                <a:latin typeface="Aptos" pitchFamily="34" charset="0"/>
                <a:ea typeface="Aptos" pitchFamily="34" charset="-122"/>
                <a:cs typeface="Aptos" pitchFamily="34" charset="-120"/>
              </a:rPr>
              <a:t>21</a:t>
            </a:r>
            <a:endParaRPr lang="en-US" sz="600"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 22">
    <p:spTree>
      <p:nvGrpSpPr>
        <p:cNvPr id="1" name=""/>
        <p:cNvGrpSpPr/>
        <p:nvPr/>
      </p:nvGrpSpPr>
      <p:grpSpPr>
        <a:xfrm>
          <a:off x="0" y="0"/>
          <a:ext cx="0" cy="0"/>
          <a:chOff x="0" y="0"/>
          <a:chExt cx="0" cy="0"/>
        </a:xfrm>
      </p:grpSpPr>
      <p:sp>
        <p:nvSpPr>
          <p:cNvPr id="2" name="Text 0"/>
          <p:cNvSpPr/>
          <p:nvPr/>
        </p:nvSpPr>
        <p:spPr>
          <a:xfrm>
            <a:off x="429768" y="201168"/>
            <a:ext cx="1097280" cy="201168"/>
          </a:xfrm>
          <a:prstGeom prst="rect">
            <a:avLst/>
          </a:prstGeom>
          <a:noFill/>
          <a:ln/>
        </p:spPr>
        <p:txBody>
          <a:bodyPr wrap="square" lIns="635" tIns="635" rIns="635" bIns="635" rtlCol="0" anchor="t">
            <a:normAutofit/>
          </a:bodyPr>
          <a:lstStyle/>
          <a:p>
            <a:pPr algn="l" indent="0" marL="0">
              <a:buNone/>
            </a:pPr>
            <a:r>
              <a:rPr lang="en-US" sz="650" b="1" dirty="0">
                <a:solidFill>
                  <a:srgbClr val="008C95"/>
                </a:solidFill>
                <a:latin typeface="Aptos" pitchFamily="34" charset="0"/>
                <a:ea typeface="Aptos" pitchFamily="34" charset="-122"/>
                <a:cs typeface="Aptos" pitchFamily="34" charset="-120"/>
              </a:rPr>
              <a:t>SECCIÓN 07</a:t>
            </a:r>
            <a:endParaRPr lang="en-US" sz="650" dirty="0"/>
          </a:p>
        </p:txBody>
      </p:sp>
      <p:pic>
        <p:nvPicPr>
          <p:cNvPr id="3" name="Image 0" descr="/mnt/data/ref_ppt_media/image1.png">    </p:cNvPr>
          <p:cNvPicPr>
            <a:picLocks noChangeAspect="1"/>
          </p:cNvPicPr>
          <p:nvPr/>
        </p:nvPicPr>
        <p:blipFill>
          <a:blip r:embed="rId1">
            <a:alphaModFix amt="85000"/>
          </a:blip>
          <a:stretch>
            <a:fillRect/>
          </a:stretch>
        </p:blipFill>
        <p:spPr>
          <a:xfrm>
            <a:off x="173736" y="128016"/>
            <a:ext cx="228600" cy="283464"/>
          </a:xfrm>
          <a:prstGeom prst="rect">
            <a:avLst/>
          </a:prstGeom>
        </p:spPr>
      </p:pic>
      <p:sp>
        <p:nvSpPr>
          <p:cNvPr id="4" name="Text 1"/>
          <p:cNvSpPr/>
          <p:nvPr/>
        </p:nvSpPr>
        <p:spPr>
          <a:xfrm>
            <a:off x="429768" y="420624"/>
            <a:ext cx="7040880" cy="438912"/>
          </a:xfrm>
          <a:prstGeom prst="rect">
            <a:avLst/>
          </a:prstGeom>
          <a:noFill/>
          <a:ln/>
        </p:spPr>
        <p:txBody>
          <a:bodyPr wrap="square" lIns="635" tIns="635" rIns="635" bIns="635" rtlCol="0" anchor="t">
            <a:normAutofit/>
          </a:bodyPr>
          <a:lstStyle/>
          <a:p>
            <a:pPr algn="l" indent="0" marL="0">
              <a:buNone/>
            </a:pPr>
            <a:r>
              <a:rPr lang="en-US" sz="1720" b="1" dirty="0">
                <a:solidFill>
                  <a:srgbClr val="17365D"/>
                </a:solidFill>
                <a:latin typeface="Aptos" pitchFamily="34" charset="0"/>
                <a:ea typeface="Aptos" pitchFamily="34" charset="-122"/>
                <a:cs typeface="Aptos" pitchFamily="34" charset="-120"/>
              </a:rPr>
              <a:t>Lectura de errores y uso del umbral</a:t>
            </a:r>
            <a:endParaRPr lang="en-US" sz="1720" dirty="0"/>
          </a:p>
        </p:txBody>
      </p:sp>
      <p:sp>
        <p:nvSpPr>
          <p:cNvPr id="5" name="Shape 2"/>
          <p:cNvSpPr/>
          <p:nvPr/>
        </p:nvSpPr>
        <p:spPr>
          <a:xfrm>
            <a:off x="429768" y="868680"/>
            <a:ext cx="1920240" cy="0"/>
          </a:xfrm>
          <a:prstGeom prst="line">
            <a:avLst/>
          </a:prstGeom>
          <a:noFill/>
          <a:ln w="15240">
            <a:solidFill>
              <a:srgbClr val="E67E22"/>
            </a:solidFill>
            <a:prstDash val="solid"/>
          </a:ln>
        </p:spPr>
      </p:sp>
      <p:sp>
        <p:nvSpPr>
          <p:cNvPr id="6" name="Text 3"/>
          <p:cNvSpPr/>
          <p:nvPr/>
        </p:nvSpPr>
        <p:spPr>
          <a:xfrm>
            <a:off x="731520" y="1188720"/>
            <a:ext cx="4846320" cy="256032"/>
          </a:xfrm>
          <a:prstGeom prst="rect">
            <a:avLst/>
          </a:prstGeom>
          <a:solidFill>
            <a:srgbClr val="FCECEC"/>
          </a:solidFill>
          <a:ln>
            <a:solidFill>
              <a:srgbClr val="FCECEC"/>
            </a:solidFill>
          </a:ln>
        </p:spPr>
        <p:txBody>
          <a:bodyPr wrap="square" lIns="1016" tIns="1016" rIns="1016" bIns="1016" rtlCol="0" anchor="t">
            <a:normAutofit/>
          </a:bodyPr>
          <a:lstStyle/>
          <a:p>
            <a:pPr algn="l" indent="0" marL="0">
              <a:buNone/>
            </a:pPr>
            <a:r>
              <a:rPr lang="en-US" sz="1050" b="1" dirty="0">
                <a:solidFill>
                  <a:srgbClr val="9B1C1C"/>
                </a:solidFill>
                <a:latin typeface="Aptos" pitchFamily="34" charset="0"/>
                <a:ea typeface="Aptos" pitchFamily="34" charset="-122"/>
                <a:cs typeface="Aptos" pitchFamily="34" charset="-120"/>
              </a:rPr>
              <a:t>Falso negativo</a:t>
            </a:r>
            <a:endParaRPr lang="en-US" sz="1050" dirty="0"/>
          </a:p>
        </p:txBody>
      </p:sp>
      <p:sp>
        <p:nvSpPr>
          <p:cNvPr id="7" name="Text 4"/>
          <p:cNvSpPr/>
          <p:nvPr/>
        </p:nvSpPr>
        <p:spPr>
          <a:xfrm>
            <a:off x="731520" y="1463040"/>
            <a:ext cx="4846320" cy="640080"/>
          </a:xfrm>
          <a:prstGeom prst="rect">
            <a:avLst/>
          </a:prstGeom>
          <a:solidFill>
            <a:srgbClr val="FCECEC"/>
          </a:solidFill>
          <a:ln>
            <a:solidFill>
              <a:srgbClr val="FCECEC"/>
            </a:solidFill>
          </a:ln>
        </p:spPr>
        <p:txBody>
          <a:bodyPr wrap="square" lIns="1016" tIns="1016" rIns="1016" bIns="1016" rtlCol="0" anchor="t">
            <a:normAutofit/>
          </a:bodyPr>
          <a:lstStyle/>
          <a:p>
            <a:pPr algn="l" indent="0" marL="0">
              <a:buNone/>
            </a:pPr>
            <a:r>
              <a:rPr lang="en-US" sz="1050" dirty="0">
                <a:solidFill>
                  <a:srgbClr val="222222"/>
                </a:solidFill>
                <a:latin typeface="Aptos" pitchFamily="34" charset="0"/>
                <a:ea typeface="Aptos" pitchFamily="34" charset="-122"/>
                <a:cs typeface="Aptos" pitchFamily="34" charset="-120"/>
              </a:rPr>
              <a:t>El modelo clasifica un crédito como no riesgoso, pero termina incumpliendo. Es el error más crítico porque deja pasar riesgo.</a:t>
            </a:r>
            <a:endParaRPr lang="en-US" sz="1050" dirty="0"/>
          </a:p>
        </p:txBody>
      </p:sp>
      <p:sp>
        <p:nvSpPr>
          <p:cNvPr id="8" name="Text 5"/>
          <p:cNvSpPr/>
          <p:nvPr/>
        </p:nvSpPr>
        <p:spPr>
          <a:xfrm>
            <a:off x="6400800" y="1188720"/>
            <a:ext cx="4846320" cy="256032"/>
          </a:xfrm>
          <a:prstGeom prst="rect">
            <a:avLst/>
          </a:prstGeom>
          <a:solidFill>
            <a:srgbClr val="FFF2E6"/>
          </a:solidFill>
          <a:ln>
            <a:solidFill>
              <a:srgbClr val="FFF2E6"/>
            </a:solidFill>
          </a:ln>
        </p:spPr>
        <p:txBody>
          <a:bodyPr wrap="square" lIns="1016" tIns="1016" rIns="1016" bIns="1016" rtlCol="0" anchor="t">
            <a:normAutofit/>
          </a:bodyPr>
          <a:lstStyle/>
          <a:p>
            <a:pPr algn="l" indent="0" marL="0">
              <a:buNone/>
            </a:pPr>
            <a:r>
              <a:rPr lang="en-US" sz="1050" b="1" dirty="0">
                <a:solidFill>
                  <a:srgbClr val="E67E22"/>
                </a:solidFill>
                <a:latin typeface="Aptos" pitchFamily="34" charset="0"/>
                <a:ea typeface="Aptos" pitchFamily="34" charset="-122"/>
                <a:cs typeface="Aptos" pitchFamily="34" charset="-120"/>
              </a:rPr>
              <a:t>Falso positivo</a:t>
            </a:r>
            <a:endParaRPr lang="en-US" sz="1050" dirty="0"/>
          </a:p>
        </p:txBody>
      </p:sp>
      <p:sp>
        <p:nvSpPr>
          <p:cNvPr id="9" name="Text 6"/>
          <p:cNvSpPr/>
          <p:nvPr/>
        </p:nvSpPr>
        <p:spPr>
          <a:xfrm>
            <a:off x="6400800" y="1463040"/>
            <a:ext cx="4846320" cy="640080"/>
          </a:xfrm>
          <a:prstGeom prst="rect">
            <a:avLst/>
          </a:prstGeom>
          <a:solidFill>
            <a:srgbClr val="FFF2E6"/>
          </a:solidFill>
          <a:ln>
            <a:solidFill>
              <a:srgbClr val="FFF2E6"/>
            </a:solidFill>
          </a:ln>
        </p:spPr>
        <p:txBody>
          <a:bodyPr wrap="square" lIns="1016" tIns="1016" rIns="1016" bIns="1016" rtlCol="0" anchor="t">
            <a:normAutofit/>
          </a:bodyPr>
          <a:lstStyle/>
          <a:p>
            <a:pPr algn="l" indent="0" marL="0">
              <a:buNone/>
            </a:pPr>
            <a:r>
              <a:rPr lang="en-US" sz="1050" dirty="0">
                <a:solidFill>
                  <a:srgbClr val="222222"/>
                </a:solidFill>
                <a:latin typeface="Aptos" pitchFamily="34" charset="0"/>
                <a:ea typeface="Aptos" pitchFamily="34" charset="-122"/>
                <a:cs typeface="Aptos" pitchFamily="34" charset="-120"/>
              </a:rPr>
              <a:t>El modelo clasifica un crédito como riesgoso, pero habría cumplido. Puede generar revisión adicional o pérdida de oportunidad.</a:t>
            </a:r>
            <a:endParaRPr lang="en-US" sz="1050" dirty="0"/>
          </a:p>
        </p:txBody>
      </p:sp>
      <p:sp>
        <p:nvSpPr>
          <p:cNvPr id="10" name="Text 7"/>
          <p:cNvSpPr/>
          <p:nvPr/>
        </p:nvSpPr>
        <p:spPr>
          <a:xfrm>
            <a:off x="914400" y="2743200"/>
            <a:ext cx="3108960" cy="457200"/>
          </a:xfrm>
          <a:prstGeom prst="rect">
            <a:avLst/>
          </a:prstGeom>
          <a:solidFill>
            <a:srgbClr val="DCEFF2"/>
          </a:solidFill>
          <a:ln w="5080">
            <a:solidFill>
              <a:srgbClr val="D5E2E8"/>
            </a:solidFill>
          </a:ln>
        </p:spPr>
        <p:txBody>
          <a:bodyPr wrap="square" lIns="508" tIns="508" rIns="508" bIns="508" rtlCol="0" anchor="ctr">
            <a:normAutofit/>
          </a:bodyPr>
          <a:lstStyle/>
          <a:p>
            <a:pPr algn="l" indent="0" marL="0">
              <a:buNone/>
            </a:pPr>
            <a:r>
              <a:rPr lang="en-US" sz="840" b="1" dirty="0">
                <a:solidFill>
                  <a:srgbClr val="222222"/>
                </a:solidFill>
                <a:latin typeface="Aptos" pitchFamily="34" charset="0"/>
                <a:ea typeface="Aptos" pitchFamily="34" charset="-122"/>
                <a:cs typeface="Aptos" pitchFamily="34" charset="-120"/>
              </a:rPr>
              <a:t>Decisión de negocio</a:t>
            </a:r>
            <a:endParaRPr lang="en-US" sz="840" dirty="0"/>
          </a:p>
        </p:txBody>
      </p:sp>
      <p:sp>
        <p:nvSpPr>
          <p:cNvPr id="11" name="Text 8"/>
          <p:cNvSpPr/>
          <p:nvPr/>
        </p:nvSpPr>
        <p:spPr>
          <a:xfrm>
            <a:off x="4023360" y="2743200"/>
            <a:ext cx="6217920" cy="457200"/>
          </a:xfrm>
          <a:prstGeom prst="rect">
            <a:avLst/>
          </a:prstGeom>
          <a:solidFill>
            <a:srgbClr val="DCEFF2"/>
          </a:solidFill>
          <a:ln w="5080">
            <a:solidFill>
              <a:srgbClr val="D5E2E8"/>
            </a:solidFill>
          </a:ln>
        </p:spPr>
        <p:txBody>
          <a:bodyPr wrap="square" lIns="508" tIns="508" rIns="508" bIns="508" rtlCol="0" anchor="ctr">
            <a:normAutofit/>
          </a:bodyPr>
          <a:lstStyle/>
          <a:p>
            <a:pPr algn="l" indent="0" marL="0">
              <a:buNone/>
            </a:pPr>
            <a:r>
              <a:rPr lang="en-US" sz="840" b="1" dirty="0">
                <a:solidFill>
                  <a:srgbClr val="222222"/>
                </a:solidFill>
                <a:latin typeface="Aptos" pitchFamily="34" charset="0"/>
                <a:ea typeface="Aptos" pitchFamily="34" charset="-122"/>
                <a:cs typeface="Aptos" pitchFamily="34" charset="-120"/>
              </a:rPr>
              <a:t>Efecto esperado</a:t>
            </a:r>
            <a:endParaRPr lang="en-US" sz="840" dirty="0"/>
          </a:p>
        </p:txBody>
      </p:sp>
      <p:sp>
        <p:nvSpPr>
          <p:cNvPr id="12" name="Text 9"/>
          <p:cNvSpPr/>
          <p:nvPr/>
        </p:nvSpPr>
        <p:spPr>
          <a:xfrm>
            <a:off x="914400" y="3200400"/>
            <a:ext cx="3108960" cy="457200"/>
          </a:xfrm>
          <a:prstGeom prst="rect">
            <a:avLst/>
          </a:prstGeom>
          <a:solidFill>
            <a:srgbClr val="EAF4F8"/>
          </a:solidFill>
          <a:ln w="5080">
            <a:solidFill>
              <a:srgbClr val="D5E2E8"/>
            </a:solidFill>
          </a:ln>
        </p:spPr>
        <p:txBody>
          <a:bodyPr wrap="square" lIns="508" tIns="508" rIns="508" bIns="508" rtlCol="0" anchor="ctr">
            <a:normAutofit/>
          </a:bodyPr>
          <a:lstStyle/>
          <a:p>
            <a:pPr algn="l" indent="0" marL="0">
              <a:buNone/>
            </a:pPr>
            <a:r>
              <a:rPr lang="en-US" sz="820" dirty="0">
                <a:solidFill>
                  <a:srgbClr val="222222"/>
                </a:solidFill>
                <a:latin typeface="Aptos" pitchFamily="34" charset="0"/>
                <a:ea typeface="Aptos" pitchFamily="34" charset="-122"/>
                <a:cs typeface="Aptos" pitchFamily="34" charset="-120"/>
              </a:rPr>
              <a:t>Bajar el umbral de riesgo</a:t>
            </a:r>
            <a:endParaRPr lang="en-US" sz="820" dirty="0"/>
          </a:p>
        </p:txBody>
      </p:sp>
      <p:sp>
        <p:nvSpPr>
          <p:cNvPr id="13" name="Text 10"/>
          <p:cNvSpPr/>
          <p:nvPr/>
        </p:nvSpPr>
        <p:spPr>
          <a:xfrm>
            <a:off x="4023360" y="3200400"/>
            <a:ext cx="6217920" cy="457200"/>
          </a:xfrm>
          <a:prstGeom prst="rect">
            <a:avLst/>
          </a:prstGeom>
          <a:solidFill>
            <a:srgbClr val="EAF4F8"/>
          </a:solidFill>
          <a:ln w="5080">
            <a:solidFill>
              <a:srgbClr val="D5E2E8"/>
            </a:solidFill>
          </a:ln>
        </p:spPr>
        <p:txBody>
          <a:bodyPr wrap="square" lIns="508" tIns="508" rIns="508" bIns="508" rtlCol="0" anchor="ctr">
            <a:normAutofit/>
          </a:bodyPr>
          <a:lstStyle/>
          <a:p>
            <a:pPr algn="l" indent="0" marL="0">
              <a:buNone/>
            </a:pPr>
            <a:r>
              <a:rPr lang="en-US" sz="820" dirty="0">
                <a:solidFill>
                  <a:srgbClr val="222222"/>
                </a:solidFill>
                <a:latin typeface="Aptos" pitchFamily="34" charset="0"/>
                <a:ea typeface="Aptos" pitchFamily="34" charset="-122"/>
                <a:cs typeface="Aptos" pitchFamily="34" charset="-120"/>
              </a:rPr>
              <a:t>Detecta más incumplimientos, pero aumenta las alertas.</a:t>
            </a:r>
            <a:endParaRPr lang="en-US" sz="820" dirty="0"/>
          </a:p>
        </p:txBody>
      </p:sp>
      <p:sp>
        <p:nvSpPr>
          <p:cNvPr id="14" name="Text 11"/>
          <p:cNvSpPr/>
          <p:nvPr/>
        </p:nvSpPr>
        <p:spPr>
          <a:xfrm>
            <a:off x="914400" y="3657600"/>
            <a:ext cx="3108960" cy="457200"/>
          </a:xfrm>
          <a:prstGeom prst="rect">
            <a:avLst/>
          </a:prstGeom>
          <a:solidFill>
            <a:srgbClr val="FFFFFF"/>
          </a:solidFill>
          <a:ln w="5080">
            <a:solidFill>
              <a:srgbClr val="D5E2E8"/>
            </a:solidFill>
          </a:ln>
        </p:spPr>
        <p:txBody>
          <a:bodyPr wrap="square" lIns="508" tIns="508" rIns="508" bIns="508" rtlCol="0" anchor="ctr">
            <a:normAutofit/>
          </a:bodyPr>
          <a:lstStyle/>
          <a:p>
            <a:pPr algn="l" indent="0" marL="0">
              <a:buNone/>
            </a:pPr>
            <a:r>
              <a:rPr lang="en-US" sz="820" dirty="0">
                <a:solidFill>
                  <a:srgbClr val="222222"/>
                </a:solidFill>
                <a:latin typeface="Aptos" pitchFamily="34" charset="0"/>
                <a:ea typeface="Aptos" pitchFamily="34" charset="-122"/>
                <a:cs typeface="Aptos" pitchFamily="34" charset="-120"/>
              </a:rPr>
              <a:t>Subir el umbral de riesgo</a:t>
            </a:r>
            <a:endParaRPr lang="en-US" sz="820" dirty="0"/>
          </a:p>
        </p:txBody>
      </p:sp>
      <p:sp>
        <p:nvSpPr>
          <p:cNvPr id="15" name="Text 12"/>
          <p:cNvSpPr/>
          <p:nvPr/>
        </p:nvSpPr>
        <p:spPr>
          <a:xfrm>
            <a:off x="4023360" y="3657600"/>
            <a:ext cx="6217920" cy="457200"/>
          </a:xfrm>
          <a:prstGeom prst="rect">
            <a:avLst/>
          </a:prstGeom>
          <a:solidFill>
            <a:srgbClr val="FFFFFF"/>
          </a:solidFill>
          <a:ln w="5080">
            <a:solidFill>
              <a:srgbClr val="D5E2E8"/>
            </a:solidFill>
          </a:ln>
        </p:spPr>
        <p:txBody>
          <a:bodyPr wrap="square" lIns="508" tIns="508" rIns="508" bIns="508" rtlCol="0" anchor="ctr">
            <a:normAutofit/>
          </a:bodyPr>
          <a:lstStyle/>
          <a:p>
            <a:pPr algn="l" indent="0" marL="0">
              <a:buNone/>
            </a:pPr>
            <a:r>
              <a:rPr lang="en-US" sz="820" dirty="0">
                <a:solidFill>
                  <a:srgbClr val="222222"/>
                </a:solidFill>
                <a:latin typeface="Aptos" pitchFamily="34" charset="0"/>
                <a:ea typeface="Aptos" pitchFamily="34" charset="-122"/>
                <a:cs typeface="Aptos" pitchFamily="34" charset="-120"/>
              </a:rPr>
              <a:t>Reduce falsas alertas, pero puede dejar pasar más riesgo.</a:t>
            </a:r>
            <a:endParaRPr lang="en-US" sz="820" dirty="0"/>
          </a:p>
        </p:txBody>
      </p:sp>
      <p:sp>
        <p:nvSpPr>
          <p:cNvPr id="16" name="Text 13"/>
          <p:cNvSpPr/>
          <p:nvPr/>
        </p:nvSpPr>
        <p:spPr>
          <a:xfrm>
            <a:off x="914400" y="4114800"/>
            <a:ext cx="3108960" cy="457200"/>
          </a:xfrm>
          <a:prstGeom prst="rect">
            <a:avLst/>
          </a:prstGeom>
          <a:solidFill>
            <a:srgbClr val="EAF4F8"/>
          </a:solidFill>
          <a:ln w="5080">
            <a:solidFill>
              <a:srgbClr val="D5E2E8"/>
            </a:solidFill>
          </a:ln>
        </p:spPr>
        <p:txBody>
          <a:bodyPr wrap="square" lIns="508" tIns="508" rIns="508" bIns="508" rtlCol="0" anchor="ctr">
            <a:normAutofit/>
          </a:bodyPr>
          <a:lstStyle/>
          <a:p>
            <a:pPr algn="l" indent="0" marL="0">
              <a:buNone/>
            </a:pPr>
            <a:r>
              <a:rPr lang="en-US" sz="820" dirty="0">
                <a:solidFill>
                  <a:srgbClr val="222222"/>
                </a:solidFill>
                <a:latin typeface="Aptos" pitchFamily="34" charset="0"/>
                <a:ea typeface="Aptos" pitchFamily="34" charset="-122"/>
                <a:cs typeface="Aptos" pitchFamily="34" charset="-120"/>
              </a:rPr>
              <a:t>Usar bandas de riesgo</a:t>
            </a:r>
            <a:endParaRPr lang="en-US" sz="820" dirty="0"/>
          </a:p>
        </p:txBody>
      </p:sp>
      <p:sp>
        <p:nvSpPr>
          <p:cNvPr id="17" name="Text 14"/>
          <p:cNvSpPr/>
          <p:nvPr/>
        </p:nvSpPr>
        <p:spPr>
          <a:xfrm>
            <a:off x="4023360" y="4114800"/>
            <a:ext cx="6217920" cy="457200"/>
          </a:xfrm>
          <a:prstGeom prst="rect">
            <a:avLst/>
          </a:prstGeom>
          <a:solidFill>
            <a:srgbClr val="EAF4F8"/>
          </a:solidFill>
          <a:ln w="5080">
            <a:solidFill>
              <a:srgbClr val="D5E2E8"/>
            </a:solidFill>
          </a:ln>
        </p:spPr>
        <p:txBody>
          <a:bodyPr wrap="square" lIns="508" tIns="508" rIns="508" bIns="508" rtlCol="0" anchor="ctr">
            <a:normAutofit/>
          </a:bodyPr>
          <a:lstStyle/>
          <a:p>
            <a:pPr algn="l" indent="0" marL="0">
              <a:buNone/>
            </a:pPr>
            <a:r>
              <a:rPr lang="en-US" sz="820" dirty="0">
                <a:solidFill>
                  <a:srgbClr val="222222"/>
                </a:solidFill>
                <a:latin typeface="Aptos" pitchFamily="34" charset="0"/>
                <a:ea typeface="Aptos" pitchFamily="34" charset="-122"/>
                <a:cs typeface="Aptos" pitchFamily="34" charset="-120"/>
              </a:rPr>
              <a:t>Permite revisar diferente según el nivel de probabilidad.</a:t>
            </a:r>
            <a:endParaRPr lang="en-US" sz="820" dirty="0"/>
          </a:p>
        </p:txBody>
      </p:sp>
      <p:sp>
        <p:nvSpPr>
          <p:cNvPr id="18" name="Text 15"/>
          <p:cNvSpPr/>
          <p:nvPr/>
        </p:nvSpPr>
        <p:spPr>
          <a:xfrm>
            <a:off x="914400" y="5212080"/>
            <a:ext cx="9326880" cy="457200"/>
          </a:xfrm>
          <a:prstGeom prst="rect">
            <a:avLst/>
          </a:prstGeom>
          <a:solidFill>
            <a:srgbClr val="F4F6F7"/>
          </a:solidFill>
          <a:ln>
            <a:solidFill>
              <a:srgbClr val="F4F6F7"/>
            </a:solidFill>
          </a:ln>
        </p:spPr>
        <p:txBody>
          <a:bodyPr wrap="square" lIns="1270" tIns="1270" rIns="1270" bIns="1270" rtlCol="0" anchor="t">
            <a:normAutofit/>
          </a:bodyPr>
          <a:lstStyle/>
          <a:p>
            <a:pPr algn="l" indent="0" marL="0">
              <a:buNone/>
            </a:pPr>
            <a:r>
              <a:rPr lang="en-US" sz="1150" dirty="0">
                <a:solidFill>
                  <a:srgbClr val="17365D"/>
                </a:solidFill>
                <a:latin typeface="Aptos" pitchFamily="34" charset="0"/>
                <a:ea typeface="Aptos" pitchFamily="34" charset="-122"/>
                <a:cs typeface="Aptos" pitchFamily="34" charset="-120"/>
              </a:rPr>
              <a:t>La salida más útil no es solo 0 o 1, sino la probabilidad estimada de incumplimiento para ordenar operaciones y definir acciones por banda.</a:t>
            </a:r>
            <a:endParaRPr lang="en-US" sz="1150" dirty="0"/>
          </a:p>
        </p:txBody>
      </p:sp>
      <p:sp>
        <p:nvSpPr>
          <p:cNvPr id="19" name="Text 16"/>
          <p:cNvSpPr/>
          <p:nvPr/>
        </p:nvSpPr>
        <p:spPr>
          <a:xfrm>
            <a:off x="8778240" y="6574536"/>
            <a:ext cx="2560320" cy="146304"/>
          </a:xfrm>
          <a:prstGeom prst="rect">
            <a:avLst/>
          </a:prstGeom>
          <a:noFill/>
          <a:ln/>
        </p:spPr>
        <p:txBody>
          <a:bodyPr wrap="square" lIns="635" tIns="635" rIns="635" bIns="635" rtlCol="0" anchor="t">
            <a:normAutofit/>
          </a:bodyPr>
          <a:lstStyle/>
          <a:p>
            <a:pPr algn="r" indent="0" marL="0">
              <a:buNone/>
            </a:pPr>
            <a:r>
              <a:rPr lang="en-US" sz="580" dirty="0">
                <a:solidFill>
                  <a:srgbClr val="6B7280"/>
                </a:solidFill>
                <a:latin typeface="Aptos" pitchFamily="34" charset="0"/>
                <a:ea typeface="Aptos" pitchFamily="34" charset="-122"/>
                <a:cs typeface="Aptos" pitchFamily="34" charset="-120"/>
              </a:rPr>
              <a:t>Trabajo Final · Créditos de Consumo</a:t>
            </a:r>
            <a:endParaRPr lang="en-US" sz="580" dirty="0"/>
          </a:p>
        </p:txBody>
      </p:sp>
      <p:sp>
        <p:nvSpPr>
          <p:cNvPr id="20" name="Text 17"/>
          <p:cNvSpPr/>
          <p:nvPr/>
        </p:nvSpPr>
        <p:spPr>
          <a:xfrm>
            <a:off x="11521440" y="6565392"/>
            <a:ext cx="182880" cy="146304"/>
          </a:xfrm>
          <a:prstGeom prst="rect">
            <a:avLst/>
          </a:prstGeom>
          <a:noFill/>
          <a:ln/>
        </p:spPr>
        <p:txBody>
          <a:bodyPr wrap="square" lIns="635" tIns="635" rIns="635" bIns="635" rtlCol="0" anchor="t">
            <a:normAutofit/>
          </a:bodyPr>
          <a:lstStyle/>
          <a:p>
            <a:pPr algn="r" indent="0" marL="0">
              <a:buNone/>
            </a:pPr>
            <a:r>
              <a:rPr lang="en-US" sz="600" dirty="0">
                <a:solidFill>
                  <a:srgbClr val="6B7280"/>
                </a:solidFill>
                <a:latin typeface="Aptos" pitchFamily="34" charset="0"/>
                <a:ea typeface="Aptos" pitchFamily="34" charset="-122"/>
                <a:cs typeface="Aptos" pitchFamily="34" charset="-120"/>
              </a:rPr>
              <a:t>22</a:t>
            </a:r>
            <a:endParaRPr lang="en-US" sz="600"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 23">
    <p:spTree>
      <p:nvGrpSpPr>
        <p:cNvPr id="1" name=""/>
        <p:cNvGrpSpPr/>
        <p:nvPr/>
      </p:nvGrpSpPr>
      <p:grpSpPr>
        <a:xfrm>
          <a:off x="0" y="0"/>
          <a:ext cx="0" cy="0"/>
          <a:chOff x="0" y="0"/>
          <a:chExt cx="0" cy="0"/>
        </a:xfrm>
      </p:grpSpPr>
      <p:sp>
        <p:nvSpPr>
          <p:cNvPr id="2" name="Text 0"/>
          <p:cNvSpPr/>
          <p:nvPr/>
        </p:nvSpPr>
        <p:spPr>
          <a:xfrm>
            <a:off x="429768" y="201168"/>
            <a:ext cx="1097280" cy="201168"/>
          </a:xfrm>
          <a:prstGeom prst="rect">
            <a:avLst/>
          </a:prstGeom>
          <a:noFill/>
          <a:ln/>
        </p:spPr>
        <p:txBody>
          <a:bodyPr wrap="square" lIns="635" tIns="635" rIns="635" bIns="635" rtlCol="0" anchor="t">
            <a:normAutofit/>
          </a:bodyPr>
          <a:lstStyle/>
          <a:p>
            <a:pPr algn="l" indent="0" marL="0">
              <a:buNone/>
            </a:pPr>
            <a:r>
              <a:rPr lang="en-US" sz="650" b="1" dirty="0">
                <a:solidFill>
                  <a:srgbClr val="008C95"/>
                </a:solidFill>
                <a:latin typeface="Aptos" pitchFamily="34" charset="0"/>
                <a:ea typeface="Aptos" pitchFamily="34" charset="-122"/>
                <a:cs typeface="Aptos" pitchFamily="34" charset="-120"/>
              </a:rPr>
              <a:t>SECCIÓN 07</a:t>
            </a:r>
            <a:endParaRPr lang="en-US" sz="650" dirty="0"/>
          </a:p>
        </p:txBody>
      </p:sp>
      <p:pic>
        <p:nvPicPr>
          <p:cNvPr id="3" name="Image 0" descr="/mnt/data/ref_ppt_media/image1.png">    </p:cNvPr>
          <p:cNvPicPr>
            <a:picLocks noChangeAspect="1"/>
          </p:cNvPicPr>
          <p:nvPr/>
        </p:nvPicPr>
        <p:blipFill>
          <a:blip r:embed="rId1">
            <a:alphaModFix amt="85000"/>
          </a:blip>
          <a:stretch>
            <a:fillRect/>
          </a:stretch>
        </p:blipFill>
        <p:spPr>
          <a:xfrm>
            <a:off x="173736" y="128016"/>
            <a:ext cx="228600" cy="283464"/>
          </a:xfrm>
          <a:prstGeom prst="rect">
            <a:avLst/>
          </a:prstGeom>
        </p:spPr>
      </p:pic>
      <p:sp>
        <p:nvSpPr>
          <p:cNvPr id="4" name="Text 1"/>
          <p:cNvSpPr/>
          <p:nvPr/>
        </p:nvSpPr>
        <p:spPr>
          <a:xfrm>
            <a:off x="429768" y="420624"/>
            <a:ext cx="7040880" cy="438912"/>
          </a:xfrm>
          <a:prstGeom prst="rect">
            <a:avLst/>
          </a:prstGeom>
          <a:noFill/>
          <a:ln/>
        </p:spPr>
        <p:txBody>
          <a:bodyPr wrap="square" lIns="635" tIns="635" rIns="635" bIns="635" rtlCol="0" anchor="t">
            <a:normAutofit/>
          </a:bodyPr>
          <a:lstStyle/>
          <a:p>
            <a:pPr algn="l" indent="0" marL="0">
              <a:buNone/>
            </a:pPr>
            <a:r>
              <a:rPr lang="en-US" sz="1720" b="1" dirty="0">
                <a:solidFill>
                  <a:srgbClr val="17365D"/>
                </a:solidFill>
                <a:latin typeface="Aptos" pitchFamily="34" charset="0"/>
                <a:ea typeface="Aptos" pitchFamily="34" charset="-122"/>
                <a:cs typeface="Aptos" pitchFamily="34" charset="-120"/>
              </a:rPr>
              <a:t>Bandas de riesgo propuestas</a:t>
            </a:r>
            <a:endParaRPr lang="en-US" sz="1720" dirty="0"/>
          </a:p>
        </p:txBody>
      </p:sp>
      <p:sp>
        <p:nvSpPr>
          <p:cNvPr id="5" name="Shape 2"/>
          <p:cNvSpPr/>
          <p:nvPr/>
        </p:nvSpPr>
        <p:spPr>
          <a:xfrm>
            <a:off x="429768" y="868680"/>
            <a:ext cx="1920240" cy="0"/>
          </a:xfrm>
          <a:prstGeom prst="line">
            <a:avLst/>
          </a:prstGeom>
          <a:noFill/>
          <a:ln w="15240">
            <a:solidFill>
              <a:srgbClr val="E67E22"/>
            </a:solidFill>
            <a:prstDash val="solid"/>
          </a:ln>
        </p:spPr>
      </p:sp>
      <p:sp>
        <p:nvSpPr>
          <p:cNvPr id="6" name="Text 3"/>
          <p:cNvSpPr/>
          <p:nvPr/>
        </p:nvSpPr>
        <p:spPr>
          <a:xfrm>
            <a:off x="685800" y="1078992"/>
            <a:ext cx="9875520" cy="457200"/>
          </a:xfrm>
          <a:prstGeom prst="rect">
            <a:avLst/>
          </a:prstGeom>
          <a:noFill/>
          <a:ln/>
        </p:spPr>
        <p:txBody>
          <a:bodyPr wrap="square" lIns="635" tIns="635" rIns="635" bIns="635" rtlCol="0" anchor="t">
            <a:normAutofit/>
          </a:bodyPr>
          <a:lstStyle/>
          <a:p>
            <a:pPr algn="l" indent="0" marL="0">
              <a:buNone/>
            </a:pPr>
            <a:r>
              <a:rPr lang="en-US" sz="1230" dirty="0">
                <a:solidFill>
                  <a:srgbClr val="222222"/>
                </a:solidFill>
                <a:latin typeface="Aptos" pitchFamily="34" charset="0"/>
                <a:ea typeface="Aptos" pitchFamily="34" charset="-122"/>
                <a:cs typeface="Aptos" pitchFamily="34" charset="-120"/>
              </a:rPr>
              <a:t>Las bandas convierten el score en una decisión graduada. No reemplazan políticas internas; ayudan a asignar nivel de revisión según probabilidad.</a:t>
            </a:r>
            <a:endParaRPr lang="en-US" sz="1230" dirty="0"/>
          </a:p>
        </p:txBody>
      </p:sp>
      <p:sp>
        <p:nvSpPr>
          <p:cNvPr id="7" name="Text 4"/>
          <p:cNvSpPr/>
          <p:nvPr/>
        </p:nvSpPr>
        <p:spPr>
          <a:xfrm>
            <a:off x="914400" y="1920240"/>
            <a:ext cx="2103120" cy="525780"/>
          </a:xfrm>
          <a:prstGeom prst="rect">
            <a:avLst/>
          </a:prstGeom>
          <a:solidFill>
            <a:srgbClr val="DCEFF2"/>
          </a:solidFill>
          <a:ln w="5080">
            <a:solidFill>
              <a:srgbClr val="D5E2E8"/>
            </a:solidFill>
          </a:ln>
        </p:spPr>
        <p:txBody>
          <a:bodyPr wrap="square" lIns="508" tIns="508" rIns="508" bIns="508" rtlCol="0" anchor="ctr">
            <a:normAutofit/>
          </a:bodyPr>
          <a:lstStyle/>
          <a:p>
            <a:pPr algn="l" indent="0" marL="0">
              <a:buNone/>
            </a:pPr>
            <a:r>
              <a:rPr lang="en-US" sz="840" b="1" dirty="0">
                <a:solidFill>
                  <a:srgbClr val="222222"/>
                </a:solidFill>
                <a:latin typeface="Aptos" pitchFamily="34" charset="0"/>
                <a:ea typeface="Aptos" pitchFamily="34" charset="-122"/>
                <a:cs typeface="Aptos" pitchFamily="34" charset="-120"/>
              </a:rPr>
              <a:t>Banda</a:t>
            </a:r>
            <a:endParaRPr lang="en-US" sz="840" dirty="0"/>
          </a:p>
        </p:txBody>
      </p:sp>
      <p:sp>
        <p:nvSpPr>
          <p:cNvPr id="8" name="Text 5"/>
          <p:cNvSpPr/>
          <p:nvPr/>
        </p:nvSpPr>
        <p:spPr>
          <a:xfrm>
            <a:off x="3017520" y="1920240"/>
            <a:ext cx="2377440" cy="525780"/>
          </a:xfrm>
          <a:prstGeom prst="rect">
            <a:avLst/>
          </a:prstGeom>
          <a:solidFill>
            <a:srgbClr val="DCEFF2"/>
          </a:solidFill>
          <a:ln w="5080">
            <a:solidFill>
              <a:srgbClr val="D5E2E8"/>
            </a:solidFill>
          </a:ln>
        </p:spPr>
        <p:txBody>
          <a:bodyPr wrap="square" lIns="508" tIns="508" rIns="508" bIns="508" rtlCol="0" anchor="ctr">
            <a:normAutofit/>
          </a:bodyPr>
          <a:lstStyle/>
          <a:p>
            <a:pPr algn="l" indent="0" marL="0">
              <a:buNone/>
            </a:pPr>
            <a:r>
              <a:rPr lang="en-US" sz="840" b="1" dirty="0">
                <a:solidFill>
                  <a:srgbClr val="222222"/>
                </a:solidFill>
                <a:latin typeface="Aptos" pitchFamily="34" charset="0"/>
                <a:ea typeface="Aptos" pitchFamily="34" charset="-122"/>
                <a:cs typeface="Aptos" pitchFamily="34" charset="-120"/>
              </a:rPr>
              <a:t>Probabilidad estimada</a:t>
            </a:r>
            <a:endParaRPr lang="en-US" sz="840" dirty="0"/>
          </a:p>
        </p:txBody>
      </p:sp>
      <p:sp>
        <p:nvSpPr>
          <p:cNvPr id="9" name="Text 6"/>
          <p:cNvSpPr/>
          <p:nvPr/>
        </p:nvSpPr>
        <p:spPr>
          <a:xfrm>
            <a:off x="5394960" y="1920240"/>
            <a:ext cx="5303520" cy="525780"/>
          </a:xfrm>
          <a:prstGeom prst="rect">
            <a:avLst/>
          </a:prstGeom>
          <a:solidFill>
            <a:srgbClr val="DCEFF2"/>
          </a:solidFill>
          <a:ln w="5080">
            <a:solidFill>
              <a:srgbClr val="D5E2E8"/>
            </a:solidFill>
          </a:ln>
        </p:spPr>
        <p:txBody>
          <a:bodyPr wrap="square" lIns="508" tIns="508" rIns="508" bIns="508" rtlCol="0" anchor="ctr">
            <a:normAutofit/>
          </a:bodyPr>
          <a:lstStyle/>
          <a:p>
            <a:pPr algn="l" indent="0" marL="0">
              <a:buNone/>
            </a:pPr>
            <a:r>
              <a:rPr lang="en-US" sz="840" b="1" dirty="0">
                <a:solidFill>
                  <a:srgbClr val="222222"/>
                </a:solidFill>
                <a:latin typeface="Aptos" pitchFamily="34" charset="0"/>
                <a:ea typeface="Aptos" pitchFamily="34" charset="-122"/>
                <a:cs typeface="Aptos" pitchFamily="34" charset="-120"/>
              </a:rPr>
              <a:t>Uso sugerido</a:t>
            </a:r>
            <a:endParaRPr lang="en-US" sz="840" dirty="0"/>
          </a:p>
        </p:txBody>
      </p:sp>
      <p:sp>
        <p:nvSpPr>
          <p:cNvPr id="10" name="Text 7"/>
          <p:cNvSpPr/>
          <p:nvPr/>
        </p:nvSpPr>
        <p:spPr>
          <a:xfrm>
            <a:off x="914400" y="2446020"/>
            <a:ext cx="2103120" cy="525780"/>
          </a:xfrm>
          <a:prstGeom prst="rect">
            <a:avLst/>
          </a:prstGeom>
          <a:solidFill>
            <a:srgbClr val="EAF4F8"/>
          </a:solidFill>
          <a:ln w="5080">
            <a:solidFill>
              <a:srgbClr val="D5E2E8"/>
            </a:solidFill>
          </a:ln>
        </p:spPr>
        <p:txBody>
          <a:bodyPr wrap="square" lIns="508" tIns="508" rIns="508" bIns="508" rtlCol="0" anchor="ctr">
            <a:normAutofit/>
          </a:bodyPr>
          <a:lstStyle/>
          <a:p>
            <a:pPr algn="l" indent="0" marL="0">
              <a:buNone/>
            </a:pPr>
            <a:r>
              <a:rPr lang="en-US" sz="820" dirty="0">
                <a:solidFill>
                  <a:srgbClr val="222222"/>
                </a:solidFill>
                <a:latin typeface="Aptos" pitchFamily="34" charset="0"/>
                <a:ea typeface="Aptos" pitchFamily="34" charset="-122"/>
                <a:cs typeface="Aptos" pitchFamily="34" charset="-120"/>
              </a:rPr>
              <a:t>Riesgo bajo</a:t>
            </a:r>
            <a:endParaRPr lang="en-US" sz="820" dirty="0"/>
          </a:p>
        </p:txBody>
      </p:sp>
      <p:sp>
        <p:nvSpPr>
          <p:cNvPr id="11" name="Text 8"/>
          <p:cNvSpPr/>
          <p:nvPr/>
        </p:nvSpPr>
        <p:spPr>
          <a:xfrm>
            <a:off x="3017520" y="2446020"/>
            <a:ext cx="2377440" cy="525780"/>
          </a:xfrm>
          <a:prstGeom prst="rect">
            <a:avLst/>
          </a:prstGeom>
          <a:solidFill>
            <a:srgbClr val="EAF4F8"/>
          </a:solidFill>
          <a:ln w="5080">
            <a:solidFill>
              <a:srgbClr val="D5E2E8"/>
            </a:solidFill>
          </a:ln>
        </p:spPr>
        <p:txBody>
          <a:bodyPr wrap="square" lIns="508" tIns="508" rIns="508" bIns="508" rtlCol="0" anchor="ctr">
            <a:normAutofit/>
          </a:bodyPr>
          <a:lstStyle/>
          <a:p>
            <a:pPr algn="l" indent="0" marL="0">
              <a:buNone/>
            </a:pPr>
            <a:r>
              <a:rPr lang="en-US" sz="820" dirty="0">
                <a:solidFill>
                  <a:srgbClr val="222222"/>
                </a:solidFill>
                <a:latin typeface="Aptos" pitchFamily="34" charset="0"/>
                <a:ea typeface="Aptos" pitchFamily="34" charset="-122"/>
                <a:cs typeface="Aptos" pitchFamily="34" charset="-120"/>
              </a:rPr>
              <a:t>0% a 30%</a:t>
            </a:r>
            <a:endParaRPr lang="en-US" sz="820" dirty="0"/>
          </a:p>
        </p:txBody>
      </p:sp>
      <p:sp>
        <p:nvSpPr>
          <p:cNvPr id="12" name="Text 9"/>
          <p:cNvSpPr/>
          <p:nvPr/>
        </p:nvSpPr>
        <p:spPr>
          <a:xfrm>
            <a:off x="5394960" y="2446020"/>
            <a:ext cx="5303520" cy="525780"/>
          </a:xfrm>
          <a:prstGeom prst="rect">
            <a:avLst/>
          </a:prstGeom>
          <a:solidFill>
            <a:srgbClr val="EAF4F8"/>
          </a:solidFill>
          <a:ln w="5080">
            <a:solidFill>
              <a:srgbClr val="D5E2E8"/>
            </a:solidFill>
          </a:ln>
        </p:spPr>
        <p:txBody>
          <a:bodyPr wrap="square" lIns="508" tIns="508" rIns="508" bIns="508" rtlCol="0" anchor="ctr">
            <a:normAutofit/>
          </a:bodyPr>
          <a:lstStyle/>
          <a:p>
            <a:pPr algn="l" indent="0" marL="0">
              <a:buNone/>
            </a:pPr>
            <a:r>
              <a:rPr lang="en-US" sz="820" dirty="0">
                <a:solidFill>
                  <a:srgbClr val="222222"/>
                </a:solidFill>
                <a:latin typeface="Aptos" pitchFamily="34" charset="0"/>
                <a:ea typeface="Aptos" pitchFamily="34" charset="-122"/>
                <a:cs typeface="Aptos" pitchFamily="34" charset="-120"/>
              </a:rPr>
              <a:t>Proceso normal y seguimiento estándar</a:t>
            </a:r>
            <a:endParaRPr lang="en-US" sz="820" dirty="0"/>
          </a:p>
        </p:txBody>
      </p:sp>
      <p:sp>
        <p:nvSpPr>
          <p:cNvPr id="13" name="Text 10"/>
          <p:cNvSpPr/>
          <p:nvPr/>
        </p:nvSpPr>
        <p:spPr>
          <a:xfrm>
            <a:off x="914400" y="2971800"/>
            <a:ext cx="2103120" cy="525780"/>
          </a:xfrm>
          <a:prstGeom prst="rect">
            <a:avLst/>
          </a:prstGeom>
          <a:solidFill>
            <a:srgbClr val="FFFFFF"/>
          </a:solidFill>
          <a:ln w="5080">
            <a:solidFill>
              <a:srgbClr val="D5E2E8"/>
            </a:solidFill>
          </a:ln>
        </p:spPr>
        <p:txBody>
          <a:bodyPr wrap="square" lIns="508" tIns="508" rIns="508" bIns="508" rtlCol="0" anchor="ctr">
            <a:normAutofit/>
          </a:bodyPr>
          <a:lstStyle/>
          <a:p>
            <a:pPr algn="l" indent="0" marL="0">
              <a:buNone/>
            </a:pPr>
            <a:r>
              <a:rPr lang="en-US" sz="820" dirty="0">
                <a:solidFill>
                  <a:srgbClr val="222222"/>
                </a:solidFill>
                <a:latin typeface="Aptos" pitchFamily="34" charset="0"/>
                <a:ea typeface="Aptos" pitchFamily="34" charset="-122"/>
                <a:cs typeface="Aptos" pitchFamily="34" charset="-120"/>
              </a:rPr>
              <a:t>Riesgo medio</a:t>
            </a:r>
            <a:endParaRPr lang="en-US" sz="820" dirty="0"/>
          </a:p>
        </p:txBody>
      </p:sp>
      <p:sp>
        <p:nvSpPr>
          <p:cNvPr id="14" name="Text 11"/>
          <p:cNvSpPr/>
          <p:nvPr/>
        </p:nvSpPr>
        <p:spPr>
          <a:xfrm>
            <a:off x="3017520" y="2971800"/>
            <a:ext cx="2377440" cy="525780"/>
          </a:xfrm>
          <a:prstGeom prst="rect">
            <a:avLst/>
          </a:prstGeom>
          <a:solidFill>
            <a:srgbClr val="FFFFFF"/>
          </a:solidFill>
          <a:ln w="5080">
            <a:solidFill>
              <a:srgbClr val="D5E2E8"/>
            </a:solidFill>
          </a:ln>
        </p:spPr>
        <p:txBody>
          <a:bodyPr wrap="square" lIns="508" tIns="508" rIns="508" bIns="508" rtlCol="0" anchor="ctr">
            <a:normAutofit/>
          </a:bodyPr>
          <a:lstStyle/>
          <a:p>
            <a:pPr algn="l" indent="0" marL="0">
              <a:buNone/>
            </a:pPr>
            <a:r>
              <a:rPr lang="en-US" sz="820" dirty="0">
                <a:solidFill>
                  <a:srgbClr val="222222"/>
                </a:solidFill>
                <a:latin typeface="Aptos" pitchFamily="34" charset="0"/>
                <a:ea typeface="Aptos" pitchFamily="34" charset="-122"/>
                <a:cs typeface="Aptos" pitchFamily="34" charset="-120"/>
              </a:rPr>
              <a:t>30% a 60%</a:t>
            </a:r>
            <a:endParaRPr lang="en-US" sz="820" dirty="0"/>
          </a:p>
        </p:txBody>
      </p:sp>
      <p:sp>
        <p:nvSpPr>
          <p:cNvPr id="15" name="Text 12"/>
          <p:cNvSpPr/>
          <p:nvPr/>
        </p:nvSpPr>
        <p:spPr>
          <a:xfrm>
            <a:off x="5394960" y="2971800"/>
            <a:ext cx="5303520" cy="525780"/>
          </a:xfrm>
          <a:prstGeom prst="rect">
            <a:avLst/>
          </a:prstGeom>
          <a:solidFill>
            <a:srgbClr val="FFFFFF"/>
          </a:solidFill>
          <a:ln w="5080">
            <a:solidFill>
              <a:srgbClr val="D5E2E8"/>
            </a:solidFill>
          </a:ln>
        </p:spPr>
        <p:txBody>
          <a:bodyPr wrap="square" lIns="508" tIns="508" rIns="508" bIns="508" rtlCol="0" anchor="ctr">
            <a:normAutofit/>
          </a:bodyPr>
          <a:lstStyle/>
          <a:p>
            <a:pPr algn="l" indent="0" marL="0">
              <a:buNone/>
            </a:pPr>
            <a:r>
              <a:rPr lang="en-US" sz="820" dirty="0">
                <a:solidFill>
                  <a:srgbClr val="222222"/>
                </a:solidFill>
                <a:latin typeface="Aptos" pitchFamily="34" charset="0"/>
                <a:ea typeface="Aptos" pitchFamily="34" charset="-122"/>
                <a:cs typeface="Aptos" pitchFamily="34" charset="-120"/>
              </a:rPr>
              <a:t>Revisión adicional de capacidad de pago</a:t>
            </a:r>
            <a:endParaRPr lang="en-US" sz="820" dirty="0"/>
          </a:p>
        </p:txBody>
      </p:sp>
      <p:sp>
        <p:nvSpPr>
          <p:cNvPr id="16" name="Text 13"/>
          <p:cNvSpPr/>
          <p:nvPr/>
        </p:nvSpPr>
        <p:spPr>
          <a:xfrm>
            <a:off x="914400" y="3497580"/>
            <a:ext cx="2103120" cy="525780"/>
          </a:xfrm>
          <a:prstGeom prst="rect">
            <a:avLst/>
          </a:prstGeom>
          <a:solidFill>
            <a:srgbClr val="EAF4F8"/>
          </a:solidFill>
          <a:ln w="5080">
            <a:solidFill>
              <a:srgbClr val="D5E2E8"/>
            </a:solidFill>
          </a:ln>
        </p:spPr>
        <p:txBody>
          <a:bodyPr wrap="square" lIns="508" tIns="508" rIns="508" bIns="508" rtlCol="0" anchor="ctr">
            <a:normAutofit/>
          </a:bodyPr>
          <a:lstStyle/>
          <a:p>
            <a:pPr algn="l" indent="0" marL="0">
              <a:buNone/>
            </a:pPr>
            <a:r>
              <a:rPr lang="en-US" sz="820" dirty="0">
                <a:solidFill>
                  <a:srgbClr val="222222"/>
                </a:solidFill>
                <a:latin typeface="Aptos" pitchFamily="34" charset="0"/>
                <a:ea typeface="Aptos" pitchFamily="34" charset="-122"/>
                <a:cs typeface="Aptos" pitchFamily="34" charset="-120"/>
              </a:rPr>
              <a:t>Riesgo alto</a:t>
            </a:r>
            <a:endParaRPr lang="en-US" sz="820" dirty="0"/>
          </a:p>
        </p:txBody>
      </p:sp>
      <p:sp>
        <p:nvSpPr>
          <p:cNvPr id="17" name="Text 14"/>
          <p:cNvSpPr/>
          <p:nvPr/>
        </p:nvSpPr>
        <p:spPr>
          <a:xfrm>
            <a:off x="3017520" y="3497580"/>
            <a:ext cx="2377440" cy="525780"/>
          </a:xfrm>
          <a:prstGeom prst="rect">
            <a:avLst/>
          </a:prstGeom>
          <a:solidFill>
            <a:srgbClr val="EAF4F8"/>
          </a:solidFill>
          <a:ln w="5080">
            <a:solidFill>
              <a:srgbClr val="D5E2E8"/>
            </a:solidFill>
          </a:ln>
        </p:spPr>
        <p:txBody>
          <a:bodyPr wrap="square" lIns="508" tIns="508" rIns="508" bIns="508" rtlCol="0" anchor="ctr">
            <a:normAutofit/>
          </a:bodyPr>
          <a:lstStyle/>
          <a:p>
            <a:pPr algn="l" indent="0" marL="0">
              <a:buNone/>
            </a:pPr>
            <a:r>
              <a:rPr lang="en-US" sz="820" dirty="0">
                <a:solidFill>
                  <a:srgbClr val="222222"/>
                </a:solidFill>
                <a:latin typeface="Aptos" pitchFamily="34" charset="0"/>
                <a:ea typeface="Aptos" pitchFamily="34" charset="-122"/>
                <a:cs typeface="Aptos" pitchFamily="34" charset="-120"/>
              </a:rPr>
              <a:t>60% a 100%</a:t>
            </a:r>
            <a:endParaRPr lang="en-US" sz="820" dirty="0"/>
          </a:p>
        </p:txBody>
      </p:sp>
      <p:sp>
        <p:nvSpPr>
          <p:cNvPr id="18" name="Text 15"/>
          <p:cNvSpPr/>
          <p:nvPr/>
        </p:nvSpPr>
        <p:spPr>
          <a:xfrm>
            <a:off x="5394960" y="3497580"/>
            <a:ext cx="5303520" cy="525780"/>
          </a:xfrm>
          <a:prstGeom prst="rect">
            <a:avLst/>
          </a:prstGeom>
          <a:solidFill>
            <a:srgbClr val="EAF4F8"/>
          </a:solidFill>
          <a:ln w="5080">
            <a:solidFill>
              <a:srgbClr val="D5E2E8"/>
            </a:solidFill>
          </a:ln>
        </p:spPr>
        <p:txBody>
          <a:bodyPr wrap="square" lIns="508" tIns="508" rIns="508" bIns="508" rtlCol="0" anchor="ctr">
            <a:normAutofit/>
          </a:bodyPr>
          <a:lstStyle/>
          <a:p>
            <a:pPr algn="l" indent="0" marL="0">
              <a:buNone/>
            </a:pPr>
            <a:r>
              <a:rPr lang="en-US" sz="820" dirty="0">
                <a:solidFill>
                  <a:srgbClr val="222222"/>
                </a:solidFill>
                <a:latin typeface="Aptos" pitchFamily="34" charset="0"/>
                <a:ea typeface="Aptos" pitchFamily="34" charset="-122"/>
                <a:cs typeface="Aptos" pitchFamily="34" charset="-120"/>
              </a:rPr>
              <a:t>Evaluación más estricta, ajuste de condiciones o revisión especializada</a:t>
            </a:r>
            <a:endParaRPr lang="en-US" sz="820" dirty="0"/>
          </a:p>
        </p:txBody>
      </p:sp>
      <p:sp>
        <p:nvSpPr>
          <p:cNvPr id="19" name="Text 16"/>
          <p:cNvSpPr/>
          <p:nvPr/>
        </p:nvSpPr>
        <p:spPr>
          <a:xfrm>
            <a:off x="914400" y="4617720"/>
            <a:ext cx="9235440" cy="594360"/>
          </a:xfrm>
          <a:prstGeom prst="rect">
            <a:avLst/>
          </a:prstGeom>
          <a:solidFill>
            <a:srgbClr val="FFF2E6"/>
          </a:solidFill>
          <a:ln>
            <a:solidFill>
              <a:srgbClr val="FFF2E6"/>
            </a:solidFill>
          </a:ln>
        </p:spPr>
        <p:txBody>
          <a:bodyPr wrap="square" lIns="1524" tIns="1524" rIns="1524" bIns="1524" rtlCol="0" anchor="t">
            <a:normAutofit/>
          </a:bodyPr>
          <a:lstStyle/>
          <a:p>
            <a:pPr algn="l" indent="0" marL="0">
              <a:buNone/>
            </a:pPr>
            <a:r>
              <a:rPr lang="en-US" sz="1200" dirty="0">
                <a:solidFill>
                  <a:srgbClr val="17365D"/>
                </a:solidFill>
                <a:latin typeface="Aptos" pitchFamily="34" charset="0"/>
                <a:ea typeface="Aptos" pitchFamily="34" charset="-122"/>
                <a:cs typeface="Aptos" pitchFamily="34" charset="-120"/>
              </a:rPr>
              <a:t>El umbral final debe elegirse con criterio de negocio: costo de revisión, pérdida esperada, riesgo de falsos negativos y oportunidad comercial.</a:t>
            </a:r>
            <a:endParaRPr lang="en-US" sz="1200" dirty="0"/>
          </a:p>
        </p:txBody>
      </p:sp>
      <p:sp>
        <p:nvSpPr>
          <p:cNvPr id="20" name="Text 17"/>
          <p:cNvSpPr/>
          <p:nvPr/>
        </p:nvSpPr>
        <p:spPr>
          <a:xfrm>
            <a:off x="8778240" y="6574536"/>
            <a:ext cx="2560320" cy="146304"/>
          </a:xfrm>
          <a:prstGeom prst="rect">
            <a:avLst/>
          </a:prstGeom>
          <a:noFill/>
          <a:ln/>
        </p:spPr>
        <p:txBody>
          <a:bodyPr wrap="square" lIns="635" tIns="635" rIns="635" bIns="635" rtlCol="0" anchor="t">
            <a:normAutofit/>
          </a:bodyPr>
          <a:lstStyle/>
          <a:p>
            <a:pPr algn="r" indent="0" marL="0">
              <a:buNone/>
            </a:pPr>
            <a:r>
              <a:rPr lang="en-US" sz="580" dirty="0">
                <a:solidFill>
                  <a:srgbClr val="6B7280"/>
                </a:solidFill>
                <a:latin typeface="Aptos" pitchFamily="34" charset="0"/>
                <a:ea typeface="Aptos" pitchFamily="34" charset="-122"/>
                <a:cs typeface="Aptos" pitchFamily="34" charset="-120"/>
              </a:rPr>
              <a:t>Trabajo Final · Créditos de Consumo</a:t>
            </a:r>
            <a:endParaRPr lang="en-US" sz="580" dirty="0"/>
          </a:p>
        </p:txBody>
      </p:sp>
      <p:sp>
        <p:nvSpPr>
          <p:cNvPr id="21" name="Text 18"/>
          <p:cNvSpPr/>
          <p:nvPr/>
        </p:nvSpPr>
        <p:spPr>
          <a:xfrm>
            <a:off x="11521440" y="6565392"/>
            <a:ext cx="182880" cy="146304"/>
          </a:xfrm>
          <a:prstGeom prst="rect">
            <a:avLst/>
          </a:prstGeom>
          <a:noFill/>
          <a:ln/>
        </p:spPr>
        <p:txBody>
          <a:bodyPr wrap="square" lIns="635" tIns="635" rIns="635" bIns="635" rtlCol="0" anchor="t">
            <a:normAutofit/>
          </a:bodyPr>
          <a:lstStyle/>
          <a:p>
            <a:pPr algn="r" indent="0" marL="0">
              <a:buNone/>
            </a:pPr>
            <a:r>
              <a:rPr lang="en-US" sz="600" dirty="0">
                <a:solidFill>
                  <a:srgbClr val="6B7280"/>
                </a:solidFill>
                <a:latin typeface="Aptos" pitchFamily="34" charset="0"/>
                <a:ea typeface="Aptos" pitchFamily="34" charset="-122"/>
                <a:cs typeface="Aptos" pitchFamily="34" charset="-120"/>
              </a:rPr>
              <a:t>23</a:t>
            </a:r>
            <a:endParaRPr lang="en-US" sz="600"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 24">
    <p:spTree>
      <p:nvGrpSpPr>
        <p:cNvPr id="1" name=""/>
        <p:cNvGrpSpPr/>
        <p:nvPr/>
      </p:nvGrpSpPr>
      <p:grpSpPr>
        <a:xfrm>
          <a:off x="0" y="0"/>
          <a:ext cx="0" cy="0"/>
          <a:chOff x="0" y="0"/>
          <a:chExt cx="0" cy="0"/>
        </a:xfrm>
      </p:grpSpPr>
      <p:sp>
        <p:nvSpPr>
          <p:cNvPr id="2" name="Text 0"/>
          <p:cNvSpPr/>
          <p:nvPr/>
        </p:nvSpPr>
        <p:spPr>
          <a:xfrm>
            <a:off x="429768" y="201168"/>
            <a:ext cx="1097280" cy="201168"/>
          </a:xfrm>
          <a:prstGeom prst="rect">
            <a:avLst/>
          </a:prstGeom>
          <a:noFill/>
          <a:ln/>
        </p:spPr>
        <p:txBody>
          <a:bodyPr wrap="square" lIns="635" tIns="635" rIns="635" bIns="635" rtlCol="0" anchor="t">
            <a:normAutofit/>
          </a:bodyPr>
          <a:lstStyle/>
          <a:p>
            <a:pPr algn="l" indent="0" marL="0">
              <a:buNone/>
            </a:pPr>
            <a:r>
              <a:rPr lang="en-US" sz="650" b="1" dirty="0">
                <a:solidFill>
                  <a:srgbClr val="008C95"/>
                </a:solidFill>
                <a:latin typeface="Aptos" pitchFamily="34" charset="0"/>
                <a:ea typeface="Aptos" pitchFamily="34" charset="-122"/>
                <a:cs typeface="Aptos" pitchFamily="34" charset="-120"/>
              </a:rPr>
              <a:t>SECCIÓN 08</a:t>
            </a:r>
            <a:endParaRPr lang="en-US" sz="650" dirty="0"/>
          </a:p>
        </p:txBody>
      </p:sp>
      <p:pic>
        <p:nvPicPr>
          <p:cNvPr id="3" name="Image 0" descr="/mnt/data/ref_ppt_media/image1.png">    </p:cNvPr>
          <p:cNvPicPr>
            <a:picLocks noChangeAspect="1"/>
          </p:cNvPicPr>
          <p:nvPr/>
        </p:nvPicPr>
        <p:blipFill>
          <a:blip r:embed="rId1">
            <a:alphaModFix amt="85000"/>
          </a:blip>
          <a:stretch>
            <a:fillRect/>
          </a:stretch>
        </p:blipFill>
        <p:spPr>
          <a:xfrm>
            <a:off x="173736" y="128016"/>
            <a:ext cx="228600" cy="283464"/>
          </a:xfrm>
          <a:prstGeom prst="rect">
            <a:avLst/>
          </a:prstGeom>
        </p:spPr>
      </p:pic>
      <p:sp>
        <p:nvSpPr>
          <p:cNvPr id="4" name="Text 1"/>
          <p:cNvSpPr/>
          <p:nvPr/>
        </p:nvSpPr>
        <p:spPr>
          <a:xfrm>
            <a:off x="429768" y="420624"/>
            <a:ext cx="7040880" cy="438912"/>
          </a:xfrm>
          <a:prstGeom prst="rect">
            <a:avLst/>
          </a:prstGeom>
          <a:noFill/>
          <a:ln/>
        </p:spPr>
        <p:txBody>
          <a:bodyPr wrap="square" lIns="635" tIns="635" rIns="635" bIns="635" rtlCol="0" anchor="t">
            <a:normAutofit/>
          </a:bodyPr>
          <a:lstStyle/>
          <a:p>
            <a:pPr algn="l" indent="0" marL="0">
              <a:buNone/>
            </a:pPr>
            <a:r>
              <a:rPr lang="en-US" sz="1720" b="1" dirty="0">
                <a:solidFill>
                  <a:srgbClr val="17365D"/>
                </a:solidFill>
                <a:latin typeface="Aptos" pitchFamily="34" charset="0"/>
                <a:ea typeface="Aptos" pitchFamily="34" charset="-122"/>
                <a:cs typeface="Aptos" pitchFamily="34" charset="-120"/>
              </a:rPr>
              <a:t>Limitaciones y ruta de maduración</a:t>
            </a:r>
            <a:endParaRPr lang="en-US" sz="1720" dirty="0"/>
          </a:p>
        </p:txBody>
      </p:sp>
      <p:sp>
        <p:nvSpPr>
          <p:cNvPr id="5" name="Shape 2"/>
          <p:cNvSpPr/>
          <p:nvPr/>
        </p:nvSpPr>
        <p:spPr>
          <a:xfrm>
            <a:off x="429768" y="868680"/>
            <a:ext cx="1920240" cy="0"/>
          </a:xfrm>
          <a:prstGeom prst="line">
            <a:avLst/>
          </a:prstGeom>
          <a:noFill/>
          <a:ln w="15240">
            <a:solidFill>
              <a:srgbClr val="E67E22"/>
            </a:solidFill>
            <a:prstDash val="solid"/>
          </a:ln>
        </p:spPr>
      </p:sp>
      <p:sp>
        <p:nvSpPr>
          <p:cNvPr id="6" name="Text 3"/>
          <p:cNvSpPr/>
          <p:nvPr/>
        </p:nvSpPr>
        <p:spPr>
          <a:xfrm>
            <a:off x="685800" y="1078992"/>
            <a:ext cx="9875520" cy="438912"/>
          </a:xfrm>
          <a:prstGeom prst="rect">
            <a:avLst/>
          </a:prstGeom>
          <a:noFill/>
          <a:ln/>
        </p:spPr>
        <p:txBody>
          <a:bodyPr wrap="square" lIns="635" tIns="635" rIns="635" bIns="635" rtlCol="0" anchor="t">
            <a:normAutofit/>
          </a:bodyPr>
          <a:lstStyle/>
          <a:p>
            <a:pPr algn="l" indent="0" marL="0">
              <a:buNone/>
            </a:pPr>
            <a:r>
              <a:rPr lang="en-US" sz="1240" dirty="0">
                <a:solidFill>
                  <a:srgbClr val="222222"/>
                </a:solidFill>
                <a:latin typeface="Aptos" pitchFamily="34" charset="0"/>
                <a:ea typeface="Aptos" pitchFamily="34" charset="-122"/>
                <a:cs typeface="Aptos" pitchFamily="34" charset="-120"/>
              </a:rPr>
              <a:t>El prototipo ya permite priorizar expedientes, pero para convertirse en una solución productiva requiere controles adicionales.</a:t>
            </a:r>
            <a:endParaRPr lang="en-US" sz="1240" dirty="0"/>
          </a:p>
        </p:txBody>
      </p:sp>
      <p:sp>
        <p:nvSpPr>
          <p:cNvPr id="7" name="Text 4"/>
          <p:cNvSpPr/>
          <p:nvPr/>
        </p:nvSpPr>
        <p:spPr>
          <a:xfrm>
            <a:off x="822960" y="1828800"/>
            <a:ext cx="4663440" cy="256032"/>
          </a:xfrm>
          <a:prstGeom prst="rect">
            <a:avLst/>
          </a:prstGeom>
          <a:solidFill>
            <a:srgbClr val="FFF2E6"/>
          </a:solidFill>
          <a:ln>
            <a:solidFill>
              <a:srgbClr val="FFF2E6"/>
            </a:solidFill>
          </a:ln>
        </p:spPr>
        <p:txBody>
          <a:bodyPr wrap="square" lIns="1016" tIns="1016" rIns="1016" bIns="1016" rtlCol="0" anchor="t">
            <a:normAutofit/>
          </a:bodyPr>
          <a:lstStyle/>
          <a:p>
            <a:pPr algn="l" indent="0" marL="0">
              <a:buNone/>
            </a:pPr>
            <a:r>
              <a:rPr lang="en-US" sz="1050" b="1" dirty="0">
                <a:solidFill>
                  <a:srgbClr val="E67E22"/>
                </a:solidFill>
                <a:latin typeface="Aptos" pitchFamily="34" charset="0"/>
                <a:ea typeface="Aptos" pitchFamily="34" charset="-122"/>
                <a:cs typeface="Aptos" pitchFamily="34" charset="-120"/>
              </a:rPr>
              <a:t>Limitaciones actuales</a:t>
            </a:r>
            <a:endParaRPr lang="en-US" sz="1050" dirty="0"/>
          </a:p>
        </p:txBody>
      </p:sp>
      <p:sp>
        <p:nvSpPr>
          <p:cNvPr id="8" name="Text 5"/>
          <p:cNvSpPr/>
          <p:nvPr/>
        </p:nvSpPr>
        <p:spPr>
          <a:xfrm>
            <a:off x="822960" y="2103120"/>
            <a:ext cx="4663440" cy="594360"/>
          </a:xfrm>
          <a:prstGeom prst="rect">
            <a:avLst/>
          </a:prstGeom>
          <a:solidFill>
            <a:srgbClr val="FFF2E6"/>
          </a:solidFill>
          <a:ln>
            <a:solidFill>
              <a:srgbClr val="FFF2E6"/>
            </a:solidFill>
          </a:ln>
        </p:spPr>
        <p:txBody>
          <a:bodyPr wrap="square" lIns="1016" tIns="1016" rIns="1016" bIns="1016" rtlCol="0" anchor="t">
            <a:normAutofit/>
          </a:bodyPr>
          <a:lstStyle/>
          <a:p>
            <a:pPr algn="l" indent="0" marL="0">
              <a:buNone/>
            </a:pPr>
            <a:r>
              <a:rPr lang="en-US" sz="1050" dirty="0">
                <a:solidFill>
                  <a:srgbClr val="222222"/>
                </a:solidFill>
                <a:latin typeface="Aptos" pitchFamily="34" charset="0"/>
                <a:ea typeface="Aptos" pitchFamily="34" charset="-122"/>
                <a:cs typeface="Aptos" pitchFamily="34" charset="-120"/>
              </a:rPr>
              <a:t>Target histórico, sin horizonte fijo de 6 o 12 meses; una sola partición; riesgo de fuga en preprocesamiento; sin calibración ni explicación local.</a:t>
            </a:r>
            <a:endParaRPr lang="en-US" sz="1050" dirty="0"/>
          </a:p>
        </p:txBody>
      </p:sp>
      <p:sp>
        <p:nvSpPr>
          <p:cNvPr id="9" name="Text 6"/>
          <p:cNvSpPr/>
          <p:nvPr/>
        </p:nvSpPr>
        <p:spPr>
          <a:xfrm>
            <a:off x="6217920" y="1828800"/>
            <a:ext cx="4663440" cy="256032"/>
          </a:xfrm>
          <a:prstGeom prst="rect">
            <a:avLst/>
          </a:prstGeom>
          <a:solidFill>
            <a:srgbClr val="FFF2E6"/>
          </a:solidFill>
          <a:ln>
            <a:solidFill>
              <a:srgbClr val="FFF2E6"/>
            </a:solidFill>
          </a:ln>
        </p:spPr>
        <p:txBody>
          <a:bodyPr wrap="square" lIns="1016" tIns="1016" rIns="1016" bIns="1016" rtlCol="0" anchor="t">
            <a:normAutofit/>
          </a:bodyPr>
          <a:lstStyle/>
          <a:p>
            <a:pPr algn="l" indent="0" marL="0">
              <a:buNone/>
            </a:pPr>
            <a:r>
              <a:rPr lang="en-US" sz="1050" b="1" dirty="0">
                <a:solidFill>
                  <a:srgbClr val="E67E22"/>
                </a:solidFill>
                <a:latin typeface="Aptos" pitchFamily="34" charset="0"/>
                <a:ea typeface="Aptos" pitchFamily="34" charset="-122"/>
                <a:cs typeface="Aptos" pitchFamily="34" charset="-120"/>
              </a:rPr>
              <a:t>Atributos faltantes</a:t>
            </a:r>
            <a:endParaRPr lang="en-US" sz="1050" dirty="0"/>
          </a:p>
        </p:txBody>
      </p:sp>
      <p:sp>
        <p:nvSpPr>
          <p:cNvPr id="10" name="Text 7"/>
          <p:cNvSpPr/>
          <p:nvPr/>
        </p:nvSpPr>
        <p:spPr>
          <a:xfrm>
            <a:off x="6217920" y="2103120"/>
            <a:ext cx="4663440" cy="594360"/>
          </a:xfrm>
          <a:prstGeom prst="rect">
            <a:avLst/>
          </a:prstGeom>
          <a:solidFill>
            <a:srgbClr val="FFF2E6"/>
          </a:solidFill>
          <a:ln>
            <a:solidFill>
              <a:srgbClr val="FFF2E6"/>
            </a:solidFill>
          </a:ln>
        </p:spPr>
        <p:txBody>
          <a:bodyPr wrap="square" lIns="1016" tIns="1016" rIns="1016" bIns="1016" rtlCol="0" anchor="t">
            <a:normAutofit/>
          </a:bodyPr>
          <a:lstStyle/>
          <a:p>
            <a:pPr algn="l" indent="0" marL="0">
              <a:buNone/>
            </a:pPr>
            <a:r>
              <a:rPr lang="en-US" sz="1050" dirty="0">
                <a:solidFill>
                  <a:srgbClr val="222222"/>
                </a:solidFill>
                <a:latin typeface="Aptos" pitchFamily="34" charset="0"/>
                <a:ea typeface="Aptos" pitchFamily="34" charset="-122"/>
                <a:cs typeface="Aptos" pitchFamily="34" charset="-120"/>
              </a:rPr>
              <a:t>Historial de pagos, mora previa, buró, transacciones, estabilidad laboral, FICO y variables económicas externas.</a:t>
            </a:r>
            <a:endParaRPr lang="en-US" sz="1050" dirty="0"/>
          </a:p>
        </p:txBody>
      </p:sp>
      <p:sp>
        <p:nvSpPr>
          <p:cNvPr id="11" name="Text 8"/>
          <p:cNvSpPr/>
          <p:nvPr/>
        </p:nvSpPr>
        <p:spPr>
          <a:xfrm>
            <a:off x="822960" y="3246120"/>
            <a:ext cx="4663440" cy="256032"/>
          </a:xfrm>
          <a:prstGeom prst="rect">
            <a:avLst/>
          </a:prstGeom>
          <a:solidFill>
            <a:srgbClr val="EAF4F8"/>
          </a:solidFill>
          <a:ln>
            <a:solidFill>
              <a:srgbClr val="EAF4F8"/>
            </a:solidFill>
          </a:ln>
        </p:spPr>
        <p:txBody>
          <a:bodyPr wrap="square" lIns="1016" tIns="1016" rIns="1016" bIns="1016" rtlCol="0" anchor="t">
            <a:normAutofit/>
          </a:bodyPr>
          <a:lstStyle/>
          <a:p>
            <a:pPr algn="l" indent="0" marL="0">
              <a:buNone/>
            </a:pPr>
            <a:r>
              <a:rPr lang="en-US" sz="1050" b="1" dirty="0">
                <a:solidFill>
                  <a:srgbClr val="008C95"/>
                </a:solidFill>
                <a:latin typeface="Aptos" pitchFamily="34" charset="0"/>
                <a:ea typeface="Aptos" pitchFamily="34" charset="-122"/>
                <a:cs typeface="Aptos" pitchFamily="34" charset="-120"/>
              </a:rPr>
              <a:t>Validación necesaria</a:t>
            </a:r>
            <a:endParaRPr lang="en-US" sz="1050" dirty="0"/>
          </a:p>
        </p:txBody>
      </p:sp>
      <p:sp>
        <p:nvSpPr>
          <p:cNvPr id="12" name="Text 9"/>
          <p:cNvSpPr/>
          <p:nvPr/>
        </p:nvSpPr>
        <p:spPr>
          <a:xfrm>
            <a:off x="822960" y="3520440"/>
            <a:ext cx="4663440" cy="594360"/>
          </a:xfrm>
          <a:prstGeom prst="rect">
            <a:avLst/>
          </a:prstGeom>
          <a:solidFill>
            <a:srgbClr val="EAF4F8"/>
          </a:solidFill>
          <a:ln>
            <a:solidFill>
              <a:srgbClr val="EAF4F8"/>
            </a:solidFill>
          </a:ln>
        </p:spPr>
        <p:txBody>
          <a:bodyPr wrap="square" lIns="1016" tIns="1016" rIns="1016" bIns="1016" rtlCol="0" anchor="t">
            <a:normAutofit/>
          </a:bodyPr>
          <a:lstStyle/>
          <a:p>
            <a:pPr algn="l" indent="0" marL="0">
              <a:buNone/>
            </a:pPr>
            <a:r>
              <a:rPr lang="en-US" sz="1050" dirty="0">
                <a:solidFill>
                  <a:srgbClr val="222222"/>
                </a:solidFill>
                <a:latin typeface="Aptos" pitchFamily="34" charset="0"/>
                <a:ea typeface="Aptos" pitchFamily="34" charset="-122"/>
                <a:cs typeface="Aptos" pitchFamily="34" charset="-120"/>
              </a:rPr>
              <a:t>Validación fuera de tiempo, validación externa, intervalos de confianza y comparación de estrategias de balanceo.</a:t>
            </a:r>
            <a:endParaRPr lang="en-US" sz="1050" dirty="0"/>
          </a:p>
        </p:txBody>
      </p:sp>
      <p:sp>
        <p:nvSpPr>
          <p:cNvPr id="13" name="Text 10"/>
          <p:cNvSpPr/>
          <p:nvPr/>
        </p:nvSpPr>
        <p:spPr>
          <a:xfrm>
            <a:off x="6217920" y="3246120"/>
            <a:ext cx="4663440" cy="256032"/>
          </a:xfrm>
          <a:prstGeom prst="rect">
            <a:avLst/>
          </a:prstGeom>
          <a:solidFill>
            <a:srgbClr val="EAF4F8"/>
          </a:solidFill>
          <a:ln>
            <a:solidFill>
              <a:srgbClr val="EAF4F8"/>
            </a:solidFill>
          </a:ln>
        </p:spPr>
        <p:txBody>
          <a:bodyPr wrap="square" lIns="1016" tIns="1016" rIns="1016" bIns="1016" rtlCol="0" anchor="t">
            <a:normAutofit/>
          </a:bodyPr>
          <a:lstStyle/>
          <a:p>
            <a:pPr algn="l" indent="0" marL="0">
              <a:buNone/>
            </a:pPr>
            <a:r>
              <a:rPr lang="en-US" sz="1050" b="1" dirty="0">
                <a:solidFill>
                  <a:srgbClr val="008C95"/>
                </a:solidFill>
                <a:latin typeface="Aptos" pitchFamily="34" charset="0"/>
                <a:ea typeface="Aptos" pitchFamily="34" charset="-122"/>
                <a:cs typeface="Aptos" pitchFamily="34" charset="-120"/>
              </a:rPr>
              <a:t>Despliegue recomendado</a:t>
            </a:r>
            <a:endParaRPr lang="en-US" sz="1050" dirty="0"/>
          </a:p>
        </p:txBody>
      </p:sp>
      <p:sp>
        <p:nvSpPr>
          <p:cNvPr id="14" name="Text 11"/>
          <p:cNvSpPr/>
          <p:nvPr/>
        </p:nvSpPr>
        <p:spPr>
          <a:xfrm>
            <a:off x="6217920" y="3520440"/>
            <a:ext cx="4663440" cy="594360"/>
          </a:xfrm>
          <a:prstGeom prst="rect">
            <a:avLst/>
          </a:prstGeom>
          <a:solidFill>
            <a:srgbClr val="EAF4F8"/>
          </a:solidFill>
          <a:ln>
            <a:solidFill>
              <a:srgbClr val="EAF4F8"/>
            </a:solidFill>
          </a:ln>
        </p:spPr>
        <p:txBody>
          <a:bodyPr wrap="square" lIns="1016" tIns="1016" rIns="1016" bIns="1016" rtlCol="0" anchor="t">
            <a:normAutofit/>
          </a:bodyPr>
          <a:lstStyle/>
          <a:p>
            <a:pPr algn="l" indent="0" marL="0">
              <a:buNone/>
            </a:pPr>
            <a:r>
              <a:rPr lang="en-US" sz="1050" dirty="0">
                <a:solidFill>
                  <a:srgbClr val="222222"/>
                </a:solidFill>
                <a:latin typeface="Aptos" pitchFamily="34" charset="0"/>
                <a:ea typeface="Aptos" pitchFamily="34" charset="-122"/>
                <a:cs typeface="Aptos" pitchFamily="34" charset="-120"/>
              </a:rPr>
              <a:t>Calibrar probabilidades, seleccionar umbral por beneficio esperado, aplicar SHAP y ejecutar piloto A/B controlado.</a:t>
            </a:r>
            <a:endParaRPr lang="en-US" sz="1050" dirty="0"/>
          </a:p>
        </p:txBody>
      </p:sp>
      <p:sp>
        <p:nvSpPr>
          <p:cNvPr id="15" name="Text 12"/>
          <p:cNvSpPr/>
          <p:nvPr/>
        </p:nvSpPr>
        <p:spPr>
          <a:xfrm>
            <a:off x="822960" y="5257800"/>
            <a:ext cx="10058400" cy="457200"/>
          </a:xfrm>
          <a:prstGeom prst="rect">
            <a:avLst/>
          </a:prstGeom>
          <a:solidFill>
            <a:srgbClr val="F4F6F7"/>
          </a:solidFill>
          <a:ln>
            <a:solidFill>
              <a:srgbClr val="F4F6F7"/>
            </a:solidFill>
          </a:ln>
        </p:spPr>
        <p:txBody>
          <a:bodyPr wrap="square" lIns="1270" tIns="1270" rIns="1270" bIns="1270" rtlCol="0" anchor="t">
            <a:normAutofit/>
          </a:bodyPr>
          <a:lstStyle/>
          <a:p>
            <a:pPr algn="l" indent="0" marL="0">
              <a:buNone/>
            </a:pPr>
            <a:r>
              <a:rPr lang="en-US" sz="1150" dirty="0">
                <a:solidFill>
                  <a:srgbClr val="17365D"/>
                </a:solidFill>
                <a:latin typeface="Aptos" pitchFamily="34" charset="0"/>
                <a:ea typeface="Aptos" pitchFamily="34" charset="-122"/>
                <a:cs typeface="Aptos" pitchFamily="34" charset="-120"/>
              </a:rPr>
              <a:t>La evidencia actual demuestra impacto operativo potencial; el ahorro financiero debe medirse con costos reales, EAD, LGD, recuperaciones y margen.</a:t>
            </a:r>
            <a:endParaRPr lang="en-US" sz="1150" dirty="0"/>
          </a:p>
        </p:txBody>
      </p:sp>
      <p:sp>
        <p:nvSpPr>
          <p:cNvPr id="16" name="Text 13"/>
          <p:cNvSpPr/>
          <p:nvPr/>
        </p:nvSpPr>
        <p:spPr>
          <a:xfrm>
            <a:off x="8778240" y="6574536"/>
            <a:ext cx="2560320" cy="146304"/>
          </a:xfrm>
          <a:prstGeom prst="rect">
            <a:avLst/>
          </a:prstGeom>
          <a:noFill/>
          <a:ln/>
        </p:spPr>
        <p:txBody>
          <a:bodyPr wrap="square" lIns="635" tIns="635" rIns="635" bIns="635" rtlCol="0" anchor="t">
            <a:normAutofit/>
          </a:bodyPr>
          <a:lstStyle/>
          <a:p>
            <a:pPr algn="r" indent="0" marL="0">
              <a:buNone/>
            </a:pPr>
            <a:r>
              <a:rPr lang="en-US" sz="580" dirty="0">
                <a:solidFill>
                  <a:srgbClr val="6B7280"/>
                </a:solidFill>
                <a:latin typeface="Aptos" pitchFamily="34" charset="0"/>
                <a:ea typeface="Aptos" pitchFamily="34" charset="-122"/>
                <a:cs typeface="Aptos" pitchFamily="34" charset="-120"/>
              </a:rPr>
              <a:t>Trabajo Final · Créditos de Consumo</a:t>
            </a:r>
            <a:endParaRPr lang="en-US" sz="580" dirty="0"/>
          </a:p>
        </p:txBody>
      </p:sp>
      <p:sp>
        <p:nvSpPr>
          <p:cNvPr id="17" name="Text 14"/>
          <p:cNvSpPr/>
          <p:nvPr/>
        </p:nvSpPr>
        <p:spPr>
          <a:xfrm>
            <a:off x="11521440" y="6565392"/>
            <a:ext cx="182880" cy="146304"/>
          </a:xfrm>
          <a:prstGeom prst="rect">
            <a:avLst/>
          </a:prstGeom>
          <a:noFill/>
          <a:ln/>
        </p:spPr>
        <p:txBody>
          <a:bodyPr wrap="square" lIns="635" tIns="635" rIns="635" bIns="635" rtlCol="0" anchor="t">
            <a:normAutofit/>
          </a:bodyPr>
          <a:lstStyle/>
          <a:p>
            <a:pPr algn="r" indent="0" marL="0">
              <a:buNone/>
            </a:pPr>
            <a:r>
              <a:rPr lang="en-US" sz="600" dirty="0">
                <a:solidFill>
                  <a:srgbClr val="6B7280"/>
                </a:solidFill>
                <a:latin typeface="Aptos" pitchFamily="34" charset="0"/>
                <a:ea typeface="Aptos" pitchFamily="34" charset="-122"/>
                <a:cs typeface="Aptos" pitchFamily="34" charset="-120"/>
              </a:rPr>
              <a:t>24</a:t>
            </a:r>
            <a:endParaRPr lang="en-US" sz="600"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 25">
    <p:spTree>
      <p:nvGrpSpPr>
        <p:cNvPr id="1" name=""/>
        <p:cNvGrpSpPr/>
        <p:nvPr/>
      </p:nvGrpSpPr>
      <p:grpSpPr>
        <a:xfrm>
          <a:off x="0" y="0"/>
          <a:ext cx="0" cy="0"/>
          <a:chOff x="0" y="0"/>
          <a:chExt cx="0" cy="0"/>
        </a:xfrm>
      </p:grpSpPr>
      <p:sp>
        <p:nvSpPr>
          <p:cNvPr id="2" name="Text 0"/>
          <p:cNvSpPr/>
          <p:nvPr/>
        </p:nvSpPr>
        <p:spPr>
          <a:xfrm>
            <a:off x="429768" y="201168"/>
            <a:ext cx="1097280" cy="201168"/>
          </a:xfrm>
          <a:prstGeom prst="rect">
            <a:avLst/>
          </a:prstGeom>
          <a:noFill/>
          <a:ln/>
        </p:spPr>
        <p:txBody>
          <a:bodyPr wrap="square" lIns="635" tIns="635" rIns="635" bIns="635" rtlCol="0" anchor="t">
            <a:normAutofit/>
          </a:bodyPr>
          <a:lstStyle/>
          <a:p>
            <a:pPr algn="l" indent="0" marL="0">
              <a:buNone/>
            </a:pPr>
            <a:r>
              <a:rPr lang="en-US" sz="650" b="1" dirty="0">
                <a:solidFill>
                  <a:srgbClr val="008C95"/>
                </a:solidFill>
                <a:latin typeface="Aptos" pitchFamily="34" charset="0"/>
                <a:ea typeface="Aptos" pitchFamily="34" charset="-122"/>
                <a:cs typeface="Aptos" pitchFamily="34" charset="-120"/>
              </a:rPr>
              <a:t>SECCIÓN 08</a:t>
            </a:r>
            <a:endParaRPr lang="en-US" sz="650" dirty="0"/>
          </a:p>
        </p:txBody>
      </p:sp>
      <p:pic>
        <p:nvPicPr>
          <p:cNvPr id="3" name="Image 0" descr="/mnt/data/ref_ppt_media/image1.png">    </p:cNvPr>
          <p:cNvPicPr>
            <a:picLocks noChangeAspect="1"/>
          </p:cNvPicPr>
          <p:nvPr/>
        </p:nvPicPr>
        <p:blipFill>
          <a:blip r:embed="rId1">
            <a:alphaModFix amt="85000"/>
          </a:blip>
          <a:stretch>
            <a:fillRect/>
          </a:stretch>
        </p:blipFill>
        <p:spPr>
          <a:xfrm>
            <a:off x="173736" y="128016"/>
            <a:ext cx="228600" cy="283464"/>
          </a:xfrm>
          <a:prstGeom prst="rect">
            <a:avLst/>
          </a:prstGeom>
        </p:spPr>
      </p:pic>
      <p:sp>
        <p:nvSpPr>
          <p:cNvPr id="4" name="Text 1"/>
          <p:cNvSpPr/>
          <p:nvPr/>
        </p:nvSpPr>
        <p:spPr>
          <a:xfrm>
            <a:off x="429768" y="420624"/>
            <a:ext cx="7040880" cy="438912"/>
          </a:xfrm>
          <a:prstGeom prst="rect">
            <a:avLst/>
          </a:prstGeom>
          <a:noFill/>
          <a:ln/>
        </p:spPr>
        <p:txBody>
          <a:bodyPr wrap="square" lIns="635" tIns="635" rIns="635" bIns="635" rtlCol="0" anchor="t">
            <a:normAutofit/>
          </a:bodyPr>
          <a:lstStyle/>
          <a:p>
            <a:pPr algn="l" indent="0" marL="0">
              <a:buNone/>
            </a:pPr>
            <a:r>
              <a:rPr lang="en-US" sz="1720" b="1" dirty="0">
                <a:solidFill>
                  <a:srgbClr val="17365D"/>
                </a:solidFill>
                <a:latin typeface="Aptos" pitchFamily="34" charset="0"/>
                <a:ea typeface="Aptos" pitchFamily="34" charset="-122"/>
                <a:cs typeface="Aptos" pitchFamily="34" charset="-120"/>
              </a:rPr>
              <a:t>Conclusiones</a:t>
            </a:r>
            <a:endParaRPr lang="en-US" sz="1720" dirty="0"/>
          </a:p>
        </p:txBody>
      </p:sp>
      <p:sp>
        <p:nvSpPr>
          <p:cNvPr id="5" name="Shape 2"/>
          <p:cNvSpPr/>
          <p:nvPr/>
        </p:nvSpPr>
        <p:spPr>
          <a:xfrm>
            <a:off x="429768" y="868680"/>
            <a:ext cx="1920240" cy="0"/>
          </a:xfrm>
          <a:prstGeom prst="line">
            <a:avLst/>
          </a:prstGeom>
          <a:noFill/>
          <a:ln w="15240">
            <a:solidFill>
              <a:srgbClr val="E67E22"/>
            </a:solidFill>
            <a:prstDash val="solid"/>
          </a:ln>
        </p:spPr>
      </p:sp>
      <p:sp>
        <p:nvSpPr>
          <p:cNvPr id="6" name="Text 3"/>
          <p:cNvSpPr/>
          <p:nvPr/>
        </p:nvSpPr>
        <p:spPr>
          <a:xfrm>
            <a:off x="777240" y="1234440"/>
            <a:ext cx="6766560" cy="4297680"/>
          </a:xfrm>
          <a:prstGeom prst="rect">
            <a:avLst/>
          </a:prstGeom>
          <a:noFill/>
          <a:ln/>
        </p:spPr>
        <p:txBody>
          <a:bodyPr wrap="square" lIns="508" tIns="508" rIns="508" bIns="508" rtlCol="0" anchor="ctr">
            <a:normAutofit/>
          </a:bodyPr>
          <a:lstStyle/>
          <a:p>
            <a:r>
              <a:rPr lang="en-US" sz="1240" dirty="0">
                <a:solidFill>
                  <a:srgbClr val="222222"/>
                </a:solidFill>
                <a:latin typeface="Aptos" pitchFamily="34" charset="0"/>
                <a:ea typeface="Aptos" pitchFamily="34" charset="-122"/>
                <a:cs typeface="Aptos" pitchFamily="34" charset="-120"/>
              </a:rPr>
              <a:t>Se construyó un pipeline completo para convertir información histórica de créditos de consumo en un score de incumplimiento.</a:t>
            </a:r>
            <a:endParaRPr lang="en-US" sz="1240" dirty="0"/>
          </a:p>
          <a:p>
            <a:r>
              <a:rPr lang="en-US" sz="1240" dirty="0">
                <a:solidFill>
                  <a:srgbClr val="222222"/>
                </a:solidFill>
                <a:latin typeface="Aptos" pitchFamily="34" charset="0"/>
                <a:ea typeface="Aptos" pitchFamily="34" charset="-122"/>
                <a:cs typeface="Aptos" pitchFamily="34" charset="-120"/>
              </a:rPr>
              <a:t>LightGBM fue el mejor modelo interno: 87.66% de accuracy, 82.45% de F1 y 93.58% de ROC AUC.</a:t>
            </a:r>
            <a:endParaRPr lang="en-US" sz="1240" dirty="0"/>
          </a:p>
          <a:p>
            <a:r>
              <a:rPr lang="en-US" sz="1240" dirty="0">
                <a:solidFill>
                  <a:srgbClr val="222222"/>
                </a:solidFill>
                <a:latin typeface="Aptos" pitchFamily="34" charset="0"/>
                <a:ea typeface="Aptos" pitchFamily="34" charset="-122"/>
                <a:cs typeface="Aptos" pitchFamily="34" charset="-120"/>
              </a:rPr>
              <a:t>El modelo detectó 1,050 de 1,336 incumplimientos del conjunto de prueba y permitió focalizar la revisión intensiva en 33.4% de operaciones.</a:t>
            </a:r>
            <a:endParaRPr lang="en-US" sz="1240" dirty="0"/>
          </a:p>
          <a:p>
            <a:r>
              <a:rPr lang="en-US" sz="1240" dirty="0">
                <a:solidFill>
                  <a:srgbClr val="222222"/>
                </a:solidFill>
                <a:latin typeface="Aptos" pitchFamily="34" charset="0"/>
                <a:ea typeface="Aptos" pitchFamily="34" charset="-122"/>
                <a:cs typeface="Aptos" pitchFamily="34" charset="-120"/>
              </a:rPr>
              <a:t>Frente a Regresión Logística, identificó 80 incumplimientos adicionales y generó 37 falsas alertas menos.</a:t>
            </a:r>
            <a:endParaRPr lang="en-US" sz="1240" dirty="0"/>
          </a:p>
          <a:p>
            <a:r>
              <a:rPr lang="en-US" sz="1240" dirty="0">
                <a:solidFill>
                  <a:srgbClr val="222222"/>
                </a:solidFill>
                <a:latin typeface="Aptos" pitchFamily="34" charset="0"/>
                <a:ea typeface="Aptos" pitchFamily="34" charset="-122"/>
                <a:cs typeface="Aptos" pitchFamily="34" charset="-120"/>
              </a:rPr>
              <a:t>La comparación con la literatura muestra una ruta clara de mejora: horizonte fijo, buró, transacciones, explicación individual y evaluación económica.</a:t>
            </a:r>
            <a:endParaRPr lang="en-US" sz="1240" dirty="0"/>
          </a:p>
        </p:txBody>
      </p:sp>
      <p:sp>
        <p:nvSpPr>
          <p:cNvPr id="7" name="Text 4"/>
          <p:cNvSpPr/>
          <p:nvPr/>
        </p:nvSpPr>
        <p:spPr>
          <a:xfrm>
            <a:off x="8229600" y="1417320"/>
            <a:ext cx="1371600" cy="427482"/>
          </a:xfrm>
          <a:prstGeom prst="rect">
            <a:avLst/>
          </a:prstGeom>
          <a:solidFill>
            <a:srgbClr val="EAF4F8"/>
          </a:solidFill>
          <a:ln>
            <a:solidFill>
              <a:srgbClr val="EAF4F8"/>
            </a:solidFill>
          </a:ln>
        </p:spPr>
        <p:txBody>
          <a:bodyPr wrap="square" lIns="635" tIns="635" rIns="635" bIns="635" rtlCol="0" anchor="ctr">
            <a:normAutofit/>
          </a:bodyPr>
          <a:lstStyle/>
          <a:p>
            <a:pPr algn="ctr" indent="0" marL="0">
              <a:buNone/>
            </a:pPr>
            <a:r>
              <a:rPr lang="en-US" sz="2200" b="1" dirty="0">
                <a:solidFill>
                  <a:srgbClr val="008C95"/>
                </a:solidFill>
                <a:latin typeface="Aptos" pitchFamily="34" charset="0"/>
                <a:ea typeface="Aptos" pitchFamily="34" charset="-122"/>
                <a:cs typeface="Aptos" pitchFamily="34" charset="-120"/>
              </a:rPr>
              <a:t>LightGBM</a:t>
            </a:r>
            <a:endParaRPr lang="en-US" sz="2200" dirty="0"/>
          </a:p>
        </p:txBody>
      </p:sp>
      <p:sp>
        <p:nvSpPr>
          <p:cNvPr id="8" name="Text 5"/>
          <p:cNvSpPr/>
          <p:nvPr/>
        </p:nvSpPr>
        <p:spPr>
          <a:xfrm>
            <a:off x="8229600" y="1844802"/>
            <a:ext cx="1371600" cy="310896"/>
          </a:xfrm>
          <a:prstGeom prst="rect">
            <a:avLst/>
          </a:prstGeom>
          <a:solidFill>
            <a:srgbClr val="EAF4F8"/>
          </a:solidFill>
          <a:ln>
            <a:solidFill>
              <a:srgbClr val="EAF4F8"/>
            </a:solidFill>
          </a:ln>
        </p:spPr>
        <p:txBody>
          <a:bodyPr wrap="square" lIns="635" tIns="635" rIns="635" bIns="635" rtlCol="0" anchor="ctr">
            <a:normAutofit/>
          </a:bodyPr>
          <a:lstStyle/>
          <a:p>
            <a:pPr algn="ctr" indent="0" marL="0">
              <a:buNone/>
            </a:pPr>
            <a:r>
              <a:rPr lang="en-US" sz="850" dirty="0">
                <a:solidFill>
                  <a:srgbClr val="6B7280"/>
                </a:solidFill>
                <a:latin typeface="Aptos" pitchFamily="34" charset="0"/>
                <a:ea typeface="Aptos" pitchFamily="34" charset="-122"/>
                <a:cs typeface="Aptos" pitchFamily="34" charset="-120"/>
              </a:rPr>
              <a:t>modelo seleccionado</a:t>
            </a:r>
            <a:endParaRPr lang="en-US" sz="850" dirty="0"/>
          </a:p>
        </p:txBody>
      </p:sp>
      <p:sp>
        <p:nvSpPr>
          <p:cNvPr id="9" name="Text 6"/>
          <p:cNvSpPr/>
          <p:nvPr/>
        </p:nvSpPr>
        <p:spPr>
          <a:xfrm>
            <a:off x="8229600" y="2468880"/>
            <a:ext cx="1371600" cy="427482"/>
          </a:xfrm>
          <a:prstGeom prst="rect">
            <a:avLst/>
          </a:prstGeom>
          <a:solidFill>
            <a:srgbClr val="FFF2E6"/>
          </a:solidFill>
          <a:ln>
            <a:solidFill>
              <a:srgbClr val="FFF2E6"/>
            </a:solidFill>
          </a:ln>
        </p:spPr>
        <p:txBody>
          <a:bodyPr wrap="square" lIns="635" tIns="635" rIns="635" bIns="635" rtlCol="0" anchor="ctr">
            <a:normAutofit/>
          </a:bodyPr>
          <a:lstStyle/>
          <a:p>
            <a:pPr algn="ctr" indent="0" marL="0">
              <a:buNone/>
            </a:pPr>
            <a:r>
              <a:rPr lang="en-US" sz="2200" b="1" dirty="0">
                <a:solidFill>
                  <a:srgbClr val="E67E22"/>
                </a:solidFill>
                <a:latin typeface="Aptos" pitchFamily="34" charset="0"/>
                <a:ea typeface="Aptos" pitchFamily="34" charset="-122"/>
                <a:cs typeface="Aptos" pitchFamily="34" charset="-120"/>
              </a:rPr>
              <a:t>3,621</a:t>
            </a:r>
            <a:endParaRPr lang="en-US" sz="2200" dirty="0"/>
          </a:p>
        </p:txBody>
      </p:sp>
      <p:sp>
        <p:nvSpPr>
          <p:cNvPr id="10" name="Text 7"/>
          <p:cNvSpPr/>
          <p:nvPr/>
        </p:nvSpPr>
        <p:spPr>
          <a:xfrm>
            <a:off x="8229600" y="2896362"/>
            <a:ext cx="1371600" cy="310896"/>
          </a:xfrm>
          <a:prstGeom prst="rect">
            <a:avLst/>
          </a:prstGeom>
          <a:solidFill>
            <a:srgbClr val="FFF2E6"/>
          </a:solidFill>
          <a:ln>
            <a:solidFill>
              <a:srgbClr val="FFF2E6"/>
            </a:solidFill>
          </a:ln>
        </p:spPr>
        <p:txBody>
          <a:bodyPr wrap="square" lIns="635" tIns="635" rIns="635" bIns="635" rtlCol="0" anchor="ctr">
            <a:normAutofit/>
          </a:bodyPr>
          <a:lstStyle/>
          <a:p>
            <a:pPr algn="ctr" indent="0" marL="0">
              <a:buNone/>
            </a:pPr>
            <a:r>
              <a:rPr lang="en-US" sz="850" dirty="0">
                <a:solidFill>
                  <a:srgbClr val="6B7280"/>
                </a:solidFill>
                <a:latin typeface="Aptos" pitchFamily="34" charset="0"/>
                <a:ea typeface="Aptos" pitchFamily="34" charset="-122"/>
                <a:cs typeface="Aptos" pitchFamily="34" charset="-120"/>
              </a:rPr>
              <a:t>créditos en prueba</a:t>
            </a:r>
            <a:endParaRPr lang="en-US" sz="850" dirty="0"/>
          </a:p>
        </p:txBody>
      </p:sp>
      <p:sp>
        <p:nvSpPr>
          <p:cNvPr id="11" name="Text 8"/>
          <p:cNvSpPr/>
          <p:nvPr/>
        </p:nvSpPr>
        <p:spPr>
          <a:xfrm>
            <a:off x="8229600" y="3520440"/>
            <a:ext cx="1371600" cy="427482"/>
          </a:xfrm>
          <a:prstGeom prst="rect">
            <a:avLst/>
          </a:prstGeom>
          <a:solidFill>
            <a:srgbClr val="EAF4F8"/>
          </a:solidFill>
          <a:ln>
            <a:solidFill>
              <a:srgbClr val="EAF4F8"/>
            </a:solidFill>
          </a:ln>
        </p:spPr>
        <p:txBody>
          <a:bodyPr wrap="square" lIns="635" tIns="635" rIns="635" bIns="635" rtlCol="0" anchor="ctr">
            <a:normAutofit/>
          </a:bodyPr>
          <a:lstStyle/>
          <a:p>
            <a:pPr algn="ctr" indent="0" marL="0">
              <a:buNone/>
            </a:pPr>
            <a:r>
              <a:rPr lang="en-US" sz="2200" b="1" dirty="0">
                <a:solidFill>
                  <a:srgbClr val="008C95"/>
                </a:solidFill>
                <a:latin typeface="Aptos" pitchFamily="34" charset="0"/>
                <a:ea typeface="Aptos" pitchFamily="34" charset="-122"/>
                <a:cs typeface="Aptos" pitchFamily="34" charset="-120"/>
              </a:rPr>
              <a:t>1,050</a:t>
            </a:r>
            <a:endParaRPr lang="en-US" sz="2200" dirty="0"/>
          </a:p>
        </p:txBody>
      </p:sp>
      <p:sp>
        <p:nvSpPr>
          <p:cNvPr id="12" name="Text 9"/>
          <p:cNvSpPr/>
          <p:nvPr/>
        </p:nvSpPr>
        <p:spPr>
          <a:xfrm>
            <a:off x="8229600" y="3947922"/>
            <a:ext cx="1371600" cy="310896"/>
          </a:xfrm>
          <a:prstGeom prst="rect">
            <a:avLst/>
          </a:prstGeom>
          <a:solidFill>
            <a:srgbClr val="EAF4F8"/>
          </a:solidFill>
          <a:ln>
            <a:solidFill>
              <a:srgbClr val="EAF4F8"/>
            </a:solidFill>
          </a:ln>
        </p:spPr>
        <p:txBody>
          <a:bodyPr wrap="square" lIns="635" tIns="635" rIns="635" bIns="635" rtlCol="0" anchor="ctr">
            <a:normAutofit/>
          </a:bodyPr>
          <a:lstStyle/>
          <a:p>
            <a:pPr algn="ctr" indent="0" marL="0">
              <a:buNone/>
            </a:pPr>
            <a:r>
              <a:rPr lang="en-US" sz="850" dirty="0">
                <a:solidFill>
                  <a:srgbClr val="6B7280"/>
                </a:solidFill>
                <a:latin typeface="Aptos" pitchFamily="34" charset="0"/>
                <a:ea typeface="Aptos" pitchFamily="34" charset="-122"/>
                <a:cs typeface="Aptos" pitchFamily="34" charset="-120"/>
              </a:rPr>
              <a:t>incumplimientos detectados</a:t>
            </a:r>
            <a:endParaRPr lang="en-US" sz="850" dirty="0"/>
          </a:p>
        </p:txBody>
      </p:sp>
      <p:sp>
        <p:nvSpPr>
          <p:cNvPr id="13" name="Text 10"/>
          <p:cNvSpPr/>
          <p:nvPr/>
        </p:nvSpPr>
        <p:spPr>
          <a:xfrm>
            <a:off x="822960" y="5623560"/>
            <a:ext cx="9509760" cy="384048"/>
          </a:xfrm>
          <a:prstGeom prst="rect">
            <a:avLst/>
          </a:prstGeom>
          <a:solidFill>
            <a:srgbClr val="F4F6F7"/>
          </a:solidFill>
          <a:ln>
            <a:solidFill>
              <a:srgbClr val="F4F6F7"/>
            </a:solidFill>
          </a:ln>
        </p:spPr>
        <p:txBody>
          <a:bodyPr wrap="square" lIns="1270" tIns="1270" rIns="1270" bIns="1270" rtlCol="0" anchor="t">
            <a:normAutofit/>
          </a:bodyPr>
          <a:lstStyle/>
          <a:p>
            <a:pPr algn="l" indent="0" marL="0">
              <a:buNone/>
            </a:pPr>
            <a:r>
              <a:rPr lang="en-US" sz="1180" dirty="0">
                <a:solidFill>
                  <a:srgbClr val="17365D"/>
                </a:solidFill>
                <a:latin typeface="Aptos" pitchFamily="34" charset="0"/>
                <a:ea typeface="Aptos" pitchFamily="34" charset="-122"/>
                <a:cs typeface="Aptos" pitchFamily="34" charset="-120"/>
              </a:rPr>
              <a:t>El valor principal está en fortalecer la evaluación crediticia con una señal cuantitativa consistente, no en reemplazar al analista.</a:t>
            </a:r>
            <a:endParaRPr lang="en-US" sz="1180" dirty="0"/>
          </a:p>
        </p:txBody>
      </p:sp>
      <p:sp>
        <p:nvSpPr>
          <p:cNvPr id="14" name="Text 11"/>
          <p:cNvSpPr/>
          <p:nvPr/>
        </p:nvSpPr>
        <p:spPr>
          <a:xfrm>
            <a:off x="8778240" y="6574536"/>
            <a:ext cx="2560320" cy="146304"/>
          </a:xfrm>
          <a:prstGeom prst="rect">
            <a:avLst/>
          </a:prstGeom>
          <a:noFill/>
          <a:ln/>
        </p:spPr>
        <p:txBody>
          <a:bodyPr wrap="square" lIns="635" tIns="635" rIns="635" bIns="635" rtlCol="0" anchor="t">
            <a:normAutofit/>
          </a:bodyPr>
          <a:lstStyle/>
          <a:p>
            <a:pPr algn="r" indent="0" marL="0">
              <a:buNone/>
            </a:pPr>
            <a:r>
              <a:rPr lang="en-US" sz="580" dirty="0">
                <a:solidFill>
                  <a:srgbClr val="6B7280"/>
                </a:solidFill>
                <a:latin typeface="Aptos" pitchFamily="34" charset="0"/>
                <a:ea typeface="Aptos" pitchFamily="34" charset="-122"/>
                <a:cs typeface="Aptos" pitchFamily="34" charset="-120"/>
              </a:rPr>
              <a:t>Trabajo Final · Créditos de Consumo</a:t>
            </a:r>
            <a:endParaRPr lang="en-US" sz="580" dirty="0"/>
          </a:p>
        </p:txBody>
      </p:sp>
      <p:sp>
        <p:nvSpPr>
          <p:cNvPr id="15" name="Text 12"/>
          <p:cNvSpPr/>
          <p:nvPr/>
        </p:nvSpPr>
        <p:spPr>
          <a:xfrm>
            <a:off x="11521440" y="6565392"/>
            <a:ext cx="182880" cy="146304"/>
          </a:xfrm>
          <a:prstGeom prst="rect">
            <a:avLst/>
          </a:prstGeom>
          <a:noFill/>
          <a:ln/>
        </p:spPr>
        <p:txBody>
          <a:bodyPr wrap="square" lIns="635" tIns="635" rIns="635" bIns="635" rtlCol="0" anchor="t">
            <a:normAutofit/>
          </a:bodyPr>
          <a:lstStyle/>
          <a:p>
            <a:pPr algn="r" indent="0" marL="0">
              <a:buNone/>
            </a:pPr>
            <a:r>
              <a:rPr lang="en-US" sz="600" dirty="0">
                <a:solidFill>
                  <a:srgbClr val="6B7280"/>
                </a:solidFill>
                <a:latin typeface="Aptos" pitchFamily="34" charset="0"/>
                <a:ea typeface="Aptos" pitchFamily="34" charset="-122"/>
                <a:cs typeface="Aptos" pitchFamily="34" charset="-120"/>
              </a:rPr>
              <a:t>25</a:t>
            </a:r>
            <a:endParaRPr lang="en-US" sz="600"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 26">
    <p:bg>
      <p:bgPr>
        <a:solidFill>
          <a:srgbClr val="FFFFFF"/>
        </a:solidFill>
      </p:bgPr>
    </p:bg>
    <p:spTree>
      <p:nvGrpSpPr>
        <p:cNvPr id="1" name=""/>
        <p:cNvGrpSpPr/>
        <p:nvPr/>
      </p:nvGrpSpPr>
      <p:grpSpPr>
        <a:xfrm>
          <a:off x="0" y="0"/>
          <a:ext cx="0" cy="0"/>
          <a:chOff x="0" y="0"/>
          <a:chExt cx="0" cy="0"/>
        </a:xfrm>
      </p:grpSpPr>
      <p:pic>
        <p:nvPicPr>
          <p:cNvPr id="2" name="Image 0" descr="/mnt/data/ref_ppt_media/image1.png">    </p:cNvPr>
          <p:cNvPicPr>
            <a:picLocks noChangeAspect="1"/>
          </p:cNvPicPr>
          <p:nvPr/>
        </p:nvPicPr>
        <p:blipFill>
          <a:blip r:embed="rId1">
            <a:alphaModFix amt="85000"/>
          </a:blip>
          <a:stretch>
            <a:fillRect/>
          </a:stretch>
        </p:blipFill>
        <p:spPr>
          <a:xfrm>
            <a:off x="502920" y="822960"/>
            <a:ext cx="731520" cy="896112"/>
          </a:xfrm>
          <a:prstGeom prst="rect">
            <a:avLst/>
          </a:prstGeom>
        </p:spPr>
      </p:pic>
      <p:sp>
        <p:nvSpPr>
          <p:cNvPr id="3" name="Text 0"/>
          <p:cNvSpPr/>
          <p:nvPr/>
        </p:nvSpPr>
        <p:spPr>
          <a:xfrm>
            <a:off x="1417320" y="914400"/>
            <a:ext cx="4206240" cy="502920"/>
          </a:xfrm>
          <a:prstGeom prst="rect">
            <a:avLst/>
          </a:prstGeom>
          <a:noFill/>
          <a:ln/>
        </p:spPr>
        <p:txBody>
          <a:bodyPr wrap="square" lIns="635" tIns="635" rIns="635" bIns="635" rtlCol="0" anchor="t">
            <a:normAutofit/>
          </a:bodyPr>
          <a:lstStyle/>
          <a:p>
            <a:pPr algn="l" indent="0" marL="0">
              <a:buNone/>
            </a:pPr>
            <a:r>
              <a:rPr lang="en-US" sz="2500" b="1" dirty="0">
                <a:solidFill>
                  <a:srgbClr val="17365D"/>
                </a:solidFill>
                <a:latin typeface="Aptos" pitchFamily="34" charset="0"/>
                <a:ea typeface="Aptos" pitchFamily="34" charset="-122"/>
                <a:cs typeface="Aptos" pitchFamily="34" charset="-120"/>
              </a:rPr>
              <a:t>Mensaje final</a:t>
            </a:r>
            <a:endParaRPr lang="en-US" sz="2500" dirty="0"/>
          </a:p>
        </p:txBody>
      </p:sp>
      <p:sp>
        <p:nvSpPr>
          <p:cNvPr id="4" name="Shape 1"/>
          <p:cNvSpPr/>
          <p:nvPr/>
        </p:nvSpPr>
        <p:spPr>
          <a:xfrm>
            <a:off x="1417320" y="1572768"/>
            <a:ext cx="2194560" cy="0"/>
          </a:xfrm>
          <a:prstGeom prst="line">
            <a:avLst/>
          </a:prstGeom>
          <a:noFill/>
          <a:ln w="17780">
            <a:solidFill>
              <a:srgbClr val="E67E22"/>
            </a:solidFill>
            <a:prstDash val="solid"/>
          </a:ln>
        </p:spPr>
      </p:sp>
      <p:sp>
        <p:nvSpPr>
          <p:cNvPr id="5" name="Text 2"/>
          <p:cNvSpPr/>
          <p:nvPr/>
        </p:nvSpPr>
        <p:spPr>
          <a:xfrm>
            <a:off x="1417320" y="2057400"/>
            <a:ext cx="8412480" cy="1143000"/>
          </a:xfrm>
          <a:prstGeom prst="rect">
            <a:avLst/>
          </a:prstGeom>
          <a:noFill/>
          <a:ln/>
        </p:spPr>
        <p:txBody>
          <a:bodyPr wrap="square" lIns="635" tIns="635" rIns="635" bIns="635" rtlCol="0" anchor="t">
            <a:normAutofit/>
          </a:bodyPr>
          <a:lstStyle/>
          <a:p>
            <a:pPr algn="l" indent="0" marL="0">
              <a:buNone/>
            </a:pPr>
            <a:r>
              <a:rPr lang="en-US" sz="1650" dirty="0">
                <a:solidFill>
                  <a:srgbClr val="222222"/>
                </a:solidFill>
                <a:latin typeface="Aptos" pitchFamily="34" charset="0"/>
                <a:ea typeface="Aptos" pitchFamily="34" charset="-122"/>
                <a:cs typeface="Aptos" pitchFamily="34" charset="-120"/>
              </a:rPr>
              <a:t>El proyecto muestra que la información histórica de créditos de consumo puede transformarse en un modelo predictivo capaz de ordenar operaciones por nivel de riesgo. Su utilidad principal es fortalecer la evaluación crediticia con una señal cuantitativa, trazable y útil para priorizar decisiones.</a:t>
            </a:r>
            <a:endParaRPr lang="en-US" sz="1650" dirty="0"/>
          </a:p>
        </p:txBody>
      </p:sp>
      <p:sp>
        <p:nvSpPr>
          <p:cNvPr id="6" name="Text 3"/>
          <p:cNvSpPr/>
          <p:nvPr/>
        </p:nvSpPr>
        <p:spPr>
          <a:xfrm>
            <a:off x="8138160" y="5074920"/>
            <a:ext cx="2011680" cy="502920"/>
          </a:xfrm>
          <a:prstGeom prst="rect">
            <a:avLst/>
          </a:prstGeom>
          <a:noFill/>
          <a:ln/>
        </p:spPr>
        <p:txBody>
          <a:bodyPr wrap="square" lIns="635" tIns="635" rIns="635" bIns="635" rtlCol="0" anchor="t">
            <a:normAutofit/>
          </a:bodyPr>
          <a:lstStyle/>
          <a:p>
            <a:pPr algn="ctr" indent="0" marL="0">
              <a:buNone/>
            </a:pPr>
            <a:r>
              <a:rPr lang="en-US" sz="2500" b="1" dirty="0">
                <a:solidFill>
                  <a:srgbClr val="008C95"/>
                </a:solidFill>
                <a:latin typeface="Aptos" pitchFamily="34" charset="0"/>
                <a:ea typeface="Aptos" pitchFamily="34" charset="-122"/>
                <a:cs typeface="Aptos" pitchFamily="34" charset="-120"/>
              </a:rPr>
              <a:t>Gracias</a:t>
            </a:r>
            <a:endParaRPr lang="en-US" sz="2500" dirty="0"/>
          </a:p>
        </p:txBody>
      </p:sp>
      <p:sp>
        <p:nvSpPr>
          <p:cNvPr id="7" name="Text 4"/>
          <p:cNvSpPr/>
          <p:nvPr/>
        </p:nvSpPr>
        <p:spPr>
          <a:xfrm>
            <a:off x="8138160" y="5596128"/>
            <a:ext cx="2011680" cy="320040"/>
          </a:xfrm>
          <a:prstGeom prst="rect">
            <a:avLst/>
          </a:prstGeom>
          <a:noFill/>
          <a:ln/>
        </p:spPr>
        <p:txBody>
          <a:bodyPr wrap="square" lIns="635" tIns="635" rIns="635" bIns="635" rtlCol="0" anchor="t">
            <a:normAutofit/>
          </a:bodyPr>
          <a:lstStyle/>
          <a:p>
            <a:pPr algn="ctr" indent="0" marL="0">
              <a:buNone/>
            </a:pPr>
            <a:r>
              <a:rPr lang="en-US" sz="1300" dirty="0">
                <a:solidFill>
                  <a:srgbClr val="6B7280"/>
                </a:solidFill>
                <a:latin typeface="Aptos" pitchFamily="34" charset="0"/>
                <a:ea typeface="Aptos" pitchFamily="34" charset="-122"/>
                <a:cs typeface="Aptos" pitchFamily="34" charset="-120"/>
              </a:rPr>
              <a:t>Preguntas</a:t>
            </a:r>
            <a:endParaRPr lang="en-US" sz="1300" dirty="0"/>
          </a:p>
        </p:txBody>
      </p:sp>
      <p:sp>
        <p:nvSpPr>
          <p:cNvPr id="8" name="Text 5"/>
          <p:cNvSpPr/>
          <p:nvPr/>
        </p:nvSpPr>
        <p:spPr>
          <a:xfrm>
            <a:off x="8778240" y="6574536"/>
            <a:ext cx="2560320" cy="146304"/>
          </a:xfrm>
          <a:prstGeom prst="rect">
            <a:avLst/>
          </a:prstGeom>
          <a:noFill/>
          <a:ln/>
        </p:spPr>
        <p:txBody>
          <a:bodyPr wrap="square" lIns="635" tIns="635" rIns="635" bIns="635" rtlCol="0" anchor="t">
            <a:normAutofit/>
          </a:bodyPr>
          <a:lstStyle/>
          <a:p>
            <a:pPr algn="r" indent="0" marL="0">
              <a:buNone/>
            </a:pPr>
            <a:r>
              <a:rPr lang="en-US" sz="580" dirty="0">
                <a:solidFill>
                  <a:srgbClr val="6B7280"/>
                </a:solidFill>
                <a:latin typeface="Aptos" pitchFamily="34" charset="0"/>
                <a:ea typeface="Aptos" pitchFamily="34" charset="-122"/>
                <a:cs typeface="Aptos" pitchFamily="34" charset="-120"/>
              </a:rPr>
              <a:t>Trabajo Final · Créditos de Consumo</a:t>
            </a:r>
            <a:endParaRPr lang="en-US" sz="580" dirty="0"/>
          </a:p>
        </p:txBody>
      </p:sp>
      <p:sp>
        <p:nvSpPr>
          <p:cNvPr id="9" name="Text 6"/>
          <p:cNvSpPr/>
          <p:nvPr/>
        </p:nvSpPr>
        <p:spPr>
          <a:xfrm>
            <a:off x="11521440" y="6565392"/>
            <a:ext cx="182880" cy="146304"/>
          </a:xfrm>
          <a:prstGeom prst="rect">
            <a:avLst/>
          </a:prstGeom>
          <a:noFill/>
          <a:ln/>
        </p:spPr>
        <p:txBody>
          <a:bodyPr wrap="square" lIns="635" tIns="635" rIns="635" bIns="635" rtlCol="0" anchor="t">
            <a:normAutofit/>
          </a:bodyPr>
          <a:lstStyle/>
          <a:p>
            <a:pPr algn="r" indent="0" marL="0">
              <a:buNone/>
            </a:pPr>
            <a:r>
              <a:rPr lang="en-US" sz="600" dirty="0">
                <a:solidFill>
                  <a:srgbClr val="6B7280"/>
                </a:solidFill>
                <a:latin typeface="Aptos" pitchFamily="34" charset="0"/>
                <a:ea typeface="Aptos" pitchFamily="34" charset="-122"/>
                <a:cs typeface="Aptos" pitchFamily="34" charset="-120"/>
              </a:rPr>
              <a:t>26</a:t>
            </a:r>
            <a:endParaRPr lang="en-US" sz="600"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ptos Display"/>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(16:9)</PresentationFormat>
  <Paragraphs>0</Paragraphs>
  <Slides>26</Slides>
  <Notes>26</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26</vt:i4>
      </vt:variant>
    </vt:vector>
  </HeadingPairs>
  <TitlesOfParts>
    <vt:vector size="29" baseType="lpstr">
      <vt:lpstr>Arial</vt:lpstr>
      <vt:lpstr>Calibri</vt:lpstr>
      <vt:lpstr>Office Theme</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vector>
  </TitlesOfParts>
  <Company>Universidad Nacional de Ingeniería</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Final - Créditos de Consumo</dc:title>
  <dc:subject>Predicción de Incumplimiento en Créditos de Consumo</dc:subject>
  <dc:creator>Grupo 7</dc:creator>
  <cp:lastModifiedBy>Grupo 7</cp:lastModifiedBy>
  <cp:revision>1</cp:revision>
  <dcterms:created xsi:type="dcterms:W3CDTF">2026-08-06T17:44:05Z</dcterms:created>
  <dcterms:modified xsi:type="dcterms:W3CDTF">2026-08-06T17:44:05Z</dcterms:modified>
</cp:coreProperties>
</file>