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microsoft.com/office/2020/02/relationships/classificationlabels" Target="docMetadata/LabelInfo.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8"/>
  </p:notesMasterIdLst>
  <p:sldIdLst>
    <p:sldId id="256" r:id="rId2"/>
    <p:sldId id="257" r:id="rId3"/>
    <p:sldId id="270" r:id="rId4"/>
    <p:sldId id="271" r:id="rId5"/>
    <p:sldId id="258" r:id="rId6"/>
    <p:sldId id="259" r:id="rId7"/>
    <p:sldId id="260" r:id="rId8"/>
    <p:sldId id="261" r:id="rId9"/>
    <p:sldId id="262" r:id="rId10"/>
    <p:sldId id="263" r:id="rId11"/>
    <p:sldId id="264" r:id="rId12"/>
    <p:sldId id="265" r:id="rId13"/>
    <p:sldId id="266" r:id="rId14"/>
    <p:sldId id="267" r:id="rId15"/>
    <p:sldId id="268" r:id="rId16"/>
    <p:sldId id="272" r:id="rId17"/>
  </p:sldIdLst>
  <p:sldSz cx="12192000" cy="6858000"/>
  <p:notesSz cx="6858000" cy="12192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1"/>
    <p:restoredTop sz="78935" autoAdjust="0"/>
  </p:normalViewPr>
  <p:slideViewPr>
    <p:cSldViewPr snapToGrid="0" snapToObjects="1">
      <p:cViewPr varScale="1">
        <p:scale>
          <a:sx n="87" d="100"/>
          <a:sy n="87" d="100"/>
        </p:scale>
        <p:origin x="1476" y="9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940796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s-PE"/>
          </a:p>
        </p:txBody>
      </p:sp>
      <p:sp>
        <p:nvSpPr>
          <p:cNvPr id="3" name="Notes Placeholder 2"/>
          <p:cNvSpPr>
            <a:spLocks noGrp="1"/>
          </p:cNvSpPr>
          <p:nvPr>
            <p:ph type="body" idx="1"/>
          </p:nvPr>
        </p:nvSpPr>
        <p:spPr/>
        <p:txBody>
          <a:bodyPr/>
          <a:lstStyle/>
          <a:p>
            <a:endParaRPr lang="es-PE"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s-PE"/>
          </a:p>
        </p:txBody>
      </p:sp>
      <p:sp>
        <p:nvSpPr>
          <p:cNvPr id="3" name="Notes Placeholder 2"/>
          <p:cNvSpPr>
            <a:spLocks noGrp="1"/>
          </p:cNvSpPr>
          <p:nvPr>
            <p:ph type="body" idx="1"/>
          </p:nvPr>
        </p:nvSpPr>
        <p:spPr/>
        <p:txBody>
          <a:bodyPr/>
          <a:lstStyle/>
          <a:p>
            <a:r>
              <a:rPr lang="es-PE" dirty="0"/>
              <a:t>Objetivo del </a:t>
            </a:r>
            <a:r>
              <a:rPr lang="es-PE" dirty="0" err="1"/>
              <a:t>slide</a:t>
            </a:r>
            <a:r>
              <a:rPr lang="es-PE" dirty="0"/>
              <a:t>:</a:t>
            </a:r>
          </a:p>
          <a:p>
            <a:r>
              <a:rPr lang="es-PE" dirty="0"/>
              <a:t>Mostrar la ruta narrativa de la sustentación. La agenda está ordenada desde el problema hasta la decisión del modelo y las limitaciones de investigación.</a:t>
            </a:r>
          </a:p>
          <a:p>
            <a:endParaRPr lang="es-PE" dirty="0"/>
          </a:p>
          <a:p>
            <a:r>
              <a:rPr lang="es-PE" dirty="0"/>
              <a:t>Cómo leer el </a:t>
            </a:r>
            <a:r>
              <a:rPr lang="es-PE" dirty="0" err="1"/>
              <a:t>slide</a:t>
            </a:r>
            <a:r>
              <a:rPr lang="es-PE" dirty="0"/>
              <a:t>:</a:t>
            </a:r>
          </a:p>
          <a:p>
            <a:r>
              <a:rPr lang="es-PE" dirty="0"/>
              <a:t>La presentación sigue seis bloques: introducción, datos, preprocesamiento, modelamiento/evaluación, resultados y conclusiones. Esta estructura evita saltar directamente a métricas sin explicar primero cómo se construyó el </a:t>
            </a:r>
            <a:r>
              <a:rPr lang="es-PE" dirty="0" err="1"/>
              <a:t>dataset</a:t>
            </a:r>
            <a:r>
              <a:rPr lang="es-PE" dirty="0"/>
              <a:t> y cómo se protegió la validez experimental.</a:t>
            </a:r>
          </a:p>
          <a:p>
            <a:endParaRPr lang="es-PE" dirty="0"/>
          </a:p>
          <a:p>
            <a:r>
              <a:rPr lang="es-PE" dirty="0"/>
              <a:t>Sustento en el notebook:</a:t>
            </a:r>
          </a:p>
          <a:p>
            <a:r>
              <a:rPr lang="es-PE" dirty="0"/>
              <a:t>Introducción y problemática: se conectan con la taxonomía implementada en LABEL2ID.</a:t>
            </a:r>
          </a:p>
          <a:p>
            <a:r>
              <a:rPr lang="es-PE" dirty="0"/>
              <a:t>Descripción de datos: se sustenta en las secciones 5.1, 6 y 7 del notebook. </a:t>
            </a:r>
          </a:p>
          <a:p>
            <a:r>
              <a:rPr lang="es-PE" dirty="0"/>
              <a:t>	</a:t>
            </a:r>
            <a:r>
              <a:rPr lang="es-PE" sz="1200" b="0" i="0" kern="1200" dirty="0">
                <a:solidFill>
                  <a:schemeClr val="tx1"/>
                </a:solidFill>
                <a:effectLst/>
                <a:latin typeface="+mn-lt"/>
                <a:ea typeface="+mn-ea"/>
                <a:cs typeface="+mn-cs"/>
              </a:rPr>
              <a:t>Normalizar únicamente aspectos estructurales del texto y detener la ejecución ante datos inválidos.</a:t>
            </a:r>
            <a:endParaRPr lang="es-PE" dirty="0"/>
          </a:p>
          <a:p>
            <a:r>
              <a:rPr lang="es-PE" dirty="0"/>
              <a:t>Preprocesamiento: se sustenta en las secciones 6, 8, 9 y 10.</a:t>
            </a:r>
          </a:p>
          <a:p>
            <a:r>
              <a:rPr lang="es-PE" dirty="0"/>
              <a:t>	</a:t>
            </a:r>
            <a:r>
              <a:rPr lang="es-PE" sz="1200" b="0" i="0" kern="1200" dirty="0">
                <a:solidFill>
                  <a:schemeClr val="tx1"/>
                </a:solidFill>
                <a:effectLst/>
                <a:latin typeface="+mn-lt"/>
                <a:ea typeface="+mn-ea"/>
                <a:cs typeface="+mn-cs"/>
              </a:rPr>
              <a:t>Normalizar únicamente aspectos estructurales del texto y detener la ejecución ante datos inválidos.</a:t>
            </a:r>
            <a:endParaRPr lang="es-PE" dirty="0"/>
          </a:p>
          <a:p>
            <a:r>
              <a:rPr lang="es-PE" dirty="0"/>
              <a:t>Modelamiento y evaluación: se sustenta en las secciones 12, 13, 14, 16 y 25.</a:t>
            </a:r>
          </a:p>
          <a:p>
            <a:r>
              <a:rPr lang="es-PE" dirty="0"/>
              <a:t>Resultados: se sustenta en las secciones 17, 18, 19, 21, 22, 23, 25 y 26.</a:t>
            </a:r>
          </a:p>
          <a:p>
            <a:r>
              <a:rPr lang="es-PE" dirty="0"/>
              <a:t>Conclusiones: se sustenta en la sección 29 y en el </a:t>
            </a:r>
            <a:r>
              <a:rPr lang="es-PE" dirty="0" err="1"/>
              <a:t>leaderboard</a:t>
            </a:r>
            <a:r>
              <a:rPr lang="es-PE" dirty="0"/>
              <a:t>.</a:t>
            </a:r>
          </a:p>
          <a:p>
            <a:endParaRPr lang="es-PE" dirty="0"/>
          </a:p>
          <a:p>
            <a:r>
              <a:rPr lang="es-PE" dirty="0"/>
              <a:t>Referencia al código:</a:t>
            </a:r>
          </a:p>
          <a:p>
            <a:r>
              <a:rPr lang="es-PE" dirty="0"/>
              <a:t>Sección 4: configuración general y modelos.</a:t>
            </a:r>
          </a:p>
          <a:p>
            <a:r>
              <a:rPr lang="es-PE" dirty="0"/>
              <a:t>Sección 25: </a:t>
            </a:r>
            <a:r>
              <a:rPr lang="es-PE" dirty="0" err="1"/>
              <a:t>benchmark</a:t>
            </a:r>
            <a:r>
              <a:rPr lang="es-PE" dirty="0"/>
              <a:t> comparativo.</a:t>
            </a:r>
          </a:p>
          <a:p>
            <a:r>
              <a:rPr lang="es-PE" dirty="0"/>
              <a:t>Sección 26: evaluaciones externas y prueba humana por tipo.</a:t>
            </a:r>
          </a:p>
          <a:p>
            <a:endParaRPr lang="es-PE" dirty="0"/>
          </a:p>
          <a:p>
            <a:r>
              <a:rPr lang="es-PE" dirty="0"/>
              <a:t>Mensaje clave:</a:t>
            </a:r>
          </a:p>
          <a:p>
            <a:r>
              <a:rPr lang="es-PE" dirty="0"/>
              <a:t>La presentación debe defender tres cosas: calidad del corpus, validez del protocolo experimental y justificación del modelo sugerido.</a:t>
            </a:r>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s-PE"/>
          </a:p>
        </p:txBody>
      </p:sp>
      <p:sp>
        <p:nvSpPr>
          <p:cNvPr id="3" name="Notes Placeholder 2"/>
          <p:cNvSpPr>
            <a:spLocks noGrp="1"/>
          </p:cNvSpPr>
          <p:nvPr>
            <p:ph type="body" idx="1"/>
          </p:nvPr>
        </p:nvSpPr>
        <p:spPr/>
        <p:txBody>
          <a:bodyPr/>
          <a:lstStyle/>
          <a:p>
            <a:r>
              <a:rPr lang="es-PE" dirty="0"/>
              <a:t>Objetivo del </a:t>
            </a:r>
            <a:r>
              <a:rPr lang="es-PE" dirty="0" err="1"/>
              <a:t>slide</a:t>
            </a:r>
            <a:r>
              <a:rPr lang="es-PE" dirty="0"/>
              <a:t>:</a:t>
            </a:r>
          </a:p>
          <a:p>
            <a:r>
              <a:rPr lang="es-PE" dirty="0"/>
              <a:t>Definir qué entendemos por mensaje fraudulento y ubicar el problema en el contexto de fraude por mensajería y comunicación digital.</a:t>
            </a:r>
          </a:p>
          <a:p>
            <a:endParaRPr lang="es-PE" dirty="0"/>
          </a:p>
          <a:p>
            <a:r>
              <a:rPr lang="es-PE" b="1" dirty="0"/>
              <a:t>Explicación conceptual:</a:t>
            </a:r>
          </a:p>
          <a:p>
            <a:r>
              <a:rPr lang="es-PE" b="1" dirty="0"/>
              <a:t>Un mensaje fraudulento utiliza ingeniería social para manipular a una víctima. Puede hacerlo mediante urgencia, miedo, autoridad falsa, promesas de beneficio, suplantación de entidad o presión económica. El objetivo típico es obtener datos sensibles, acceso a cuentas o pagos no autorizados.</a:t>
            </a:r>
          </a:p>
          <a:p>
            <a:endParaRPr lang="es-PE" dirty="0"/>
          </a:p>
          <a:p>
            <a:r>
              <a:rPr lang="es-PE" dirty="0"/>
              <a:t>Términos técnicos:</a:t>
            </a:r>
          </a:p>
          <a:p>
            <a:r>
              <a:rPr lang="es-PE" dirty="0"/>
              <a:t>Ingeniería social: técnica de manipulación psicológica para inducir a una persona a revelar información o realizar una acción.</a:t>
            </a:r>
          </a:p>
          <a:p>
            <a:r>
              <a:rPr lang="es-PE" dirty="0"/>
              <a:t>OTP: One-Time </a:t>
            </a:r>
            <a:r>
              <a:rPr lang="es-PE" dirty="0" err="1"/>
              <a:t>Password</a:t>
            </a:r>
            <a:r>
              <a:rPr lang="es-PE" dirty="0"/>
              <a:t> o código de un solo uso. Es crítico porque muchos fraudes intentan obtenerlo para acceder a cuentas.</a:t>
            </a:r>
          </a:p>
          <a:p>
            <a:r>
              <a:rPr lang="es-PE" dirty="0" err="1"/>
              <a:t>Smishing</a:t>
            </a:r>
            <a:r>
              <a:rPr lang="es-PE" dirty="0"/>
              <a:t>: phishing realizado por SMS o mensajería. En el </a:t>
            </a:r>
            <a:r>
              <a:rPr lang="es-PE" dirty="0" err="1"/>
              <a:t>slide</a:t>
            </a:r>
            <a:r>
              <a:rPr lang="es-PE" dirty="0"/>
              <a:t> se menciona SMS/WhatsApp con enlaces falsos.</a:t>
            </a:r>
          </a:p>
          <a:p>
            <a:r>
              <a:rPr lang="es-PE" dirty="0" err="1"/>
              <a:t>Vishing</a:t>
            </a:r>
            <a:r>
              <a:rPr lang="es-PE" dirty="0"/>
              <a:t>: fraude por voz, llamada o audio, donde se suplanta a una entidad o persona.</a:t>
            </a:r>
          </a:p>
          <a:p>
            <a:r>
              <a:rPr lang="es-PE" dirty="0"/>
              <a:t>Suplantación: fingir ser una entidad o persona confiable.</a:t>
            </a:r>
          </a:p>
          <a:p>
            <a:endParaRPr lang="es-PE" dirty="0"/>
          </a:p>
          <a:p>
            <a:r>
              <a:rPr lang="es-PE" b="1" dirty="0">
                <a:highlight>
                  <a:srgbClr val="FFFF00"/>
                </a:highlight>
              </a:rPr>
              <a:t>Relación con el notebook:</a:t>
            </a:r>
          </a:p>
          <a:p>
            <a:r>
              <a:rPr lang="es-PE" b="1" dirty="0">
                <a:highlight>
                  <a:srgbClr val="FFFF00"/>
                </a:highlight>
              </a:rPr>
              <a:t>El notebook operacionaliza este concepto como una taxonomía de 11 clases</a:t>
            </a:r>
            <a:r>
              <a:rPr lang="es-PE" dirty="0"/>
              <a:t>. Cada mensaje se convierte en un ejemplo supervisado con columnas </a:t>
            </a:r>
            <a:r>
              <a:rPr lang="es-PE" dirty="0" err="1"/>
              <a:t>mensaje_real</a:t>
            </a:r>
            <a:r>
              <a:rPr lang="es-PE" dirty="0"/>
              <a:t> y </a:t>
            </a:r>
            <a:r>
              <a:rPr lang="es-PE" dirty="0" err="1"/>
              <a:t>clasificacion</a:t>
            </a:r>
            <a:r>
              <a:rPr lang="es-PE" dirty="0"/>
              <a:t>.</a:t>
            </a:r>
          </a:p>
          <a:p>
            <a:endParaRPr lang="es-PE" dirty="0"/>
          </a:p>
          <a:p>
            <a:r>
              <a:rPr lang="es-PE" dirty="0"/>
              <a:t>Referencia al código:</a:t>
            </a:r>
          </a:p>
          <a:p>
            <a:r>
              <a:rPr lang="es-PE" dirty="0"/>
              <a:t>Sección </a:t>
            </a:r>
            <a:r>
              <a:rPr lang="es-PE" dirty="0" err="1"/>
              <a:t>Markdown</a:t>
            </a:r>
            <a:r>
              <a:rPr lang="es-PE" dirty="0"/>
              <a:t>: 4. Configuración del proyecto, taxonomía y modelos candidatos.</a:t>
            </a:r>
          </a:p>
          <a:p>
            <a:r>
              <a:rPr lang="es-PE" dirty="0"/>
              <a:t>Celda de código: índice 9, </a:t>
            </a:r>
            <a:r>
              <a:rPr lang="es-PE" dirty="0" err="1"/>
              <a:t>execution_count</a:t>
            </a:r>
            <a:r>
              <a:rPr lang="es-PE" dirty="0"/>
              <a:t> 11.</a:t>
            </a:r>
          </a:p>
          <a:p>
            <a:r>
              <a:rPr lang="es-PE" dirty="0"/>
              <a:t>Buscar: LABEL2ID = {</a:t>
            </a:r>
          </a:p>
          <a:p>
            <a:endParaRPr lang="es-PE" dirty="0"/>
          </a:p>
          <a:p>
            <a:r>
              <a:rPr lang="es-PE" dirty="0"/>
              <a:t>Importante:</a:t>
            </a:r>
          </a:p>
          <a:p>
            <a:r>
              <a:rPr lang="es-PE" dirty="0"/>
              <a:t>Los datos estadísticos del </a:t>
            </a:r>
            <a:r>
              <a:rPr lang="es-PE" dirty="0" err="1"/>
              <a:t>slide</a:t>
            </a:r>
            <a:r>
              <a:rPr lang="es-PE" dirty="0"/>
              <a:t> son contexto de motivación, no resultados calculados por el notebook. Si el profesor pide sustento externo, se debe citar la fuente documental del curso o fuente oficial correspondiente. En cambio, la taxonomía y métricas del experimento sí están sustentadas en el notebook.</a:t>
            </a:r>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s-PE"/>
          </a:p>
        </p:txBody>
      </p:sp>
      <p:sp>
        <p:nvSpPr>
          <p:cNvPr id="3" name="Notes Placeholder 2"/>
          <p:cNvSpPr>
            <a:spLocks noGrp="1"/>
          </p:cNvSpPr>
          <p:nvPr>
            <p:ph type="body" idx="1"/>
          </p:nvPr>
        </p:nvSpPr>
        <p:spPr/>
        <p:txBody>
          <a:bodyPr/>
          <a:lstStyle/>
          <a:p>
            <a:r>
              <a:rPr lang="es-PE" b="1" dirty="0"/>
              <a:t>Objetivo del </a:t>
            </a:r>
            <a:r>
              <a:rPr lang="es-PE" b="1" dirty="0" err="1"/>
              <a:t>slide</a:t>
            </a:r>
            <a:r>
              <a:rPr lang="es-PE" b="1" dirty="0"/>
              <a:t>: algunos datos </a:t>
            </a:r>
            <a:r>
              <a:rPr lang="es-PE" b="1" dirty="0" err="1"/>
              <a:t>estadisticos</a:t>
            </a:r>
            <a:endParaRPr lang="es-PE" b="1" dirty="0"/>
          </a:p>
          <a:p>
            <a:r>
              <a:rPr lang="es-PE" b="1" dirty="0"/>
              <a:t>El mensaje fraudulento llega al usuario, usa una modalidad de engaño y busca inducir una acción.</a:t>
            </a:r>
          </a:p>
          <a:p>
            <a:endParaRPr lang="es-PE" dirty="0"/>
          </a:p>
          <a:p>
            <a:r>
              <a:rPr lang="es-PE" dirty="0"/>
              <a:t>Cómo explicar el diagrama:</a:t>
            </a:r>
          </a:p>
          <a:p>
            <a:r>
              <a:rPr lang="es-PE" dirty="0"/>
              <a:t>El diagrama parte de “mensajes fraudulentos” y los divide en tres macrofamilias: suplantación, extorsión y fraude. Estas se traducen en mecanismos concretos: banco/familiar, amenaza/autoridad, premio/inversión. Todas convergen en ingeniería social, que finalmente intenta que el usuario entregue datos personales, transfiera dinero o ingrese a un enlace malicioso.</a:t>
            </a:r>
          </a:p>
          <a:p>
            <a:endParaRPr lang="es-PE" dirty="0"/>
          </a:p>
          <a:p>
            <a:r>
              <a:rPr lang="es-PE" b="1" dirty="0"/>
              <a:t>Relación con la taxonomía del notebook:</a:t>
            </a:r>
          </a:p>
          <a:p>
            <a:r>
              <a:rPr lang="es-PE" b="1" dirty="0"/>
              <a:t>La taxonomía de 11 clases descompone estas macrofamilias en clases más específicas: </a:t>
            </a:r>
            <a:r>
              <a:rPr lang="es-PE" b="1" dirty="0" err="1"/>
              <a:t>suplantacion_financiera</a:t>
            </a:r>
            <a:r>
              <a:rPr lang="es-PE" b="1" dirty="0"/>
              <a:t>, </a:t>
            </a:r>
            <a:r>
              <a:rPr lang="es-PE" b="1" dirty="0" err="1"/>
              <a:t>suplantacion_familiar</a:t>
            </a:r>
            <a:r>
              <a:rPr lang="es-PE" b="1" dirty="0"/>
              <a:t>, </a:t>
            </a:r>
            <a:r>
              <a:rPr lang="es-PE" b="1" dirty="0" err="1"/>
              <a:t>extorsion_falsa_autoridad</a:t>
            </a:r>
            <a:r>
              <a:rPr lang="es-PE" b="1" dirty="0"/>
              <a:t>, </a:t>
            </a:r>
            <a:r>
              <a:rPr lang="es-PE" b="1" dirty="0" err="1"/>
              <a:t>extorsion_amenaza_directa</a:t>
            </a:r>
            <a:r>
              <a:rPr lang="es-PE" b="1" dirty="0"/>
              <a:t>, </a:t>
            </a:r>
            <a:r>
              <a:rPr lang="es-PE" b="1" dirty="0" err="1"/>
              <a:t>fraude_prestamo_inversion</a:t>
            </a:r>
            <a:r>
              <a:rPr lang="es-PE" b="1" dirty="0"/>
              <a:t>, </a:t>
            </a:r>
            <a:r>
              <a:rPr lang="es-PE" b="1" dirty="0" err="1"/>
              <a:t>premio_promocion_falsa</a:t>
            </a:r>
            <a:r>
              <a:rPr lang="es-PE" b="1" dirty="0"/>
              <a:t>, entre otras.</a:t>
            </a:r>
          </a:p>
          <a:p>
            <a:endParaRPr lang="es-PE" dirty="0"/>
          </a:p>
          <a:p>
            <a:endParaRPr lang="es-PE" dirty="0"/>
          </a:p>
          <a:p>
            <a:r>
              <a:rPr lang="es-PE" dirty="0"/>
              <a:t>Referencia al código:</a:t>
            </a:r>
          </a:p>
          <a:p>
            <a:r>
              <a:rPr lang="es-PE" dirty="0"/>
              <a:t>Sección </a:t>
            </a:r>
            <a:r>
              <a:rPr lang="es-PE" dirty="0" err="1"/>
              <a:t>Markdown</a:t>
            </a:r>
            <a:r>
              <a:rPr lang="es-PE" dirty="0"/>
              <a:t>: 4. Configuración del proyecto, taxonomía y modelos candidatos.</a:t>
            </a:r>
          </a:p>
          <a:p>
            <a:r>
              <a:rPr lang="es-PE" dirty="0"/>
              <a:t>Celda de código: índice 9, </a:t>
            </a:r>
            <a:r>
              <a:rPr lang="es-PE" dirty="0" err="1"/>
              <a:t>execution_count</a:t>
            </a:r>
            <a:r>
              <a:rPr lang="es-PE" dirty="0"/>
              <a:t> 11.</a:t>
            </a:r>
          </a:p>
          <a:p>
            <a:r>
              <a:rPr lang="es-PE" dirty="0"/>
              <a:t>Buscar: LABEL2ID = {</a:t>
            </a:r>
          </a:p>
          <a:p>
            <a:endParaRPr lang="es-PE" b="1" dirty="0"/>
          </a:p>
          <a:p>
            <a:r>
              <a:rPr lang="es-PE" b="1" dirty="0"/>
              <a:t>Importante:</a:t>
            </a:r>
          </a:p>
          <a:p>
            <a:r>
              <a:rPr lang="es-PE" b="1" dirty="0"/>
              <a:t>Los porcentajes del </a:t>
            </a:r>
            <a:r>
              <a:rPr lang="es-PE" b="1" dirty="0" err="1"/>
              <a:t>slide</a:t>
            </a:r>
            <a:r>
              <a:rPr lang="es-PE" b="1" dirty="0"/>
              <a:t> son cifras de contexto,</a:t>
            </a:r>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s-PE"/>
          </a:p>
        </p:txBody>
      </p:sp>
      <p:sp>
        <p:nvSpPr>
          <p:cNvPr id="3" name="Notes Placeholder 2"/>
          <p:cNvSpPr>
            <a:spLocks noGrp="1"/>
          </p:cNvSpPr>
          <p:nvPr>
            <p:ph type="body" idx="1"/>
          </p:nvPr>
        </p:nvSpPr>
        <p:spPr/>
        <p:txBody>
          <a:bodyPr/>
          <a:lstStyle/>
          <a:p>
            <a:r>
              <a:rPr lang="es-PE" dirty="0"/>
              <a:t>Objetivo del </a:t>
            </a:r>
            <a:r>
              <a:rPr lang="es-PE" dirty="0" err="1"/>
              <a:t>slide</a:t>
            </a:r>
            <a:r>
              <a:rPr lang="es-PE" dirty="0"/>
              <a:t>:</a:t>
            </a:r>
          </a:p>
          <a:p>
            <a:r>
              <a:rPr lang="es-PE" dirty="0"/>
              <a:t>Resumir los bloques críticos del notebook que sostienen la validez del experimento.</a:t>
            </a:r>
          </a:p>
          <a:p>
            <a:endParaRPr lang="es-PE" dirty="0"/>
          </a:p>
          <a:p>
            <a:r>
              <a:rPr lang="es-PE" b="1" dirty="0"/>
              <a:t>Cómo explicar cada fila:</a:t>
            </a:r>
          </a:p>
          <a:p>
            <a:r>
              <a:rPr lang="es-PE" dirty="0" err="1"/>
              <a:t>Dataset</a:t>
            </a:r>
            <a:r>
              <a:rPr lang="es-PE" dirty="0"/>
              <a:t> + validaciones: el notebook procesa 26,506 registros válidos y conserva un test interno balanceado con 200 mensajes por clase. Esto da tamaño muestral suficiente y control de calidad.</a:t>
            </a:r>
          </a:p>
          <a:p>
            <a:r>
              <a:rPr lang="es-PE" dirty="0" err="1"/>
              <a:t>group_id</a:t>
            </a:r>
            <a:r>
              <a:rPr lang="es-PE" dirty="0"/>
              <a:t> + </a:t>
            </a:r>
            <a:r>
              <a:rPr lang="es-PE" dirty="0" err="1"/>
              <a:t>split</a:t>
            </a:r>
            <a:r>
              <a:rPr lang="es-PE" dirty="0"/>
              <a:t>: existen 8,107 familias y 0 grupos compartidos entre </a:t>
            </a:r>
            <a:r>
              <a:rPr lang="es-PE" dirty="0" err="1"/>
              <a:t>train</a:t>
            </a:r>
            <a:r>
              <a:rPr lang="es-PE" dirty="0"/>
              <a:t>, </a:t>
            </a:r>
            <a:r>
              <a:rPr lang="es-PE" dirty="0" err="1"/>
              <a:t>validation</a:t>
            </a:r>
            <a:r>
              <a:rPr lang="es-PE" dirty="0"/>
              <a:t> y test. Esto reduce </a:t>
            </a:r>
            <a:r>
              <a:rPr lang="es-PE" dirty="0" err="1"/>
              <a:t>leakage</a:t>
            </a:r>
            <a:r>
              <a:rPr lang="es-PE" dirty="0"/>
              <a:t> por plantillas o variantes cercanas. </a:t>
            </a:r>
            <a:br>
              <a:rPr lang="es-PE" dirty="0"/>
            </a:br>
            <a:r>
              <a:rPr lang="es-PE" b="1" dirty="0"/>
              <a:t>*** </a:t>
            </a:r>
            <a:r>
              <a:rPr lang="es-PE" b="1" dirty="0" err="1"/>
              <a:t>leakage</a:t>
            </a:r>
            <a:r>
              <a:rPr lang="es-PE" b="1" dirty="0"/>
              <a:t>: ocurre cuando mensajes muy parecidos en significado, estructura o plantilla terminan repartidos entre entrenamiento y prueba.</a:t>
            </a:r>
          </a:p>
          <a:p>
            <a:r>
              <a:rPr lang="es-PE" dirty="0" err="1"/>
              <a:t>Tokenización</a:t>
            </a:r>
            <a:r>
              <a:rPr lang="es-PE" dirty="0"/>
              <a:t>: MAX_LENGTH=96 y 0% truncamiento. El modelo recibe todo el texto sin aumentar costo computacional innecesariamente.</a:t>
            </a:r>
          </a:p>
          <a:p>
            <a:r>
              <a:rPr lang="es-PE" dirty="0"/>
              <a:t>Evaluación interna: BETO </a:t>
            </a:r>
            <a:r>
              <a:rPr lang="es-PE" dirty="0" err="1"/>
              <a:t>uncased</a:t>
            </a:r>
            <a:r>
              <a:rPr lang="es-PE" dirty="0"/>
              <a:t> obtiene F1=.7791 y AUC=.9771. AUC alto indica separabilidad, pero F1 mide mejor la decisión final de clase.</a:t>
            </a:r>
          </a:p>
          <a:p>
            <a:r>
              <a:rPr lang="es-PE" dirty="0" err="1"/>
              <a:t>Benchmark</a:t>
            </a:r>
            <a:r>
              <a:rPr lang="es-PE" dirty="0"/>
              <a:t> modelos: BETO </a:t>
            </a:r>
            <a:r>
              <a:rPr lang="es-PE" dirty="0" err="1"/>
              <a:t>cased</a:t>
            </a:r>
            <a:r>
              <a:rPr lang="es-PE" dirty="0"/>
              <a:t> lidera el test interno con F1=.8437; </a:t>
            </a:r>
            <a:r>
              <a:rPr lang="es-PE" dirty="0" err="1"/>
              <a:t>mDeBERTa</a:t>
            </a:r>
            <a:r>
              <a:rPr lang="es-PE" dirty="0"/>
              <a:t> se considera inválido porque falló numéricamente, no porque haya demostrado bajo desempeño.</a:t>
            </a:r>
          </a:p>
          <a:p>
            <a:r>
              <a:rPr lang="es-PE" dirty="0"/>
              <a:t>Validación externa: human test F1=.9938 requiere auditoría de independencia antes de presentarse como prueba externa definitiva.</a:t>
            </a:r>
          </a:p>
          <a:p>
            <a:endParaRPr lang="es-PE" dirty="0"/>
          </a:p>
          <a:p>
            <a:r>
              <a:rPr lang="es-PE" b="1" dirty="0"/>
              <a:t>Términos técnicos:</a:t>
            </a:r>
          </a:p>
          <a:p>
            <a:r>
              <a:rPr lang="es-PE" b="1" dirty="0" err="1"/>
              <a:t>Leakage</a:t>
            </a:r>
            <a:r>
              <a:rPr lang="es-PE" b="1" dirty="0"/>
              <a:t>: contaminación entre conjuntos de entrenamiento y evaluación.</a:t>
            </a:r>
          </a:p>
          <a:p>
            <a:r>
              <a:rPr lang="es-PE" b="1" dirty="0"/>
              <a:t>F1-macro: promedio del F1 por clase, dando igual peso a las 11 clases.</a:t>
            </a:r>
          </a:p>
          <a:p>
            <a:r>
              <a:rPr lang="es-PE" b="1" dirty="0"/>
              <a:t>AUC-ROC: mide separabilidad/ranking; no es lo mismo que acierto final.</a:t>
            </a:r>
          </a:p>
          <a:p>
            <a:endParaRPr lang="es-PE" dirty="0"/>
          </a:p>
          <a:p>
            <a:r>
              <a:rPr lang="es-PE" dirty="0"/>
              <a:t>Referencias al notebook:</a:t>
            </a:r>
          </a:p>
          <a:p>
            <a:r>
              <a:rPr lang="es-PE" dirty="0" err="1"/>
              <a:t>Dataset</a:t>
            </a:r>
            <a:r>
              <a:rPr lang="es-PE" dirty="0"/>
              <a:t>: secciones 5.1 y 6.</a:t>
            </a:r>
          </a:p>
          <a:p>
            <a:r>
              <a:rPr lang="es-PE" dirty="0" err="1"/>
              <a:t>group_id</a:t>
            </a:r>
            <a:r>
              <a:rPr lang="es-PE" dirty="0"/>
              <a:t>: secciones 7, 8 y 9.</a:t>
            </a:r>
          </a:p>
          <a:p>
            <a:r>
              <a:rPr lang="es-PE" dirty="0" err="1"/>
              <a:t>Tokenización</a:t>
            </a:r>
            <a:r>
              <a:rPr lang="es-PE" dirty="0"/>
              <a:t>: sección 10.</a:t>
            </a:r>
          </a:p>
          <a:p>
            <a:r>
              <a:rPr lang="es-PE" dirty="0"/>
              <a:t>Evaluación interna: sección 16.</a:t>
            </a:r>
          </a:p>
          <a:p>
            <a:r>
              <a:rPr lang="es-PE" dirty="0" err="1"/>
              <a:t>Benchmark</a:t>
            </a:r>
            <a:r>
              <a:rPr lang="es-PE" dirty="0"/>
              <a:t>: sección 25.</a:t>
            </a:r>
          </a:p>
          <a:p>
            <a:r>
              <a:rPr lang="es-PE" dirty="0"/>
              <a:t>Validación externa: sección 26.</a:t>
            </a:r>
          </a:p>
          <a:p>
            <a:endParaRPr lang="es-PE" dirty="0"/>
          </a:p>
          <a:p>
            <a:r>
              <a:rPr lang="es-PE" dirty="0"/>
              <a:t>Mensaje clave:</a:t>
            </a:r>
          </a:p>
          <a:p>
            <a:r>
              <a:rPr lang="es-PE" dirty="0"/>
              <a:t>El resultado es defendible solo si se separa claramente: calidad interna, generalización externa y riesgo de </a:t>
            </a:r>
            <a:r>
              <a:rPr lang="es-PE" dirty="0" err="1"/>
              <a:t>leakage</a:t>
            </a:r>
            <a:r>
              <a:rPr lang="es-PE" dirty="0"/>
              <a:t>.</a:t>
            </a:r>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s-PE"/>
          </a:p>
        </p:txBody>
      </p:sp>
      <p:sp>
        <p:nvSpPr>
          <p:cNvPr id="3" name="Notes Placeholder 2"/>
          <p:cNvSpPr>
            <a:spLocks noGrp="1"/>
          </p:cNvSpPr>
          <p:nvPr>
            <p:ph type="body" idx="1"/>
          </p:nvPr>
        </p:nvSpPr>
        <p:spPr/>
        <p:txBody>
          <a:bodyPr/>
          <a:lstStyle/>
          <a:p>
            <a:r>
              <a:rPr lang="es-PE" dirty="0"/>
              <a:t>Objetivo del </a:t>
            </a:r>
            <a:r>
              <a:rPr lang="es-PE" dirty="0" err="1"/>
              <a:t>slide</a:t>
            </a:r>
            <a:r>
              <a:rPr lang="es-PE" dirty="0"/>
              <a:t>:</a:t>
            </a:r>
          </a:p>
          <a:p>
            <a:r>
              <a:rPr lang="es-PE" dirty="0"/>
              <a:t>Describir los datos usados por el experimento: tamaño, clases, archivos CSV y procedencia.</a:t>
            </a:r>
          </a:p>
          <a:p>
            <a:endParaRPr lang="es-PE" dirty="0"/>
          </a:p>
          <a:p>
            <a:r>
              <a:rPr lang="es-PE" dirty="0"/>
              <a:t>Datos principales:</a:t>
            </a:r>
          </a:p>
          <a:p>
            <a:r>
              <a:rPr lang="es-PE" dirty="0"/>
              <a:t>El corpus contiene 26,506 registros válidos, 11 clases, 24,306 registros de desarrollo y 2,200 registros de test interno. Además, existen 8,107 familias semánticas identificadas por </a:t>
            </a:r>
            <a:r>
              <a:rPr lang="es-PE" dirty="0" err="1"/>
              <a:t>group_id</a:t>
            </a:r>
            <a:r>
              <a:rPr lang="es-PE" dirty="0"/>
              <a:t>.</a:t>
            </a:r>
          </a:p>
          <a:p>
            <a:r>
              <a:rPr lang="es-PE" dirty="0"/>
              <a:t>Quiere decir que: 26,506 mensajes fueron agrupados en 8,107 conjuntos de mensajes relacionados</a:t>
            </a:r>
          </a:p>
          <a:p>
            <a:r>
              <a:rPr lang="es-PE" dirty="0"/>
              <a:t>Cada </a:t>
            </a:r>
            <a:r>
              <a:rPr lang="es-PE" sz="1200" kern="1200" dirty="0" err="1">
                <a:solidFill>
                  <a:schemeClr val="tx1"/>
                </a:solidFill>
                <a:latin typeface="+mn-lt"/>
                <a:ea typeface="+mn-ea"/>
                <a:cs typeface="+mn-cs"/>
              </a:rPr>
              <a:t>group_id</a:t>
            </a:r>
            <a:r>
              <a:rPr lang="es-PE" dirty="0"/>
              <a:t> representa una </a:t>
            </a:r>
            <a:r>
              <a:rPr lang="es-PE" b="1" dirty="0"/>
              <a:t>familia semántica</a:t>
            </a:r>
            <a:r>
              <a:rPr lang="es-PE" dirty="0"/>
              <a:t>: mensajes que pueden cambiar en palabras, entidad, monto o redacción, pero mantienen un patrón o intención muy similar.</a:t>
            </a:r>
          </a:p>
          <a:p>
            <a:endParaRPr lang="es-MX" dirty="0"/>
          </a:p>
          <a:p>
            <a:r>
              <a:rPr lang="es-MX" dirty="0"/>
              <a:t>Por ejemplo: </a:t>
            </a:r>
            <a:r>
              <a:rPr lang="es-MX" dirty="0" err="1"/>
              <a:t>group_id</a:t>
            </a:r>
            <a:r>
              <a:rPr lang="es-MX" dirty="0"/>
              <a:t> = FAMILIA_001</a:t>
            </a:r>
          </a:p>
          <a:p>
            <a:r>
              <a:rPr lang="es-MX" dirty="0"/>
              <a:t>"BCP detectó un acceso irregular, valida tu cuenta"</a:t>
            </a:r>
          </a:p>
          <a:p>
            <a:r>
              <a:rPr lang="es-MX" dirty="0"/>
              <a:t>"Interbank detectó un ingreso inusual, confirma tus datos"</a:t>
            </a:r>
          </a:p>
          <a:p>
            <a:r>
              <a:rPr lang="es-MX" dirty="0"/>
              <a:t>"Tu banco bloqueó temporalmente tu cuenta, verifica aquí"</a:t>
            </a:r>
            <a:endParaRPr lang="es-PE" dirty="0"/>
          </a:p>
          <a:p>
            <a:endParaRPr lang="es-PE" dirty="0"/>
          </a:p>
          <a:p>
            <a:endParaRPr lang="es-PE" dirty="0"/>
          </a:p>
          <a:p>
            <a:r>
              <a:rPr lang="es-PE" dirty="0"/>
              <a:t>Explicación de las tablas:</a:t>
            </a:r>
          </a:p>
          <a:p>
            <a:r>
              <a:rPr lang="es-PE" dirty="0"/>
              <a:t>La tabla de archivos muestra el rol de cada CSV:</a:t>
            </a:r>
          </a:p>
          <a:p>
            <a:r>
              <a:rPr lang="es-PE" dirty="0"/>
              <a:t>1. </a:t>
            </a:r>
            <a:r>
              <a:rPr lang="es-PE" dirty="0" err="1"/>
              <a:t>base_mensajes</a:t>
            </a:r>
            <a:r>
              <a:rPr lang="es-PE" dirty="0"/>
              <a:t>...</a:t>
            </a:r>
            <a:r>
              <a:rPr lang="es-PE" dirty="0" err="1"/>
              <a:t>csv</a:t>
            </a:r>
            <a:r>
              <a:rPr lang="es-PE" dirty="0"/>
              <a:t>: contiene </a:t>
            </a:r>
            <a:r>
              <a:rPr lang="es-PE" dirty="0" err="1"/>
              <a:t>mensaje_real</a:t>
            </a:r>
            <a:r>
              <a:rPr lang="es-PE" dirty="0"/>
              <a:t>, </a:t>
            </a:r>
            <a:r>
              <a:rPr lang="es-PE" dirty="0" err="1"/>
              <a:t>clasificacion</a:t>
            </a:r>
            <a:r>
              <a:rPr lang="es-PE" dirty="0"/>
              <a:t> y </a:t>
            </a:r>
            <a:r>
              <a:rPr lang="es-PE" dirty="0" err="1"/>
              <a:t>categoria_datos</a:t>
            </a:r>
            <a:r>
              <a:rPr lang="es-PE" dirty="0"/>
              <a:t>. Es el </a:t>
            </a:r>
            <a:r>
              <a:rPr lang="es-PE" dirty="0" err="1"/>
              <a:t>dataset</a:t>
            </a:r>
            <a:r>
              <a:rPr lang="es-PE" dirty="0"/>
              <a:t> principal para entrenamiento, validación y test interno.</a:t>
            </a:r>
          </a:p>
          <a:p>
            <a:r>
              <a:rPr lang="es-PE" dirty="0"/>
              <a:t>2. dataset_group_map_v6.csv: contiene </a:t>
            </a:r>
            <a:r>
              <a:rPr lang="es-PE" dirty="0" err="1"/>
              <a:t>message_hash</a:t>
            </a:r>
            <a:r>
              <a:rPr lang="es-PE" dirty="0"/>
              <a:t>, </a:t>
            </a:r>
            <a:r>
              <a:rPr lang="es-PE" dirty="0" err="1"/>
              <a:t>group_id</a:t>
            </a:r>
            <a:r>
              <a:rPr lang="es-PE" dirty="0"/>
              <a:t> y </a:t>
            </a:r>
            <a:r>
              <a:rPr lang="es-PE" dirty="0" err="1"/>
              <a:t>source_type</a:t>
            </a:r>
            <a:r>
              <a:rPr lang="es-PE" dirty="0"/>
              <a:t>. Sirve para controlar familias, procedencia y </a:t>
            </a:r>
            <a:r>
              <a:rPr lang="es-PE" dirty="0" err="1"/>
              <a:t>leakage</a:t>
            </a:r>
            <a:r>
              <a:rPr lang="es-PE" dirty="0"/>
              <a:t>.</a:t>
            </a:r>
          </a:p>
          <a:p>
            <a:r>
              <a:rPr lang="es-PE" dirty="0"/>
              <a:t>3. </a:t>
            </a:r>
            <a:r>
              <a:rPr lang="es-PE" dirty="0" err="1"/>
              <a:t>external_synthetic</a:t>
            </a:r>
            <a:r>
              <a:rPr lang="es-PE" dirty="0"/>
              <a:t>...</a:t>
            </a:r>
            <a:r>
              <a:rPr lang="es-PE" dirty="0" err="1"/>
              <a:t>csv</a:t>
            </a:r>
            <a:r>
              <a:rPr lang="es-PE" dirty="0"/>
              <a:t>: </a:t>
            </a:r>
            <a:r>
              <a:rPr lang="es-PE" dirty="0" err="1"/>
              <a:t>benchmark</a:t>
            </a:r>
            <a:r>
              <a:rPr lang="es-PE" dirty="0"/>
              <a:t> sintético externo.</a:t>
            </a:r>
          </a:p>
          <a:p>
            <a:r>
              <a:rPr lang="es-PE" dirty="0"/>
              <a:t>4. external_human_test.csv: </a:t>
            </a:r>
            <a:r>
              <a:rPr lang="es-PE" dirty="0" err="1"/>
              <a:t>holdout</a:t>
            </a:r>
            <a:r>
              <a:rPr lang="es-PE" dirty="0"/>
              <a:t> humano externo.</a:t>
            </a:r>
          </a:p>
          <a:p>
            <a:endParaRPr lang="es-PE" dirty="0"/>
          </a:p>
          <a:p>
            <a:r>
              <a:rPr lang="es-PE" dirty="0"/>
              <a:t>La tabla de procedencia muestra que el test interno está compuesto por 2,200 registros de </a:t>
            </a:r>
            <a:r>
              <a:rPr lang="es-PE" dirty="0" err="1"/>
              <a:t>source_type</a:t>
            </a:r>
            <a:r>
              <a:rPr lang="es-PE" dirty="0"/>
              <a:t> sintetico_humanizado_test_v6. Esto es relevante porque el test es independiente por familias, pero tiene una procedencia específica.</a:t>
            </a:r>
          </a:p>
          <a:p>
            <a:endParaRPr lang="es-PE" dirty="0"/>
          </a:p>
          <a:p>
            <a:r>
              <a:rPr lang="es-PE" dirty="0"/>
              <a:t>Términos técnicos:</a:t>
            </a:r>
          </a:p>
          <a:p>
            <a:r>
              <a:rPr lang="es-PE" dirty="0"/>
              <a:t>Corpus: conjunto de textos usado en el experimento.</a:t>
            </a:r>
          </a:p>
          <a:p>
            <a:r>
              <a:rPr lang="es-PE" dirty="0"/>
              <a:t>Holdout: conjunto separado que no se usa para entrenar.</a:t>
            </a:r>
          </a:p>
          <a:p>
            <a:r>
              <a:rPr lang="es-PE" dirty="0" err="1"/>
              <a:t>source_type</a:t>
            </a:r>
            <a:r>
              <a:rPr lang="es-PE" dirty="0"/>
              <a:t>: procedencia metodológica del mensaje.</a:t>
            </a:r>
          </a:p>
          <a:p>
            <a:r>
              <a:rPr lang="es-PE" dirty="0" err="1"/>
              <a:t>group_id</a:t>
            </a:r>
            <a:r>
              <a:rPr lang="es-PE" dirty="0"/>
              <a:t>: familia semántica o redaccional.</a:t>
            </a:r>
          </a:p>
          <a:p>
            <a:endParaRPr lang="es-PE" dirty="0"/>
          </a:p>
          <a:p>
            <a:r>
              <a:rPr lang="es-PE" dirty="0"/>
              <a:t>Referencia al código:</a:t>
            </a:r>
          </a:p>
          <a:p>
            <a:r>
              <a:rPr lang="es-PE" dirty="0"/>
              <a:t>Sección </a:t>
            </a:r>
            <a:r>
              <a:rPr lang="es-PE" dirty="0" err="1"/>
              <a:t>Markdown</a:t>
            </a:r>
            <a:r>
              <a:rPr lang="es-PE" dirty="0"/>
              <a:t>: 5.1 Características y controles del </a:t>
            </a:r>
            <a:r>
              <a:rPr lang="es-PE" dirty="0" err="1"/>
              <a:t>dataset</a:t>
            </a:r>
            <a:r>
              <a:rPr lang="es-PE" dirty="0"/>
              <a:t>.</a:t>
            </a:r>
          </a:p>
          <a:p>
            <a:r>
              <a:rPr lang="es-PE" dirty="0"/>
              <a:t>Sección </a:t>
            </a:r>
            <a:r>
              <a:rPr lang="es-PE" dirty="0" err="1"/>
              <a:t>Markdown</a:t>
            </a:r>
            <a:r>
              <a:rPr lang="es-PE" dirty="0"/>
              <a:t>: 7. Vinculación con </a:t>
            </a:r>
            <a:r>
              <a:rPr lang="es-PE" dirty="0" err="1"/>
              <a:t>group_id</a:t>
            </a:r>
            <a:r>
              <a:rPr lang="es-PE" dirty="0"/>
              <a:t> y procedencia.</a:t>
            </a:r>
          </a:p>
          <a:p>
            <a:r>
              <a:rPr lang="es-PE" dirty="0"/>
              <a:t>Celda de código para </a:t>
            </a:r>
            <a:r>
              <a:rPr lang="es-PE" dirty="0" err="1"/>
              <a:t>group_id</a:t>
            </a:r>
            <a:r>
              <a:rPr lang="es-PE" dirty="0"/>
              <a:t>: índice 16, </a:t>
            </a:r>
            <a:r>
              <a:rPr lang="es-PE" dirty="0" err="1"/>
              <a:t>execution_count</a:t>
            </a:r>
            <a:r>
              <a:rPr lang="es-PE" dirty="0"/>
              <a:t> 14.</a:t>
            </a:r>
          </a:p>
          <a:p>
            <a:r>
              <a:rPr lang="es-PE" dirty="0"/>
              <a:t>Buscar: </a:t>
            </a:r>
            <a:r>
              <a:rPr lang="es-PE" dirty="0" err="1"/>
              <a:t>def</a:t>
            </a:r>
            <a:r>
              <a:rPr lang="es-PE" dirty="0"/>
              <a:t> </a:t>
            </a:r>
            <a:r>
              <a:rPr lang="es-PE" dirty="0" err="1"/>
              <a:t>message_hash</a:t>
            </a:r>
            <a:r>
              <a:rPr lang="es-PE" dirty="0"/>
              <a:t>(texto: </a:t>
            </a:r>
            <a:r>
              <a:rPr lang="es-PE" dirty="0" err="1"/>
              <a:t>str</a:t>
            </a:r>
            <a:r>
              <a:rPr lang="es-PE" dirty="0"/>
              <a:t>) -&gt; </a:t>
            </a:r>
            <a:r>
              <a:rPr lang="es-PE" dirty="0" err="1"/>
              <a:t>str</a:t>
            </a:r>
            <a:r>
              <a:rPr lang="es-PE" dirty="0"/>
              <a:t>:</a:t>
            </a:r>
          </a:p>
          <a:p>
            <a:r>
              <a:rPr lang="es-PE" dirty="0"/>
              <a:t>Buscar también: </a:t>
            </a:r>
            <a:r>
              <a:rPr lang="es-PE" dirty="0" err="1"/>
              <a:t>source_type</a:t>
            </a:r>
            <a:endParaRPr lang="es-PE" dirty="0"/>
          </a:p>
          <a:p>
            <a:endParaRPr lang="es-PE" dirty="0"/>
          </a:p>
          <a:p>
            <a:r>
              <a:rPr lang="es-PE" dirty="0"/>
              <a:t>Input-Proceso-Output:</a:t>
            </a:r>
          </a:p>
          <a:p>
            <a:r>
              <a:rPr lang="es-PE" dirty="0"/>
              <a:t>Input: base_mensajes_y_clasificacion_final_v6_11clases.csv y dataset_group_map_v6.csv.</a:t>
            </a:r>
          </a:p>
          <a:p>
            <a:r>
              <a:rPr lang="es-PE" dirty="0"/>
              <a:t>Proceso: validación de columnas, hash de mensajes, vinculación con </a:t>
            </a:r>
            <a:r>
              <a:rPr lang="es-PE" dirty="0" err="1"/>
              <a:t>group_id</a:t>
            </a:r>
            <a:r>
              <a:rPr lang="es-PE" dirty="0"/>
              <a:t> y </a:t>
            </a:r>
            <a:r>
              <a:rPr lang="es-PE" dirty="0" err="1"/>
              <a:t>source_type</a:t>
            </a:r>
            <a:r>
              <a:rPr lang="es-PE" dirty="0"/>
              <a:t>.</a:t>
            </a:r>
          </a:p>
          <a:p>
            <a:r>
              <a:rPr lang="es-PE" dirty="0"/>
              <a:t>Output: </a:t>
            </a:r>
            <a:r>
              <a:rPr lang="es-PE" dirty="0" err="1"/>
              <a:t>dataset</a:t>
            </a:r>
            <a:r>
              <a:rPr lang="es-PE" dirty="0"/>
              <a:t> validado con familias y procedencia para </a:t>
            </a:r>
            <a:r>
              <a:rPr lang="es-PE" dirty="0" err="1"/>
              <a:t>split</a:t>
            </a:r>
            <a:r>
              <a:rPr lang="es-PE" dirty="0"/>
              <a:t> seguro.</a:t>
            </a:r>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s-PE"/>
          </a:p>
        </p:txBody>
      </p:sp>
      <p:sp>
        <p:nvSpPr>
          <p:cNvPr id="3" name="Notes Placeholder 2"/>
          <p:cNvSpPr>
            <a:spLocks noGrp="1"/>
          </p:cNvSpPr>
          <p:nvPr>
            <p:ph type="body" idx="1"/>
          </p:nvPr>
        </p:nvSpPr>
        <p:spPr/>
        <p:txBody>
          <a:bodyPr/>
          <a:lstStyle/>
          <a:p>
            <a:r>
              <a:rPr lang="es-PE" dirty="0"/>
              <a:t>Objetivo del </a:t>
            </a:r>
            <a:r>
              <a:rPr lang="es-PE" dirty="0" err="1"/>
              <a:t>slide</a:t>
            </a:r>
            <a:r>
              <a:rPr lang="es-PE" dirty="0"/>
              <a:t>:</a:t>
            </a:r>
          </a:p>
          <a:p>
            <a:r>
              <a:rPr lang="es-PE" dirty="0"/>
              <a:t>Explicar cómo se evita </a:t>
            </a:r>
            <a:r>
              <a:rPr lang="es-PE" dirty="0" err="1"/>
              <a:t>leakage</a:t>
            </a:r>
            <a:r>
              <a:rPr lang="es-PE" dirty="0"/>
              <a:t> y cómo se construye el </a:t>
            </a:r>
            <a:r>
              <a:rPr lang="es-PE" dirty="0" err="1"/>
              <a:t>split</a:t>
            </a:r>
            <a:r>
              <a:rPr lang="es-PE" dirty="0"/>
              <a:t> experimental.</a:t>
            </a:r>
          </a:p>
          <a:p>
            <a:endParaRPr lang="es-PE" dirty="0"/>
          </a:p>
          <a:p>
            <a:r>
              <a:rPr lang="es-PE" dirty="0"/>
              <a:t>Explicación del gráfico de barras:</a:t>
            </a:r>
          </a:p>
          <a:p>
            <a:r>
              <a:rPr lang="es-PE" dirty="0"/>
              <a:t>El gráfico muestra la distribución de clases por </a:t>
            </a:r>
            <a:r>
              <a:rPr lang="es-PE" dirty="0" err="1"/>
              <a:t>split</a:t>
            </a:r>
            <a:r>
              <a:rPr lang="es-PE" dirty="0"/>
              <a:t>. Eje X: clases. Eje Y: cantidad de registros. Las barras diferencian </a:t>
            </a:r>
            <a:r>
              <a:rPr lang="es-PE" dirty="0" err="1"/>
              <a:t>train</a:t>
            </a:r>
            <a:r>
              <a:rPr lang="es-PE" dirty="0"/>
              <a:t>, </a:t>
            </a:r>
            <a:r>
              <a:rPr lang="es-PE" dirty="0" err="1"/>
              <a:t>validation</a:t>
            </a:r>
            <a:r>
              <a:rPr lang="es-PE" dirty="0"/>
              <a:t> y test. El test tiene 200 mensajes por clase. Train y </a:t>
            </a:r>
            <a:r>
              <a:rPr lang="es-PE" dirty="0" err="1"/>
              <a:t>validation</a:t>
            </a:r>
            <a:r>
              <a:rPr lang="es-PE" dirty="0"/>
              <a:t> no son perfectamente iguales porque se preservan familias completas; esto es metodológicamente preferible a romper </a:t>
            </a:r>
            <a:r>
              <a:rPr lang="es-PE" dirty="0" err="1"/>
              <a:t>group_id</a:t>
            </a:r>
            <a:r>
              <a:rPr lang="es-PE" dirty="0"/>
              <a:t>.</a:t>
            </a:r>
          </a:p>
          <a:p>
            <a:endParaRPr lang="es-PE" dirty="0"/>
          </a:p>
          <a:p>
            <a:r>
              <a:rPr lang="es-PE" dirty="0"/>
              <a:t>Explicación del diagrama derecho:</a:t>
            </a:r>
          </a:p>
          <a:p>
            <a:r>
              <a:rPr lang="es-PE" dirty="0"/>
              <a:t>Mensaje → SHA-256 → </a:t>
            </a:r>
            <a:r>
              <a:rPr lang="es-PE" dirty="0" err="1"/>
              <a:t>group_id</a:t>
            </a:r>
            <a:r>
              <a:rPr lang="es-PE" dirty="0"/>
              <a:t> → Split seguro.</a:t>
            </a:r>
          </a:p>
          <a:p>
            <a:r>
              <a:rPr lang="es-PE" dirty="0"/>
              <a:t>Primero se calcula una huella hash del mensaje. Luego se vincula con un </a:t>
            </a:r>
            <a:r>
              <a:rPr lang="es-PE" dirty="0" err="1"/>
              <a:t>group_id</a:t>
            </a:r>
            <a:r>
              <a:rPr lang="es-PE" dirty="0"/>
              <a:t>. Finalmente, el </a:t>
            </a:r>
            <a:r>
              <a:rPr lang="es-PE" dirty="0" err="1"/>
              <a:t>split</a:t>
            </a:r>
            <a:r>
              <a:rPr lang="es-PE" dirty="0"/>
              <a:t> se hace por familia, no por fila individual.</a:t>
            </a:r>
          </a:p>
          <a:p>
            <a:endParaRPr lang="es-PE" dirty="0"/>
          </a:p>
          <a:p>
            <a:r>
              <a:rPr lang="es-PE" dirty="0"/>
              <a:t>Términos técnicos:</a:t>
            </a:r>
          </a:p>
          <a:p>
            <a:r>
              <a:rPr lang="es-PE" b="1" dirty="0"/>
              <a:t>SHA-256: función hash criptográfica</a:t>
            </a:r>
            <a:r>
              <a:rPr lang="es-PE" dirty="0"/>
              <a:t> que genera una huella determinística del texto. No mide similitud semántica; solo identifica exactamente el texto normalizado.</a:t>
            </a:r>
          </a:p>
          <a:p>
            <a:r>
              <a:rPr lang="es-PE" b="1" dirty="0" err="1"/>
              <a:t>group_id</a:t>
            </a:r>
            <a:r>
              <a:rPr lang="es-PE" b="1" dirty="0"/>
              <a:t>: identificador de familia semántica</a:t>
            </a:r>
            <a:r>
              <a:rPr lang="es-PE" dirty="0"/>
              <a:t>. Agrupa mensajes relacionados que no deben dividirse entre </a:t>
            </a:r>
            <a:r>
              <a:rPr lang="es-PE" dirty="0" err="1"/>
              <a:t>train</a:t>
            </a:r>
            <a:r>
              <a:rPr lang="es-PE" dirty="0"/>
              <a:t>, </a:t>
            </a:r>
            <a:r>
              <a:rPr lang="es-PE" dirty="0" err="1"/>
              <a:t>validation</a:t>
            </a:r>
            <a:r>
              <a:rPr lang="es-PE" dirty="0"/>
              <a:t> y test.</a:t>
            </a:r>
          </a:p>
          <a:p>
            <a:r>
              <a:rPr lang="es-PE" b="1" dirty="0" err="1"/>
              <a:t>Leakage</a:t>
            </a:r>
            <a:r>
              <a:rPr lang="es-PE" b="1" dirty="0"/>
              <a:t>: cuando información de entrenamiento aparece directa o indirectamente en evaluación</a:t>
            </a:r>
            <a:r>
              <a:rPr lang="es-PE" dirty="0"/>
              <a:t>. En este trabajo se combate evitando que una familia aparezca en más de un </a:t>
            </a:r>
            <a:r>
              <a:rPr lang="es-PE" dirty="0" err="1"/>
              <a:t>split</a:t>
            </a:r>
            <a:r>
              <a:rPr lang="es-PE" dirty="0"/>
              <a:t>.</a:t>
            </a:r>
          </a:p>
          <a:p>
            <a:r>
              <a:rPr lang="es-PE" dirty="0" err="1"/>
              <a:t>StratifiedGroupKFold</a:t>
            </a:r>
            <a:r>
              <a:rPr lang="es-PE" dirty="0"/>
              <a:t>: técnica de partición que intenta balancear clases mientras mantiene grupos completos.</a:t>
            </a:r>
          </a:p>
          <a:p>
            <a:endParaRPr lang="es-PE" dirty="0"/>
          </a:p>
          <a:p>
            <a:endParaRPr lang="es-PE" dirty="0"/>
          </a:p>
          <a:p>
            <a:r>
              <a:rPr lang="es-PE" dirty="0"/>
              <a:t>Datos del </a:t>
            </a:r>
            <a:r>
              <a:rPr lang="es-PE" dirty="0" err="1"/>
              <a:t>split</a:t>
            </a:r>
            <a:r>
              <a:rPr lang="es-PE" dirty="0"/>
              <a:t>:</a:t>
            </a:r>
          </a:p>
          <a:p>
            <a:r>
              <a:rPr lang="es-PE" dirty="0"/>
              <a:t>Train: 20,730 registros.</a:t>
            </a:r>
          </a:p>
          <a:p>
            <a:r>
              <a:rPr lang="es-PE" dirty="0" err="1"/>
              <a:t>Validation</a:t>
            </a:r>
            <a:r>
              <a:rPr lang="es-PE" dirty="0"/>
              <a:t>: 3,576 registros.</a:t>
            </a:r>
          </a:p>
          <a:p>
            <a:r>
              <a:rPr lang="es-PE" dirty="0"/>
              <a:t>Test interno: 2,200 registros.</a:t>
            </a:r>
          </a:p>
          <a:p>
            <a:r>
              <a:rPr lang="es-PE" dirty="0"/>
              <a:t>Grupos compartidos entre </a:t>
            </a:r>
            <a:r>
              <a:rPr lang="es-PE" dirty="0" err="1"/>
              <a:t>train</a:t>
            </a:r>
            <a:r>
              <a:rPr lang="es-PE" dirty="0"/>
              <a:t>, </a:t>
            </a:r>
            <a:r>
              <a:rPr lang="es-PE" dirty="0" err="1"/>
              <a:t>validation</a:t>
            </a:r>
            <a:r>
              <a:rPr lang="es-PE" dirty="0"/>
              <a:t> y test: 0.</a:t>
            </a:r>
          </a:p>
          <a:p>
            <a:endParaRPr lang="es-PE" dirty="0"/>
          </a:p>
          <a:p>
            <a:r>
              <a:rPr lang="es-PE" dirty="0"/>
              <a:t>Referencia al código:</a:t>
            </a:r>
          </a:p>
          <a:p>
            <a:r>
              <a:rPr lang="es-PE" dirty="0"/>
              <a:t>Sección </a:t>
            </a:r>
            <a:r>
              <a:rPr lang="es-PE" dirty="0" err="1"/>
              <a:t>Markdown</a:t>
            </a:r>
            <a:r>
              <a:rPr lang="es-PE" dirty="0"/>
              <a:t>: 8. Auditoría de aislamiento entre procesamiento y prueba.</a:t>
            </a:r>
          </a:p>
          <a:p>
            <a:r>
              <a:rPr lang="es-PE" dirty="0"/>
              <a:t>Celda: índice 18, </a:t>
            </a:r>
            <a:r>
              <a:rPr lang="es-PE" dirty="0" err="1"/>
              <a:t>execution_count</a:t>
            </a:r>
            <a:r>
              <a:rPr lang="es-PE" dirty="0"/>
              <a:t> 15. Buscar: </a:t>
            </a:r>
            <a:r>
              <a:rPr lang="es-PE" dirty="0" err="1"/>
              <a:t>cross_usage</a:t>
            </a:r>
            <a:r>
              <a:rPr lang="es-PE" dirty="0"/>
              <a:t> = (</a:t>
            </a:r>
          </a:p>
          <a:p>
            <a:r>
              <a:rPr lang="es-PE" dirty="0"/>
              <a:t>Sección </a:t>
            </a:r>
            <a:r>
              <a:rPr lang="es-PE" dirty="0" err="1"/>
              <a:t>Markdown</a:t>
            </a:r>
            <a:r>
              <a:rPr lang="es-PE" dirty="0"/>
              <a:t>: 9. Separación </a:t>
            </a:r>
            <a:r>
              <a:rPr lang="es-PE" dirty="0" err="1"/>
              <a:t>train</a:t>
            </a:r>
            <a:r>
              <a:rPr lang="es-PE" dirty="0"/>
              <a:t>/</a:t>
            </a:r>
            <a:r>
              <a:rPr lang="es-PE" dirty="0" err="1"/>
              <a:t>validation</a:t>
            </a:r>
            <a:r>
              <a:rPr lang="es-PE" dirty="0"/>
              <a:t> por familias completas.</a:t>
            </a:r>
          </a:p>
          <a:p>
            <a:r>
              <a:rPr lang="es-PE" dirty="0"/>
              <a:t>Celda: índice 20, </a:t>
            </a:r>
            <a:r>
              <a:rPr lang="es-PE" dirty="0" err="1"/>
              <a:t>execution_count</a:t>
            </a:r>
            <a:r>
              <a:rPr lang="es-PE" dirty="0"/>
              <a:t> 16. Buscar: </a:t>
            </a:r>
            <a:r>
              <a:rPr lang="es-PE" dirty="0" err="1"/>
              <a:t>def</a:t>
            </a:r>
            <a:r>
              <a:rPr lang="es-PE" dirty="0"/>
              <a:t> </a:t>
            </a:r>
            <a:r>
              <a:rPr lang="es-PE" dirty="0" err="1"/>
              <a:t>stratified_group_validation_split</a:t>
            </a:r>
            <a:r>
              <a:rPr lang="es-PE" dirty="0"/>
              <a:t>(</a:t>
            </a:r>
          </a:p>
          <a:p>
            <a:r>
              <a:rPr lang="es-PE" dirty="0"/>
              <a:t>Gráfico: sección 9.1 Gráfico — distribución de clases por </a:t>
            </a:r>
            <a:r>
              <a:rPr lang="es-PE" dirty="0" err="1"/>
              <a:t>split</a:t>
            </a:r>
            <a:r>
              <a:rPr lang="es-PE" dirty="0"/>
              <a:t>.</a:t>
            </a:r>
          </a:p>
          <a:p>
            <a:r>
              <a:rPr lang="es-PE" dirty="0"/>
              <a:t>Celda: índice 24, </a:t>
            </a:r>
            <a:r>
              <a:rPr lang="es-PE" dirty="0" err="1"/>
              <a:t>execution_count</a:t>
            </a:r>
            <a:r>
              <a:rPr lang="es-PE" dirty="0"/>
              <a:t> 18. Buscar: </a:t>
            </a:r>
            <a:r>
              <a:rPr lang="es-PE" dirty="0" err="1"/>
              <a:t>split_table.plot</a:t>
            </a:r>
            <a:r>
              <a:rPr lang="es-PE" dirty="0"/>
              <a:t>(</a:t>
            </a:r>
            <a:r>
              <a:rPr lang="es-PE" dirty="0" err="1"/>
              <a:t>kind</a:t>
            </a:r>
            <a:r>
              <a:rPr lang="es-PE" dirty="0"/>
              <a:t>='bar'</a:t>
            </a:r>
          </a:p>
          <a:p>
            <a:endParaRPr lang="es-PE" dirty="0"/>
          </a:p>
          <a:p>
            <a:r>
              <a:rPr lang="es-PE" dirty="0"/>
              <a:t>Input-Proceso-Output:</a:t>
            </a:r>
          </a:p>
          <a:p>
            <a:r>
              <a:rPr lang="es-PE" dirty="0"/>
              <a:t>Input: registros </a:t>
            </a:r>
            <a:r>
              <a:rPr lang="es-PE" dirty="0" err="1"/>
              <a:t>para_procesar</a:t>
            </a:r>
            <a:r>
              <a:rPr lang="es-PE" dirty="0"/>
              <a:t>, </a:t>
            </a:r>
            <a:r>
              <a:rPr lang="es-PE" dirty="0" err="1"/>
              <a:t>clasificacion</a:t>
            </a:r>
            <a:r>
              <a:rPr lang="es-PE" dirty="0"/>
              <a:t> y </a:t>
            </a:r>
            <a:r>
              <a:rPr lang="es-PE" dirty="0" err="1"/>
              <a:t>group_id</a:t>
            </a:r>
            <a:r>
              <a:rPr lang="es-PE" dirty="0"/>
              <a:t>.</a:t>
            </a:r>
          </a:p>
          <a:p>
            <a:r>
              <a:rPr lang="es-PE" dirty="0"/>
              <a:t>Proceso: </a:t>
            </a:r>
            <a:r>
              <a:rPr lang="es-PE" dirty="0" err="1"/>
              <a:t>split</a:t>
            </a:r>
            <a:r>
              <a:rPr lang="es-PE" dirty="0"/>
              <a:t> estratificado por familias.</a:t>
            </a:r>
          </a:p>
          <a:p>
            <a:r>
              <a:rPr lang="es-PE" dirty="0"/>
              <a:t>Output: </a:t>
            </a:r>
            <a:r>
              <a:rPr lang="es-PE" dirty="0" err="1"/>
              <a:t>train</a:t>
            </a:r>
            <a:r>
              <a:rPr lang="es-PE" dirty="0"/>
              <a:t>, </a:t>
            </a:r>
            <a:r>
              <a:rPr lang="es-PE" dirty="0" err="1"/>
              <a:t>validation</a:t>
            </a:r>
            <a:r>
              <a:rPr lang="es-PE" dirty="0"/>
              <a:t> y test sin familias compartidas.</a:t>
            </a:r>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s-PE"/>
          </a:p>
        </p:txBody>
      </p:sp>
      <p:sp>
        <p:nvSpPr>
          <p:cNvPr id="3" name="Notes Placeholder 2"/>
          <p:cNvSpPr>
            <a:spLocks noGrp="1"/>
          </p:cNvSpPr>
          <p:nvPr>
            <p:ph type="body" idx="1"/>
          </p:nvPr>
        </p:nvSpPr>
        <p:spPr/>
        <p:txBody>
          <a:bodyPr/>
          <a:lstStyle/>
          <a:p>
            <a:r>
              <a:rPr lang="es-PE" dirty="0"/>
              <a:t>Objetivo del </a:t>
            </a:r>
            <a:r>
              <a:rPr lang="es-PE" dirty="0" err="1"/>
              <a:t>slide</a:t>
            </a:r>
            <a:r>
              <a:rPr lang="es-PE" dirty="0"/>
              <a:t>:</a:t>
            </a:r>
          </a:p>
          <a:p>
            <a:r>
              <a:rPr lang="es-PE" dirty="0"/>
              <a:t>Explicar el preprocesamiento y la selección de la longitud de entrada del </a:t>
            </a:r>
            <a:r>
              <a:rPr lang="es-PE" dirty="0" err="1"/>
              <a:t>Transformer</a:t>
            </a:r>
            <a:r>
              <a:rPr lang="es-PE" dirty="0"/>
              <a:t>.</a:t>
            </a:r>
          </a:p>
          <a:p>
            <a:endParaRPr lang="es-PE" dirty="0"/>
          </a:p>
          <a:p>
            <a:r>
              <a:rPr lang="es-PE" dirty="0"/>
              <a:t>Qué muestra el gráfico:</a:t>
            </a:r>
          </a:p>
          <a:p>
            <a:r>
              <a:rPr lang="es-PE" dirty="0"/>
              <a:t>Es un histograma de longitud de mensajes en tokens. Eje X: número de tokens BETO. Eje Y: cantidad de mensajes. La línea vertical punteada marca MAX_LENGTH=96.</a:t>
            </a:r>
          </a:p>
          <a:p>
            <a:endParaRPr lang="es-PE" b="1" dirty="0"/>
          </a:p>
          <a:p>
            <a:r>
              <a:rPr lang="es-PE" b="1" dirty="0"/>
              <a:t>Datos clave:</a:t>
            </a:r>
          </a:p>
          <a:p>
            <a:r>
              <a:rPr lang="es-PE" b="1" dirty="0"/>
              <a:t>P50= la mitad de los mensajes tiene 32 tokens o menos.</a:t>
            </a:r>
          </a:p>
          <a:p>
            <a:r>
              <a:rPr lang="es-PE" b="1" dirty="0"/>
              <a:t>P99=el 99% tiene 64 tokens o menos.</a:t>
            </a:r>
          </a:p>
          <a:p>
            <a:r>
              <a:rPr lang="es-PE" b="1" dirty="0"/>
              <a:t>Máximo=90 tokens.</a:t>
            </a:r>
          </a:p>
          <a:p>
            <a:r>
              <a:rPr lang="es-PE" b="1" dirty="0"/>
              <a:t>Truncamiento=0%.</a:t>
            </a:r>
          </a:p>
          <a:p>
            <a:r>
              <a:rPr lang="es-PE" b="1" dirty="0"/>
              <a:t>MAX_LENGTH=96 cubre todos los mensajes de la corrida.</a:t>
            </a:r>
          </a:p>
          <a:p>
            <a:endParaRPr lang="es-PE" dirty="0"/>
          </a:p>
          <a:p>
            <a:r>
              <a:rPr lang="es-PE" dirty="0"/>
              <a:t>Términos técnicos:</a:t>
            </a:r>
          </a:p>
          <a:p>
            <a:r>
              <a:rPr lang="es-PE" dirty="0"/>
              <a:t>Token: unidad de texto que procesa el modelo. Puede ser una palabra completa o </a:t>
            </a:r>
            <a:r>
              <a:rPr lang="es-PE" dirty="0" err="1"/>
              <a:t>subpalabra</a:t>
            </a:r>
            <a:r>
              <a:rPr lang="es-PE" dirty="0"/>
              <a:t>.</a:t>
            </a:r>
          </a:p>
          <a:p>
            <a:r>
              <a:rPr lang="es-PE" dirty="0" err="1"/>
              <a:t>Tokenización</a:t>
            </a:r>
            <a:r>
              <a:rPr lang="es-PE" dirty="0"/>
              <a:t>: conversión del texto en </a:t>
            </a:r>
            <a:r>
              <a:rPr lang="es-PE" dirty="0" err="1"/>
              <a:t>IDs</a:t>
            </a:r>
            <a:r>
              <a:rPr lang="es-PE" dirty="0"/>
              <a:t> numéricos entendibles para el </a:t>
            </a:r>
            <a:r>
              <a:rPr lang="es-PE" dirty="0" err="1"/>
              <a:t>Transformer</a:t>
            </a:r>
            <a:r>
              <a:rPr lang="es-PE" dirty="0"/>
              <a:t>.</a:t>
            </a:r>
          </a:p>
          <a:p>
            <a:r>
              <a:rPr lang="es-PE" dirty="0"/>
              <a:t>Truncamiento: corte de texto cuando supera la longitud máxima permitida.</a:t>
            </a:r>
          </a:p>
          <a:p>
            <a:r>
              <a:rPr lang="es-PE" dirty="0"/>
              <a:t>MAX_LENGTH: longitud máxima de tokens que se envía al modelo.</a:t>
            </a:r>
          </a:p>
          <a:p>
            <a:endParaRPr lang="es-PE" dirty="0"/>
          </a:p>
          <a:p>
            <a:r>
              <a:rPr lang="es-PE" b="1" dirty="0"/>
              <a:t>Por qué importa:</a:t>
            </a:r>
          </a:p>
          <a:p>
            <a:r>
              <a:rPr lang="es-PE" b="1" dirty="0"/>
              <a:t>Usar 96 tokens reduce costo computacional frente a 128, 256 o 512 sin perder contenido textual. En Transformers, secuencias más largas incrementan el costo de atención.</a:t>
            </a:r>
          </a:p>
          <a:p>
            <a:endParaRPr lang="es-PE" dirty="0"/>
          </a:p>
          <a:p>
            <a:r>
              <a:rPr lang="es-PE" dirty="0"/>
              <a:t>Referencia al código:</a:t>
            </a:r>
          </a:p>
          <a:p>
            <a:r>
              <a:rPr lang="es-PE" dirty="0"/>
              <a:t>Sección </a:t>
            </a:r>
            <a:r>
              <a:rPr lang="es-PE" dirty="0" err="1"/>
              <a:t>Markdown</a:t>
            </a:r>
            <a:r>
              <a:rPr lang="es-PE" dirty="0"/>
              <a:t>: 10. Análisis de longitud con el </a:t>
            </a:r>
            <a:r>
              <a:rPr lang="es-PE" dirty="0" err="1"/>
              <a:t>tokenizador</a:t>
            </a:r>
            <a:r>
              <a:rPr lang="es-PE" dirty="0"/>
              <a:t> del modelo principal.</a:t>
            </a:r>
          </a:p>
          <a:p>
            <a:r>
              <a:rPr lang="es-PE" dirty="0"/>
              <a:t>Celda: índice 26, </a:t>
            </a:r>
            <a:r>
              <a:rPr lang="es-PE" dirty="0" err="1"/>
              <a:t>execution_count</a:t>
            </a:r>
            <a:r>
              <a:rPr lang="es-PE" dirty="0"/>
              <a:t> 19. Buscar: </a:t>
            </a:r>
            <a:r>
              <a:rPr lang="es-PE" dirty="0" err="1"/>
              <a:t>tokenizer</a:t>
            </a:r>
            <a:r>
              <a:rPr lang="es-PE" dirty="0"/>
              <a:t> = </a:t>
            </a:r>
            <a:r>
              <a:rPr lang="es-PE" dirty="0" err="1"/>
              <a:t>AutoTokenizer.from_pretrained</a:t>
            </a:r>
            <a:r>
              <a:rPr lang="es-PE" dirty="0"/>
              <a:t>(MODEL_NAME)</a:t>
            </a:r>
          </a:p>
          <a:p>
            <a:r>
              <a:rPr lang="es-PE" dirty="0"/>
              <a:t>Gráfico: sección 10.1 Gráfico — distribución de longitud en tokens.</a:t>
            </a:r>
          </a:p>
          <a:p>
            <a:r>
              <a:rPr lang="es-PE" dirty="0"/>
              <a:t>Celda: índice 28, </a:t>
            </a:r>
            <a:r>
              <a:rPr lang="es-PE" dirty="0" err="1"/>
              <a:t>execution_count</a:t>
            </a:r>
            <a:r>
              <a:rPr lang="es-PE" dirty="0"/>
              <a:t> 20. Buscar: </a:t>
            </a:r>
            <a:r>
              <a:rPr lang="es-PE" dirty="0" err="1"/>
              <a:t>plt.figure</a:t>
            </a:r>
            <a:r>
              <a:rPr lang="es-PE" dirty="0"/>
              <a:t>(</a:t>
            </a:r>
            <a:r>
              <a:rPr lang="es-PE" dirty="0" err="1"/>
              <a:t>figsize</a:t>
            </a:r>
            <a:r>
              <a:rPr lang="es-PE" dirty="0"/>
              <a:t>=(9, 5))</a:t>
            </a:r>
          </a:p>
          <a:p>
            <a:endParaRPr lang="es-PE" dirty="0"/>
          </a:p>
          <a:p>
            <a:r>
              <a:rPr lang="es-PE" dirty="0"/>
              <a:t>Input-Proceso-Output:</a:t>
            </a:r>
          </a:p>
          <a:p>
            <a:r>
              <a:rPr lang="es-PE" dirty="0"/>
              <a:t>Input: mensajes de desarrollo.</a:t>
            </a:r>
          </a:p>
          <a:p>
            <a:r>
              <a:rPr lang="es-PE" dirty="0"/>
              <a:t>Proceso: </a:t>
            </a:r>
            <a:r>
              <a:rPr lang="es-PE" dirty="0" err="1"/>
              <a:t>tokenización</a:t>
            </a:r>
            <a:r>
              <a:rPr lang="es-PE" dirty="0"/>
              <a:t> con el </a:t>
            </a:r>
            <a:r>
              <a:rPr lang="es-PE" dirty="0" err="1"/>
              <a:t>tokenizador</a:t>
            </a:r>
            <a:r>
              <a:rPr lang="es-PE" dirty="0"/>
              <a:t> del modelo principal y cálculo de percentiles.</a:t>
            </a:r>
          </a:p>
          <a:p>
            <a:r>
              <a:rPr lang="es-PE" dirty="0"/>
              <a:t>Output: MAX_LENGTH=96 y 0% de textos truncados.</a:t>
            </a:r>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s-PE"/>
          </a:p>
        </p:txBody>
      </p:sp>
      <p:sp>
        <p:nvSpPr>
          <p:cNvPr id="3" name="Notes Placeholder 2"/>
          <p:cNvSpPr>
            <a:spLocks noGrp="1"/>
          </p:cNvSpPr>
          <p:nvPr>
            <p:ph type="body" idx="1"/>
          </p:nvPr>
        </p:nvSpPr>
        <p:spPr/>
        <p:txBody>
          <a:bodyPr/>
          <a:lstStyle/>
          <a:p>
            <a:r>
              <a:rPr lang="es-PE" dirty="0"/>
              <a:t>Objetivo del </a:t>
            </a:r>
            <a:r>
              <a:rPr lang="es-PE" dirty="0" err="1"/>
              <a:t>slide</a:t>
            </a:r>
            <a:r>
              <a:rPr lang="es-PE" dirty="0"/>
              <a:t>:</a:t>
            </a:r>
          </a:p>
          <a:p>
            <a:r>
              <a:rPr lang="es-PE" dirty="0"/>
              <a:t>Explicar el protocolo de modelamiento y las métricas de evaluación.</a:t>
            </a:r>
          </a:p>
          <a:p>
            <a:endParaRPr lang="es-PE" dirty="0"/>
          </a:p>
          <a:p>
            <a:r>
              <a:rPr lang="es-PE" dirty="0"/>
              <a:t>Modelos evaluados:</a:t>
            </a:r>
          </a:p>
          <a:p>
            <a:r>
              <a:rPr lang="es-PE" dirty="0"/>
              <a:t>BETO </a:t>
            </a:r>
            <a:r>
              <a:rPr lang="es-PE" dirty="0" err="1"/>
              <a:t>uncased</a:t>
            </a:r>
            <a:r>
              <a:rPr lang="es-PE" dirty="0"/>
              <a:t>: modelo BERT especializado en español que ignora mayúsculas/minúsculas.</a:t>
            </a:r>
          </a:p>
          <a:p>
            <a:r>
              <a:rPr lang="es-PE" dirty="0"/>
              <a:t>BETO </a:t>
            </a:r>
            <a:r>
              <a:rPr lang="es-PE" dirty="0" err="1"/>
              <a:t>cased</a:t>
            </a:r>
            <a:r>
              <a:rPr lang="es-PE" dirty="0"/>
              <a:t>: mismo enfoque BETO, pero conserva </a:t>
            </a:r>
            <a:r>
              <a:rPr lang="es-PE" dirty="0" err="1"/>
              <a:t>casing</a:t>
            </a:r>
            <a:r>
              <a:rPr lang="es-PE" dirty="0"/>
              <a:t>. Permite probar si mayúsculas/minúsculas aportan señal.</a:t>
            </a:r>
          </a:p>
          <a:p>
            <a:r>
              <a:rPr lang="es-PE" dirty="0"/>
              <a:t>XLM-</a:t>
            </a:r>
            <a:r>
              <a:rPr lang="es-PE" dirty="0" err="1"/>
              <a:t>RoBERTa</a:t>
            </a:r>
            <a:r>
              <a:rPr lang="es-PE" dirty="0"/>
              <a:t>: modelo multilingüe, útil para variación léxica regional y escritura informal.</a:t>
            </a:r>
          </a:p>
          <a:p>
            <a:r>
              <a:rPr lang="es-PE" dirty="0"/>
              <a:t>mDeBERTa-v3: arquitectura alternativa. La corrida fue INVALID por problema numérico, por lo que no debe interpretarse como bajo desempeño.</a:t>
            </a:r>
          </a:p>
          <a:p>
            <a:endParaRPr lang="es-PE" dirty="0"/>
          </a:p>
          <a:p>
            <a:r>
              <a:rPr lang="es-PE" dirty="0"/>
              <a:t>Términos técnicos:</a:t>
            </a:r>
          </a:p>
          <a:p>
            <a:r>
              <a:rPr lang="es-PE" dirty="0" err="1"/>
              <a:t>Transformer</a:t>
            </a:r>
            <a:r>
              <a:rPr lang="es-PE" dirty="0"/>
              <a:t>: arquitectura de red neuronal basada en mecanismos de atención, muy usada en NLP.</a:t>
            </a:r>
          </a:p>
          <a:p>
            <a:r>
              <a:rPr lang="es-PE" b="1" dirty="0"/>
              <a:t>Fine-</a:t>
            </a:r>
            <a:r>
              <a:rPr lang="es-PE" b="1" dirty="0" err="1"/>
              <a:t>tuning</a:t>
            </a:r>
            <a:r>
              <a:rPr lang="es-PE" b="1" dirty="0"/>
              <a:t>: adaptar un modelo </a:t>
            </a:r>
            <a:r>
              <a:rPr lang="es-PE" b="1" dirty="0" err="1"/>
              <a:t>preentrenado</a:t>
            </a:r>
            <a:r>
              <a:rPr lang="es-PE" b="1" dirty="0"/>
              <a:t> a una tarea específica.</a:t>
            </a:r>
          </a:p>
          <a:p>
            <a:r>
              <a:rPr lang="es-PE" dirty="0" err="1"/>
              <a:t>Cased</a:t>
            </a:r>
            <a:r>
              <a:rPr lang="es-PE" dirty="0"/>
              <a:t>/</a:t>
            </a:r>
            <a:r>
              <a:rPr lang="es-PE" dirty="0" err="1"/>
              <a:t>uncased</a:t>
            </a:r>
            <a:r>
              <a:rPr lang="es-PE" dirty="0"/>
              <a:t>: </a:t>
            </a:r>
            <a:r>
              <a:rPr lang="es-PE" dirty="0" err="1"/>
              <a:t>cased</a:t>
            </a:r>
            <a:r>
              <a:rPr lang="es-PE" dirty="0"/>
              <a:t> conserva mayúsculas/minúsculas; </a:t>
            </a:r>
            <a:r>
              <a:rPr lang="es-PE" dirty="0" err="1"/>
              <a:t>uncased</a:t>
            </a:r>
            <a:r>
              <a:rPr lang="es-PE" dirty="0"/>
              <a:t> normaliza esa diferencia.</a:t>
            </a:r>
          </a:p>
          <a:p>
            <a:r>
              <a:rPr lang="es-PE" dirty="0" err="1"/>
              <a:t>EarlyStoppingCallback</a:t>
            </a:r>
            <a:r>
              <a:rPr lang="es-PE" dirty="0"/>
              <a:t>: detiene el entrenamiento si </a:t>
            </a:r>
            <a:r>
              <a:rPr lang="es-PE" dirty="0" err="1"/>
              <a:t>validation</a:t>
            </a:r>
            <a:r>
              <a:rPr lang="es-PE" dirty="0"/>
              <a:t> deja de mejorar.</a:t>
            </a:r>
          </a:p>
          <a:p>
            <a:r>
              <a:rPr lang="es-PE" b="1" dirty="0"/>
              <a:t>Trainer: clase de </a:t>
            </a:r>
            <a:r>
              <a:rPr lang="es-PE" b="1" dirty="0" err="1"/>
              <a:t>Hugging</a:t>
            </a:r>
            <a:r>
              <a:rPr lang="es-PE" b="1" dirty="0"/>
              <a:t> </a:t>
            </a:r>
            <a:r>
              <a:rPr lang="es-PE" b="1" dirty="0" err="1"/>
              <a:t>Face</a:t>
            </a:r>
            <a:r>
              <a:rPr lang="es-PE" b="1" dirty="0"/>
              <a:t> que estandariza entrenamiento, evaluación y predicción.</a:t>
            </a:r>
          </a:p>
          <a:p>
            <a:endParaRPr lang="es-PE" dirty="0"/>
          </a:p>
          <a:p>
            <a:r>
              <a:rPr lang="es-PE" b="1" dirty="0"/>
              <a:t>Métricas:</a:t>
            </a:r>
          </a:p>
          <a:p>
            <a:r>
              <a:rPr lang="es-PE" b="1" dirty="0"/>
              <a:t>F1-macro: métrica principal; promedia el F1 de las 11 clases.</a:t>
            </a:r>
          </a:p>
          <a:p>
            <a:r>
              <a:rPr lang="es-PE" b="1" dirty="0"/>
              <a:t>Min F1 clase: evita escoger un modelo que abandona una categoría.</a:t>
            </a:r>
          </a:p>
          <a:p>
            <a:r>
              <a:rPr lang="es-PE" b="1" dirty="0" err="1"/>
              <a:t>Balanced</a:t>
            </a:r>
            <a:r>
              <a:rPr lang="es-PE" b="1" dirty="0"/>
              <a:t> </a:t>
            </a:r>
            <a:r>
              <a:rPr lang="es-PE" b="1" dirty="0" err="1"/>
              <a:t>Accuracy</a:t>
            </a:r>
            <a:r>
              <a:rPr lang="es-PE" b="1" dirty="0"/>
              <a:t>: </a:t>
            </a:r>
            <a:r>
              <a:rPr lang="es-PE" b="1" dirty="0" err="1"/>
              <a:t>Recall</a:t>
            </a:r>
            <a:r>
              <a:rPr lang="es-PE" b="1" dirty="0"/>
              <a:t> promedio por clase.</a:t>
            </a:r>
          </a:p>
          <a:p>
            <a:r>
              <a:rPr lang="es-PE" b="1" dirty="0"/>
              <a:t>AUC-ROC </a:t>
            </a:r>
            <a:r>
              <a:rPr lang="es-PE" b="1" dirty="0" err="1"/>
              <a:t>OvR</a:t>
            </a:r>
            <a:r>
              <a:rPr lang="es-PE" b="1" dirty="0"/>
              <a:t>: separabilidad de cada clase frente al resto; es complementaria.</a:t>
            </a:r>
          </a:p>
          <a:p>
            <a:r>
              <a:rPr lang="es-PE" b="1" dirty="0"/>
              <a:t>Gap Val-Test: mide estabilidad/generalización.</a:t>
            </a:r>
          </a:p>
          <a:p>
            <a:endParaRPr lang="es-PE" dirty="0"/>
          </a:p>
          <a:p>
            <a:r>
              <a:rPr lang="es-PE" dirty="0"/>
              <a:t>Referencia al código:</a:t>
            </a:r>
          </a:p>
          <a:p>
            <a:r>
              <a:rPr lang="es-PE" dirty="0"/>
              <a:t>Modelos: sección 4. Celda 9, </a:t>
            </a:r>
            <a:r>
              <a:rPr lang="es-PE" dirty="0" err="1"/>
              <a:t>execution_count</a:t>
            </a:r>
            <a:r>
              <a:rPr lang="es-PE" dirty="0"/>
              <a:t> 11. Buscar: MODEL_REGISTRY = {</a:t>
            </a:r>
          </a:p>
          <a:p>
            <a:r>
              <a:rPr lang="es-PE" dirty="0"/>
              <a:t>Trainer y métricas: sección 13. Celda 34, </a:t>
            </a:r>
            <a:r>
              <a:rPr lang="es-PE" dirty="0" err="1"/>
              <a:t>execution_count</a:t>
            </a:r>
            <a:r>
              <a:rPr lang="es-PE" dirty="0"/>
              <a:t> 23. Buscar: </a:t>
            </a:r>
            <a:r>
              <a:rPr lang="es-PE" dirty="0" err="1"/>
              <a:t>training_args</a:t>
            </a:r>
            <a:r>
              <a:rPr lang="es-PE" dirty="0"/>
              <a:t> = </a:t>
            </a:r>
            <a:r>
              <a:rPr lang="es-PE" dirty="0" err="1"/>
              <a:t>TrainingArguments</a:t>
            </a:r>
            <a:r>
              <a:rPr lang="es-PE" dirty="0"/>
              <a:t>(</a:t>
            </a:r>
          </a:p>
          <a:p>
            <a:r>
              <a:rPr lang="es-PE" dirty="0"/>
              <a:t>Early </a:t>
            </a:r>
            <a:r>
              <a:rPr lang="es-PE" dirty="0" err="1"/>
              <a:t>stopping</a:t>
            </a:r>
            <a:r>
              <a:rPr lang="es-PE" dirty="0"/>
              <a:t>: buscar </a:t>
            </a:r>
            <a:r>
              <a:rPr lang="es-PE" dirty="0" err="1"/>
              <a:t>callbacks</a:t>
            </a:r>
            <a:r>
              <a:rPr lang="es-PE" dirty="0"/>
              <a:t>=[</a:t>
            </a:r>
            <a:r>
              <a:rPr lang="es-PE" dirty="0" err="1"/>
              <a:t>EarlyStoppingCallback</a:t>
            </a:r>
            <a:r>
              <a:rPr lang="es-PE" dirty="0"/>
              <a:t>(</a:t>
            </a:r>
            <a:r>
              <a:rPr lang="es-PE" dirty="0" err="1"/>
              <a:t>early_stopping_patience</a:t>
            </a:r>
            <a:r>
              <a:rPr lang="es-PE" dirty="0"/>
              <a:t>=2)]</a:t>
            </a:r>
          </a:p>
          <a:p>
            <a:r>
              <a:rPr lang="es-PE" dirty="0"/>
              <a:t>Predicción test: sección 16. Celda 42, </a:t>
            </a:r>
            <a:r>
              <a:rPr lang="es-PE" dirty="0" err="1"/>
              <a:t>execution_count</a:t>
            </a:r>
            <a:r>
              <a:rPr lang="es-PE" dirty="0"/>
              <a:t> 27. Buscar: </a:t>
            </a:r>
            <a:r>
              <a:rPr lang="es-PE" dirty="0" err="1"/>
              <a:t>trainer.predict</a:t>
            </a:r>
            <a:r>
              <a:rPr lang="es-PE" dirty="0"/>
              <a:t>(</a:t>
            </a:r>
            <a:r>
              <a:rPr lang="es-PE" dirty="0" err="1"/>
              <a:t>tokenized_dataset</a:t>
            </a:r>
            <a:r>
              <a:rPr lang="es-PE" dirty="0"/>
              <a:t>["test"])</a:t>
            </a:r>
          </a:p>
          <a:p>
            <a:endParaRPr lang="es-PE" dirty="0"/>
          </a:p>
          <a:p>
            <a:r>
              <a:rPr lang="es-PE" dirty="0"/>
              <a:t>Mensaje clave:</a:t>
            </a:r>
          </a:p>
          <a:p>
            <a:r>
              <a:rPr lang="es-PE" b="1" dirty="0"/>
              <a:t>La regla de decisión prioriza corrida válida y F1 interno. AUC ayuda, pero no gobierna la selección porque no mide directamente la decisión Top-1 final.</a:t>
            </a:r>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s-PE"/>
          </a:p>
        </p:txBody>
      </p:sp>
      <p:sp>
        <p:nvSpPr>
          <p:cNvPr id="3" name="Notes Placeholder 2"/>
          <p:cNvSpPr>
            <a:spLocks noGrp="1"/>
          </p:cNvSpPr>
          <p:nvPr>
            <p:ph type="body" idx="1"/>
          </p:nvPr>
        </p:nvSpPr>
        <p:spPr/>
        <p:txBody>
          <a:bodyPr/>
          <a:lstStyle/>
          <a:p>
            <a:r>
              <a:rPr lang="es-PE" dirty="0"/>
              <a:t>Objetivo del </a:t>
            </a:r>
            <a:r>
              <a:rPr lang="es-PE" dirty="0" err="1"/>
              <a:t>slide</a:t>
            </a:r>
            <a:r>
              <a:rPr lang="es-PE" dirty="0"/>
              <a:t>:</a:t>
            </a:r>
          </a:p>
          <a:p>
            <a:r>
              <a:rPr lang="es-PE" dirty="0"/>
              <a:t>Presentar el desempeño del modelo principal configurado en el notebook: BETO </a:t>
            </a:r>
            <a:r>
              <a:rPr lang="es-PE" dirty="0" err="1"/>
              <a:t>uncased</a:t>
            </a:r>
            <a:r>
              <a:rPr lang="es-PE" dirty="0"/>
              <a:t>.</a:t>
            </a:r>
          </a:p>
          <a:p>
            <a:endParaRPr lang="es-PE" dirty="0"/>
          </a:p>
          <a:p>
            <a:r>
              <a:rPr lang="es-PE" dirty="0"/>
              <a:t>Métricas globales:</a:t>
            </a:r>
          </a:p>
          <a:p>
            <a:pPr marL="0" marR="0" lvl="0" indent="0" algn="l" defTabSz="914400" rtl="0" eaLnBrk="1" fontAlgn="auto" latinLnBrk="0" hangingPunct="1">
              <a:lnSpc>
                <a:spcPct val="100000"/>
              </a:lnSpc>
              <a:spcBef>
                <a:spcPts val="0"/>
              </a:spcBef>
              <a:spcAft>
                <a:spcPts val="0"/>
              </a:spcAft>
              <a:buClrTx/>
              <a:buSzTx/>
              <a:buFontTx/>
              <a:buNone/>
              <a:tabLst/>
              <a:defRPr/>
            </a:pPr>
            <a:r>
              <a:rPr lang="es-PE" dirty="0"/>
              <a:t>F1-macro=.77métrica principal de calidad promedio por clase.</a:t>
            </a:r>
          </a:p>
          <a:p>
            <a:r>
              <a:rPr lang="es-PE" dirty="0" err="1"/>
              <a:t>Accuracy</a:t>
            </a:r>
            <a:r>
              <a:rPr lang="es-PE" dirty="0"/>
              <a:t>=.79391: 6: proporción total de aciertos.</a:t>
            </a:r>
          </a:p>
          <a:p>
            <a:r>
              <a:rPr lang="es-PE" dirty="0" err="1"/>
              <a:t>Balanced</a:t>
            </a:r>
            <a:r>
              <a:rPr lang="es-PE" dirty="0"/>
              <a:t> </a:t>
            </a:r>
            <a:r>
              <a:rPr lang="es-PE" dirty="0" err="1"/>
              <a:t>Accuracy</a:t>
            </a:r>
            <a:r>
              <a:rPr lang="es-PE" dirty="0"/>
              <a:t>=.7936: </a:t>
            </a:r>
            <a:r>
              <a:rPr lang="es-PE" dirty="0" err="1"/>
              <a:t>recall</a:t>
            </a:r>
            <a:r>
              <a:rPr lang="es-PE" dirty="0"/>
              <a:t> promedio por clase.</a:t>
            </a:r>
          </a:p>
          <a:p>
            <a:r>
              <a:rPr lang="es-PE" dirty="0"/>
              <a:t>AUC-ROC=.9771: buena separabilidad/ranking, pero no equivale a 97.71% de acierto.</a:t>
            </a:r>
          </a:p>
          <a:p>
            <a:r>
              <a:rPr lang="es-PE" dirty="0"/>
              <a:t>Gap Val-Test=.1972: diferencia relevante entre validación y test.</a:t>
            </a:r>
          </a:p>
          <a:p>
            <a:endParaRPr lang="es-PE" dirty="0"/>
          </a:p>
          <a:p>
            <a:r>
              <a:rPr lang="es-PE" dirty="0"/>
              <a:t>Explicación del gráfico F1 por clase:</a:t>
            </a:r>
          </a:p>
          <a:p>
            <a:r>
              <a:rPr lang="es-PE" dirty="0"/>
              <a:t>Eje Y: clase.</a:t>
            </a:r>
          </a:p>
          <a:p>
            <a:r>
              <a:rPr lang="es-PE" dirty="0"/>
              <a:t>Eje X: F1-score.</a:t>
            </a:r>
          </a:p>
          <a:p>
            <a:r>
              <a:rPr lang="es-PE" dirty="0"/>
              <a:t>La línea punteada indica el </a:t>
            </a:r>
            <a:r>
              <a:rPr lang="es-PE" b="1" dirty="0"/>
              <a:t>F1-macro global</a:t>
            </a:r>
            <a:r>
              <a:rPr lang="es-PE" dirty="0"/>
              <a:t> aproximado.</a:t>
            </a:r>
          </a:p>
          <a:p>
            <a:r>
              <a:rPr lang="es-PE" dirty="0"/>
              <a:t>Clases fuertes: </a:t>
            </a:r>
            <a:r>
              <a:rPr lang="es-PE" dirty="0" err="1"/>
              <a:t>fraude_comercio_electronico</a:t>
            </a:r>
            <a:r>
              <a:rPr lang="es-PE" dirty="0"/>
              <a:t> (.9975) y </a:t>
            </a:r>
            <a:r>
              <a:rPr lang="es-PE" dirty="0" err="1"/>
              <a:t>extorsion_amenaza_directa</a:t>
            </a:r>
            <a:r>
              <a:rPr lang="es-PE" dirty="0"/>
              <a:t> (.9359).</a:t>
            </a:r>
          </a:p>
          <a:p>
            <a:r>
              <a:rPr lang="es-PE" dirty="0"/>
              <a:t>Clases débiles: </a:t>
            </a:r>
            <a:r>
              <a:rPr lang="es-PE" dirty="0" err="1"/>
              <a:t>legitimo_no_fraudulento</a:t>
            </a:r>
            <a:r>
              <a:rPr lang="es-PE" dirty="0"/>
              <a:t> (.4062), </a:t>
            </a:r>
            <a:r>
              <a:rPr lang="es-PE" dirty="0" err="1"/>
              <a:t>suplantacion_financiera</a:t>
            </a:r>
            <a:r>
              <a:rPr lang="es-PE" dirty="0"/>
              <a:t> (.5697), </a:t>
            </a:r>
            <a:r>
              <a:rPr lang="es-PE" dirty="0" err="1"/>
              <a:t>suplantacion_entidad_servicio</a:t>
            </a:r>
            <a:r>
              <a:rPr lang="es-PE" dirty="0"/>
              <a:t> (.5778).</a:t>
            </a:r>
          </a:p>
          <a:p>
            <a:endParaRPr lang="es-PE" dirty="0"/>
          </a:p>
          <a:p>
            <a:r>
              <a:rPr lang="es-PE" dirty="0"/>
              <a:t>Interpretación de investigación:</a:t>
            </a:r>
          </a:p>
          <a:p>
            <a:r>
              <a:rPr lang="es-PE" dirty="0"/>
              <a:t>El F1 global oculta comportamientos heterogéneos. El modelo funciona muy bien en comercio electrónico y amenaza directa, pero tiene dificultad en legítimos y suplantaciones cercanas.</a:t>
            </a:r>
          </a:p>
          <a:p>
            <a:endParaRPr lang="es-PE" dirty="0"/>
          </a:p>
          <a:p>
            <a:r>
              <a:rPr lang="es-PE" dirty="0"/>
              <a:t>AUC vs F1:</a:t>
            </a:r>
          </a:p>
          <a:p>
            <a:r>
              <a:rPr lang="es-PE" dirty="0"/>
              <a:t>AUC mide si el modelo </a:t>
            </a:r>
            <a:r>
              <a:rPr lang="es-PE" dirty="0" err="1"/>
              <a:t>rankea</a:t>
            </a:r>
            <a:r>
              <a:rPr lang="es-PE" dirty="0"/>
              <a:t> bien las clases a diferentes umbrales. F1 mide si la decisión final de clase es correcta y balanceada. Por eso, aunque AUC sea alto, F1 sigue siendo la métrica central.</a:t>
            </a:r>
          </a:p>
          <a:p>
            <a:endParaRPr lang="es-PE" dirty="0"/>
          </a:p>
          <a:p>
            <a:r>
              <a:rPr lang="es-PE" dirty="0"/>
              <a:t>Referencia al código:</a:t>
            </a:r>
          </a:p>
          <a:p>
            <a:r>
              <a:rPr lang="es-PE" dirty="0"/>
              <a:t>Evaluación final: sección 16. Celda 42, </a:t>
            </a:r>
            <a:r>
              <a:rPr lang="es-PE" dirty="0" err="1"/>
              <a:t>execution_count</a:t>
            </a:r>
            <a:r>
              <a:rPr lang="es-PE" dirty="0"/>
              <a:t> 27. Buscar: </a:t>
            </a:r>
            <a:r>
              <a:rPr lang="es-PE" dirty="0" err="1"/>
              <a:t>test_output</a:t>
            </a:r>
            <a:r>
              <a:rPr lang="es-PE" dirty="0"/>
              <a:t> = </a:t>
            </a:r>
            <a:r>
              <a:rPr lang="es-PE" dirty="0" err="1"/>
              <a:t>trainer.predict</a:t>
            </a:r>
            <a:r>
              <a:rPr lang="es-PE" dirty="0"/>
              <a:t>(</a:t>
            </a:r>
            <a:r>
              <a:rPr lang="es-PE" dirty="0" err="1"/>
              <a:t>tokenized_dataset</a:t>
            </a:r>
            <a:r>
              <a:rPr lang="es-PE" dirty="0"/>
              <a:t>["test"])</a:t>
            </a:r>
          </a:p>
          <a:p>
            <a:r>
              <a:rPr lang="es-PE" dirty="0"/>
              <a:t>Reporte por clase: sección 17. Celda 44, </a:t>
            </a:r>
            <a:r>
              <a:rPr lang="es-PE" dirty="0" err="1"/>
              <a:t>execution_count</a:t>
            </a:r>
            <a:r>
              <a:rPr lang="es-PE" dirty="0"/>
              <a:t> 28. Buscar: </a:t>
            </a:r>
            <a:r>
              <a:rPr lang="es-PE" dirty="0" err="1"/>
              <a:t>classification_report</a:t>
            </a:r>
            <a:r>
              <a:rPr lang="es-PE" dirty="0"/>
              <a:t>(</a:t>
            </a:r>
          </a:p>
          <a:p>
            <a:r>
              <a:rPr lang="es-PE" dirty="0"/>
              <a:t>Gráfico F1: sección 17.1. Celda 48, </a:t>
            </a:r>
            <a:r>
              <a:rPr lang="es-PE" dirty="0" err="1"/>
              <a:t>execution_count</a:t>
            </a:r>
            <a:r>
              <a:rPr lang="es-PE" dirty="0"/>
              <a:t> 30. Buscar: class_f1 = </a:t>
            </a:r>
            <a:r>
              <a:rPr lang="es-PE" dirty="0" err="1"/>
              <a:t>report_df.loc</a:t>
            </a:r>
            <a:r>
              <a:rPr lang="es-PE" dirty="0"/>
              <a:t>[CLASS_NAMES, 'f1-score']</a:t>
            </a:r>
          </a:p>
          <a:p>
            <a:endParaRPr lang="es-PE" dirty="0"/>
          </a:p>
          <a:p>
            <a:r>
              <a:rPr lang="es-PE" dirty="0"/>
              <a:t>Input-Proceso-Output:</a:t>
            </a:r>
          </a:p>
          <a:p>
            <a:r>
              <a:rPr lang="es-PE" dirty="0"/>
              <a:t>Input: test interno de 2,200 mensajes.</a:t>
            </a:r>
          </a:p>
          <a:p>
            <a:r>
              <a:rPr lang="es-PE" dirty="0"/>
              <a:t>Proceso: predicción, </a:t>
            </a:r>
            <a:r>
              <a:rPr lang="es-PE" dirty="0" err="1"/>
              <a:t>argmax</a:t>
            </a:r>
            <a:r>
              <a:rPr lang="es-PE" dirty="0"/>
              <a:t>, comparación con etiquetas reales.</a:t>
            </a:r>
          </a:p>
          <a:p>
            <a:r>
              <a:rPr lang="es-PE" dirty="0"/>
              <a:t>Output: métricas globales y F1 por clase.</a:t>
            </a:r>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s-PE"/>
          </a:p>
        </p:txBody>
      </p:sp>
      <p:sp>
        <p:nvSpPr>
          <p:cNvPr id="3" name="Notes Placeholder 2"/>
          <p:cNvSpPr>
            <a:spLocks noGrp="1"/>
          </p:cNvSpPr>
          <p:nvPr>
            <p:ph type="body" idx="1"/>
          </p:nvPr>
        </p:nvSpPr>
        <p:spPr/>
        <p:txBody>
          <a:bodyPr/>
          <a:lstStyle/>
          <a:p>
            <a:r>
              <a:rPr lang="es-PE" dirty="0"/>
              <a:t>Objetivo del </a:t>
            </a:r>
            <a:r>
              <a:rPr lang="es-PE" dirty="0" err="1"/>
              <a:t>slide</a:t>
            </a:r>
            <a:r>
              <a:rPr lang="es-PE" dirty="0"/>
              <a:t>:</a:t>
            </a:r>
          </a:p>
          <a:p>
            <a:r>
              <a:rPr lang="es-PE" dirty="0"/>
              <a:t>Mostrar dónde se pierde desempeño y cuáles son las fronteras semánticas más problemáticas.</a:t>
            </a:r>
          </a:p>
          <a:p>
            <a:endParaRPr lang="es-PE" dirty="0"/>
          </a:p>
          <a:p>
            <a:r>
              <a:rPr lang="es-PE" dirty="0"/>
              <a:t>Gráfico izquierdo: F1 por clase </a:t>
            </a:r>
            <a:r>
              <a:rPr lang="es-PE" dirty="0" err="1"/>
              <a:t>validation</a:t>
            </a:r>
            <a:r>
              <a:rPr lang="es-PE" dirty="0"/>
              <a:t> vs. test.</a:t>
            </a:r>
          </a:p>
          <a:p>
            <a:r>
              <a:rPr lang="es-PE" dirty="0"/>
              <a:t>Input: F1 por clase calculado en </a:t>
            </a:r>
            <a:r>
              <a:rPr lang="es-PE" dirty="0" err="1"/>
              <a:t>validation</a:t>
            </a:r>
            <a:r>
              <a:rPr lang="es-PE" dirty="0"/>
              <a:t> y test.</a:t>
            </a:r>
          </a:p>
          <a:p>
            <a:r>
              <a:rPr lang="es-PE" dirty="0"/>
              <a:t>Eje Y: clases.</a:t>
            </a:r>
          </a:p>
          <a:p>
            <a:r>
              <a:rPr lang="es-PE" dirty="0"/>
              <a:t>Eje X: F1-score.</a:t>
            </a:r>
          </a:p>
          <a:p>
            <a:r>
              <a:rPr lang="es-PE" dirty="0"/>
              <a:t>Las diferencias grandes entre barra de </a:t>
            </a:r>
            <a:r>
              <a:rPr lang="es-PE" dirty="0" err="1"/>
              <a:t>validation</a:t>
            </a:r>
            <a:r>
              <a:rPr lang="es-PE" dirty="0"/>
              <a:t> y barra de test indican pérdida de generalización.</a:t>
            </a:r>
            <a:br>
              <a:rPr lang="es-PE" dirty="0"/>
            </a:br>
            <a:r>
              <a:rPr lang="es-PE" b="1" dirty="0"/>
              <a:t>Pérdida de generalización</a:t>
            </a:r>
            <a:r>
              <a:rPr lang="es-PE" dirty="0"/>
              <a:t> significa que el modelo funciona </a:t>
            </a:r>
            <a:r>
              <a:rPr lang="es-PE" b="1" dirty="0"/>
              <a:t>muy bien con datos parecidos a los que vio durante entrenamiento/validación</a:t>
            </a:r>
            <a:r>
              <a:rPr lang="es-PE" dirty="0"/>
              <a:t>, pero su rendimiento baja cuando recibe datos nuevos o con otra forma de redacción. F1 </a:t>
            </a:r>
            <a:r>
              <a:rPr lang="es-PE" b="1" dirty="0" err="1"/>
              <a:t>validation</a:t>
            </a:r>
            <a:r>
              <a:rPr lang="es-PE" b="1" dirty="0"/>
              <a:t> = 0.97 F1 test = 0.78. Generalizar bien = mantener buen rendimiento con datos nuevos</a:t>
            </a:r>
            <a:br>
              <a:rPr lang="es-PE" dirty="0"/>
            </a:br>
            <a:endParaRPr lang="es-PE" dirty="0"/>
          </a:p>
          <a:p>
            <a:r>
              <a:rPr lang="es-PE" dirty="0"/>
              <a:t>Gaps destacados:</a:t>
            </a:r>
          </a:p>
          <a:p>
            <a:r>
              <a:rPr lang="es-PE" dirty="0" err="1"/>
              <a:t>legitimo_no_fraudulento</a:t>
            </a:r>
            <a:r>
              <a:rPr lang="es-PE" dirty="0"/>
              <a:t>: gap=.582.</a:t>
            </a:r>
          </a:p>
          <a:p>
            <a:r>
              <a:rPr lang="es-PE" dirty="0" err="1"/>
              <a:t>suplantacion_entidad_servicio</a:t>
            </a:r>
            <a:r>
              <a:rPr lang="es-PE" dirty="0"/>
              <a:t>: gap=.374.</a:t>
            </a:r>
          </a:p>
          <a:p>
            <a:r>
              <a:rPr lang="es-PE" dirty="0" err="1"/>
              <a:t>suplantacion_financiera</a:t>
            </a:r>
            <a:r>
              <a:rPr lang="es-PE" dirty="0"/>
              <a:t>: gap=.359.</a:t>
            </a:r>
          </a:p>
          <a:p>
            <a:endParaRPr lang="es-PE" dirty="0"/>
          </a:p>
          <a:p>
            <a:r>
              <a:rPr lang="es-PE" dirty="0"/>
              <a:t>Gráfico derecho: principales confusiones.</a:t>
            </a:r>
          </a:p>
          <a:p>
            <a:r>
              <a:rPr lang="es-PE" dirty="0"/>
              <a:t>Input: registros del test interno donde </a:t>
            </a:r>
            <a:r>
              <a:rPr lang="es-PE" dirty="0" err="1"/>
              <a:t>y_pred</a:t>
            </a:r>
            <a:r>
              <a:rPr lang="es-PE" dirty="0"/>
              <a:t> != </a:t>
            </a:r>
            <a:r>
              <a:rPr lang="es-PE" dirty="0" err="1"/>
              <a:t>y_true</a:t>
            </a:r>
            <a:r>
              <a:rPr lang="es-PE" dirty="0"/>
              <a:t>.</a:t>
            </a:r>
          </a:p>
          <a:p>
            <a:r>
              <a:rPr lang="es-PE" dirty="0"/>
              <a:t>Eje Y: par clase real → clase predicha.</a:t>
            </a:r>
          </a:p>
          <a:p>
            <a:r>
              <a:rPr lang="es-PE" dirty="0"/>
              <a:t>Eje X: cantidad de errores.</a:t>
            </a:r>
          </a:p>
          <a:p>
            <a:r>
              <a:rPr lang="es-PE" dirty="0"/>
              <a:t>Principales errores:</a:t>
            </a:r>
          </a:p>
          <a:p>
            <a:r>
              <a:rPr lang="es-PE" dirty="0" err="1"/>
              <a:t>legitimo_no_fraudulento</a:t>
            </a:r>
            <a:r>
              <a:rPr lang="es-PE" dirty="0"/>
              <a:t> → </a:t>
            </a:r>
            <a:r>
              <a:rPr lang="es-PE" dirty="0" err="1"/>
              <a:t>suplantacion_entidad_servicio</a:t>
            </a:r>
            <a:r>
              <a:rPr lang="es-PE" dirty="0"/>
              <a:t>: 85.</a:t>
            </a:r>
          </a:p>
          <a:p>
            <a:r>
              <a:rPr lang="es-PE" dirty="0" err="1"/>
              <a:t>legitimo_no_fraudulento</a:t>
            </a:r>
            <a:r>
              <a:rPr lang="es-PE" dirty="0"/>
              <a:t> → </a:t>
            </a:r>
            <a:r>
              <a:rPr lang="es-PE" dirty="0" err="1"/>
              <a:t>suplantacion_familiar</a:t>
            </a:r>
            <a:r>
              <a:rPr lang="es-PE" dirty="0"/>
              <a:t>: 54.</a:t>
            </a:r>
          </a:p>
          <a:p>
            <a:r>
              <a:rPr lang="es-PE" dirty="0" err="1"/>
              <a:t>suplantacion_financiera</a:t>
            </a:r>
            <a:r>
              <a:rPr lang="es-PE" dirty="0"/>
              <a:t> → </a:t>
            </a:r>
            <a:r>
              <a:rPr lang="es-PE" dirty="0" err="1"/>
              <a:t>suplantacion_entidad_servicio</a:t>
            </a:r>
            <a:r>
              <a:rPr lang="es-PE" dirty="0"/>
              <a:t>: 53.</a:t>
            </a:r>
          </a:p>
          <a:p>
            <a:r>
              <a:rPr lang="es-PE" dirty="0" err="1"/>
              <a:t>extorsion_cobro_cupo</a:t>
            </a:r>
            <a:r>
              <a:rPr lang="es-PE" dirty="0"/>
              <a:t> → </a:t>
            </a:r>
            <a:r>
              <a:rPr lang="es-PE" dirty="0" err="1"/>
              <a:t>fraude_empleo_servicio</a:t>
            </a:r>
            <a:r>
              <a:rPr lang="es-PE" dirty="0"/>
              <a:t>: 44.</a:t>
            </a:r>
          </a:p>
          <a:p>
            <a:endParaRPr lang="es-PE" dirty="0"/>
          </a:p>
          <a:p>
            <a:r>
              <a:rPr lang="es-PE" dirty="0"/>
              <a:t>Términos técnicos:</a:t>
            </a:r>
          </a:p>
          <a:p>
            <a:r>
              <a:rPr lang="es-PE" dirty="0"/>
              <a:t>Gap </a:t>
            </a:r>
            <a:r>
              <a:rPr lang="es-PE" dirty="0" err="1"/>
              <a:t>validation</a:t>
            </a:r>
            <a:r>
              <a:rPr lang="es-PE" dirty="0"/>
              <a:t>-test: diferencia de F1 entre validación y prueba. Un gap alto indica pérdida de generalización.</a:t>
            </a:r>
          </a:p>
          <a:p>
            <a:r>
              <a:rPr lang="es-PE" dirty="0"/>
              <a:t>Frontera semántica: límite entre clases que comparten vocabulario o intención parecida, por ejemplo entidad/servicio vs financiera.</a:t>
            </a:r>
          </a:p>
          <a:p>
            <a:r>
              <a:rPr lang="es-PE" dirty="0"/>
              <a:t>Error de alta confianza: error donde el modelo asigna probabilidad alta a una clase incorrecta.</a:t>
            </a:r>
          </a:p>
          <a:p>
            <a:endParaRPr lang="es-PE" dirty="0"/>
          </a:p>
          <a:p>
            <a:r>
              <a:rPr lang="es-PE" dirty="0"/>
              <a:t>Dato clave:</a:t>
            </a:r>
          </a:p>
          <a:p>
            <a:r>
              <a:rPr lang="es-PE" dirty="0"/>
              <a:t>315 errores tienen confianza &gt;= .80. Esto muestra que algunos errores no son dudas suaves, sino predicciones incorrectas con alta seguridad.</a:t>
            </a:r>
          </a:p>
          <a:p>
            <a:endParaRPr lang="es-PE" dirty="0"/>
          </a:p>
          <a:p>
            <a:r>
              <a:rPr lang="es-PE" dirty="0"/>
              <a:t>Referencia al código:</a:t>
            </a:r>
          </a:p>
          <a:p>
            <a:r>
              <a:rPr lang="es-PE" dirty="0"/>
              <a:t>Gap: sección 17.1 Diagnóstico de brecha. Celda 46, </a:t>
            </a:r>
            <a:r>
              <a:rPr lang="es-PE" dirty="0" err="1"/>
              <a:t>execution_count</a:t>
            </a:r>
            <a:r>
              <a:rPr lang="es-PE" dirty="0"/>
              <a:t> 29. Buscar: </a:t>
            </a:r>
            <a:r>
              <a:rPr lang="es-PE" dirty="0" err="1"/>
              <a:t>validation_output</a:t>
            </a:r>
            <a:r>
              <a:rPr lang="es-PE" dirty="0"/>
              <a:t> = </a:t>
            </a:r>
            <a:r>
              <a:rPr lang="es-PE" dirty="0" err="1"/>
              <a:t>trainer.predict</a:t>
            </a:r>
            <a:r>
              <a:rPr lang="es-PE" dirty="0"/>
              <a:t>(</a:t>
            </a:r>
          </a:p>
          <a:p>
            <a:r>
              <a:rPr lang="es-PE" dirty="0"/>
              <a:t>Principales confusiones: sección 19.1. Celda 60, </a:t>
            </a:r>
            <a:r>
              <a:rPr lang="es-PE" dirty="0" err="1"/>
              <a:t>execution_count</a:t>
            </a:r>
            <a:r>
              <a:rPr lang="es-PE" dirty="0"/>
              <a:t> 36. Buscar: </a:t>
            </a:r>
            <a:r>
              <a:rPr lang="es-PE" dirty="0" err="1"/>
              <a:t>top_confusions_plot</a:t>
            </a:r>
            <a:r>
              <a:rPr lang="es-PE" dirty="0"/>
              <a:t> = </a:t>
            </a:r>
            <a:r>
              <a:rPr lang="es-PE" dirty="0" err="1"/>
              <a:t>confusions.head</a:t>
            </a:r>
            <a:r>
              <a:rPr lang="es-PE" dirty="0"/>
              <a:t>(12)</a:t>
            </a:r>
          </a:p>
          <a:p>
            <a:r>
              <a:rPr lang="es-PE" dirty="0"/>
              <a:t>Errores alta confianza: sección 19. Celda 58, </a:t>
            </a:r>
            <a:r>
              <a:rPr lang="es-PE" dirty="0" err="1"/>
              <a:t>execution_count</a:t>
            </a:r>
            <a:r>
              <a:rPr lang="es-PE" dirty="0"/>
              <a:t> 35. Buscar: </a:t>
            </a:r>
            <a:r>
              <a:rPr lang="es-PE" dirty="0" err="1"/>
              <a:t>high_conf_errors</a:t>
            </a:r>
            <a:r>
              <a:rPr lang="es-PE" dirty="0"/>
              <a:t> =</a:t>
            </a:r>
          </a:p>
          <a:p>
            <a:endParaRPr lang="es-PE" dirty="0"/>
          </a:p>
          <a:p>
            <a:r>
              <a:rPr lang="es-PE" dirty="0"/>
              <a:t>Conclusión para explicar:</a:t>
            </a:r>
          </a:p>
          <a:p>
            <a:r>
              <a:rPr lang="es-PE" dirty="0"/>
              <a:t>La caída no es uniforme. Las mejoras deben concentrarse en legítimos, financiera, entidad/servicio y fronteras con empleo/cupo, no simplemente aumentar datos de forma indiscriminada.</a:t>
            </a:r>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s-PE"/>
          </a:p>
        </p:txBody>
      </p:sp>
      <p:sp>
        <p:nvSpPr>
          <p:cNvPr id="3" name="Notes Placeholder 2"/>
          <p:cNvSpPr>
            <a:spLocks noGrp="1"/>
          </p:cNvSpPr>
          <p:nvPr>
            <p:ph type="body" idx="1"/>
          </p:nvPr>
        </p:nvSpPr>
        <p:spPr/>
        <p:txBody>
          <a:bodyPr/>
          <a:lstStyle/>
          <a:p>
            <a:r>
              <a:rPr lang="es-PE"/>
              <a:t>Slide 12 — Revisión humana y robustez</a:t>
            </a:r>
          </a:p>
          <a:p>
            <a:endParaRPr lang="es-PE"/>
          </a:p>
          <a:p>
            <a:r>
              <a:rPr lang="es-PE"/>
              <a:t>Objetivo del slide:</a:t>
            </a:r>
          </a:p>
          <a:p>
            <a:r>
              <a:rPr lang="es-PE"/>
              <a:t>Explicar que el modelo no debe usarse necesariamente como una decisión automática absoluta. La confianza del modelo permite definir una política operativa: aceptar automáticamente los casos de alta confianza y enviar a revisión humana los casos inciertos o críticos.</a:t>
            </a:r>
          </a:p>
          <a:p>
            <a:endParaRPr lang="es-PE"/>
          </a:p>
          <a:p>
            <a:r>
              <a:rPr lang="es-PE"/>
              <a:t>Idea principal para decir en voz alta:</a:t>
            </a:r>
          </a:p>
          <a:p>
            <a:r>
              <a:rPr lang="es-PE"/>
              <a:t>Aquí no estamos cambiando el modelo ni reentrenándolo. Estamos usando la probabilidad/confianza que entrega el modelo para decidir cuándo confiar en la predicción y cuándo pedir revisión humana. Esto es importante porque en fraude un error puede tener impacto económico o de seguridad.</a:t>
            </a:r>
          </a:p>
          <a:p>
            <a:endParaRPr lang="es-PE"/>
          </a:p>
          <a:p>
            <a:r>
              <a:rPr lang="es-PE"/>
              <a:t>Input del análisis:</a:t>
            </a:r>
          </a:p>
          <a:p>
            <a:r>
              <a:rPr lang="es-PE"/>
              <a:t>El input es el resultado detallado del test interno del modelo principal BETO uncased. Para cada mensaje se tiene: texto, clase real, clase predicha, confianza Top-1, segunda clase más probable, margen Top-1 vs Top-2 y si la predicción fue correcta.</a:t>
            </a:r>
          </a:p>
          <a:p>
            <a:endParaRPr lang="es-PE"/>
          </a:p>
          <a:p>
            <a:r>
              <a:rPr lang="es-PE"/>
              <a:t>Proceso de transformación:</a:t>
            </a:r>
          </a:p>
          <a:p>
            <a:r>
              <a:rPr lang="es-PE"/>
              <a:t>1. El modelo predice una probabilidad para cada una de las 11 clases.</a:t>
            </a:r>
          </a:p>
          <a:p>
            <a:r>
              <a:rPr lang="es-PE"/>
              <a:t>2. Se toma la clase con mayor probabilidad como Top-1.</a:t>
            </a:r>
          </a:p>
          <a:p>
            <a:r>
              <a:rPr lang="es-PE"/>
              <a:t>3. Se define un umbral de confianza: 0.75, 0.80, 0.85, 0.90, 0.95, etc.</a:t>
            </a:r>
          </a:p>
          <a:p>
            <a:r>
              <a:rPr lang="es-PE"/>
              <a:t>4. Si la confianza Top-1 es mayor o igual al umbral, el mensaje se considera aceptado automáticamente.</a:t>
            </a:r>
          </a:p>
          <a:p>
            <a:r>
              <a:rPr lang="es-PE"/>
              <a:t>5. Si la confianza Top-1 es menor al umbral, se marca para revisión humana.</a:t>
            </a:r>
          </a:p>
          <a:p>
            <a:r>
              <a:rPr lang="es-PE"/>
              <a:t>6. Para cada umbral se calcula cuántos mensajes quedan aceptados y qué porcentaje de esos aceptados fueron correctos.</a:t>
            </a:r>
          </a:p>
          <a:p>
            <a:endParaRPr lang="es-PE"/>
          </a:p>
          <a:p>
            <a:r>
              <a:rPr lang="es-PE"/>
              <a:t>Output del análisis:</a:t>
            </a:r>
          </a:p>
          <a:p>
            <a:r>
              <a:rPr lang="es-PE"/>
              <a:t>Una tabla y dos gráficos que muestran el trade-off entre cobertura automática y accuracy de los casos aceptados.</a:t>
            </a:r>
          </a:p>
          <a:p>
            <a:endParaRPr lang="es-PE"/>
          </a:p>
          <a:p>
            <a:r>
              <a:rPr lang="es-PE"/>
              <a:t>Cómo explicar el gráfico izquierdo: Cobertura automática según umbral de confianza.</a:t>
            </a:r>
          </a:p>
          <a:p>
            <a:r>
              <a:rPr lang="es-PE"/>
              <a:t>- Eje X: umbral de confianza.</a:t>
            </a:r>
          </a:p>
          <a:p>
            <a:r>
              <a:rPr lang="es-PE"/>
              <a:t>- Eje Y: cobertura automática, es decir, proporción de mensajes que el sistema clasificaría sin intervención humana.</a:t>
            </a:r>
          </a:p>
          <a:p>
            <a:r>
              <a:rPr lang="es-PE"/>
              <a:t>- Lectura: a mayor umbral, menor cobertura. Esto ocurre porque el sistema se vuelve más exigente para aceptar una predicción.</a:t>
            </a:r>
          </a:p>
          <a:p>
            <a:r>
              <a:rPr lang="es-PE"/>
              <a:t>- Ejemplo: con umbral 0.75 se acepta automáticamente el 90.8% de mensajes; con umbral 0.95 se acepta solo el 61.7%.</a:t>
            </a:r>
          </a:p>
          <a:p>
            <a:r>
              <a:rPr lang="es-PE"/>
              <a:t>- Mensaje clave: subir el umbral reduce automatización, pero aumenta seguridad.</a:t>
            </a:r>
          </a:p>
          <a:p>
            <a:endParaRPr lang="es-PE"/>
          </a:p>
          <a:p>
            <a:r>
              <a:rPr lang="es-PE"/>
              <a:t>Cómo explicar el gráfico derecho: Accuracy de casos aceptados según umbral.</a:t>
            </a:r>
          </a:p>
          <a:p>
            <a:r>
              <a:rPr lang="es-PE"/>
              <a:t>- Eje X: umbral de confianza.</a:t>
            </a:r>
          </a:p>
          <a:p>
            <a:r>
              <a:rPr lang="es-PE"/>
              <a:t>- Eje Y: accuracy calculada solo sobre los mensajes aceptados automáticamente.</a:t>
            </a:r>
          </a:p>
          <a:p>
            <a:r>
              <a:rPr lang="es-PE"/>
              <a:t>- Lectura: a mayor umbral, mayor accuracy aceptada.</a:t>
            </a:r>
          </a:p>
          <a:p>
            <a:r>
              <a:rPr lang="es-PE"/>
              <a:t>- Ejemplo: con umbral 0.75 la accuracy aceptada es 83.2%; con 0.90 sube a 87.6%; con 0.95 sube a 95.4%.</a:t>
            </a:r>
          </a:p>
          <a:p>
            <a:r>
              <a:rPr lang="es-PE"/>
              <a:t>- Mensaje clave: el modelo es más confiable cuando se usa solo en sus predicciones de mayor confianza.</a:t>
            </a:r>
          </a:p>
          <a:p>
            <a:endParaRPr lang="es-PE"/>
          </a:p>
          <a:p>
            <a:r>
              <a:rPr lang="es-PE"/>
              <a:t>Cómo explicar la tabla del slide:</a:t>
            </a:r>
          </a:p>
          <a:p>
            <a:r>
              <a:rPr lang="es-PE"/>
              <a:t>- 0.75: alta automatización. Se acepta el 90.8% de mensajes, pero la accuracy de aceptados es 83.2%.</a:t>
            </a:r>
          </a:p>
          <a:p>
            <a:r>
              <a:rPr lang="es-PE"/>
              <a:t>- 0.90: balance operativo. Se acepta 81.3% y la accuracy aceptada sube a 87.6%.</a:t>
            </a:r>
          </a:p>
          <a:p>
            <a:r>
              <a:rPr lang="es-PE"/>
              <a:t>- 0.95: alta precisión. Se acepta 61.7%, pero la accuracy aceptada llega a 95.4%.</a:t>
            </a:r>
          </a:p>
          <a:p>
            <a:r>
              <a:rPr lang="es-PE"/>
              <a:t>- Esta tabla no dice que un umbral sea universalmente mejor. Depende del costo de equivocarse.</a:t>
            </a:r>
          </a:p>
          <a:p>
            <a:endParaRPr lang="es-PE"/>
          </a:p>
          <a:p>
            <a:r>
              <a:rPr lang="es-PE"/>
              <a:t>Términos técnicos que puede preguntar el profesor:</a:t>
            </a:r>
          </a:p>
          <a:p>
            <a:r>
              <a:rPr lang="es-PE"/>
              <a:t>- Umbral / threshold: valor mínimo de confianza requerido para aceptar una predicción automáticamente.</a:t>
            </a:r>
          </a:p>
          <a:p>
            <a:r>
              <a:rPr lang="es-PE"/>
              <a:t>- Confianza Top-1: probabilidad asignada por el modelo a la clase predicha como más probable.</a:t>
            </a:r>
          </a:p>
          <a:p>
            <a:r>
              <a:rPr lang="es-PE"/>
              <a:t>- Top-2: segunda clase más probable.</a:t>
            </a:r>
          </a:p>
          <a:p>
            <a:r>
              <a:rPr lang="es-PE"/>
              <a:t>- Margen Top-1 vs Top-2: diferencia entre la probabilidad de la primera clase y la segunda. Si el margen es bajo, el modelo está dudando entre dos clases.</a:t>
            </a:r>
          </a:p>
          <a:p>
            <a:r>
              <a:rPr lang="es-PE"/>
              <a:t>- Cobertura: porcentaje de mensajes que el sistema procesa automáticamente sin revisión.</a:t>
            </a:r>
          </a:p>
          <a:p>
            <a:r>
              <a:rPr lang="es-PE"/>
              <a:t>- Accuracy aceptada: porcentaje de aciertos solo entre los mensajes que superan el umbral.</a:t>
            </a:r>
          </a:p>
          <a:p>
            <a:r>
              <a:rPr lang="es-PE"/>
              <a:t>- Human-in-the-Loop: esquema donde el modelo automatiza casos claros y las personas revisan casos inciertos, sensibles o de baja confianza.</a:t>
            </a:r>
          </a:p>
          <a:p>
            <a:r>
              <a:rPr lang="es-PE"/>
              <a:t>- Robustez: capacidad del modelo para mantener buen comportamiento ante textos con errores, jerga, informalidad o formulaciones no típicas.</a:t>
            </a:r>
          </a:p>
          <a:p>
            <a:r>
              <a:rPr lang="es-PE"/>
              <a:t>- Hard negative: ejemplo legítimo o de otra clase que se parece a un fraude y obliga al modelo a aprender la frontera correcta.</a:t>
            </a:r>
          </a:p>
          <a:p>
            <a:endParaRPr lang="es-PE"/>
          </a:p>
          <a:p>
            <a:r>
              <a:rPr lang="es-PE"/>
              <a:t>Explicación de robustez cualitativa:</a:t>
            </a:r>
          </a:p>
          <a:p>
            <a:r>
              <a:rPr lang="es-PE"/>
              <a:t>La robustez cualitativa no es una métrica estadística porque solo se probaron 8 casos. Sirve para diagnóstico. El resultado fue 5/8 correctos. Los fallos principales estuvieron en: texto con errores ortográficos, mensaje legítimo informal y entidad/servicio. Esto confirma que las fronteras más complejas no son solamente numéricas; también están en la forma del lenguaje.</a:t>
            </a:r>
          </a:p>
          <a:p>
            <a:endParaRPr lang="es-PE"/>
          </a:p>
          <a:p>
            <a:r>
              <a:rPr lang="es-PE"/>
              <a:t>Cómo conectar robustez con el resto de resultados:</a:t>
            </a:r>
          </a:p>
          <a:p>
            <a:r>
              <a:rPr lang="es-PE"/>
              <a:t>El test interno ya mostraba debilidades en legítimo_no_fraudulento y suplantacion_entidad_servicio. La prueba cualitativa vuelve a mostrar problemas en legítimo informal y entidad/servicio. Por eso hay coherencia entre los resultados cuantitativos y el diagnóstico cualitativo.</a:t>
            </a:r>
          </a:p>
          <a:p>
            <a:endParaRPr lang="es-PE"/>
          </a:p>
          <a:p>
            <a:r>
              <a:rPr lang="es-PE"/>
              <a:t>Posible pregunta del profesor: ¿El umbral mejora el modelo?</a:t>
            </a:r>
          </a:p>
          <a:p>
            <a:r>
              <a:rPr lang="es-PE"/>
              <a:t>Respuesta: No. El umbral no cambia los pesos ni mejora el F1 del modelo. Solo define una política de uso. Con umbral alto se automatiza menos, pero se aceptan predicciones más confiables. Es una decisión operativa, no una mejora algorítmica.</a:t>
            </a:r>
          </a:p>
          <a:p>
            <a:endParaRPr lang="es-PE"/>
          </a:p>
          <a:p>
            <a:r>
              <a:rPr lang="es-PE"/>
              <a:t>Posible pregunta del profesor: ¿Por qué no usar umbral 0.95 siempre?</a:t>
            </a:r>
          </a:p>
          <a:p>
            <a:r>
              <a:rPr lang="es-PE"/>
              <a:t>Respuesta: Porque aunque mejora la precisión de los casos aceptados, reduce la cobertura a 61.7%. Eso significa que casi 4 de cada 10 mensajes tendrían que revisarse manualmente. Si el objetivo es operación masiva, puede ser costoso; si el objetivo es alta seguridad, puede ser aceptable.</a:t>
            </a:r>
          </a:p>
          <a:p>
            <a:endParaRPr lang="es-PE"/>
          </a:p>
          <a:p>
            <a:r>
              <a:rPr lang="es-PE"/>
              <a:t>Posible pregunta del profesor: ¿Qué harían con los casos enviados a revisión humana?</a:t>
            </a:r>
          </a:p>
          <a:p>
            <a:r>
              <a:rPr lang="es-PE"/>
              <a:t>Respuesta: Un analista validaría la clase, especialmente si el mensaje está cerca de fronteras como legítimo vs entidad/servicio, financiera vs entidad/servicio o cupo vs empleo. Esas revisiones pueden generar nuevos ejemplos curados, pero si se agregan al entrenamiento ya no deben permanecer en el test.</a:t>
            </a:r>
          </a:p>
          <a:p>
            <a:endParaRPr lang="es-PE"/>
          </a:p>
          <a:p>
            <a:r>
              <a:rPr lang="es-PE"/>
              <a:t>Referencia al notebook:</a:t>
            </a:r>
          </a:p>
          <a:p>
            <a:r>
              <a:rPr lang="es-PE"/>
              <a:t>- Sección 18: Resultados detallados, confianza y revisión humana. Buscar: detailed_results_df.</a:t>
            </a:r>
          </a:p>
          <a:p>
            <a:r>
              <a:rPr lang="es-PE"/>
              <a:t>- Sección 18.2: margen Top-1 vs Top-2. Buscar: margen_top1_top2.</a:t>
            </a:r>
          </a:p>
          <a:p>
            <a:r>
              <a:rPr lang="es-PE"/>
              <a:t>- Sección 21: Calibración práctica del umbral de revisión. Celda con execution_count 39. Buscar: threshold_rows=[].</a:t>
            </a:r>
          </a:p>
          <a:p>
            <a:r>
              <a:rPr lang="es-PE"/>
              <a:t>- Sección 21.1: gráficos de cobertura y accuracy según umbral. Celda con execution_count 40. Buscar: coverage.</a:t>
            </a:r>
          </a:p>
          <a:p>
            <a:r>
              <a:rPr lang="es-PE"/>
              <a:t>- Sección 22: definición de casos de robustez. Buscar: ROBUSTNESS_CASES = [.</a:t>
            </a:r>
          </a:p>
          <a:p>
            <a:r>
              <a:rPr lang="es-PE"/>
              <a:t>- Sección 22.1: ejecución de robustez. Buscar: def clasificar_mensaje(texto: str) -&gt; dict.</a:t>
            </a:r>
          </a:p>
          <a:p>
            <a:endParaRPr lang="es-PE"/>
          </a:p>
          <a:p>
            <a:r>
              <a:rPr lang="es-PE"/>
              <a:t>Input-Proceso-Output para defender el slide:</a:t>
            </a:r>
          </a:p>
          <a:p>
            <a:r>
              <a:rPr lang="es-PE"/>
              <a:t>Input: resultados de predicción del test interno + probabilidades por clase.</a:t>
            </a:r>
          </a:p>
          <a:p>
            <a:r>
              <a:rPr lang="es-PE"/>
              <a:t>Proceso: aplicar umbrales sobre la confianza Top-1 y medir cobertura/accuracy; ejecutar 8 casos cualitativos de robustez.</a:t>
            </a:r>
          </a:p>
          <a:p>
            <a:r>
              <a:rPr lang="es-PE"/>
              <a:t>Output: curvas de cobertura y accuracy, tabla de umbrales y diagnóstico cualitativo 5/8.</a:t>
            </a:r>
          </a:p>
          <a:p>
            <a:endParaRPr lang="es-PE"/>
          </a:p>
          <a:p>
            <a:r>
              <a:rPr lang="es-PE"/>
              <a:t>Mensaje final del slide:</a:t>
            </a:r>
          </a:p>
          <a:p>
            <a:r>
              <a:rPr lang="es-PE"/>
              <a:t>El modelo puede apoyar automatización, pero la mejor estrategia no es automatizar todo. La política recomendada es usar el modelo con umbral y revisión humana para casos inciertos o de alto impacto.</a:t>
            </a:r>
          </a:p>
          <a:p>
            <a:endParaRPr lang="es-PE"/>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s-PE"/>
          </a:p>
        </p:txBody>
      </p:sp>
      <p:sp>
        <p:nvSpPr>
          <p:cNvPr id="3" name="Notes Placeholder 2"/>
          <p:cNvSpPr>
            <a:spLocks noGrp="1"/>
          </p:cNvSpPr>
          <p:nvPr>
            <p:ph type="body" idx="1"/>
          </p:nvPr>
        </p:nvSpPr>
        <p:spPr/>
        <p:txBody>
          <a:bodyPr/>
          <a:lstStyle/>
          <a:p>
            <a:r>
              <a:rPr lang="es-PE" dirty="0"/>
              <a:t>Objetivo del </a:t>
            </a:r>
            <a:r>
              <a:rPr lang="es-PE" dirty="0" err="1"/>
              <a:t>slide</a:t>
            </a:r>
            <a:r>
              <a:rPr lang="es-PE" dirty="0"/>
              <a:t>:</a:t>
            </a:r>
          </a:p>
          <a:p>
            <a:r>
              <a:rPr lang="es-PE" dirty="0"/>
              <a:t>Comparar los modelos candidatos y justificar por qué el notebook sugiere BETO_CASED.</a:t>
            </a:r>
          </a:p>
          <a:p>
            <a:endParaRPr lang="es-PE" dirty="0"/>
          </a:p>
          <a:p>
            <a:r>
              <a:rPr lang="es-PE" dirty="0"/>
              <a:t>Tabla del </a:t>
            </a:r>
            <a:r>
              <a:rPr lang="es-PE" dirty="0" err="1"/>
              <a:t>slide</a:t>
            </a:r>
            <a:r>
              <a:rPr lang="es-PE" dirty="0"/>
              <a:t>:</a:t>
            </a:r>
          </a:p>
          <a:p>
            <a:r>
              <a:rPr lang="es-PE" dirty="0"/>
              <a:t>BETO </a:t>
            </a:r>
            <a:r>
              <a:rPr lang="es-PE" dirty="0" err="1"/>
              <a:t>cased</a:t>
            </a:r>
            <a:r>
              <a:rPr lang="es-PE" dirty="0"/>
              <a:t>: F1 interno=.8437, Min F1=.6575, F1 sintético=.8150, 109.9M parámetros.</a:t>
            </a:r>
          </a:p>
          <a:p>
            <a:r>
              <a:rPr lang="es-PE" dirty="0"/>
              <a:t>BETO </a:t>
            </a:r>
            <a:r>
              <a:rPr lang="es-PE" dirty="0" err="1"/>
              <a:t>uncased</a:t>
            </a:r>
            <a:r>
              <a:rPr lang="es-PE" dirty="0"/>
              <a:t>: F1 interno=.7791, Min F1=.4062, F1 sintético=.8265, 109.9M parámetros.</a:t>
            </a:r>
          </a:p>
          <a:p>
            <a:r>
              <a:rPr lang="es-PE" dirty="0"/>
              <a:t>XLM-</a:t>
            </a:r>
            <a:r>
              <a:rPr lang="es-PE" dirty="0" err="1"/>
              <a:t>RoBERTa</a:t>
            </a:r>
            <a:r>
              <a:rPr lang="es-PE" dirty="0"/>
              <a:t>: F1 interno=.7669, Min F1=.4962, F1 sintético=.8619, 278.1M parámetros.</a:t>
            </a:r>
          </a:p>
          <a:p>
            <a:r>
              <a:rPr lang="es-PE" dirty="0"/>
              <a:t>mDeBERTa-v3: INVALID; no debe compararse como resultado válido.</a:t>
            </a:r>
          </a:p>
          <a:p>
            <a:endParaRPr lang="es-PE" dirty="0"/>
          </a:p>
          <a:p>
            <a:r>
              <a:rPr lang="es-PE" dirty="0"/>
              <a:t>Gráfico 1: comparación principal F1-macro.</a:t>
            </a:r>
          </a:p>
          <a:p>
            <a:r>
              <a:rPr lang="es-PE" dirty="0"/>
              <a:t>Input: model_leaderboard_df.test_f1_macro.</a:t>
            </a:r>
          </a:p>
          <a:p>
            <a:r>
              <a:rPr lang="es-PE" dirty="0"/>
              <a:t>Interpretación: BETO </a:t>
            </a:r>
            <a:r>
              <a:rPr lang="es-PE" dirty="0" err="1"/>
              <a:t>cased</a:t>
            </a:r>
            <a:r>
              <a:rPr lang="es-PE" dirty="0"/>
              <a:t> tiene el mayor F1 interno, por eso lidera el criterio principal.</a:t>
            </a:r>
          </a:p>
          <a:p>
            <a:endParaRPr lang="es-PE" dirty="0"/>
          </a:p>
          <a:p>
            <a:r>
              <a:rPr lang="es-PE" dirty="0"/>
              <a:t>Gráfico 2: robustez de la clase más débil.</a:t>
            </a:r>
          </a:p>
          <a:p>
            <a:r>
              <a:rPr lang="es-PE" dirty="0"/>
              <a:t>Input: model_leaderboard_df.min_class_f1.</a:t>
            </a:r>
          </a:p>
          <a:p>
            <a:r>
              <a:rPr lang="es-PE" dirty="0"/>
              <a:t>Interpretación: BETO </a:t>
            </a:r>
            <a:r>
              <a:rPr lang="es-PE" dirty="0" err="1"/>
              <a:t>cased</a:t>
            </a:r>
            <a:r>
              <a:rPr lang="es-PE" dirty="0"/>
              <a:t> también tiene la mejor peor-clase, lo que evita elegir un modelo que abandona una categoría.</a:t>
            </a:r>
          </a:p>
          <a:p>
            <a:endParaRPr lang="es-PE" dirty="0"/>
          </a:p>
          <a:p>
            <a:r>
              <a:rPr lang="es-PE" dirty="0"/>
              <a:t>Gráfico 3: separabilidad multiclase.</a:t>
            </a:r>
          </a:p>
          <a:p>
            <a:r>
              <a:rPr lang="es-PE" dirty="0"/>
              <a:t>Input: </a:t>
            </a:r>
            <a:r>
              <a:rPr lang="es-PE" dirty="0" err="1"/>
              <a:t>model_leaderboard_df.test_auc_roc_macro_ovr</a:t>
            </a:r>
            <a:r>
              <a:rPr lang="es-PE" dirty="0"/>
              <a:t>.</a:t>
            </a:r>
          </a:p>
          <a:p>
            <a:r>
              <a:rPr lang="es-PE" dirty="0"/>
              <a:t>Interpretación: AUC es alto en los modelos válidos, pero complementario. No gobierna la decisión.</a:t>
            </a:r>
          </a:p>
          <a:p>
            <a:endParaRPr lang="es-PE" dirty="0"/>
          </a:p>
          <a:p>
            <a:r>
              <a:rPr lang="es-PE" dirty="0"/>
              <a:t>Términos técnicos:</a:t>
            </a:r>
          </a:p>
          <a:p>
            <a:r>
              <a:rPr lang="es-PE" dirty="0"/>
              <a:t>Parámetros: cantidad de pesos del modelo. Más parámetros suelen implicar mayor costo de memoria y entrenamiento.</a:t>
            </a:r>
          </a:p>
          <a:p>
            <a:r>
              <a:rPr lang="es-PE" dirty="0"/>
              <a:t>F1 sintético externo: desempeño en external_synthetic_curated_test.csv.</a:t>
            </a:r>
          </a:p>
          <a:p>
            <a:r>
              <a:rPr lang="es-PE" dirty="0"/>
              <a:t>INVALID: corrida numéricamente fallida. No significa que el modelo sea malo.</a:t>
            </a:r>
          </a:p>
          <a:p>
            <a:endParaRPr lang="es-PE" dirty="0"/>
          </a:p>
          <a:p>
            <a:r>
              <a:rPr lang="es-PE" dirty="0"/>
              <a:t>Referencia al código:</a:t>
            </a:r>
          </a:p>
          <a:p>
            <a:r>
              <a:rPr lang="es-PE" dirty="0" err="1"/>
              <a:t>Benchmark</a:t>
            </a:r>
            <a:r>
              <a:rPr lang="es-PE" dirty="0"/>
              <a:t>: sección 25. Celda 80, </a:t>
            </a:r>
            <a:r>
              <a:rPr lang="es-PE" dirty="0" err="1"/>
              <a:t>execution_count</a:t>
            </a:r>
            <a:r>
              <a:rPr lang="es-PE" dirty="0"/>
              <a:t> 46. Buscar: </a:t>
            </a:r>
            <a:r>
              <a:rPr lang="es-PE" dirty="0" err="1"/>
              <a:t>def</a:t>
            </a:r>
            <a:r>
              <a:rPr lang="es-PE" dirty="0"/>
              <a:t> </a:t>
            </a:r>
            <a:r>
              <a:rPr lang="es-PE" dirty="0" err="1"/>
              <a:t>tokenize_for_candidate</a:t>
            </a:r>
            <a:r>
              <a:rPr lang="es-PE" dirty="0"/>
              <a:t>(</a:t>
            </a:r>
          </a:p>
          <a:p>
            <a:r>
              <a:rPr lang="es-PE" dirty="0" err="1"/>
              <a:t>Leaderboard</a:t>
            </a:r>
            <a:r>
              <a:rPr lang="es-PE" dirty="0"/>
              <a:t>: sección 25. Celda 81, </a:t>
            </a:r>
            <a:r>
              <a:rPr lang="es-PE" dirty="0" err="1"/>
              <a:t>execution_count</a:t>
            </a:r>
            <a:r>
              <a:rPr lang="es-PE" dirty="0"/>
              <a:t> 47. Buscar: </a:t>
            </a:r>
            <a:r>
              <a:rPr lang="es-PE" dirty="0" err="1"/>
              <a:t>display</a:t>
            </a:r>
            <a:r>
              <a:rPr lang="es-PE" dirty="0"/>
              <a:t>(</a:t>
            </a:r>
            <a:r>
              <a:rPr lang="es-PE" dirty="0" err="1"/>
              <a:t>model_leaderboard_df</a:t>
            </a:r>
            <a:r>
              <a:rPr lang="es-PE" dirty="0"/>
              <a:t>)</a:t>
            </a:r>
          </a:p>
          <a:p>
            <a:r>
              <a:rPr lang="es-PE" dirty="0"/>
              <a:t>Selección del modelo: buscar </a:t>
            </a:r>
            <a:r>
              <a:rPr lang="es-PE" dirty="0" err="1"/>
              <a:t>valid_models</a:t>
            </a:r>
            <a:r>
              <a:rPr lang="es-PE" dirty="0"/>
              <a:t> = </a:t>
            </a:r>
            <a:r>
              <a:rPr lang="es-PE" dirty="0" err="1"/>
              <a:t>model_leaderboard_df</a:t>
            </a:r>
            <a:r>
              <a:rPr lang="es-PE" dirty="0"/>
              <a:t>[ y </a:t>
            </a:r>
            <a:r>
              <a:rPr lang="es-PE" dirty="0" err="1"/>
              <a:t>recommended_row</a:t>
            </a:r>
            <a:r>
              <a:rPr lang="es-PE" dirty="0"/>
              <a:t> = </a:t>
            </a:r>
            <a:r>
              <a:rPr lang="es-PE" dirty="0" err="1"/>
              <a:t>near_best.sort_values</a:t>
            </a:r>
            <a:r>
              <a:rPr lang="es-PE" dirty="0"/>
              <a:t>(</a:t>
            </a:r>
          </a:p>
          <a:p>
            <a:r>
              <a:rPr lang="es-PE" dirty="0"/>
              <a:t>Salida: </a:t>
            </a:r>
            <a:r>
              <a:rPr lang="es-PE" dirty="0" err="1"/>
              <a:t>print</a:t>
            </a:r>
            <a:r>
              <a:rPr lang="es-PE" dirty="0"/>
              <a:t>("Modelo sugerido:", </a:t>
            </a:r>
            <a:r>
              <a:rPr lang="es-PE" dirty="0" err="1"/>
              <a:t>recommended_model</a:t>
            </a:r>
            <a:r>
              <a:rPr lang="es-PE" dirty="0"/>
              <a:t>)</a:t>
            </a:r>
          </a:p>
          <a:p>
            <a:endParaRPr lang="es-PE" dirty="0"/>
          </a:p>
          <a:p>
            <a:r>
              <a:rPr lang="es-PE" dirty="0"/>
              <a:t>Conclusión para defender:</a:t>
            </a:r>
          </a:p>
          <a:p>
            <a:r>
              <a:rPr lang="es-PE" dirty="0"/>
              <a:t>BETO </a:t>
            </a:r>
            <a:r>
              <a:rPr lang="es-PE" dirty="0" err="1"/>
              <a:t>cased</a:t>
            </a:r>
            <a:r>
              <a:rPr lang="es-PE" dirty="0"/>
              <a:t> es sugerido porque gana el criterio principal interno, mejora la peor clase y tiene menor costo que XLM-R. XLM-R sigue siendo un competidor relevante porque gana el </a:t>
            </a:r>
            <a:r>
              <a:rPr lang="es-PE" dirty="0" err="1"/>
              <a:t>benchmark</a:t>
            </a:r>
            <a:r>
              <a:rPr lang="es-PE" dirty="0"/>
              <a:t> sintético externo.</a:t>
            </a:r>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s-PE"/>
          </a:p>
        </p:txBody>
      </p:sp>
      <p:sp>
        <p:nvSpPr>
          <p:cNvPr id="3" name="Notes Placeholder 2"/>
          <p:cNvSpPr>
            <a:spLocks noGrp="1"/>
          </p:cNvSpPr>
          <p:nvPr>
            <p:ph type="body" idx="1"/>
          </p:nvPr>
        </p:nvSpPr>
        <p:spPr/>
        <p:txBody>
          <a:bodyPr/>
          <a:lstStyle/>
          <a:p>
            <a:r>
              <a:rPr lang="es-PE"/>
              <a:t>Slide 14 — Evaluación externa: evidencia y cautela metodológica</a:t>
            </a:r>
          </a:p>
          <a:p>
            <a:endParaRPr lang="es-PE"/>
          </a:p>
          <a:p>
            <a:r>
              <a:rPr lang="es-PE"/>
              <a:t>Objetivo del slide:</a:t>
            </a:r>
          </a:p>
          <a:p>
            <a:r>
              <a:rPr lang="es-PE"/>
              <a:t>Explicar que se evaluó el modelo con conjuntos externos, pero que la evidencia humana debe interpretarse con cuidado hasta demostrar que realmente es independiente del corpus principal.</a:t>
            </a:r>
          </a:p>
          <a:p>
            <a:endParaRPr lang="es-PE"/>
          </a:p>
          <a:p>
            <a:r>
              <a:rPr lang="es-PE"/>
              <a:t>Idea principal para decir en voz alta:</a:t>
            </a:r>
          </a:p>
          <a:p>
            <a:r>
              <a:rPr lang="es-PE"/>
              <a:t>Este slide no busca descalificar el resultado humano. Al contrario, muestra que el resultado es muy potente, pero justamente por ser tan alto necesita una auditoría metodológica. En investigación, una métrica externa solo es defendible si el conjunto externo no comparte textos ni familias semánticas con los datos usados para entrenar, validar o seleccionar el modelo.</a:t>
            </a:r>
          </a:p>
          <a:p>
            <a:endParaRPr lang="es-PE"/>
          </a:p>
          <a:p>
            <a:r>
              <a:rPr lang="es-PE"/>
              <a:t>Benchmarks mostrados en el slide:</a:t>
            </a:r>
          </a:p>
          <a:p>
            <a:r>
              <a:rPr lang="es-PE"/>
              <a:t>1. Benchmark sintético-curado: 550 registros, 50 por clase.</a:t>
            </a:r>
          </a:p>
          <a:p>
            <a:r>
              <a:rPr lang="es-PE"/>
              <a:t>2. Benchmark humano real: 4,506 registros.</a:t>
            </a:r>
          </a:p>
          <a:p>
            <a:r>
              <a:rPr lang="es-PE"/>
              <a:t>3. Prueba humana cualitativa: 1 ejemplo por cada una de las 11 clases.</a:t>
            </a:r>
          </a:p>
          <a:p>
            <a:endParaRPr lang="es-PE"/>
          </a:p>
          <a:p>
            <a:r>
              <a:rPr lang="es-PE"/>
              <a:t>Input del benchmark sintético-curado:</a:t>
            </a:r>
          </a:p>
          <a:p>
            <a:r>
              <a:rPr lang="es-PE"/>
              <a:t>Archivo external_synthetic_curated_test.csv, con columnas mensaje_real y clasificacion.</a:t>
            </a:r>
          </a:p>
          <a:p>
            <a:r>
              <a:rPr lang="es-PE"/>
              <a:t>No se usa para entrenar. Se usa para evaluar si el modelo generaliza a textos sintéticos-curados externos.</a:t>
            </a:r>
          </a:p>
          <a:p>
            <a:endParaRPr lang="es-PE"/>
          </a:p>
          <a:p>
            <a:r>
              <a:rPr lang="es-PE"/>
              <a:t>Resultado sintético-curado del modelo principal:</a:t>
            </a:r>
          </a:p>
          <a:p>
            <a:r>
              <a:rPr lang="es-PE"/>
              <a:t>F1 principal = 0.8265.</a:t>
            </a:r>
          </a:p>
          <a:p>
            <a:r>
              <a:rPr lang="es-PE"/>
              <a:t>Min F1 = 0.5430.</a:t>
            </a:r>
          </a:p>
          <a:p>
            <a:r>
              <a:rPr lang="es-PE"/>
              <a:t>Lectura: el modelo generaliza mejor que en algunas clases del test interno, pero todavía tiene clases débiles. El Min F1 indica que al menos una clase tiene desempeño considerablemente menor que el promedio.</a:t>
            </a:r>
          </a:p>
          <a:p>
            <a:endParaRPr lang="es-PE"/>
          </a:p>
          <a:p>
            <a:r>
              <a:rPr lang="es-PE"/>
              <a:t>Input del benchmark humano:</a:t>
            </a:r>
          </a:p>
          <a:p>
            <a:r>
              <a:rPr lang="es-PE"/>
              <a:t>Archivo external_human_test.csv, con 4,506 registros.</a:t>
            </a:r>
          </a:p>
          <a:p>
            <a:r>
              <a:rPr lang="es-PE"/>
              <a:t>Columnas esperadas: mensaje_real, clasificacion, fuente, revisor, notas e id_slot.</a:t>
            </a:r>
          </a:p>
          <a:p>
            <a:r>
              <a:rPr lang="es-PE"/>
              <a:t>Este archivo debe representar mensajes humanos reales, anonimizados y revisados.</a:t>
            </a:r>
          </a:p>
          <a:p>
            <a:endParaRPr lang="es-PE"/>
          </a:p>
          <a:p>
            <a:r>
              <a:rPr lang="es-PE"/>
              <a:t>Resultado humano del modelo principal:</a:t>
            </a:r>
          </a:p>
          <a:p>
            <a:r>
              <a:rPr lang="es-PE"/>
              <a:t>F1 principal = 0.9938.</a:t>
            </a:r>
          </a:p>
          <a:p>
            <a:r>
              <a:rPr lang="es-PE"/>
              <a:t>Min F1 = 0.9828.</a:t>
            </a:r>
          </a:p>
          <a:p>
            <a:r>
              <a:rPr lang="es-PE"/>
              <a:t>Lectura: el resultado es extremadamente alto. Si el conjunto es completamente independiente, sería evidencia muy fuerte de generalización. Pero como el resultado es casi perfecto, se debe auditar si hay solapamiento exacto o similitud alta con el corpus principal.</a:t>
            </a:r>
          </a:p>
          <a:p>
            <a:endParaRPr lang="es-PE"/>
          </a:p>
          <a:p>
            <a:r>
              <a:rPr lang="es-PE"/>
              <a:t>Prueba una por tipo:</a:t>
            </a:r>
          </a:p>
          <a:p>
            <a:r>
              <a:rPr lang="es-PE"/>
              <a:t>El notebook selecciona un mensaje humano por cada una de las 11 clases. En esta muestra cualitativa se obtuvo 10/11. La falla estuvo en suplantacion_financiera. Esta prueba sirve para explicar ejemplos concretos, pero no reemplaza las métricas sobre los 4,506 registros.</a:t>
            </a:r>
          </a:p>
          <a:p>
            <a:endParaRPr lang="es-PE"/>
          </a:p>
          <a:p>
            <a:r>
              <a:rPr lang="es-PE"/>
              <a:t>Qué significa F1 en este slide:</a:t>
            </a:r>
          </a:p>
          <a:p>
            <a:r>
              <a:rPr lang="es-PE"/>
              <a:t>F1 combina precision y recall. Precision responde: de lo que el modelo predijo como una clase, cuánto era correcto. Recall responde: de todo lo que realmente era una clase, cuánto encontró el modelo. F1 resume ambas. F1-macro promedia el F1 de todas las clases con el mismo peso.</a:t>
            </a:r>
          </a:p>
          <a:p>
            <a:endParaRPr lang="es-PE"/>
          </a:p>
          <a:p>
            <a:r>
              <a:rPr lang="es-PE"/>
              <a:t>Qué significa Min F1:</a:t>
            </a:r>
          </a:p>
          <a:p>
            <a:r>
              <a:rPr lang="es-PE"/>
              <a:t>Es el F1 de la clase con peor desempeño. Es importante porque un F1 promedio alto puede ocultar que una clase funciona mal. En el human test, Min F1 = 0.9828, lo que indica que incluso la peor clase salió muy alta. Precisamente por eso se requiere auditoría.</a:t>
            </a:r>
          </a:p>
          <a:p>
            <a:endParaRPr lang="es-PE"/>
          </a:p>
          <a:p>
            <a:r>
              <a:rPr lang="es-PE"/>
              <a:t>Qué significa holdout humano:</a:t>
            </a:r>
          </a:p>
          <a:p>
            <a:r>
              <a:rPr lang="es-PE"/>
              <a:t>Es un conjunto de datos humanos externos que no se usa para entrenar, validar, seleccionar modelo ni ajustar hiperparámetros. Su función es medir desempeño final de forma independiente. Si se usa para tomar decisiones de entrenamiento, deja de ser holdout final.</a:t>
            </a:r>
          </a:p>
          <a:p>
            <a:endParaRPr lang="es-PE"/>
          </a:p>
          <a:p>
            <a:r>
              <a:rPr lang="es-PE"/>
              <a:t>Qué significa leakage:</a:t>
            </a:r>
          </a:p>
          <a:p>
            <a:r>
              <a:rPr lang="es-PE"/>
              <a:t>Leakage es contaminación entre entrenamiento y evaluación. Ocurre cuando información del conjunto de evaluación aparece directa o indirectamente en entrenamiento. Puede ser exacto, si el mismo texto aparece en ambos; o semántico, si aparecen variantes muy parecidas de la misma familia.</a:t>
            </a:r>
          </a:p>
          <a:p>
            <a:endParaRPr lang="es-PE"/>
          </a:p>
          <a:p>
            <a:r>
              <a:rPr lang="es-PE"/>
              <a:t>Qué significa solapamiento por hash:</a:t>
            </a:r>
          </a:p>
          <a:p>
            <a:r>
              <a:rPr lang="es-PE"/>
              <a:t>Un hash es una huella digital del texto. Si dos mensajes tienen el mismo hash después de normalizar, se consideran el mismo texto exacto. Si un mensaje del human test tiene el mismo hash que uno de train/validation/test, hay solapamiento exacto.</a:t>
            </a:r>
          </a:p>
          <a:p>
            <a:endParaRPr lang="es-PE"/>
          </a:p>
          <a:p>
            <a:r>
              <a:rPr lang="es-PE"/>
              <a:t>Qué significa solapamiento por similitud:</a:t>
            </a:r>
          </a:p>
          <a:p>
            <a:r>
              <a:rPr lang="es-PE"/>
              <a:t>Dos textos pueden no ser idénticos pero ser casi la misma plantilla. Ejemplo: cambiar BCP por Interbank, o S/18 por S/20. Por eso también se recomienda una auditoría por similitud, por ejemplo con TF-IDF de caracteres y cosine similarity.</a:t>
            </a:r>
          </a:p>
          <a:p>
            <a:endParaRPr lang="es-PE"/>
          </a:p>
          <a:p>
            <a:r>
              <a:rPr lang="es-PE"/>
              <a:t>Por qué aparece la alerta 4,132 + 374 = 4,506:</a:t>
            </a:r>
          </a:p>
          <a:p>
            <a:r>
              <a:rPr lang="es-PE"/>
              <a:t>En el dataset principal existen 4,132 registros con source_type contenido_agregado_v6 y 374 con source_type contenido_actualizado_v6. Su suma es 4,506, exactamente el tamaño del external_human_test.csv. Esta coincidencia numérica no demuestra leakage por sí sola, pero es una señal suficiente para exigir una auditoría antes de presentar F1=.9938 como evidencia externa independiente.</a:t>
            </a:r>
          </a:p>
          <a:p>
            <a:endParaRPr lang="es-PE"/>
          </a:p>
          <a:p>
            <a:r>
              <a:rPr lang="es-PE"/>
              <a:t>Cómo explicar el código mínimo de auditoría del slide:</a:t>
            </a:r>
          </a:p>
          <a:p>
            <a:r>
              <a:rPr lang="es-PE"/>
              <a:t>human_hashes = set(hash(human["mensaje_real"])) crea las huellas de todos los mensajes humanos.</a:t>
            </a:r>
          </a:p>
          <a:p>
            <a:r>
              <a:rPr lang="es-PE"/>
              <a:t>dev_hashes = set(hash(train+validation+test)) crea las huellas de todos los mensajes usados en el experimento principal.</a:t>
            </a:r>
          </a:p>
          <a:p>
            <a:r>
              <a:rPr lang="es-PE"/>
              <a:t>overlap = human_hashes &amp; dev_hashes calcula la intersección.</a:t>
            </a:r>
          </a:p>
          <a:p>
            <a:r>
              <a:rPr lang="es-PE"/>
              <a:t>assert len(overlap) == 0 obliga a que no exista ningún texto exacto repetido.</a:t>
            </a:r>
          </a:p>
          <a:p>
            <a:r>
              <a:rPr lang="es-PE"/>
              <a:t>Este código cubre solapamiento exacto. Para auditoría completa debe agregarse similitud semántica o de caracteres.</a:t>
            </a:r>
          </a:p>
          <a:p>
            <a:endParaRPr lang="es-PE"/>
          </a:p>
          <a:p>
            <a:r>
              <a:rPr lang="es-PE"/>
              <a:t>Código ampliado recomendado para explicar si preguntan cómo lo implementaríamos:</a:t>
            </a:r>
          </a:p>
          <a:p>
            <a:r>
              <a:rPr lang="es-PE"/>
              <a:t>1. Calcular message_hash para external_human_test.csv usando la misma función del notebook.</a:t>
            </a:r>
          </a:p>
          <a:p>
            <a:r>
              <a:rPr lang="es-PE"/>
              <a:t>2. Calcular message_hash para train_df, validation_df y test_df.</a:t>
            </a:r>
          </a:p>
          <a:p>
            <a:r>
              <a:rPr lang="es-PE"/>
              <a:t>3. Verificar que la intersección sea cero.</a:t>
            </a:r>
          </a:p>
          <a:p>
            <a:r>
              <a:rPr lang="es-PE"/>
              <a:t>4. Vectorizar textos con TF-IDF char n-grams.</a:t>
            </a:r>
          </a:p>
          <a:p>
            <a:r>
              <a:rPr lang="es-PE"/>
              <a:t>5. Calcular similitud coseno entre human test y development.</a:t>
            </a:r>
          </a:p>
          <a:p>
            <a:r>
              <a:rPr lang="es-PE"/>
              <a:t>6. Revisar pares con similitud alta, por ejemplo &gt;= 0.85.</a:t>
            </a:r>
          </a:p>
          <a:p>
            <a:r>
              <a:rPr lang="es-PE"/>
              <a:t>7. Si existen coincidencias o pares casi idénticos, excluirlos del human holdout o moverlos a desarrollo.</a:t>
            </a:r>
          </a:p>
          <a:p>
            <a:endParaRPr lang="es-PE"/>
          </a:p>
          <a:p>
            <a:r>
              <a:rPr lang="es-PE"/>
              <a:t>Interpretación de la tabla del slide:</a:t>
            </a:r>
          </a:p>
          <a:p>
            <a:r>
              <a:rPr lang="es-PE"/>
              <a:t>- Sintético-curado: es externo al corpus principal, pero sigue siendo sintético. Su F1=.8265 es útil para comparar generalización sintética.</a:t>
            </a:r>
          </a:p>
          <a:p>
            <a:r>
              <a:rPr lang="es-PE"/>
              <a:t>- Humano real: su F1=.9938 es muy alto. Puede ser excelente evidencia solo después de auditar independencia.</a:t>
            </a:r>
          </a:p>
          <a:p>
            <a:r>
              <a:rPr lang="es-PE"/>
              <a:t>- Una prueba por tipo: 11 ejemplos cualitativos, 10/11 correctos. Sirve para explicar casos, no para concluir estadísticamente.</a:t>
            </a:r>
          </a:p>
          <a:p>
            <a:endParaRPr lang="es-PE"/>
          </a:p>
          <a:p>
            <a:r>
              <a:rPr lang="es-PE"/>
              <a:t>Posible pregunta del profesor: ¿Podemos afirmar que el modelo generaliza al mundo real?</a:t>
            </a:r>
          </a:p>
          <a:p>
            <a:r>
              <a:rPr lang="es-PE"/>
              <a:t>Respuesta recomendada: Todavía con cautela. El human test muestra un resultado muy alto, pero antes de declararlo como generalización real debemos demostrar que no comparte textos ni familias con los datos del corpus principal. Si la auditoría sale limpia, entonces sí sería una evidencia fuerte.</a:t>
            </a:r>
          </a:p>
          <a:p>
            <a:endParaRPr lang="es-PE"/>
          </a:p>
          <a:p>
            <a:r>
              <a:rPr lang="es-PE"/>
              <a:t>Posible pregunta del profesor: ¿Por qué no basta con que external_human_test.csv sea un archivo separado?</a:t>
            </a:r>
          </a:p>
          <a:p>
            <a:r>
              <a:rPr lang="es-PE"/>
              <a:t>Respuesta: Porque un archivo separado puede contener textos que ya fueron agregados al dataset principal. Lo que importa no es solo el nombre del archivo, sino que los mensajes y sus familias no hayan participado en train, validation ni test interno.</a:t>
            </a:r>
          </a:p>
          <a:p>
            <a:endParaRPr lang="es-PE"/>
          </a:p>
          <a:p>
            <a:r>
              <a:rPr lang="es-PE"/>
              <a:t>Posible pregunta del profesor: ¿Qué pasa si se detecta overlap?</a:t>
            </a:r>
          </a:p>
          <a:p>
            <a:r>
              <a:rPr lang="es-PE"/>
              <a:t>Respuesta: Si hay overlap exacto o similitud muy alta, esos registros no deben usarse como holdout humano. Deben excluirse del test humano o reclasificarse como parte de desarrollo. Luego se debe construir un nuevo holdout humano sellado.</a:t>
            </a:r>
          </a:p>
          <a:p>
            <a:endParaRPr lang="es-PE"/>
          </a:p>
          <a:p>
            <a:r>
              <a:rPr lang="es-PE"/>
              <a:t>Posible pregunta del profesor: ¿Por qué el benchmark sintético puede tener menor F1 que el humano?</a:t>
            </a:r>
          </a:p>
          <a:p>
            <a:r>
              <a:rPr lang="es-PE"/>
              <a:t>Respuesta: Puede ocurrir si el benchmark sintético fue diseñado con casos más contrastivos o difíciles, o si el human test tiene mensajes más claros o más cercanos al entrenamiento. Por eso no basta mirar el número; se debe revisar independencia, dificultad y composición.</a:t>
            </a:r>
          </a:p>
          <a:p>
            <a:endParaRPr lang="es-PE"/>
          </a:p>
          <a:p>
            <a:r>
              <a:rPr lang="es-PE"/>
              <a:t>Referencia al notebook:</a:t>
            </a:r>
          </a:p>
          <a:p>
            <a:r>
              <a:rPr lang="es-PE"/>
              <a:t>- Sección 26: Evaluaciones externas y prueba humana cualitativa por tipo. Celda con execution_count 48. Buscar: print_external_summary.</a:t>
            </a:r>
          </a:p>
          <a:p>
            <a:r>
              <a:rPr lang="es-PE"/>
              <a:t>- En esa sección también buscar: human_one_per_type.</a:t>
            </a:r>
          </a:p>
          <a:p>
            <a:r>
              <a:rPr lang="es-PE"/>
              <a:t>- Para reutilizar hashing, ir a sección 7. Buscar: def message_hash(texto: str) -&gt; str.</a:t>
            </a:r>
          </a:p>
          <a:p>
            <a:r>
              <a:rPr lang="es-PE"/>
              <a:t>- La auditoría completa debe agregarse después de la sección 26, antes de conclusiones y selección final.</a:t>
            </a:r>
          </a:p>
          <a:p>
            <a:endParaRPr lang="es-PE"/>
          </a:p>
          <a:p>
            <a:r>
              <a:rPr lang="es-PE"/>
              <a:t>Input-Proceso-Output para defender el slide:</a:t>
            </a:r>
          </a:p>
          <a:p>
            <a:r>
              <a:rPr lang="es-PE"/>
              <a:t>Input: external_synthetic_curated_test.csv y external_human_test.csv.</a:t>
            </a:r>
          </a:p>
          <a:p>
            <a:r>
              <a:rPr lang="es-PE"/>
              <a:t>Proceso: cargar los archivos, validar columnas/clases, ejecutar Trainer.predict con el modelo entrenado, calcular F1, Min F1 y AUC; después realizar auditoría recomendada por hash y similitud.</a:t>
            </a:r>
          </a:p>
          <a:p>
            <a:r>
              <a:rPr lang="es-PE"/>
              <a:t>Output: métricas externas, prueba cualitativa una por tipo y decisión metodológica sobre si el human test puede considerarse holdout final.</a:t>
            </a:r>
          </a:p>
          <a:p>
            <a:endParaRPr lang="es-PE"/>
          </a:p>
          <a:p>
            <a:r>
              <a:rPr lang="es-PE"/>
              <a:t>Mensaje final del slide:</a:t>
            </a:r>
          </a:p>
          <a:p>
            <a:r>
              <a:rPr lang="es-PE"/>
              <a:t>El benchmark humano tiene un resultado muy alto y potencialmente muy valioso, pero solo debe presentarse como validación externa independiente si se demuestra que no existe solapamiento exacto ni semántico con el corpus principal. La estructura correcta es: train/validation/test interno + benchmark sintético + human holdout final auditado.</a:t>
            </a:r>
          </a:p>
          <a:p>
            <a:endParaRPr lang="es-PE"/>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s-PE"/>
          </a:p>
        </p:txBody>
      </p:sp>
      <p:sp>
        <p:nvSpPr>
          <p:cNvPr id="3" name="Notes Placeholder 2"/>
          <p:cNvSpPr>
            <a:spLocks noGrp="1"/>
          </p:cNvSpPr>
          <p:nvPr>
            <p:ph type="body" idx="1"/>
          </p:nvPr>
        </p:nvSpPr>
        <p:spPr/>
        <p:txBody>
          <a:bodyPr/>
          <a:lstStyle/>
          <a:p>
            <a:r>
              <a:rPr lang="es-PE" dirty="0"/>
              <a:t>Objetivo del </a:t>
            </a:r>
            <a:r>
              <a:rPr lang="es-PE" dirty="0" err="1"/>
              <a:t>slide</a:t>
            </a:r>
            <a:r>
              <a:rPr lang="es-PE" dirty="0"/>
              <a:t>:</a:t>
            </a:r>
          </a:p>
          <a:p>
            <a:r>
              <a:rPr lang="es-PE" dirty="0"/>
              <a:t>Cerrar la sustentación con la decisión actual, sus límites de validez y los próximos pasos de investigación.</a:t>
            </a:r>
          </a:p>
          <a:p>
            <a:endParaRPr lang="es-PE" dirty="0"/>
          </a:p>
          <a:p>
            <a:r>
              <a:rPr lang="es-PE" dirty="0"/>
              <a:t>Matriz de decisión:</a:t>
            </a:r>
          </a:p>
          <a:p>
            <a:r>
              <a:rPr lang="es-PE" dirty="0"/>
              <a:t>BETO </a:t>
            </a:r>
            <a:r>
              <a:rPr lang="es-PE" dirty="0" err="1"/>
              <a:t>cased</a:t>
            </a:r>
            <a:r>
              <a:rPr lang="es-PE" dirty="0"/>
              <a:t> gana F1 test interno (.8437), peor F1 clase (.6575) y AUC interno (.9920), manteniendo costo bajo: 109.9M parámetros.</a:t>
            </a:r>
          </a:p>
          <a:p>
            <a:r>
              <a:rPr lang="es-PE" dirty="0"/>
              <a:t>BETO </a:t>
            </a:r>
            <a:r>
              <a:rPr lang="es-PE" dirty="0" err="1"/>
              <a:t>uncased</a:t>
            </a:r>
            <a:r>
              <a:rPr lang="es-PE" dirty="0"/>
              <a:t> tiene costo similar pero menor F1 interno y peor clase.</a:t>
            </a:r>
          </a:p>
          <a:p>
            <a:r>
              <a:rPr lang="es-PE" dirty="0"/>
              <a:t>XLM-R tiene mejor externo sintético (.8619), pero mayor costo: 278.1M parámetros.</a:t>
            </a:r>
          </a:p>
          <a:p>
            <a:endParaRPr lang="es-PE" dirty="0"/>
          </a:p>
          <a:p>
            <a:r>
              <a:rPr lang="es-PE" dirty="0"/>
              <a:t>Conclusión actual:</a:t>
            </a:r>
          </a:p>
          <a:p>
            <a:r>
              <a:rPr lang="es-PE" dirty="0"/>
              <a:t>BETO </a:t>
            </a:r>
            <a:r>
              <a:rPr lang="es-PE" dirty="0" err="1"/>
              <a:t>cased</a:t>
            </a:r>
            <a:r>
              <a:rPr lang="es-PE" dirty="0"/>
              <a:t> es el candidato recomendado por el </a:t>
            </a:r>
            <a:r>
              <a:rPr lang="es-PE" dirty="0" err="1"/>
              <a:t>benchmark</a:t>
            </a:r>
            <a:r>
              <a:rPr lang="es-PE" dirty="0"/>
              <a:t> interno. XLM-R es el principal competidor por su mejor desempeño en el </a:t>
            </a:r>
            <a:r>
              <a:rPr lang="es-PE" dirty="0" err="1"/>
              <a:t>benchmark</a:t>
            </a:r>
            <a:r>
              <a:rPr lang="es-PE" dirty="0"/>
              <a:t> sintético externo. La selección definitiva depende de auditar el human </a:t>
            </a:r>
            <a:r>
              <a:rPr lang="es-PE" dirty="0" err="1"/>
              <a:t>holdout</a:t>
            </a:r>
            <a:r>
              <a:rPr lang="es-PE" dirty="0"/>
              <a:t> y ejecutar </a:t>
            </a:r>
            <a:r>
              <a:rPr lang="es-PE" dirty="0" err="1"/>
              <a:t>multisemilla</a:t>
            </a:r>
            <a:r>
              <a:rPr lang="es-PE" dirty="0"/>
              <a:t>.</a:t>
            </a:r>
          </a:p>
          <a:p>
            <a:endParaRPr lang="es-PE" dirty="0"/>
          </a:p>
          <a:p>
            <a:r>
              <a:rPr lang="es-PE" dirty="0"/>
              <a:t>Próximos pasos explicados:</a:t>
            </a:r>
          </a:p>
          <a:p>
            <a:r>
              <a:rPr lang="es-PE" dirty="0"/>
              <a:t>1. Auditar external_human_test.csv por hash y similitud: confirma si es realmente externo.</a:t>
            </a:r>
          </a:p>
          <a:p>
            <a:r>
              <a:rPr lang="es-PE" dirty="0"/>
              <a:t>2. Ejecutar 3 semillas para BETO </a:t>
            </a:r>
            <a:r>
              <a:rPr lang="es-PE" dirty="0" err="1"/>
              <a:t>cased</a:t>
            </a:r>
            <a:r>
              <a:rPr lang="es-PE" dirty="0"/>
              <a:t> y XLM-R: mide estabilidad estadística.</a:t>
            </a:r>
          </a:p>
          <a:p>
            <a:r>
              <a:rPr lang="es-PE" dirty="0"/>
              <a:t>3. Reentrenar o estabilizar </a:t>
            </a:r>
            <a:r>
              <a:rPr lang="es-PE" dirty="0" err="1"/>
              <a:t>mDeBERTa</a:t>
            </a:r>
            <a:r>
              <a:rPr lang="es-PE" dirty="0"/>
              <a:t>: la corrida actual es inválida, no concluyente.</a:t>
            </a:r>
          </a:p>
          <a:p>
            <a:r>
              <a:rPr lang="es-PE" dirty="0"/>
              <a:t>4. Reforzar </a:t>
            </a:r>
            <a:r>
              <a:rPr lang="es-PE" dirty="0" err="1"/>
              <a:t>hard</a:t>
            </a:r>
            <a:r>
              <a:rPr lang="es-PE" dirty="0"/>
              <a:t> negatives en legítimo, financiera y entidad/servicio: son fronteras débiles.</a:t>
            </a:r>
          </a:p>
          <a:p>
            <a:r>
              <a:rPr lang="es-PE" dirty="0"/>
              <a:t>5. Definir umbral operativo: necesario si se propone Human-in-</a:t>
            </a:r>
            <a:r>
              <a:rPr lang="es-PE" dirty="0" err="1"/>
              <a:t>the</a:t>
            </a:r>
            <a:r>
              <a:rPr lang="es-PE" dirty="0"/>
              <a:t>-Loop.</a:t>
            </a:r>
          </a:p>
          <a:p>
            <a:endParaRPr lang="es-PE" dirty="0"/>
          </a:p>
          <a:p>
            <a:r>
              <a:rPr lang="es-PE" dirty="0"/>
              <a:t>Términos técnicos:</a:t>
            </a:r>
          </a:p>
          <a:p>
            <a:r>
              <a:rPr lang="es-PE" dirty="0" err="1"/>
              <a:t>Multisemilla</a:t>
            </a:r>
            <a:r>
              <a:rPr lang="es-PE" dirty="0"/>
              <a:t>: repetir entrenamiento con diferentes semillas para estimar variabilidad.</a:t>
            </a:r>
          </a:p>
          <a:p>
            <a:r>
              <a:rPr lang="es-PE" dirty="0"/>
              <a:t>Hard negative: ejemplo difícil que se parece a otra clase pero pertenece a la clase correcta.</a:t>
            </a:r>
          </a:p>
          <a:p>
            <a:r>
              <a:rPr lang="es-PE" dirty="0"/>
              <a:t>Holdout sellado: conjunto final que no se usa para tomar decisiones de entrenamiento o selección.</a:t>
            </a:r>
          </a:p>
          <a:p>
            <a:endParaRPr lang="es-PE" dirty="0"/>
          </a:p>
          <a:p>
            <a:r>
              <a:rPr lang="es-PE" dirty="0"/>
              <a:t>Referencia al código:</a:t>
            </a:r>
          </a:p>
          <a:p>
            <a:r>
              <a:rPr lang="es-PE" dirty="0" err="1"/>
              <a:t>Leaderboard</a:t>
            </a:r>
            <a:r>
              <a:rPr lang="es-PE" dirty="0"/>
              <a:t> y selección: sección 25. Celda 81, </a:t>
            </a:r>
            <a:r>
              <a:rPr lang="es-PE" dirty="0" err="1"/>
              <a:t>execution_count</a:t>
            </a:r>
            <a:r>
              <a:rPr lang="es-PE" dirty="0"/>
              <a:t> 47. Buscar: </a:t>
            </a:r>
            <a:r>
              <a:rPr lang="es-PE" dirty="0" err="1"/>
              <a:t>model_leaderboard_df</a:t>
            </a:r>
            <a:endParaRPr lang="es-PE" dirty="0"/>
          </a:p>
          <a:p>
            <a:r>
              <a:rPr lang="es-PE" dirty="0"/>
              <a:t>Modelo sugerido: buscar </a:t>
            </a:r>
            <a:r>
              <a:rPr lang="es-PE" dirty="0" err="1"/>
              <a:t>print</a:t>
            </a:r>
            <a:r>
              <a:rPr lang="es-PE" dirty="0"/>
              <a:t>("Modelo sugerido:", </a:t>
            </a:r>
            <a:r>
              <a:rPr lang="es-PE" dirty="0" err="1"/>
              <a:t>recommended_model</a:t>
            </a:r>
            <a:r>
              <a:rPr lang="es-PE" dirty="0"/>
              <a:t>)</a:t>
            </a:r>
          </a:p>
          <a:p>
            <a:r>
              <a:rPr lang="es-PE" dirty="0" err="1"/>
              <a:t>Multisemilla</a:t>
            </a:r>
            <a:r>
              <a:rPr lang="es-PE" dirty="0"/>
              <a:t>: sección 24. Celda 78, </a:t>
            </a:r>
            <a:r>
              <a:rPr lang="es-PE" dirty="0" err="1"/>
              <a:t>execution_count</a:t>
            </a:r>
            <a:r>
              <a:rPr lang="es-PE" dirty="0"/>
              <a:t> 45. Buscar: </a:t>
            </a:r>
            <a:r>
              <a:rPr lang="es-PE" dirty="0" err="1"/>
              <a:t>def</a:t>
            </a:r>
            <a:r>
              <a:rPr lang="es-PE" dirty="0"/>
              <a:t> </a:t>
            </a:r>
            <a:r>
              <a:rPr lang="es-PE" dirty="0" err="1"/>
              <a:t>run_seed_experiment</a:t>
            </a:r>
            <a:r>
              <a:rPr lang="es-PE" dirty="0"/>
              <a:t>(</a:t>
            </a:r>
            <a:r>
              <a:rPr lang="es-PE" dirty="0" err="1"/>
              <a:t>seed</a:t>
            </a:r>
            <a:r>
              <a:rPr lang="es-PE" dirty="0"/>
              <a:t>: </a:t>
            </a:r>
            <a:r>
              <a:rPr lang="es-PE" dirty="0" err="1"/>
              <a:t>int</a:t>
            </a:r>
            <a:r>
              <a:rPr lang="es-PE" dirty="0"/>
              <a:t>) -&gt; </a:t>
            </a:r>
            <a:r>
              <a:rPr lang="es-PE" dirty="0" err="1"/>
              <a:t>dict</a:t>
            </a:r>
            <a:r>
              <a:rPr lang="es-PE" dirty="0"/>
              <a:t>:</a:t>
            </a:r>
          </a:p>
          <a:p>
            <a:r>
              <a:rPr lang="es-PE" dirty="0"/>
              <a:t>Errores y </a:t>
            </a:r>
            <a:r>
              <a:rPr lang="es-PE" dirty="0" err="1"/>
              <a:t>hard</a:t>
            </a:r>
            <a:r>
              <a:rPr lang="es-PE" dirty="0"/>
              <a:t> negatives: sección 19. Celda 58 y sección 22. Celda 70.</a:t>
            </a:r>
          </a:p>
          <a:p>
            <a:endParaRPr lang="es-PE" dirty="0"/>
          </a:p>
          <a:p>
            <a:r>
              <a:rPr lang="es-PE" dirty="0"/>
              <a:t>Respuesta sugerida si preguntan por validez final:</a:t>
            </a:r>
          </a:p>
          <a:p>
            <a:r>
              <a:rPr lang="es-PE" dirty="0"/>
              <a:t>La conclusión es sólida como </a:t>
            </a:r>
            <a:r>
              <a:rPr lang="es-PE" dirty="0" err="1"/>
              <a:t>benchmark</a:t>
            </a:r>
            <a:r>
              <a:rPr lang="es-PE" dirty="0"/>
              <a:t> interno, pero no debe presentarse como definitiva en mundo real hasta auditar el human test y ejecutar </a:t>
            </a:r>
            <a:r>
              <a:rPr lang="es-PE" dirty="0" err="1"/>
              <a:t>multisemilla</a:t>
            </a:r>
            <a:r>
              <a:rPr lang="es-PE" dirty="0"/>
              <a:t>.</a:t>
            </a:r>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3375F5-6398-CC71-50E5-11EE912D4C9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3939E84-CEEC-7DA1-D847-D22E48903E93}"/>
              </a:ext>
            </a:extLst>
          </p:cNvPr>
          <p:cNvSpPr>
            <a:spLocks noGrp="1" noRot="1" noChangeAspect="1"/>
          </p:cNvSpPr>
          <p:nvPr>
            <p:ph type="sldImg"/>
          </p:nvPr>
        </p:nvSpPr>
        <p:spPr/>
        <p:txBody>
          <a:bodyPr/>
          <a:lstStyle/>
          <a:p>
            <a:endParaRPr lang="es-PE"/>
          </a:p>
        </p:txBody>
      </p:sp>
      <p:sp>
        <p:nvSpPr>
          <p:cNvPr id="3" name="Notes Placeholder 2">
            <a:extLst>
              <a:ext uri="{FF2B5EF4-FFF2-40B4-BE49-F238E27FC236}">
                <a16:creationId xmlns:a16="http://schemas.microsoft.com/office/drawing/2014/main" id="{89CCA4B7-91AE-15B2-48AF-B438106CA58F}"/>
              </a:ext>
            </a:extLst>
          </p:cNvPr>
          <p:cNvSpPr>
            <a:spLocks noGrp="1"/>
          </p:cNvSpPr>
          <p:nvPr>
            <p:ph type="body" idx="1"/>
          </p:nvPr>
        </p:nvSpPr>
        <p:spPr/>
        <p:txBody>
          <a:bodyPr/>
          <a:lstStyle/>
          <a:p>
            <a:r>
              <a:rPr lang="es-PE"/>
              <a:t>Objetivo del slide:</a:t>
            </a:r>
          </a:p>
          <a:p>
            <a:r>
              <a:rPr lang="es-PE"/>
              <a:t>Cerrar la presentación y abrir la ronda de preguntas.</a:t>
            </a:r>
          </a:p>
          <a:p>
            <a:endParaRPr lang="es-PE"/>
          </a:p>
          <a:p>
            <a:r>
              <a:rPr lang="es-PE"/>
              <a:t>Mensaje de cierre:</a:t>
            </a:r>
          </a:p>
          <a:p>
            <a:r>
              <a:rPr lang="es-PE"/>
              <a:t>El proyecto no solo entrenó un clasificador. Construyó un protocolo experimental con dataset multiclase, control de leakage por familias, comparación de modelos, análisis por clase, evaluación de confianza, robustez y benchmarks externos.</a:t>
            </a:r>
          </a:p>
          <a:p>
            <a:endParaRPr lang="es-PE"/>
          </a:p>
          <a:p>
            <a:r>
              <a:rPr lang="es-PE"/>
              <a:t>Ideas clave para preguntas:</a:t>
            </a:r>
          </a:p>
          <a:p>
            <a:r>
              <a:rPr lang="es-PE"/>
              <a:t>1. La métrica principal es F1-macro porque todas las clases tienen relevancia.</a:t>
            </a:r>
          </a:p>
          <a:p>
            <a:r>
              <a:rPr lang="es-PE"/>
              <a:t>2. group_id evita que variantes de una misma plantilla aparezcan en más de un split.</a:t>
            </a:r>
          </a:p>
          <a:p>
            <a:r>
              <a:rPr lang="es-PE"/>
              <a:t>3. BETO cased es el candidato sugerido por el test interno.</a:t>
            </a:r>
          </a:p>
          <a:p>
            <a:r>
              <a:rPr lang="es-PE"/>
              <a:t>4. XLM-R sigue siendo relevante por el benchmark sintético externo.</a:t>
            </a:r>
          </a:p>
          <a:p>
            <a:r>
              <a:rPr lang="es-PE"/>
              <a:t>5. mDeBERTa no debe descartarse porque la corrida fue inválida.</a:t>
            </a:r>
          </a:p>
          <a:p>
            <a:r>
              <a:rPr lang="es-PE"/>
              <a:t>6. El human test requiere auditoría de independencia antes de sostener generalización real.</a:t>
            </a:r>
          </a:p>
          <a:p>
            <a:endParaRPr lang="es-PE"/>
          </a:p>
          <a:p>
            <a:r>
              <a:rPr lang="es-PE"/>
              <a:t>Mapa rápido de referencias al notebook:</a:t>
            </a:r>
          </a:p>
          <a:p>
            <a:r>
              <a:rPr lang="es-PE"/>
              <a:t>Configuración/modelos: sección 4, celda 9, buscar MODEL_REGISTRY.</a:t>
            </a:r>
          </a:p>
          <a:p>
            <a:r>
              <a:rPr lang="es-PE"/>
              <a:t>Split seguro: sección 9, celda 20, buscar stratified_group_validation_split.</a:t>
            </a:r>
          </a:p>
          <a:p>
            <a:r>
              <a:rPr lang="es-PE"/>
              <a:t>Tokenización: sección 10, celda 26, buscar AutoTokenizer.</a:t>
            </a:r>
          </a:p>
          <a:p>
            <a:r>
              <a:rPr lang="es-PE"/>
              <a:t>Evaluación interna: sección 16, celda 42, buscar trainer.predict.</a:t>
            </a:r>
          </a:p>
          <a:p>
            <a:r>
              <a:rPr lang="es-PE"/>
              <a:t>Resultados por clase: sección 17, celda 44, buscar classification_report.</a:t>
            </a:r>
          </a:p>
          <a:p>
            <a:r>
              <a:rPr lang="es-PE"/>
              <a:t>Benchmark modelos: sección 25, celda 81, buscar model_leaderboard_df.</a:t>
            </a:r>
          </a:p>
          <a:p>
            <a:r>
              <a:rPr lang="es-PE"/>
              <a:t>Evaluación externa: sección 26, celda 83, buscar print_external_summary.</a:t>
            </a:r>
          </a:p>
          <a:p>
            <a:endParaRPr lang="es-PE"/>
          </a:p>
          <a:p>
            <a:r>
              <a:rPr lang="es-PE"/>
              <a:t>Respuesta final recomendada:</a:t>
            </a:r>
          </a:p>
          <a:p>
            <a:r>
              <a:rPr lang="es-PE"/>
              <a:t>El modelo recomendado actualmente es BETO cased, pero la decisión final de investigación requiere auditar el holdout humano y repetir con múltiples semillas.</a:t>
            </a:r>
          </a:p>
        </p:txBody>
      </p:sp>
      <p:sp>
        <p:nvSpPr>
          <p:cNvPr id="4" name="Slide Number Placeholder 3">
            <a:extLst>
              <a:ext uri="{FF2B5EF4-FFF2-40B4-BE49-F238E27FC236}">
                <a16:creationId xmlns:a16="http://schemas.microsoft.com/office/drawing/2014/main" id="{18057ABF-BADE-CE25-768A-5570111B2095}"/>
              </a:ext>
            </a:extLst>
          </p:cNvPr>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425890471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3.xml"/><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11.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name="Slide 1">
    <p:bg>
      <p:bgPr>
        <a:solidFill>
          <a:srgbClr val="FFFFFF"/>
        </a:solidFill>
        <a:effectLst/>
      </p:bgPr>
    </p:bg>
    <p:spTree>
      <p:nvGrpSpPr>
        <p:cNvPr id="1" name=""/>
        <p:cNvGrpSpPr/>
        <p:nvPr/>
      </p:nvGrpSpPr>
      <p:grpSpPr>
        <a:xfrm>
          <a:off x="0" y="0"/>
          <a:ext cx="0" cy="0"/>
          <a:chOff x="0" y="0"/>
          <a:chExt cx="0" cy="0"/>
        </a:xfrm>
      </p:grpSpPr>
      <p:pic>
        <p:nvPicPr>
          <p:cNvPr id="2" name="Image 0" descr="/mnt/data/ppt_assets/uni_logo.png"/>
          <p:cNvPicPr>
            <a:picLocks noChangeAspect="1"/>
          </p:cNvPicPr>
          <p:nvPr/>
        </p:nvPicPr>
        <p:blipFill>
          <a:blip r:embed="rId3"/>
          <a:stretch>
            <a:fillRect/>
          </a:stretch>
        </p:blipFill>
        <p:spPr>
          <a:xfrm>
            <a:off x="628467" y="1066797"/>
            <a:ext cx="1780179" cy="2240280"/>
          </a:xfrm>
          <a:prstGeom prst="rect">
            <a:avLst/>
          </a:prstGeom>
        </p:spPr>
      </p:pic>
      <p:sp>
        <p:nvSpPr>
          <p:cNvPr id="3" name="Text 0"/>
          <p:cNvSpPr/>
          <p:nvPr/>
        </p:nvSpPr>
        <p:spPr>
          <a:xfrm>
            <a:off x="2873830" y="1746866"/>
            <a:ext cx="6215742" cy="1152182"/>
          </a:xfrm>
          <a:prstGeom prst="rect">
            <a:avLst/>
          </a:prstGeom>
          <a:noFill/>
          <a:ln/>
        </p:spPr>
        <p:txBody>
          <a:bodyPr wrap="square" lIns="0" tIns="0" rIns="0" bIns="0" rtlCol="0" anchor="ctr">
            <a:normAutofit lnSpcReduction="10000"/>
          </a:bodyPr>
          <a:lstStyle/>
          <a:p>
            <a:r>
              <a:rPr lang="es-PE" sz="4000" b="1" kern="0" spc="-73" dirty="0">
                <a:solidFill>
                  <a:srgbClr val="0F172A"/>
                </a:solidFill>
                <a:latin typeface="Carlito" pitchFamily="34" charset="0"/>
                <a:ea typeface="Carlito" pitchFamily="34" charset="-122"/>
                <a:cs typeface="Carlito" pitchFamily="34" charset="-120"/>
              </a:rPr>
              <a:t>Detección Automática de Mensajes Fraudulentos</a:t>
            </a:r>
            <a:endParaRPr lang="es-PE" sz="4000" dirty="0"/>
          </a:p>
        </p:txBody>
      </p:sp>
      <p:sp>
        <p:nvSpPr>
          <p:cNvPr id="4" name="Shape 1"/>
          <p:cNvSpPr/>
          <p:nvPr/>
        </p:nvSpPr>
        <p:spPr>
          <a:xfrm>
            <a:off x="3017519" y="1308460"/>
            <a:ext cx="8749937" cy="0"/>
          </a:xfrm>
          <a:prstGeom prst="line">
            <a:avLst/>
          </a:prstGeom>
          <a:noFill/>
          <a:ln w="25400">
            <a:solidFill>
              <a:srgbClr val="7A0019"/>
            </a:solidFill>
            <a:prstDash val="solid"/>
          </a:ln>
        </p:spPr>
        <p:txBody>
          <a:bodyPr/>
          <a:lstStyle/>
          <a:p>
            <a:endParaRPr lang="es-PE"/>
          </a:p>
        </p:txBody>
      </p:sp>
      <p:sp>
        <p:nvSpPr>
          <p:cNvPr id="7" name="Shape 4"/>
          <p:cNvSpPr/>
          <p:nvPr/>
        </p:nvSpPr>
        <p:spPr>
          <a:xfrm>
            <a:off x="502920" y="6492240"/>
            <a:ext cx="11155680" cy="0"/>
          </a:xfrm>
          <a:prstGeom prst="line">
            <a:avLst/>
          </a:prstGeom>
          <a:noFill/>
          <a:ln w="7620">
            <a:solidFill>
              <a:srgbClr val="7A0019">
                <a:alpha val="45000"/>
              </a:srgbClr>
            </a:solidFill>
            <a:prstDash val="solid"/>
          </a:ln>
        </p:spPr>
        <p:txBody>
          <a:bodyPr/>
          <a:lstStyle/>
          <a:p>
            <a:endParaRPr lang="es-PE"/>
          </a:p>
        </p:txBody>
      </p:sp>
      <p:sp>
        <p:nvSpPr>
          <p:cNvPr id="9" name="Text 6"/>
          <p:cNvSpPr/>
          <p:nvPr/>
        </p:nvSpPr>
        <p:spPr>
          <a:xfrm>
            <a:off x="11320272" y="6537960"/>
            <a:ext cx="365760" cy="182880"/>
          </a:xfrm>
          <a:prstGeom prst="rect">
            <a:avLst/>
          </a:prstGeom>
          <a:noFill/>
          <a:ln/>
        </p:spPr>
        <p:txBody>
          <a:bodyPr wrap="square" lIns="0" tIns="0" rIns="0" bIns="0" rtlCol="0" anchor="ctr"/>
          <a:lstStyle/>
          <a:p>
            <a:pPr marL="0" indent="0" algn="r">
              <a:buNone/>
            </a:pPr>
            <a:r>
              <a:rPr lang="en-US" sz="1400" dirty="0">
                <a:solidFill>
                  <a:srgbClr val="5B5B5B"/>
                </a:solidFill>
                <a:latin typeface="Aptos" pitchFamily="34" charset="0"/>
                <a:ea typeface="Aptos" pitchFamily="34" charset="-122"/>
                <a:cs typeface="Aptos" pitchFamily="34" charset="-120"/>
              </a:rPr>
              <a:t>01</a:t>
            </a:r>
            <a:endParaRPr lang="en-US" sz="1400" dirty="0"/>
          </a:p>
        </p:txBody>
      </p:sp>
      <p:pic>
        <p:nvPicPr>
          <p:cNvPr id="11" name="Imagen 10">
            <a:extLst>
              <a:ext uri="{FF2B5EF4-FFF2-40B4-BE49-F238E27FC236}">
                <a16:creationId xmlns:a16="http://schemas.microsoft.com/office/drawing/2014/main" id="{2859B621-3F38-8856-5117-ABF25C174E42}"/>
              </a:ext>
            </a:extLst>
          </p:cNvPr>
          <p:cNvPicPr>
            <a:picLocks noChangeAspect="1"/>
          </p:cNvPicPr>
          <p:nvPr/>
        </p:nvPicPr>
        <p:blipFill>
          <a:blip r:embed="rId4"/>
          <a:srcRect l="21769" t="7488" b="4401"/>
          <a:stretch>
            <a:fillRect/>
          </a:stretch>
        </p:blipFill>
        <p:spPr>
          <a:xfrm>
            <a:off x="8898643" y="1491341"/>
            <a:ext cx="2787389" cy="404606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5" name="Text 5">
            <a:extLst>
              <a:ext uri="{FF2B5EF4-FFF2-40B4-BE49-F238E27FC236}">
                <a16:creationId xmlns:a16="http://schemas.microsoft.com/office/drawing/2014/main" id="{35BB51C2-AE74-FF45-5296-0098A69FE9A1}"/>
              </a:ext>
            </a:extLst>
          </p:cNvPr>
          <p:cNvSpPr/>
          <p:nvPr/>
        </p:nvSpPr>
        <p:spPr>
          <a:xfrm>
            <a:off x="2873830" y="3986492"/>
            <a:ext cx="4572000" cy="1418304"/>
          </a:xfrm>
          <a:prstGeom prst="rect">
            <a:avLst/>
          </a:prstGeom>
          <a:noFill/>
          <a:ln/>
        </p:spPr>
        <p:txBody>
          <a:bodyPr wrap="square" lIns="0" tIns="0" rIns="0" bIns="0" rtlCol="0" anchor="t"/>
          <a:lstStyle/>
          <a:p>
            <a:pPr marL="0" indent="0" algn="l">
              <a:buNone/>
            </a:pPr>
            <a:r>
              <a:rPr lang="es-PE" sz="2000" b="1" dirty="0">
                <a:solidFill>
                  <a:srgbClr val="334155"/>
                </a:solidFill>
                <a:latin typeface="Carlito" pitchFamily="34" charset="0"/>
                <a:ea typeface="Carlito" pitchFamily="34" charset="-122"/>
              </a:rPr>
              <a:t>Integrantes:</a:t>
            </a:r>
          </a:p>
          <a:p>
            <a:pPr marL="0" indent="0" algn="l">
              <a:buNone/>
            </a:pPr>
            <a:endParaRPr lang="es-PE" sz="2000" b="1" dirty="0">
              <a:solidFill>
                <a:srgbClr val="334155"/>
              </a:solidFill>
              <a:latin typeface="Carlito" pitchFamily="34" charset="0"/>
              <a:ea typeface="Carlito" pitchFamily="34" charset="-122"/>
            </a:endParaRPr>
          </a:p>
          <a:p>
            <a:pPr marL="342900" indent="-342900" algn="l">
              <a:buFont typeface="Arial" panose="020B0604020202020204" pitchFamily="34" charset="0"/>
              <a:buChar char="•"/>
            </a:pPr>
            <a:r>
              <a:rPr lang="es-PE" sz="2000" dirty="0">
                <a:solidFill>
                  <a:srgbClr val="334155"/>
                </a:solidFill>
                <a:latin typeface="Carlito" pitchFamily="34" charset="0"/>
                <a:ea typeface="Carlito" pitchFamily="34" charset="-122"/>
              </a:rPr>
              <a:t>Franklin Barrios</a:t>
            </a:r>
          </a:p>
          <a:p>
            <a:pPr marL="342900" indent="-342900" algn="l">
              <a:buFont typeface="Arial" panose="020B0604020202020204" pitchFamily="34" charset="0"/>
              <a:buChar char="•"/>
            </a:pPr>
            <a:r>
              <a:rPr lang="es-PE" sz="2000" noProof="0" dirty="0">
                <a:solidFill>
                  <a:srgbClr val="334155"/>
                </a:solidFill>
                <a:latin typeface="Carlito" pitchFamily="34" charset="0"/>
                <a:ea typeface="Carlito" pitchFamily="34" charset="-122"/>
              </a:rPr>
              <a:t>Kenin Ojeda</a:t>
            </a:r>
          </a:p>
          <a:p>
            <a:pPr marL="342900" indent="-342900" algn="l">
              <a:buFont typeface="Arial" panose="020B0604020202020204" pitchFamily="34" charset="0"/>
              <a:buChar char="•"/>
            </a:pPr>
            <a:r>
              <a:rPr lang="es-PE" sz="2000" dirty="0">
                <a:solidFill>
                  <a:srgbClr val="334155"/>
                </a:solidFill>
                <a:latin typeface="Carlito" pitchFamily="34" charset="0"/>
                <a:ea typeface="Carlito" pitchFamily="34" charset="-122"/>
              </a:rPr>
              <a:t>Javier Rosado</a:t>
            </a:r>
          </a:p>
          <a:p>
            <a:pPr marL="342900" indent="-342900" algn="l">
              <a:buFont typeface="Arial" panose="020B0604020202020204" pitchFamily="34" charset="0"/>
              <a:buChar char="•"/>
            </a:pPr>
            <a:r>
              <a:rPr lang="es-PE" sz="2000" noProof="0" dirty="0">
                <a:solidFill>
                  <a:srgbClr val="334155"/>
                </a:solidFill>
                <a:latin typeface="Carlito" pitchFamily="34" charset="0"/>
                <a:ea typeface="Carlito" pitchFamily="34" charset="-122"/>
              </a:rPr>
              <a:t>Wilson Ibarra</a:t>
            </a:r>
            <a:endParaRPr lang="es-PE" sz="2000" noProof="0" dirty="0"/>
          </a:p>
        </p:txBody>
      </p:sp>
      <p:sp>
        <p:nvSpPr>
          <p:cNvPr id="19" name="Text 5">
            <a:extLst>
              <a:ext uri="{FF2B5EF4-FFF2-40B4-BE49-F238E27FC236}">
                <a16:creationId xmlns:a16="http://schemas.microsoft.com/office/drawing/2014/main" id="{F447CC89-F290-2204-60D4-B56100534596}"/>
              </a:ext>
            </a:extLst>
          </p:cNvPr>
          <p:cNvSpPr/>
          <p:nvPr/>
        </p:nvSpPr>
        <p:spPr>
          <a:xfrm>
            <a:off x="2873830" y="3212908"/>
            <a:ext cx="5622042" cy="327119"/>
          </a:xfrm>
          <a:prstGeom prst="rect">
            <a:avLst/>
          </a:prstGeom>
          <a:noFill/>
          <a:ln/>
        </p:spPr>
        <p:txBody>
          <a:bodyPr wrap="square" lIns="0" tIns="0" rIns="0" bIns="0" rtlCol="0" anchor="t"/>
          <a:lstStyle/>
          <a:p>
            <a:pPr marL="0" indent="0" algn="l">
              <a:lnSpc>
                <a:spcPts val="1671"/>
              </a:lnSpc>
              <a:buNone/>
            </a:pPr>
            <a:r>
              <a:rPr lang="es-PE" sz="2000" b="1" dirty="0">
                <a:solidFill>
                  <a:srgbClr val="334155"/>
                </a:solidFill>
                <a:latin typeface="Carlito" pitchFamily="34" charset="0"/>
                <a:ea typeface="Carlito" pitchFamily="34" charset="-122"/>
              </a:rPr>
              <a:t>Curso: </a:t>
            </a:r>
            <a:r>
              <a:rPr lang="es-PE" sz="2000" dirty="0">
                <a:solidFill>
                  <a:srgbClr val="334155"/>
                </a:solidFill>
                <a:latin typeface="Carlito" pitchFamily="34" charset="0"/>
                <a:ea typeface="Carlito" pitchFamily="34" charset="-122"/>
              </a:rPr>
              <a:t>Procesamiento de Lenguaje Natural</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sp>
        <p:nvSpPr>
          <p:cNvPr id="2" name="Text 0"/>
          <p:cNvSpPr/>
          <p:nvPr/>
        </p:nvSpPr>
        <p:spPr>
          <a:xfrm>
            <a:off x="502920" y="228600"/>
            <a:ext cx="10607040" cy="365760"/>
          </a:xfrm>
          <a:prstGeom prst="rect">
            <a:avLst/>
          </a:prstGeom>
          <a:noFill/>
          <a:ln/>
        </p:spPr>
        <p:txBody>
          <a:bodyPr wrap="square" lIns="0" tIns="0" rIns="0" bIns="0" rtlCol="0" anchor="ctr"/>
          <a:lstStyle/>
          <a:p>
            <a:pPr marL="0" indent="0">
              <a:buNone/>
            </a:pPr>
            <a:r>
              <a:rPr lang="en-US" sz="4000" b="1" dirty="0">
                <a:solidFill>
                  <a:srgbClr val="7A0019"/>
                </a:solidFill>
                <a:latin typeface="Carlito"/>
                <a:ea typeface="Aptos Display" pitchFamily="34" charset="-122"/>
                <a:cs typeface="Aptos Display" pitchFamily="34" charset="-120"/>
              </a:rPr>
              <a:t>Agenda</a:t>
            </a:r>
            <a:endParaRPr lang="en-US" sz="4000" dirty="0">
              <a:latin typeface="Carlito"/>
            </a:endParaRPr>
          </a:p>
        </p:txBody>
      </p:sp>
      <p:sp>
        <p:nvSpPr>
          <p:cNvPr id="3" name="Text 1"/>
          <p:cNvSpPr/>
          <p:nvPr/>
        </p:nvSpPr>
        <p:spPr>
          <a:xfrm>
            <a:off x="502920" y="787255"/>
            <a:ext cx="10607040" cy="228600"/>
          </a:xfrm>
          <a:prstGeom prst="rect">
            <a:avLst/>
          </a:prstGeom>
          <a:noFill/>
          <a:ln/>
        </p:spPr>
        <p:txBody>
          <a:bodyPr wrap="square" lIns="0" tIns="0" rIns="0" bIns="0" rtlCol="0" anchor="ctr"/>
          <a:lstStyle/>
          <a:p>
            <a:pPr marL="0" indent="0">
              <a:buNone/>
            </a:pPr>
            <a:r>
              <a:rPr lang="en-US" sz="2000" dirty="0">
                <a:solidFill>
                  <a:srgbClr val="5B5B5B"/>
                </a:solidFill>
                <a:latin typeface="Carlito"/>
                <a:ea typeface="Aptos" pitchFamily="34" charset="-122"/>
                <a:cs typeface="Aptos" pitchFamily="34" charset="-120"/>
              </a:rPr>
              <a:t>Ruta narrativa para sustentar el experimento</a:t>
            </a:r>
            <a:endParaRPr lang="en-US" sz="2000" dirty="0">
              <a:latin typeface="Carlito"/>
            </a:endParaRPr>
          </a:p>
        </p:txBody>
      </p:sp>
      <p:sp>
        <p:nvSpPr>
          <p:cNvPr id="4" name="Shape 2"/>
          <p:cNvSpPr/>
          <p:nvPr/>
        </p:nvSpPr>
        <p:spPr>
          <a:xfrm>
            <a:off x="731520" y="1307592"/>
            <a:ext cx="384048" cy="384048"/>
          </a:xfrm>
          <a:prstGeom prst="ellipse">
            <a:avLst/>
          </a:prstGeom>
          <a:solidFill>
            <a:srgbClr val="7A0019"/>
          </a:solidFill>
          <a:ln w="12700">
            <a:solidFill>
              <a:srgbClr val="7A0019"/>
            </a:solidFill>
            <a:prstDash val="solid"/>
          </a:ln>
        </p:spPr>
        <p:txBody>
          <a:bodyPr/>
          <a:lstStyle/>
          <a:p>
            <a:endParaRPr lang="es-PE" sz="2000">
              <a:latin typeface="Carlito"/>
            </a:endParaRPr>
          </a:p>
        </p:txBody>
      </p:sp>
      <p:sp>
        <p:nvSpPr>
          <p:cNvPr id="5" name="Text 3"/>
          <p:cNvSpPr/>
          <p:nvPr/>
        </p:nvSpPr>
        <p:spPr>
          <a:xfrm>
            <a:off x="731520" y="1389888"/>
            <a:ext cx="384048" cy="146304"/>
          </a:xfrm>
          <a:prstGeom prst="rect">
            <a:avLst/>
          </a:prstGeom>
          <a:noFill/>
          <a:ln/>
        </p:spPr>
        <p:txBody>
          <a:bodyPr wrap="square" lIns="0" tIns="0" rIns="0" bIns="0" rtlCol="0" anchor="ctr"/>
          <a:lstStyle/>
          <a:p>
            <a:pPr marL="0" indent="0" algn="ctr">
              <a:buNone/>
            </a:pPr>
            <a:r>
              <a:rPr lang="en-US" sz="2000" b="1" dirty="0">
                <a:solidFill>
                  <a:srgbClr val="FFFFFF"/>
                </a:solidFill>
                <a:latin typeface="Carlito"/>
              </a:rPr>
              <a:t>1</a:t>
            </a:r>
            <a:endParaRPr lang="en-US" sz="2000" dirty="0">
              <a:latin typeface="Carlito"/>
            </a:endParaRPr>
          </a:p>
        </p:txBody>
      </p:sp>
      <p:sp>
        <p:nvSpPr>
          <p:cNvPr id="6" name="Text 4"/>
          <p:cNvSpPr/>
          <p:nvPr/>
        </p:nvSpPr>
        <p:spPr>
          <a:xfrm>
            <a:off x="1325880" y="1289304"/>
            <a:ext cx="4095206" cy="45719"/>
          </a:xfrm>
          <a:prstGeom prst="rect">
            <a:avLst/>
          </a:prstGeom>
          <a:noFill/>
          <a:ln/>
        </p:spPr>
        <p:txBody>
          <a:bodyPr wrap="square" lIns="0" tIns="0" rIns="0" bIns="0" rtlCol="0" anchor="ctr"/>
          <a:lstStyle/>
          <a:p>
            <a:pPr marL="0" indent="0">
              <a:buNone/>
            </a:pPr>
            <a:r>
              <a:rPr lang="en-US" sz="2000" b="1" dirty="0">
                <a:solidFill>
                  <a:srgbClr val="1B1B1B"/>
                </a:solidFill>
                <a:latin typeface="Carlito"/>
              </a:rPr>
              <a:t>Introducción y problemática</a:t>
            </a:r>
            <a:endParaRPr lang="en-US" sz="2000" dirty="0">
              <a:latin typeface="Carlito"/>
            </a:endParaRPr>
          </a:p>
        </p:txBody>
      </p:sp>
      <p:sp>
        <p:nvSpPr>
          <p:cNvPr id="7" name="Text 5"/>
          <p:cNvSpPr/>
          <p:nvPr/>
        </p:nvSpPr>
        <p:spPr>
          <a:xfrm>
            <a:off x="1325880" y="1536192"/>
            <a:ext cx="9326880" cy="256032"/>
          </a:xfrm>
          <a:prstGeom prst="rect">
            <a:avLst/>
          </a:prstGeom>
          <a:noFill/>
          <a:ln/>
        </p:spPr>
        <p:txBody>
          <a:bodyPr wrap="square" lIns="0" tIns="0" rIns="0" bIns="0" rtlCol="0" anchor="ctr"/>
          <a:lstStyle/>
          <a:p>
            <a:pPr marL="0" indent="0">
              <a:buNone/>
            </a:pPr>
            <a:r>
              <a:rPr lang="en-US" sz="1600" dirty="0">
                <a:solidFill>
                  <a:srgbClr val="5B5B5B"/>
                </a:solidFill>
                <a:latin typeface="Carlito"/>
              </a:rPr>
              <a:t>Por qué clasificar </a:t>
            </a:r>
            <a:r>
              <a:rPr lang="en-US" sz="1600" dirty="0" err="1">
                <a:solidFill>
                  <a:srgbClr val="5B5B5B"/>
                </a:solidFill>
                <a:latin typeface="Carlito"/>
              </a:rPr>
              <a:t>fraude</a:t>
            </a:r>
            <a:r>
              <a:rPr lang="en-US" sz="1600" dirty="0">
                <a:solidFill>
                  <a:srgbClr val="5B5B5B"/>
                </a:solidFill>
                <a:latin typeface="Carlito"/>
              </a:rPr>
              <a:t> </a:t>
            </a:r>
            <a:r>
              <a:rPr lang="en-US" sz="1600" dirty="0" err="1">
                <a:solidFill>
                  <a:srgbClr val="5B5B5B"/>
                </a:solidFill>
                <a:latin typeface="Carlito"/>
              </a:rPr>
              <a:t>requiere</a:t>
            </a:r>
            <a:r>
              <a:rPr lang="en-US" sz="1600" dirty="0">
                <a:solidFill>
                  <a:srgbClr val="5B5B5B"/>
                </a:solidFill>
                <a:latin typeface="Carlito"/>
              </a:rPr>
              <a:t> taxonomía multiclase.</a:t>
            </a:r>
            <a:endParaRPr lang="en-US" sz="1600" dirty="0">
              <a:latin typeface="Carlito"/>
            </a:endParaRPr>
          </a:p>
        </p:txBody>
      </p:sp>
      <p:sp>
        <p:nvSpPr>
          <p:cNvPr id="8" name="Shape 6"/>
          <p:cNvSpPr/>
          <p:nvPr/>
        </p:nvSpPr>
        <p:spPr>
          <a:xfrm>
            <a:off x="731520" y="2057400"/>
            <a:ext cx="384048" cy="384048"/>
          </a:xfrm>
          <a:prstGeom prst="ellipse">
            <a:avLst/>
          </a:prstGeom>
          <a:solidFill>
            <a:srgbClr val="7A0019"/>
          </a:solidFill>
          <a:ln w="12700">
            <a:solidFill>
              <a:srgbClr val="7A0019"/>
            </a:solidFill>
            <a:prstDash val="solid"/>
          </a:ln>
        </p:spPr>
        <p:txBody>
          <a:bodyPr/>
          <a:lstStyle/>
          <a:p>
            <a:endParaRPr lang="es-PE" sz="2000">
              <a:latin typeface="Carlito"/>
            </a:endParaRPr>
          </a:p>
        </p:txBody>
      </p:sp>
      <p:sp>
        <p:nvSpPr>
          <p:cNvPr id="9" name="Text 7"/>
          <p:cNvSpPr/>
          <p:nvPr/>
        </p:nvSpPr>
        <p:spPr>
          <a:xfrm>
            <a:off x="731520" y="2139696"/>
            <a:ext cx="384048" cy="146304"/>
          </a:xfrm>
          <a:prstGeom prst="rect">
            <a:avLst/>
          </a:prstGeom>
          <a:noFill/>
          <a:ln/>
        </p:spPr>
        <p:txBody>
          <a:bodyPr wrap="square" lIns="0" tIns="0" rIns="0" bIns="0" rtlCol="0" anchor="ctr"/>
          <a:lstStyle/>
          <a:p>
            <a:pPr marL="0" indent="0" algn="ctr">
              <a:buNone/>
            </a:pPr>
            <a:r>
              <a:rPr lang="en-US" sz="2000" b="1" dirty="0">
                <a:solidFill>
                  <a:srgbClr val="FFFFFF"/>
                </a:solidFill>
                <a:latin typeface="Carlito"/>
              </a:rPr>
              <a:t>2</a:t>
            </a:r>
            <a:endParaRPr lang="en-US" sz="2000" dirty="0">
              <a:latin typeface="Carlito"/>
            </a:endParaRPr>
          </a:p>
        </p:txBody>
      </p:sp>
      <p:sp>
        <p:nvSpPr>
          <p:cNvPr id="10" name="Text 8"/>
          <p:cNvSpPr/>
          <p:nvPr/>
        </p:nvSpPr>
        <p:spPr>
          <a:xfrm>
            <a:off x="1325880" y="2039112"/>
            <a:ext cx="3291840" cy="228600"/>
          </a:xfrm>
          <a:prstGeom prst="rect">
            <a:avLst/>
          </a:prstGeom>
          <a:noFill/>
          <a:ln/>
        </p:spPr>
        <p:txBody>
          <a:bodyPr wrap="square" lIns="0" tIns="0" rIns="0" bIns="0" rtlCol="0" anchor="ctr"/>
          <a:lstStyle/>
          <a:p>
            <a:pPr marL="0" indent="0">
              <a:buNone/>
            </a:pPr>
            <a:r>
              <a:rPr lang="en-US" sz="2000" b="1" dirty="0">
                <a:solidFill>
                  <a:srgbClr val="1B1B1B"/>
                </a:solidFill>
                <a:latin typeface="Carlito"/>
              </a:rPr>
              <a:t>Descripción de datos</a:t>
            </a:r>
            <a:endParaRPr lang="en-US" sz="2000" dirty="0">
              <a:latin typeface="Carlito"/>
            </a:endParaRPr>
          </a:p>
        </p:txBody>
      </p:sp>
      <p:sp>
        <p:nvSpPr>
          <p:cNvPr id="11" name="Text 9"/>
          <p:cNvSpPr/>
          <p:nvPr/>
        </p:nvSpPr>
        <p:spPr>
          <a:xfrm>
            <a:off x="1325880" y="2286000"/>
            <a:ext cx="9326880" cy="256032"/>
          </a:xfrm>
          <a:prstGeom prst="rect">
            <a:avLst/>
          </a:prstGeom>
          <a:noFill/>
          <a:ln/>
        </p:spPr>
        <p:txBody>
          <a:bodyPr wrap="square" lIns="0" tIns="0" rIns="0" bIns="0" rtlCol="0" anchor="ctr"/>
          <a:lstStyle/>
          <a:p>
            <a:pPr marL="0" indent="0">
              <a:buNone/>
            </a:pPr>
            <a:r>
              <a:rPr lang="en-US" sz="1600" dirty="0">
                <a:solidFill>
                  <a:srgbClr val="5B5B5B"/>
                </a:solidFill>
                <a:latin typeface="Carlito"/>
              </a:rPr>
              <a:t>Composición del dataset, CSVs, clases y familias semánticas.</a:t>
            </a:r>
            <a:endParaRPr lang="en-US" sz="1600" dirty="0">
              <a:latin typeface="Carlito"/>
            </a:endParaRPr>
          </a:p>
        </p:txBody>
      </p:sp>
      <p:sp>
        <p:nvSpPr>
          <p:cNvPr id="12" name="Shape 10"/>
          <p:cNvSpPr/>
          <p:nvPr/>
        </p:nvSpPr>
        <p:spPr>
          <a:xfrm>
            <a:off x="731520" y="2807208"/>
            <a:ext cx="384048" cy="384048"/>
          </a:xfrm>
          <a:prstGeom prst="ellipse">
            <a:avLst/>
          </a:prstGeom>
          <a:solidFill>
            <a:srgbClr val="7A0019"/>
          </a:solidFill>
          <a:ln w="12700">
            <a:solidFill>
              <a:srgbClr val="7A0019"/>
            </a:solidFill>
            <a:prstDash val="solid"/>
          </a:ln>
        </p:spPr>
        <p:txBody>
          <a:bodyPr/>
          <a:lstStyle/>
          <a:p>
            <a:endParaRPr lang="es-PE" sz="2000">
              <a:latin typeface="Carlito"/>
            </a:endParaRPr>
          </a:p>
        </p:txBody>
      </p:sp>
      <p:sp>
        <p:nvSpPr>
          <p:cNvPr id="13" name="Text 11"/>
          <p:cNvSpPr/>
          <p:nvPr/>
        </p:nvSpPr>
        <p:spPr>
          <a:xfrm>
            <a:off x="731520" y="2889504"/>
            <a:ext cx="384048" cy="146304"/>
          </a:xfrm>
          <a:prstGeom prst="rect">
            <a:avLst/>
          </a:prstGeom>
          <a:noFill/>
          <a:ln/>
        </p:spPr>
        <p:txBody>
          <a:bodyPr wrap="square" lIns="0" tIns="0" rIns="0" bIns="0" rtlCol="0" anchor="ctr"/>
          <a:lstStyle/>
          <a:p>
            <a:pPr marL="0" indent="0" algn="ctr">
              <a:buNone/>
            </a:pPr>
            <a:r>
              <a:rPr lang="en-US" sz="2000" b="1" dirty="0">
                <a:solidFill>
                  <a:srgbClr val="FFFFFF"/>
                </a:solidFill>
                <a:latin typeface="Carlito"/>
              </a:rPr>
              <a:t>3</a:t>
            </a:r>
            <a:endParaRPr lang="en-US" sz="2000" dirty="0">
              <a:latin typeface="Carlito"/>
            </a:endParaRPr>
          </a:p>
        </p:txBody>
      </p:sp>
      <p:sp>
        <p:nvSpPr>
          <p:cNvPr id="14" name="Text 12"/>
          <p:cNvSpPr/>
          <p:nvPr/>
        </p:nvSpPr>
        <p:spPr>
          <a:xfrm>
            <a:off x="1325880" y="2788920"/>
            <a:ext cx="3291840" cy="228600"/>
          </a:xfrm>
          <a:prstGeom prst="rect">
            <a:avLst/>
          </a:prstGeom>
          <a:noFill/>
          <a:ln/>
        </p:spPr>
        <p:txBody>
          <a:bodyPr wrap="square" lIns="0" tIns="0" rIns="0" bIns="0" rtlCol="0" anchor="ctr"/>
          <a:lstStyle/>
          <a:p>
            <a:pPr marL="0" indent="0">
              <a:buNone/>
            </a:pPr>
            <a:r>
              <a:rPr lang="en-US" sz="2000" b="1" dirty="0">
                <a:solidFill>
                  <a:srgbClr val="1B1B1B"/>
                </a:solidFill>
                <a:latin typeface="Carlito"/>
              </a:rPr>
              <a:t>Preprocesamiento</a:t>
            </a:r>
            <a:endParaRPr lang="en-US" sz="2000" dirty="0">
              <a:latin typeface="Carlito"/>
            </a:endParaRPr>
          </a:p>
        </p:txBody>
      </p:sp>
      <p:sp>
        <p:nvSpPr>
          <p:cNvPr id="15" name="Text 13"/>
          <p:cNvSpPr/>
          <p:nvPr/>
        </p:nvSpPr>
        <p:spPr>
          <a:xfrm>
            <a:off x="1325880" y="3035808"/>
            <a:ext cx="9326880" cy="256032"/>
          </a:xfrm>
          <a:prstGeom prst="rect">
            <a:avLst/>
          </a:prstGeom>
          <a:noFill/>
          <a:ln/>
        </p:spPr>
        <p:txBody>
          <a:bodyPr wrap="square" lIns="0" tIns="0" rIns="0" bIns="0" rtlCol="0" anchor="ctr"/>
          <a:lstStyle/>
          <a:p>
            <a:pPr marL="0" indent="0">
              <a:buNone/>
            </a:pPr>
            <a:r>
              <a:rPr lang="en-US" sz="1600" dirty="0">
                <a:solidFill>
                  <a:srgbClr val="5B5B5B"/>
                </a:solidFill>
                <a:latin typeface="Carlito"/>
              </a:rPr>
              <a:t>Limpieza estructural, hash, group_id, split seguro y tokenización.</a:t>
            </a:r>
            <a:endParaRPr lang="en-US" sz="1600" dirty="0">
              <a:latin typeface="Carlito"/>
            </a:endParaRPr>
          </a:p>
        </p:txBody>
      </p:sp>
      <p:sp>
        <p:nvSpPr>
          <p:cNvPr id="16" name="Shape 14"/>
          <p:cNvSpPr/>
          <p:nvPr/>
        </p:nvSpPr>
        <p:spPr>
          <a:xfrm>
            <a:off x="731520" y="3557016"/>
            <a:ext cx="384048" cy="384048"/>
          </a:xfrm>
          <a:prstGeom prst="ellipse">
            <a:avLst/>
          </a:prstGeom>
          <a:solidFill>
            <a:srgbClr val="7A0019"/>
          </a:solidFill>
          <a:ln w="12700">
            <a:solidFill>
              <a:srgbClr val="7A0019"/>
            </a:solidFill>
            <a:prstDash val="solid"/>
          </a:ln>
        </p:spPr>
        <p:txBody>
          <a:bodyPr/>
          <a:lstStyle/>
          <a:p>
            <a:endParaRPr lang="es-PE" sz="2000">
              <a:latin typeface="Carlito"/>
            </a:endParaRPr>
          </a:p>
        </p:txBody>
      </p:sp>
      <p:sp>
        <p:nvSpPr>
          <p:cNvPr id="17" name="Text 15"/>
          <p:cNvSpPr/>
          <p:nvPr/>
        </p:nvSpPr>
        <p:spPr>
          <a:xfrm>
            <a:off x="731520" y="3639312"/>
            <a:ext cx="384048" cy="146304"/>
          </a:xfrm>
          <a:prstGeom prst="rect">
            <a:avLst/>
          </a:prstGeom>
          <a:noFill/>
          <a:ln/>
        </p:spPr>
        <p:txBody>
          <a:bodyPr wrap="square" lIns="0" tIns="0" rIns="0" bIns="0" rtlCol="0" anchor="ctr"/>
          <a:lstStyle/>
          <a:p>
            <a:pPr marL="0" indent="0" algn="ctr">
              <a:buNone/>
            </a:pPr>
            <a:r>
              <a:rPr lang="en-US" sz="2000" b="1" dirty="0">
                <a:solidFill>
                  <a:srgbClr val="FFFFFF"/>
                </a:solidFill>
                <a:latin typeface="Carlito"/>
              </a:rPr>
              <a:t>4</a:t>
            </a:r>
            <a:endParaRPr lang="en-US" sz="2000" dirty="0">
              <a:latin typeface="Carlito"/>
            </a:endParaRPr>
          </a:p>
        </p:txBody>
      </p:sp>
      <p:sp>
        <p:nvSpPr>
          <p:cNvPr id="18" name="Text 16"/>
          <p:cNvSpPr/>
          <p:nvPr/>
        </p:nvSpPr>
        <p:spPr>
          <a:xfrm>
            <a:off x="1325880" y="3538728"/>
            <a:ext cx="4095206" cy="54864"/>
          </a:xfrm>
          <a:prstGeom prst="rect">
            <a:avLst/>
          </a:prstGeom>
          <a:noFill/>
          <a:ln/>
        </p:spPr>
        <p:txBody>
          <a:bodyPr wrap="square" lIns="0" tIns="0" rIns="0" bIns="0" rtlCol="0" anchor="ctr"/>
          <a:lstStyle/>
          <a:p>
            <a:pPr marL="0" indent="0">
              <a:buNone/>
            </a:pPr>
            <a:r>
              <a:rPr lang="en-US" sz="2000" b="1" dirty="0">
                <a:solidFill>
                  <a:srgbClr val="1B1B1B"/>
                </a:solidFill>
                <a:latin typeface="Carlito"/>
              </a:rPr>
              <a:t>Modelamiento y evaluación</a:t>
            </a:r>
            <a:endParaRPr lang="en-US" sz="2000" dirty="0">
              <a:latin typeface="Carlito"/>
            </a:endParaRPr>
          </a:p>
        </p:txBody>
      </p:sp>
      <p:sp>
        <p:nvSpPr>
          <p:cNvPr id="19" name="Text 17"/>
          <p:cNvSpPr/>
          <p:nvPr/>
        </p:nvSpPr>
        <p:spPr>
          <a:xfrm>
            <a:off x="1325880" y="3785616"/>
            <a:ext cx="9326880" cy="256032"/>
          </a:xfrm>
          <a:prstGeom prst="rect">
            <a:avLst/>
          </a:prstGeom>
          <a:noFill/>
          <a:ln/>
        </p:spPr>
        <p:txBody>
          <a:bodyPr wrap="square" lIns="0" tIns="0" rIns="0" bIns="0" rtlCol="0" anchor="ctr"/>
          <a:lstStyle/>
          <a:p>
            <a:pPr marL="0" indent="0">
              <a:buNone/>
            </a:pPr>
            <a:r>
              <a:rPr lang="en-US" sz="1600" dirty="0">
                <a:solidFill>
                  <a:srgbClr val="5B5B5B"/>
                </a:solidFill>
                <a:latin typeface="Carlito"/>
              </a:rPr>
              <a:t>BETO, XLM-R, mDeBERTa, métricas y protocolo comparable.</a:t>
            </a:r>
            <a:endParaRPr lang="en-US" sz="1600" dirty="0">
              <a:latin typeface="Carlito"/>
            </a:endParaRPr>
          </a:p>
        </p:txBody>
      </p:sp>
      <p:sp>
        <p:nvSpPr>
          <p:cNvPr id="20" name="Shape 18"/>
          <p:cNvSpPr/>
          <p:nvPr/>
        </p:nvSpPr>
        <p:spPr>
          <a:xfrm>
            <a:off x="731520" y="4306824"/>
            <a:ext cx="384048" cy="384048"/>
          </a:xfrm>
          <a:prstGeom prst="ellipse">
            <a:avLst/>
          </a:prstGeom>
          <a:solidFill>
            <a:srgbClr val="7A0019"/>
          </a:solidFill>
          <a:ln w="12700">
            <a:solidFill>
              <a:srgbClr val="7A0019"/>
            </a:solidFill>
            <a:prstDash val="solid"/>
          </a:ln>
        </p:spPr>
        <p:txBody>
          <a:bodyPr/>
          <a:lstStyle/>
          <a:p>
            <a:endParaRPr lang="es-PE" sz="2000">
              <a:latin typeface="Carlito"/>
            </a:endParaRPr>
          </a:p>
        </p:txBody>
      </p:sp>
      <p:sp>
        <p:nvSpPr>
          <p:cNvPr id="21" name="Text 19"/>
          <p:cNvSpPr/>
          <p:nvPr/>
        </p:nvSpPr>
        <p:spPr>
          <a:xfrm>
            <a:off x="731520" y="4389120"/>
            <a:ext cx="384048" cy="146304"/>
          </a:xfrm>
          <a:prstGeom prst="rect">
            <a:avLst/>
          </a:prstGeom>
          <a:noFill/>
          <a:ln/>
        </p:spPr>
        <p:txBody>
          <a:bodyPr wrap="square" lIns="0" tIns="0" rIns="0" bIns="0" rtlCol="0" anchor="ctr"/>
          <a:lstStyle/>
          <a:p>
            <a:pPr marL="0" indent="0" algn="ctr">
              <a:buNone/>
            </a:pPr>
            <a:r>
              <a:rPr lang="en-US" sz="2000" b="1" dirty="0">
                <a:solidFill>
                  <a:srgbClr val="FFFFFF"/>
                </a:solidFill>
                <a:latin typeface="Carlito"/>
              </a:rPr>
              <a:t>5</a:t>
            </a:r>
            <a:endParaRPr lang="en-US" sz="2000" dirty="0">
              <a:latin typeface="Carlito"/>
            </a:endParaRPr>
          </a:p>
        </p:txBody>
      </p:sp>
      <p:sp>
        <p:nvSpPr>
          <p:cNvPr id="22" name="Text 20"/>
          <p:cNvSpPr/>
          <p:nvPr/>
        </p:nvSpPr>
        <p:spPr>
          <a:xfrm>
            <a:off x="1325880" y="4288536"/>
            <a:ext cx="3291840" cy="228600"/>
          </a:xfrm>
          <a:prstGeom prst="rect">
            <a:avLst/>
          </a:prstGeom>
          <a:noFill/>
          <a:ln/>
        </p:spPr>
        <p:txBody>
          <a:bodyPr wrap="square" lIns="0" tIns="0" rIns="0" bIns="0" rtlCol="0" anchor="ctr"/>
          <a:lstStyle/>
          <a:p>
            <a:pPr marL="0" indent="0">
              <a:buNone/>
            </a:pPr>
            <a:r>
              <a:rPr lang="en-US" sz="2000" b="1" dirty="0">
                <a:solidFill>
                  <a:srgbClr val="1B1B1B"/>
                </a:solidFill>
                <a:latin typeface="Carlito"/>
              </a:rPr>
              <a:t>Resultados</a:t>
            </a:r>
            <a:endParaRPr lang="en-US" sz="2000" dirty="0">
              <a:latin typeface="Carlito"/>
            </a:endParaRPr>
          </a:p>
        </p:txBody>
      </p:sp>
      <p:sp>
        <p:nvSpPr>
          <p:cNvPr id="23" name="Text 21"/>
          <p:cNvSpPr/>
          <p:nvPr/>
        </p:nvSpPr>
        <p:spPr>
          <a:xfrm>
            <a:off x="1325880" y="4535424"/>
            <a:ext cx="9326880" cy="256032"/>
          </a:xfrm>
          <a:prstGeom prst="rect">
            <a:avLst/>
          </a:prstGeom>
          <a:noFill/>
          <a:ln/>
        </p:spPr>
        <p:txBody>
          <a:bodyPr wrap="square" lIns="0" tIns="0" rIns="0" bIns="0" rtlCol="0" anchor="ctr"/>
          <a:lstStyle/>
          <a:p>
            <a:pPr marL="0" indent="0">
              <a:buNone/>
            </a:pPr>
            <a:r>
              <a:rPr lang="en-US" sz="1600" dirty="0">
                <a:solidFill>
                  <a:srgbClr val="5B5B5B"/>
                </a:solidFill>
                <a:latin typeface="Carlito"/>
              </a:rPr>
              <a:t>F1, AUC, errores, confianza, benchmark y tests externos.</a:t>
            </a:r>
            <a:endParaRPr lang="en-US" sz="1600" dirty="0">
              <a:latin typeface="Carlito"/>
            </a:endParaRPr>
          </a:p>
        </p:txBody>
      </p:sp>
      <p:sp>
        <p:nvSpPr>
          <p:cNvPr id="24" name="Shape 22"/>
          <p:cNvSpPr/>
          <p:nvPr/>
        </p:nvSpPr>
        <p:spPr>
          <a:xfrm>
            <a:off x="731520" y="5056632"/>
            <a:ext cx="384048" cy="384048"/>
          </a:xfrm>
          <a:prstGeom prst="ellipse">
            <a:avLst/>
          </a:prstGeom>
          <a:solidFill>
            <a:srgbClr val="7A0019"/>
          </a:solidFill>
          <a:ln w="12700">
            <a:solidFill>
              <a:srgbClr val="7A0019"/>
            </a:solidFill>
            <a:prstDash val="solid"/>
          </a:ln>
        </p:spPr>
        <p:txBody>
          <a:bodyPr/>
          <a:lstStyle/>
          <a:p>
            <a:endParaRPr lang="es-PE" sz="2000">
              <a:latin typeface="Carlito"/>
            </a:endParaRPr>
          </a:p>
        </p:txBody>
      </p:sp>
      <p:sp>
        <p:nvSpPr>
          <p:cNvPr id="25" name="Text 23"/>
          <p:cNvSpPr/>
          <p:nvPr/>
        </p:nvSpPr>
        <p:spPr>
          <a:xfrm>
            <a:off x="731520" y="5138928"/>
            <a:ext cx="384048" cy="146304"/>
          </a:xfrm>
          <a:prstGeom prst="rect">
            <a:avLst/>
          </a:prstGeom>
          <a:noFill/>
          <a:ln/>
        </p:spPr>
        <p:txBody>
          <a:bodyPr wrap="square" lIns="0" tIns="0" rIns="0" bIns="0" rtlCol="0" anchor="ctr"/>
          <a:lstStyle/>
          <a:p>
            <a:pPr marL="0" indent="0" algn="ctr">
              <a:buNone/>
            </a:pPr>
            <a:r>
              <a:rPr lang="en-US" sz="2000" b="1" dirty="0">
                <a:solidFill>
                  <a:srgbClr val="FFFFFF"/>
                </a:solidFill>
                <a:latin typeface="Carlito"/>
              </a:rPr>
              <a:t>6</a:t>
            </a:r>
            <a:endParaRPr lang="en-US" sz="2000" dirty="0">
              <a:latin typeface="Carlito"/>
            </a:endParaRPr>
          </a:p>
        </p:txBody>
      </p:sp>
      <p:sp>
        <p:nvSpPr>
          <p:cNvPr id="26" name="Text 24"/>
          <p:cNvSpPr/>
          <p:nvPr/>
        </p:nvSpPr>
        <p:spPr>
          <a:xfrm>
            <a:off x="1325880" y="5038344"/>
            <a:ext cx="3291840" cy="228600"/>
          </a:xfrm>
          <a:prstGeom prst="rect">
            <a:avLst/>
          </a:prstGeom>
          <a:noFill/>
          <a:ln/>
        </p:spPr>
        <p:txBody>
          <a:bodyPr wrap="square" lIns="0" tIns="0" rIns="0" bIns="0" rtlCol="0" anchor="ctr"/>
          <a:lstStyle/>
          <a:p>
            <a:pPr marL="0" indent="0">
              <a:buNone/>
            </a:pPr>
            <a:r>
              <a:rPr lang="en-US" sz="2000" b="1" dirty="0">
                <a:solidFill>
                  <a:srgbClr val="1B1B1B"/>
                </a:solidFill>
                <a:latin typeface="Carlito"/>
              </a:rPr>
              <a:t>Conclusiones</a:t>
            </a:r>
            <a:endParaRPr lang="en-US" sz="2000" dirty="0">
              <a:latin typeface="Carlito"/>
            </a:endParaRPr>
          </a:p>
        </p:txBody>
      </p:sp>
      <p:sp>
        <p:nvSpPr>
          <p:cNvPr id="27" name="Text 25"/>
          <p:cNvSpPr/>
          <p:nvPr/>
        </p:nvSpPr>
        <p:spPr>
          <a:xfrm>
            <a:off x="1325880" y="5285232"/>
            <a:ext cx="9326880" cy="256032"/>
          </a:xfrm>
          <a:prstGeom prst="rect">
            <a:avLst/>
          </a:prstGeom>
          <a:noFill/>
          <a:ln/>
        </p:spPr>
        <p:txBody>
          <a:bodyPr wrap="square" lIns="0" tIns="0" rIns="0" bIns="0" rtlCol="0" anchor="ctr"/>
          <a:lstStyle/>
          <a:p>
            <a:pPr marL="0" indent="0">
              <a:buNone/>
            </a:pPr>
            <a:r>
              <a:rPr lang="en-US" sz="1600" dirty="0">
                <a:solidFill>
                  <a:srgbClr val="5B5B5B"/>
                </a:solidFill>
                <a:latin typeface="Carlito"/>
              </a:rPr>
              <a:t>Modelo sugerido, limitaciones y próximos pasos de investigación.</a:t>
            </a:r>
            <a:endParaRPr lang="en-US" sz="1600" dirty="0">
              <a:latin typeface="Carlito"/>
            </a:endParaRPr>
          </a:p>
        </p:txBody>
      </p:sp>
      <p:sp>
        <p:nvSpPr>
          <p:cNvPr id="28" name="Shape 26"/>
          <p:cNvSpPr/>
          <p:nvPr/>
        </p:nvSpPr>
        <p:spPr>
          <a:xfrm>
            <a:off x="502920" y="6492240"/>
            <a:ext cx="11155680" cy="0"/>
          </a:xfrm>
          <a:prstGeom prst="line">
            <a:avLst/>
          </a:prstGeom>
          <a:noFill/>
          <a:ln w="7620">
            <a:solidFill>
              <a:srgbClr val="7A0019">
                <a:alpha val="45000"/>
              </a:srgbClr>
            </a:solidFill>
            <a:prstDash val="solid"/>
          </a:ln>
        </p:spPr>
        <p:txBody>
          <a:bodyPr/>
          <a:lstStyle/>
          <a:p>
            <a:endParaRPr lang="es-PE" sz="1400"/>
          </a:p>
        </p:txBody>
      </p:sp>
      <p:sp>
        <p:nvSpPr>
          <p:cNvPr id="30" name="Text 28"/>
          <p:cNvSpPr/>
          <p:nvPr/>
        </p:nvSpPr>
        <p:spPr>
          <a:xfrm>
            <a:off x="11320272" y="6537960"/>
            <a:ext cx="365760" cy="182880"/>
          </a:xfrm>
          <a:prstGeom prst="rect">
            <a:avLst/>
          </a:prstGeom>
          <a:noFill/>
          <a:ln/>
        </p:spPr>
        <p:txBody>
          <a:bodyPr wrap="square" lIns="0" tIns="0" rIns="0" bIns="0" rtlCol="0" anchor="ctr"/>
          <a:lstStyle/>
          <a:p>
            <a:pPr marL="0" indent="0" algn="r">
              <a:buNone/>
            </a:pPr>
            <a:r>
              <a:rPr lang="en-US" sz="1400" dirty="0">
                <a:solidFill>
                  <a:srgbClr val="5B5B5B"/>
                </a:solidFill>
                <a:latin typeface="Aptos" pitchFamily="34" charset="0"/>
                <a:ea typeface="Aptos" pitchFamily="34" charset="-122"/>
                <a:cs typeface="Aptos" pitchFamily="34" charset="-120"/>
              </a:rPr>
              <a:t>02</a:t>
            </a:r>
            <a:endParaRPr lang="en-US" sz="14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0">
            <a:extLst>
              <a:ext uri="{FF2B5EF4-FFF2-40B4-BE49-F238E27FC236}">
                <a16:creationId xmlns:a16="http://schemas.microsoft.com/office/drawing/2014/main" id="{D7CA65DA-29DC-74B9-07B9-E9862EA546F7}"/>
              </a:ext>
            </a:extLst>
          </p:cNvPr>
          <p:cNvSpPr/>
          <p:nvPr/>
        </p:nvSpPr>
        <p:spPr>
          <a:xfrm>
            <a:off x="502920" y="228600"/>
            <a:ext cx="10607040" cy="365760"/>
          </a:xfrm>
          <a:prstGeom prst="rect">
            <a:avLst/>
          </a:prstGeom>
          <a:noFill/>
          <a:ln/>
        </p:spPr>
        <p:txBody>
          <a:bodyPr wrap="square" lIns="0" tIns="0" rIns="0" bIns="0" rtlCol="0" anchor="ctr"/>
          <a:lstStyle/>
          <a:p>
            <a:pPr marL="0" indent="0">
              <a:buNone/>
            </a:pPr>
            <a:r>
              <a:rPr lang="en-US" sz="4000" b="1" dirty="0">
                <a:solidFill>
                  <a:srgbClr val="7A0019"/>
                </a:solidFill>
                <a:latin typeface="Carlito"/>
                <a:ea typeface="Aptos Display" pitchFamily="34" charset="-122"/>
                <a:cs typeface="Aptos Display" pitchFamily="34" charset="-120"/>
              </a:rPr>
              <a:t>Introducción</a:t>
            </a:r>
            <a:endParaRPr lang="en-US" sz="4000" dirty="0">
              <a:latin typeface="Carlito"/>
            </a:endParaRPr>
          </a:p>
        </p:txBody>
      </p:sp>
      <p:sp>
        <p:nvSpPr>
          <p:cNvPr id="5" name="Text 4">
            <a:extLst>
              <a:ext uri="{FF2B5EF4-FFF2-40B4-BE49-F238E27FC236}">
                <a16:creationId xmlns:a16="http://schemas.microsoft.com/office/drawing/2014/main" id="{DC51070E-F1CA-9D2B-CFDC-93B6A4402CF2}"/>
              </a:ext>
            </a:extLst>
          </p:cNvPr>
          <p:cNvSpPr/>
          <p:nvPr/>
        </p:nvSpPr>
        <p:spPr>
          <a:xfrm>
            <a:off x="471488" y="877057"/>
            <a:ext cx="8229600" cy="298278"/>
          </a:xfrm>
          <a:prstGeom prst="rect">
            <a:avLst/>
          </a:prstGeom>
          <a:noFill/>
          <a:ln/>
        </p:spPr>
        <p:txBody>
          <a:bodyPr wrap="square" lIns="0" tIns="0" rIns="0" bIns="0" rtlCol="0" anchor="t">
            <a:normAutofit/>
          </a:bodyPr>
          <a:lstStyle/>
          <a:p>
            <a:pPr marL="0" indent="0" algn="l">
              <a:lnSpc>
                <a:spcPts val="2228"/>
              </a:lnSpc>
              <a:buNone/>
            </a:pPr>
            <a:r>
              <a:rPr lang="es-PE" sz="2000" b="1" kern="0" spc="-20" noProof="0" dirty="0">
                <a:solidFill>
                  <a:srgbClr val="0F172A"/>
                </a:solidFill>
                <a:latin typeface="Carlito"/>
                <a:ea typeface="Carlito" pitchFamily="34" charset="-122"/>
                <a:cs typeface="Carlito" pitchFamily="34" charset="-120"/>
              </a:rPr>
              <a:t>¿Qué es un mensaje fraudulento?</a:t>
            </a:r>
            <a:endParaRPr lang="es-PE" sz="2000" noProof="0" dirty="0">
              <a:latin typeface="Carlito"/>
            </a:endParaRPr>
          </a:p>
        </p:txBody>
      </p:sp>
      <p:sp>
        <p:nvSpPr>
          <p:cNvPr id="7" name="Text 6">
            <a:extLst>
              <a:ext uri="{FF2B5EF4-FFF2-40B4-BE49-F238E27FC236}">
                <a16:creationId xmlns:a16="http://schemas.microsoft.com/office/drawing/2014/main" id="{53F04F35-394E-4793-DEDE-9F974778C3CB}"/>
              </a:ext>
            </a:extLst>
          </p:cNvPr>
          <p:cNvSpPr/>
          <p:nvPr/>
        </p:nvSpPr>
        <p:spPr>
          <a:xfrm>
            <a:off x="471488" y="1458429"/>
            <a:ext cx="6193971" cy="4463323"/>
          </a:xfrm>
          <a:prstGeom prst="roundRect">
            <a:avLst>
              <a:gd name="adj" fmla="val 3445"/>
            </a:avLst>
          </a:prstGeom>
          <a:solidFill>
            <a:srgbClr val="F8FAFC"/>
          </a:solidFill>
          <a:ln/>
        </p:spPr>
        <p:txBody>
          <a:bodyPr wrap="square" rtlCol="0" anchor="ctr"/>
          <a:lstStyle/>
          <a:p>
            <a:pPr marL="0" indent="0">
              <a:buNone/>
            </a:pPr>
            <a:endParaRPr lang="es-PE" sz="2000" noProof="0" dirty="0">
              <a:latin typeface="Carlito"/>
            </a:endParaRPr>
          </a:p>
        </p:txBody>
      </p:sp>
      <p:sp>
        <p:nvSpPr>
          <p:cNvPr id="9" name="Shape 7">
            <a:extLst>
              <a:ext uri="{FF2B5EF4-FFF2-40B4-BE49-F238E27FC236}">
                <a16:creationId xmlns:a16="http://schemas.microsoft.com/office/drawing/2014/main" id="{373D7008-67E7-C45E-5D80-F6E2F39F8EB2}"/>
              </a:ext>
            </a:extLst>
          </p:cNvPr>
          <p:cNvSpPr/>
          <p:nvPr/>
        </p:nvSpPr>
        <p:spPr>
          <a:xfrm>
            <a:off x="457200" y="1429420"/>
            <a:ext cx="4937671" cy="0"/>
          </a:xfrm>
          <a:prstGeom prst="line">
            <a:avLst/>
          </a:prstGeom>
          <a:noFill/>
          <a:ln w="7144">
            <a:solidFill>
              <a:srgbClr val="E2E8F0"/>
            </a:solidFill>
            <a:prstDash val="solid"/>
          </a:ln>
        </p:spPr>
        <p:txBody>
          <a:bodyPr/>
          <a:lstStyle/>
          <a:p>
            <a:endParaRPr lang="es-PE" sz="1600" noProof="0" dirty="0">
              <a:latin typeface="Carlito"/>
            </a:endParaRPr>
          </a:p>
        </p:txBody>
      </p:sp>
      <p:sp>
        <p:nvSpPr>
          <p:cNvPr id="11" name="Shape 8">
            <a:extLst>
              <a:ext uri="{FF2B5EF4-FFF2-40B4-BE49-F238E27FC236}">
                <a16:creationId xmlns:a16="http://schemas.microsoft.com/office/drawing/2014/main" id="{B509DF8D-6528-4695-A540-53654C2F166C}"/>
              </a:ext>
            </a:extLst>
          </p:cNvPr>
          <p:cNvSpPr/>
          <p:nvPr/>
        </p:nvSpPr>
        <p:spPr>
          <a:xfrm>
            <a:off x="7002385" y="1447824"/>
            <a:ext cx="0" cy="3317602"/>
          </a:xfrm>
          <a:prstGeom prst="line">
            <a:avLst/>
          </a:prstGeom>
          <a:noFill/>
          <a:ln w="7144">
            <a:solidFill>
              <a:srgbClr val="E2E8F0"/>
            </a:solidFill>
            <a:prstDash val="solid"/>
          </a:ln>
        </p:spPr>
        <p:txBody>
          <a:bodyPr/>
          <a:lstStyle/>
          <a:p>
            <a:endParaRPr lang="es-PE" sz="2000" noProof="0" dirty="0">
              <a:latin typeface="Carlito"/>
            </a:endParaRPr>
          </a:p>
        </p:txBody>
      </p:sp>
      <p:sp>
        <p:nvSpPr>
          <p:cNvPr id="13" name="Shape 9">
            <a:extLst>
              <a:ext uri="{FF2B5EF4-FFF2-40B4-BE49-F238E27FC236}">
                <a16:creationId xmlns:a16="http://schemas.microsoft.com/office/drawing/2014/main" id="{3C7E3075-71A6-63A1-5702-1EFEF7A6D198}"/>
              </a:ext>
            </a:extLst>
          </p:cNvPr>
          <p:cNvSpPr/>
          <p:nvPr/>
        </p:nvSpPr>
        <p:spPr>
          <a:xfrm>
            <a:off x="457200" y="5229735"/>
            <a:ext cx="4937671" cy="0"/>
          </a:xfrm>
          <a:prstGeom prst="line">
            <a:avLst/>
          </a:prstGeom>
          <a:noFill/>
          <a:ln w="7144">
            <a:solidFill>
              <a:srgbClr val="E2E8F0"/>
            </a:solidFill>
            <a:prstDash val="solid"/>
          </a:ln>
        </p:spPr>
        <p:txBody>
          <a:bodyPr/>
          <a:lstStyle/>
          <a:p>
            <a:endParaRPr lang="es-PE" sz="1600" noProof="0" dirty="0">
              <a:latin typeface="Carlito"/>
            </a:endParaRPr>
          </a:p>
        </p:txBody>
      </p:sp>
      <p:sp>
        <p:nvSpPr>
          <p:cNvPr id="15" name="Shape 10">
            <a:extLst>
              <a:ext uri="{FF2B5EF4-FFF2-40B4-BE49-F238E27FC236}">
                <a16:creationId xmlns:a16="http://schemas.microsoft.com/office/drawing/2014/main" id="{3E6E809E-F664-EBB2-FB0D-7E0BE88E6D83}"/>
              </a:ext>
            </a:extLst>
          </p:cNvPr>
          <p:cNvSpPr/>
          <p:nvPr/>
        </p:nvSpPr>
        <p:spPr>
          <a:xfrm>
            <a:off x="471488" y="1425848"/>
            <a:ext cx="0" cy="3317602"/>
          </a:xfrm>
          <a:prstGeom prst="line">
            <a:avLst/>
          </a:prstGeom>
          <a:noFill/>
          <a:ln w="28575">
            <a:solidFill>
              <a:srgbClr val="F59E0B"/>
            </a:solidFill>
            <a:prstDash val="solid"/>
          </a:ln>
        </p:spPr>
        <p:txBody>
          <a:bodyPr/>
          <a:lstStyle/>
          <a:p>
            <a:endParaRPr lang="es-PE" sz="1600" noProof="0" dirty="0">
              <a:latin typeface="Carlito"/>
            </a:endParaRPr>
          </a:p>
        </p:txBody>
      </p:sp>
      <p:sp>
        <p:nvSpPr>
          <p:cNvPr id="17" name="Text 11">
            <a:extLst>
              <a:ext uri="{FF2B5EF4-FFF2-40B4-BE49-F238E27FC236}">
                <a16:creationId xmlns:a16="http://schemas.microsoft.com/office/drawing/2014/main" id="{59A0F985-C52E-32DC-C5EA-C3C23AF92F3F}"/>
              </a:ext>
            </a:extLst>
          </p:cNvPr>
          <p:cNvSpPr/>
          <p:nvPr/>
        </p:nvSpPr>
        <p:spPr>
          <a:xfrm>
            <a:off x="685800" y="1633017"/>
            <a:ext cx="4501902" cy="164592"/>
          </a:xfrm>
          <a:prstGeom prst="rect">
            <a:avLst/>
          </a:prstGeom>
          <a:noFill/>
          <a:ln/>
        </p:spPr>
        <p:txBody>
          <a:bodyPr wrap="none" lIns="0" tIns="0" rIns="0" bIns="0" rtlCol="0" anchor="t"/>
          <a:lstStyle/>
          <a:p>
            <a:pPr marL="0" indent="0" algn="l">
              <a:buNone/>
            </a:pPr>
            <a:endParaRPr lang="es-PE" sz="1600" noProof="0" dirty="0">
              <a:latin typeface="Carlito"/>
            </a:endParaRPr>
          </a:p>
        </p:txBody>
      </p:sp>
      <p:sp>
        <p:nvSpPr>
          <p:cNvPr id="21" name="Text 13">
            <a:extLst>
              <a:ext uri="{FF2B5EF4-FFF2-40B4-BE49-F238E27FC236}">
                <a16:creationId xmlns:a16="http://schemas.microsoft.com/office/drawing/2014/main" id="{3952725F-D70B-B108-AE4A-DAAA5A7926E7}"/>
              </a:ext>
            </a:extLst>
          </p:cNvPr>
          <p:cNvSpPr/>
          <p:nvPr/>
        </p:nvSpPr>
        <p:spPr>
          <a:xfrm>
            <a:off x="685800" y="3057924"/>
            <a:ext cx="271463" cy="271463"/>
          </a:xfrm>
          <a:prstGeom prst="ellipse">
            <a:avLst/>
          </a:prstGeom>
          <a:solidFill>
            <a:srgbClr val="1E3A8A"/>
          </a:solidFill>
          <a:ln/>
        </p:spPr>
        <p:txBody>
          <a:bodyPr wrap="square" rtlCol="0" anchor="ctr"/>
          <a:lstStyle/>
          <a:p>
            <a:pPr marL="0" indent="0">
              <a:buNone/>
            </a:pPr>
            <a:endParaRPr lang="es-PE" sz="1600" noProof="0" dirty="0">
              <a:ea typeface="Carlito"/>
            </a:endParaRPr>
          </a:p>
        </p:txBody>
      </p:sp>
      <p:sp>
        <p:nvSpPr>
          <p:cNvPr id="23" name="Text 14">
            <a:extLst>
              <a:ext uri="{FF2B5EF4-FFF2-40B4-BE49-F238E27FC236}">
                <a16:creationId xmlns:a16="http://schemas.microsoft.com/office/drawing/2014/main" id="{989E1FBD-D3FE-3046-3997-FB6C32525ABF}"/>
              </a:ext>
            </a:extLst>
          </p:cNvPr>
          <p:cNvSpPr/>
          <p:nvPr/>
        </p:nvSpPr>
        <p:spPr>
          <a:xfrm>
            <a:off x="717947" y="3090070"/>
            <a:ext cx="207169" cy="207169"/>
          </a:xfrm>
          <a:prstGeom prst="rect">
            <a:avLst/>
          </a:prstGeom>
          <a:noFill/>
          <a:ln/>
        </p:spPr>
        <p:txBody>
          <a:bodyPr wrap="none" lIns="0" tIns="0" rIns="0" bIns="0" rtlCol="0" anchor="ctr"/>
          <a:lstStyle/>
          <a:p>
            <a:pPr marL="0" indent="0" algn="ctr">
              <a:buNone/>
            </a:pPr>
            <a:r>
              <a:rPr lang="es-PE" sz="1600" noProof="0" dirty="0">
                <a:solidFill>
                  <a:srgbClr val="FFFFFF"/>
                </a:solidFill>
                <a:latin typeface="Segoe UI Symbol" pitchFamily="34" charset="0"/>
                <a:ea typeface="Carlito"/>
                <a:cs typeface="Segoe UI Symbol" pitchFamily="34" charset="-120"/>
              </a:rPr>
              <a:t>⚿</a:t>
            </a:r>
            <a:endParaRPr lang="es-PE" sz="1600" noProof="0" dirty="0">
              <a:ea typeface="Carlito"/>
            </a:endParaRPr>
          </a:p>
        </p:txBody>
      </p:sp>
      <p:sp>
        <p:nvSpPr>
          <p:cNvPr id="27" name="Text 16">
            <a:extLst>
              <a:ext uri="{FF2B5EF4-FFF2-40B4-BE49-F238E27FC236}">
                <a16:creationId xmlns:a16="http://schemas.microsoft.com/office/drawing/2014/main" id="{E8722C28-C2DF-1454-C85F-4D6E0A533D21}"/>
              </a:ext>
            </a:extLst>
          </p:cNvPr>
          <p:cNvSpPr/>
          <p:nvPr/>
        </p:nvSpPr>
        <p:spPr>
          <a:xfrm>
            <a:off x="685800" y="3777741"/>
            <a:ext cx="271463" cy="271463"/>
          </a:xfrm>
          <a:prstGeom prst="ellipse">
            <a:avLst/>
          </a:prstGeom>
          <a:solidFill>
            <a:srgbClr val="1E3A8A"/>
          </a:solidFill>
          <a:ln/>
        </p:spPr>
        <p:txBody>
          <a:bodyPr wrap="square" rtlCol="0" anchor="ctr"/>
          <a:lstStyle/>
          <a:p>
            <a:pPr marL="0" indent="0">
              <a:buNone/>
            </a:pPr>
            <a:endParaRPr lang="es-PE" sz="1600" noProof="0" dirty="0">
              <a:latin typeface="Carlito"/>
            </a:endParaRPr>
          </a:p>
        </p:txBody>
      </p:sp>
      <p:sp>
        <p:nvSpPr>
          <p:cNvPr id="29" name="Text 17">
            <a:extLst>
              <a:ext uri="{FF2B5EF4-FFF2-40B4-BE49-F238E27FC236}">
                <a16:creationId xmlns:a16="http://schemas.microsoft.com/office/drawing/2014/main" id="{C427F675-0F66-AA9F-F66C-13AC902FEAA9}"/>
              </a:ext>
            </a:extLst>
          </p:cNvPr>
          <p:cNvSpPr/>
          <p:nvPr/>
        </p:nvSpPr>
        <p:spPr>
          <a:xfrm>
            <a:off x="717947" y="3820773"/>
            <a:ext cx="207169" cy="207169"/>
          </a:xfrm>
          <a:prstGeom prst="rect">
            <a:avLst/>
          </a:prstGeom>
          <a:noFill/>
          <a:ln/>
        </p:spPr>
        <p:txBody>
          <a:bodyPr wrap="none" lIns="0" tIns="0" rIns="0" bIns="0" rtlCol="0" anchor="ctr"/>
          <a:lstStyle/>
          <a:p>
            <a:pPr marL="0" indent="0" algn="ctr">
              <a:buNone/>
            </a:pPr>
            <a:r>
              <a:rPr lang="es-PE" sz="1600" noProof="0" dirty="0">
                <a:solidFill>
                  <a:srgbClr val="FFFFFF"/>
                </a:solidFill>
                <a:latin typeface="Carlito"/>
                <a:ea typeface="Segoe UI Symbol" pitchFamily="34" charset="-122"/>
                <a:cs typeface="Segoe UI Symbol" pitchFamily="34" charset="-120"/>
              </a:rPr>
              <a:t>🏛</a:t>
            </a:r>
            <a:endParaRPr lang="es-PE" sz="1600" noProof="0" dirty="0">
              <a:latin typeface="Carlito"/>
            </a:endParaRPr>
          </a:p>
        </p:txBody>
      </p:sp>
      <p:sp>
        <p:nvSpPr>
          <p:cNvPr id="33" name="Text 19">
            <a:extLst>
              <a:ext uri="{FF2B5EF4-FFF2-40B4-BE49-F238E27FC236}">
                <a16:creationId xmlns:a16="http://schemas.microsoft.com/office/drawing/2014/main" id="{3CBC3729-E0D4-5C9A-A382-FEF97DB804D4}"/>
              </a:ext>
            </a:extLst>
          </p:cNvPr>
          <p:cNvSpPr/>
          <p:nvPr/>
        </p:nvSpPr>
        <p:spPr>
          <a:xfrm>
            <a:off x="650082" y="4756705"/>
            <a:ext cx="271463" cy="271463"/>
          </a:xfrm>
          <a:prstGeom prst="ellipse">
            <a:avLst/>
          </a:prstGeom>
          <a:solidFill>
            <a:srgbClr val="1E3A8A"/>
          </a:solidFill>
          <a:ln/>
        </p:spPr>
        <p:txBody>
          <a:bodyPr wrap="square" rtlCol="0" anchor="ctr"/>
          <a:lstStyle/>
          <a:p>
            <a:pPr marL="0" indent="0">
              <a:buNone/>
            </a:pPr>
            <a:endParaRPr lang="es-PE" sz="1600" noProof="0" dirty="0">
              <a:ea typeface="Carlito"/>
            </a:endParaRPr>
          </a:p>
        </p:txBody>
      </p:sp>
      <p:sp>
        <p:nvSpPr>
          <p:cNvPr id="35" name="Text 20">
            <a:extLst>
              <a:ext uri="{FF2B5EF4-FFF2-40B4-BE49-F238E27FC236}">
                <a16:creationId xmlns:a16="http://schemas.microsoft.com/office/drawing/2014/main" id="{459B8B09-13AF-6D63-FCCB-BB86EF7FDC65}"/>
              </a:ext>
            </a:extLst>
          </p:cNvPr>
          <p:cNvSpPr/>
          <p:nvPr/>
        </p:nvSpPr>
        <p:spPr>
          <a:xfrm>
            <a:off x="682229" y="4781817"/>
            <a:ext cx="207169" cy="207169"/>
          </a:xfrm>
          <a:prstGeom prst="rect">
            <a:avLst/>
          </a:prstGeom>
          <a:noFill/>
          <a:ln/>
        </p:spPr>
        <p:txBody>
          <a:bodyPr wrap="none" lIns="0" tIns="0" rIns="0" bIns="0" rtlCol="0" anchor="ctr"/>
          <a:lstStyle/>
          <a:p>
            <a:pPr marL="0" indent="0" algn="ctr">
              <a:buNone/>
            </a:pPr>
            <a:r>
              <a:rPr lang="es-PE" sz="1600" noProof="0" dirty="0">
                <a:solidFill>
                  <a:srgbClr val="FFFFFF"/>
                </a:solidFill>
                <a:latin typeface="Segoe UI Symbol" pitchFamily="34" charset="0"/>
                <a:ea typeface="Carlito"/>
                <a:cs typeface="Segoe UI Symbol" pitchFamily="34" charset="-120"/>
              </a:rPr>
              <a:t>$</a:t>
            </a:r>
            <a:endParaRPr lang="es-PE" sz="1600" noProof="0" dirty="0">
              <a:ea typeface="Carlito"/>
            </a:endParaRPr>
          </a:p>
        </p:txBody>
      </p:sp>
      <p:sp>
        <p:nvSpPr>
          <p:cNvPr id="39" name="Text 22">
            <a:extLst>
              <a:ext uri="{FF2B5EF4-FFF2-40B4-BE49-F238E27FC236}">
                <a16:creationId xmlns:a16="http://schemas.microsoft.com/office/drawing/2014/main" id="{6B78024F-241D-5C94-FB5E-64CB54B52CB7}"/>
              </a:ext>
            </a:extLst>
          </p:cNvPr>
          <p:cNvSpPr/>
          <p:nvPr/>
        </p:nvSpPr>
        <p:spPr>
          <a:xfrm>
            <a:off x="7467239" y="1415704"/>
            <a:ext cx="4458525" cy="2612238"/>
          </a:xfrm>
          <a:prstGeom prst="roundRect">
            <a:avLst>
              <a:gd name="adj" fmla="val 5440"/>
            </a:avLst>
          </a:prstGeom>
          <a:solidFill>
            <a:srgbClr val="E5EAF5"/>
          </a:solidFill>
          <a:ln w="7144">
            <a:solidFill>
              <a:srgbClr val="3B5BB5"/>
            </a:solidFill>
            <a:prstDash val="solid"/>
          </a:ln>
        </p:spPr>
        <p:txBody>
          <a:bodyPr wrap="square" rtlCol="0" anchor="ctr"/>
          <a:lstStyle/>
          <a:p>
            <a:pPr marL="0" indent="0">
              <a:buNone/>
            </a:pPr>
            <a:endParaRPr lang="es-PE" sz="1600" noProof="0" dirty="0">
              <a:ea typeface="Carlito"/>
            </a:endParaRPr>
          </a:p>
        </p:txBody>
      </p:sp>
      <p:sp>
        <p:nvSpPr>
          <p:cNvPr id="41" name="Text 23">
            <a:extLst>
              <a:ext uri="{FF2B5EF4-FFF2-40B4-BE49-F238E27FC236}">
                <a16:creationId xmlns:a16="http://schemas.microsoft.com/office/drawing/2014/main" id="{D394AC70-2FC3-CABC-4B47-52DCD4B66E96}"/>
              </a:ext>
            </a:extLst>
          </p:cNvPr>
          <p:cNvSpPr/>
          <p:nvPr/>
        </p:nvSpPr>
        <p:spPr>
          <a:xfrm>
            <a:off x="7602970" y="1575867"/>
            <a:ext cx="2963205" cy="164592"/>
          </a:xfrm>
          <a:prstGeom prst="rect">
            <a:avLst/>
          </a:prstGeom>
          <a:noFill/>
          <a:ln/>
        </p:spPr>
        <p:txBody>
          <a:bodyPr wrap="none" lIns="0" tIns="0" rIns="0" bIns="0" rtlCol="0" anchor="t"/>
          <a:lstStyle/>
          <a:p>
            <a:pPr marL="0" indent="0" algn="l">
              <a:buNone/>
            </a:pPr>
            <a:r>
              <a:rPr lang="es-PE" sz="1600" b="1" kern="0" spc="111" noProof="0" dirty="0">
                <a:solidFill>
                  <a:srgbClr val="1E3A8A"/>
                </a:solidFill>
                <a:latin typeface="Carlito" pitchFamily="34" charset="0"/>
                <a:ea typeface="Carlito"/>
                <a:cs typeface="Carlito" pitchFamily="34" charset="-120"/>
              </a:rPr>
              <a:t>ENFOQUE LOCAL · PERÚ</a:t>
            </a:r>
            <a:endParaRPr lang="es-PE" sz="1600" noProof="0" dirty="0">
              <a:ea typeface="Carlito"/>
            </a:endParaRPr>
          </a:p>
        </p:txBody>
      </p:sp>
      <p:sp>
        <p:nvSpPr>
          <p:cNvPr id="47" name="Text 26">
            <a:extLst>
              <a:ext uri="{FF2B5EF4-FFF2-40B4-BE49-F238E27FC236}">
                <a16:creationId xmlns:a16="http://schemas.microsoft.com/office/drawing/2014/main" id="{853CC9BE-C8EE-C155-5F11-E268CB9147A0}"/>
              </a:ext>
            </a:extLst>
          </p:cNvPr>
          <p:cNvSpPr/>
          <p:nvPr/>
        </p:nvSpPr>
        <p:spPr>
          <a:xfrm>
            <a:off x="7581540" y="2321434"/>
            <a:ext cx="2963205" cy="7144"/>
          </a:xfrm>
          <a:prstGeom prst="rect">
            <a:avLst/>
          </a:prstGeom>
          <a:solidFill>
            <a:srgbClr val="1E3A8A">
              <a:alpha val="18000"/>
            </a:srgbClr>
          </a:solidFill>
          <a:ln/>
        </p:spPr>
        <p:txBody>
          <a:bodyPr wrap="square" rtlCol="0" anchor="ctr"/>
          <a:lstStyle/>
          <a:p>
            <a:pPr marL="0" indent="0">
              <a:buNone/>
            </a:pPr>
            <a:endParaRPr lang="es-PE" sz="1600" noProof="0" dirty="0">
              <a:latin typeface="Carlito"/>
              <a:ea typeface="Carlito"/>
            </a:endParaRPr>
          </a:p>
        </p:txBody>
      </p:sp>
      <p:sp>
        <p:nvSpPr>
          <p:cNvPr id="53" name="Text 29">
            <a:extLst>
              <a:ext uri="{FF2B5EF4-FFF2-40B4-BE49-F238E27FC236}">
                <a16:creationId xmlns:a16="http://schemas.microsoft.com/office/drawing/2014/main" id="{39661F73-6C7F-7992-0134-17EC2B43B32E}"/>
              </a:ext>
            </a:extLst>
          </p:cNvPr>
          <p:cNvSpPr/>
          <p:nvPr/>
        </p:nvSpPr>
        <p:spPr>
          <a:xfrm>
            <a:off x="7456024" y="4286336"/>
            <a:ext cx="4458524" cy="1564835"/>
          </a:xfrm>
          <a:prstGeom prst="roundRect">
            <a:avLst>
              <a:gd name="adj" fmla="val 10507"/>
            </a:avLst>
          </a:prstGeom>
          <a:solidFill>
            <a:srgbClr val="FEF3C7"/>
          </a:solidFill>
          <a:ln w="7144">
            <a:solidFill>
              <a:srgbClr val="FBBF24"/>
            </a:solidFill>
            <a:prstDash val="solid"/>
          </a:ln>
        </p:spPr>
        <p:txBody>
          <a:bodyPr wrap="square" rtlCol="0" anchor="ctr"/>
          <a:lstStyle/>
          <a:p>
            <a:pPr marL="0" indent="0">
              <a:buNone/>
            </a:pPr>
            <a:endParaRPr lang="es-PE" sz="2000" noProof="0" dirty="0">
              <a:latin typeface="Carlito"/>
              <a:ea typeface="Carlito"/>
            </a:endParaRPr>
          </a:p>
        </p:txBody>
      </p:sp>
      <p:sp>
        <p:nvSpPr>
          <p:cNvPr id="55" name="Text 30">
            <a:extLst>
              <a:ext uri="{FF2B5EF4-FFF2-40B4-BE49-F238E27FC236}">
                <a16:creationId xmlns:a16="http://schemas.microsoft.com/office/drawing/2014/main" id="{6871EFEC-5D84-7875-FF53-7459FF54533F}"/>
              </a:ext>
            </a:extLst>
          </p:cNvPr>
          <p:cNvSpPr/>
          <p:nvPr/>
        </p:nvSpPr>
        <p:spPr>
          <a:xfrm>
            <a:off x="7627974" y="4412953"/>
            <a:ext cx="2963205" cy="147590"/>
          </a:xfrm>
          <a:prstGeom prst="rect">
            <a:avLst/>
          </a:prstGeom>
          <a:noFill/>
          <a:ln/>
        </p:spPr>
        <p:txBody>
          <a:bodyPr wrap="none" lIns="0" tIns="0" rIns="0" bIns="0" rtlCol="0" anchor="t">
            <a:noAutofit/>
          </a:bodyPr>
          <a:lstStyle/>
          <a:p>
            <a:pPr marL="0" indent="0" algn="l">
              <a:lnSpc>
                <a:spcPts val="928"/>
              </a:lnSpc>
              <a:buNone/>
            </a:pPr>
            <a:r>
              <a:rPr lang="es-PE" sz="2000" b="1" kern="0" spc="111" noProof="0" dirty="0">
                <a:solidFill>
                  <a:srgbClr val="B45309"/>
                </a:solidFill>
                <a:latin typeface="Carlito"/>
                <a:ea typeface="Carlito"/>
                <a:cs typeface="Carlito" pitchFamily="34" charset="-120"/>
              </a:rPr>
              <a:t>IMPACTO</a:t>
            </a:r>
            <a:endParaRPr lang="es-PE" sz="2000" noProof="0" dirty="0">
              <a:latin typeface="Carlito"/>
              <a:ea typeface="Carlito"/>
            </a:endParaRPr>
          </a:p>
        </p:txBody>
      </p:sp>
      <p:sp>
        <p:nvSpPr>
          <p:cNvPr id="57" name="Text 31">
            <a:extLst>
              <a:ext uri="{FF2B5EF4-FFF2-40B4-BE49-F238E27FC236}">
                <a16:creationId xmlns:a16="http://schemas.microsoft.com/office/drawing/2014/main" id="{4F99EFB6-C56D-FE6F-E16B-6D760A33A5AC}"/>
              </a:ext>
            </a:extLst>
          </p:cNvPr>
          <p:cNvSpPr/>
          <p:nvPr/>
        </p:nvSpPr>
        <p:spPr>
          <a:xfrm>
            <a:off x="7630226" y="4793780"/>
            <a:ext cx="2963205" cy="354902"/>
          </a:xfrm>
          <a:prstGeom prst="rect">
            <a:avLst/>
          </a:prstGeom>
          <a:noFill/>
          <a:ln/>
        </p:spPr>
        <p:txBody>
          <a:bodyPr wrap="none" lIns="0" tIns="0" rIns="0" bIns="0" rtlCol="0" anchor="t"/>
          <a:lstStyle/>
          <a:p>
            <a:pPr marL="0" indent="0" algn="l">
              <a:lnSpc>
                <a:spcPts val="2588"/>
              </a:lnSpc>
              <a:buNone/>
            </a:pPr>
            <a:r>
              <a:rPr lang="es-PE" sz="3600" b="1" kern="0" spc="-52" noProof="0" dirty="0">
                <a:solidFill>
                  <a:srgbClr val="1E3A8A"/>
                </a:solidFill>
                <a:latin typeface="Liberation Sans Narrow" pitchFamily="34" charset="0"/>
                <a:ea typeface="Carlito"/>
                <a:cs typeface="Liberation Sans Narrow" pitchFamily="34" charset="-120"/>
              </a:rPr>
              <a:t>+340%</a:t>
            </a:r>
            <a:endParaRPr lang="es-PE" sz="3600" noProof="0" dirty="0">
              <a:ea typeface="Carlito"/>
            </a:endParaRPr>
          </a:p>
        </p:txBody>
      </p:sp>
      <p:sp>
        <p:nvSpPr>
          <p:cNvPr id="61" name="Text 20">
            <a:extLst>
              <a:ext uri="{FF2B5EF4-FFF2-40B4-BE49-F238E27FC236}">
                <a16:creationId xmlns:a16="http://schemas.microsoft.com/office/drawing/2014/main" id="{02890C41-591D-EE23-C003-CBB24001E266}"/>
              </a:ext>
            </a:extLst>
          </p:cNvPr>
          <p:cNvSpPr/>
          <p:nvPr/>
        </p:nvSpPr>
        <p:spPr>
          <a:xfrm>
            <a:off x="834629" y="4934217"/>
            <a:ext cx="207169" cy="207169"/>
          </a:xfrm>
          <a:prstGeom prst="rect">
            <a:avLst/>
          </a:prstGeom>
          <a:noFill/>
          <a:ln/>
        </p:spPr>
        <p:txBody>
          <a:bodyPr wrap="none" lIns="0" tIns="0" rIns="0" bIns="0" rtlCol="0" anchor="ctr"/>
          <a:lstStyle/>
          <a:p>
            <a:pPr marL="0" indent="0" algn="ctr">
              <a:buNone/>
            </a:pPr>
            <a:r>
              <a:rPr lang="es-PE" sz="1600" noProof="0" dirty="0">
                <a:solidFill>
                  <a:srgbClr val="FFFFFF"/>
                </a:solidFill>
                <a:latin typeface="Carlito"/>
                <a:ea typeface="Segoe UI Symbol" pitchFamily="34" charset="-122"/>
                <a:cs typeface="Segoe UI Symbol" pitchFamily="34" charset="-120"/>
              </a:rPr>
              <a:t>$</a:t>
            </a:r>
            <a:endParaRPr lang="es-PE" sz="1600" noProof="0" dirty="0">
              <a:latin typeface="Carlito"/>
            </a:endParaRPr>
          </a:p>
        </p:txBody>
      </p:sp>
      <p:sp>
        <p:nvSpPr>
          <p:cNvPr id="62" name="CuadroTexto 61">
            <a:extLst>
              <a:ext uri="{FF2B5EF4-FFF2-40B4-BE49-F238E27FC236}">
                <a16:creationId xmlns:a16="http://schemas.microsoft.com/office/drawing/2014/main" id="{B400E089-0CB9-84E1-D1EB-5075F40F98DB}"/>
              </a:ext>
            </a:extLst>
          </p:cNvPr>
          <p:cNvSpPr txBox="1"/>
          <p:nvPr/>
        </p:nvSpPr>
        <p:spPr>
          <a:xfrm>
            <a:off x="585790" y="1854674"/>
            <a:ext cx="6111818" cy="830997"/>
          </a:xfrm>
          <a:prstGeom prst="rect">
            <a:avLst/>
          </a:prstGeom>
          <a:noFill/>
        </p:spPr>
        <p:txBody>
          <a:bodyPr wrap="square" rtlCol="0">
            <a:spAutoFit/>
          </a:bodyPr>
          <a:lstStyle/>
          <a:p>
            <a:r>
              <a:rPr lang="es-PE" sz="1600" dirty="0">
                <a:solidFill>
                  <a:srgbClr val="0F172A"/>
                </a:solidFill>
                <a:latin typeface="Carlito"/>
                <a:ea typeface="Carlito"/>
                <a:cs typeface="Arial" panose="020B0604020202020204" pitchFamily="34" charset="0"/>
              </a:rPr>
              <a:t>Toda comunicación (texto o audio) que emplea ingeniería social, suplantación de identidad y generación de urgencia para manipular a la víctima con el fin de:</a:t>
            </a:r>
            <a:endParaRPr lang="es-PE" sz="1600" dirty="0">
              <a:latin typeface="Carlito"/>
              <a:ea typeface="Carlito"/>
              <a:cs typeface="Arial" panose="020B0604020202020204" pitchFamily="34" charset="0"/>
            </a:endParaRPr>
          </a:p>
        </p:txBody>
      </p:sp>
      <p:sp>
        <p:nvSpPr>
          <p:cNvPr id="63" name="CuadroTexto 62">
            <a:extLst>
              <a:ext uri="{FF2B5EF4-FFF2-40B4-BE49-F238E27FC236}">
                <a16:creationId xmlns:a16="http://schemas.microsoft.com/office/drawing/2014/main" id="{55674B4E-BF6E-325E-6D34-5BCB273F9C3E}"/>
              </a:ext>
            </a:extLst>
          </p:cNvPr>
          <p:cNvSpPr txBox="1"/>
          <p:nvPr/>
        </p:nvSpPr>
        <p:spPr>
          <a:xfrm>
            <a:off x="1120249" y="3066254"/>
            <a:ext cx="5377542" cy="338554"/>
          </a:xfrm>
          <a:prstGeom prst="rect">
            <a:avLst/>
          </a:prstGeom>
          <a:noFill/>
        </p:spPr>
        <p:txBody>
          <a:bodyPr wrap="square" rtlCol="0">
            <a:spAutoFit/>
          </a:bodyPr>
          <a:lstStyle/>
          <a:p>
            <a:r>
              <a:rPr lang="es-PE" sz="1600" dirty="0">
                <a:solidFill>
                  <a:srgbClr val="0F172A"/>
                </a:solidFill>
                <a:latin typeface="Carlito" pitchFamily="34" charset="0"/>
                <a:ea typeface="Carlito" pitchFamily="34" charset="-122"/>
                <a:cs typeface="Carlito" pitchFamily="34" charset="-120"/>
              </a:rPr>
              <a:t>Extraer datos sensibles: contraseñas, </a:t>
            </a:r>
            <a:r>
              <a:rPr lang="es-PE" sz="1600" dirty="0" err="1">
                <a:solidFill>
                  <a:srgbClr val="0F172A"/>
                </a:solidFill>
                <a:latin typeface="Carlito" pitchFamily="34" charset="0"/>
                <a:ea typeface="Carlito" pitchFamily="34" charset="-122"/>
                <a:cs typeface="Carlito" pitchFamily="34" charset="-120"/>
              </a:rPr>
              <a:t>OTPs</a:t>
            </a:r>
            <a:r>
              <a:rPr lang="es-PE" sz="1600" dirty="0">
                <a:solidFill>
                  <a:srgbClr val="0F172A"/>
                </a:solidFill>
                <a:latin typeface="Carlito" pitchFamily="34" charset="0"/>
                <a:ea typeface="Carlito" pitchFamily="34" charset="-122"/>
                <a:cs typeface="Carlito" pitchFamily="34" charset="-120"/>
              </a:rPr>
              <a:t>, DNI</a:t>
            </a:r>
            <a:endParaRPr lang="es-PE" sz="1600" dirty="0"/>
          </a:p>
        </p:txBody>
      </p:sp>
      <p:sp>
        <p:nvSpPr>
          <p:cNvPr id="65" name="CuadroTexto 64">
            <a:extLst>
              <a:ext uri="{FF2B5EF4-FFF2-40B4-BE49-F238E27FC236}">
                <a16:creationId xmlns:a16="http://schemas.microsoft.com/office/drawing/2014/main" id="{942E0D24-3C80-3C94-EA03-869D990396E8}"/>
              </a:ext>
            </a:extLst>
          </p:cNvPr>
          <p:cNvSpPr txBox="1"/>
          <p:nvPr/>
        </p:nvSpPr>
        <p:spPr>
          <a:xfrm>
            <a:off x="1143001" y="3860467"/>
            <a:ext cx="5554606" cy="338554"/>
          </a:xfrm>
          <a:prstGeom prst="rect">
            <a:avLst/>
          </a:prstGeom>
          <a:noFill/>
        </p:spPr>
        <p:txBody>
          <a:bodyPr wrap="square" rtlCol="0">
            <a:spAutoFit/>
          </a:bodyPr>
          <a:lstStyle/>
          <a:p>
            <a:r>
              <a:rPr lang="es-PE" sz="1600" dirty="0">
                <a:solidFill>
                  <a:srgbClr val="0F172A"/>
                </a:solidFill>
                <a:latin typeface="Carlito" pitchFamily="34" charset="0"/>
                <a:ea typeface="Carlito" pitchFamily="34" charset="-122"/>
                <a:cs typeface="Carlito" pitchFamily="34" charset="-120"/>
              </a:rPr>
              <a:t>Obtener acceso a cuentas bancarias y billeteras digitales</a:t>
            </a:r>
            <a:endParaRPr lang="es-PE" sz="1600" dirty="0"/>
          </a:p>
        </p:txBody>
      </p:sp>
      <p:sp>
        <p:nvSpPr>
          <p:cNvPr id="67" name="CuadroTexto 66">
            <a:extLst>
              <a:ext uri="{FF2B5EF4-FFF2-40B4-BE49-F238E27FC236}">
                <a16:creationId xmlns:a16="http://schemas.microsoft.com/office/drawing/2014/main" id="{5A15E884-051E-74B4-3CF4-C41C807D85E5}"/>
              </a:ext>
            </a:extLst>
          </p:cNvPr>
          <p:cNvSpPr txBox="1"/>
          <p:nvPr/>
        </p:nvSpPr>
        <p:spPr>
          <a:xfrm>
            <a:off x="1094483" y="4616298"/>
            <a:ext cx="5405649" cy="584775"/>
          </a:xfrm>
          <a:prstGeom prst="rect">
            <a:avLst/>
          </a:prstGeom>
          <a:noFill/>
        </p:spPr>
        <p:txBody>
          <a:bodyPr wrap="square" rtlCol="0">
            <a:spAutoFit/>
          </a:bodyPr>
          <a:lstStyle/>
          <a:p>
            <a:r>
              <a:rPr lang="es-PE" sz="1600" dirty="0"/>
              <a:t>Inducir pagos, transferencias o devoluciones de dinero no autorizadas</a:t>
            </a:r>
          </a:p>
        </p:txBody>
      </p:sp>
      <p:sp>
        <p:nvSpPr>
          <p:cNvPr id="69" name="Text 24">
            <a:extLst>
              <a:ext uri="{FF2B5EF4-FFF2-40B4-BE49-F238E27FC236}">
                <a16:creationId xmlns:a16="http://schemas.microsoft.com/office/drawing/2014/main" id="{B09FFEEB-28BB-7FE7-1C85-B4FA2EE49262}"/>
              </a:ext>
            </a:extLst>
          </p:cNvPr>
          <p:cNvSpPr/>
          <p:nvPr/>
        </p:nvSpPr>
        <p:spPr>
          <a:xfrm>
            <a:off x="7627976" y="1851943"/>
            <a:ext cx="2963205" cy="185738"/>
          </a:xfrm>
          <a:prstGeom prst="rect">
            <a:avLst/>
          </a:prstGeom>
          <a:noFill/>
          <a:ln/>
        </p:spPr>
        <p:txBody>
          <a:bodyPr wrap="none" lIns="0" tIns="0" rIns="0" bIns="0" rtlCol="0" anchor="t">
            <a:noAutofit/>
          </a:bodyPr>
          <a:lstStyle/>
          <a:p>
            <a:pPr marL="0" indent="0" algn="l">
              <a:buNone/>
            </a:pPr>
            <a:r>
              <a:rPr lang="es-PE" sz="1600" b="1" noProof="0" dirty="0" err="1">
                <a:solidFill>
                  <a:srgbClr val="0F172A"/>
                </a:solidFill>
                <a:latin typeface="Carlito" pitchFamily="34" charset="0"/>
                <a:ea typeface="Carlito" pitchFamily="34" charset="-122"/>
                <a:cs typeface="Carlito" pitchFamily="34" charset="-120"/>
              </a:rPr>
              <a:t>Smishing</a:t>
            </a:r>
            <a:r>
              <a:rPr lang="es-PE" sz="1600" b="1" noProof="0" dirty="0">
                <a:solidFill>
                  <a:srgbClr val="0F172A"/>
                </a:solidFill>
                <a:latin typeface="Carlito" pitchFamily="34" charset="0"/>
                <a:ea typeface="Carlito" pitchFamily="34" charset="-122"/>
                <a:cs typeface="Carlito" pitchFamily="34" charset="-120"/>
              </a:rPr>
              <a:t>/Fraude por mensajería</a:t>
            </a:r>
            <a:endParaRPr lang="es-PE" sz="1600" noProof="0" dirty="0"/>
          </a:p>
        </p:txBody>
      </p:sp>
      <p:sp>
        <p:nvSpPr>
          <p:cNvPr id="71" name="Text 25">
            <a:extLst>
              <a:ext uri="{FF2B5EF4-FFF2-40B4-BE49-F238E27FC236}">
                <a16:creationId xmlns:a16="http://schemas.microsoft.com/office/drawing/2014/main" id="{B5A2D3AD-FD01-328B-A85A-322C30BF77A1}"/>
              </a:ext>
            </a:extLst>
          </p:cNvPr>
          <p:cNvSpPr/>
          <p:nvPr/>
        </p:nvSpPr>
        <p:spPr>
          <a:xfrm>
            <a:off x="7627974" y="2254907"/>
            <a:ext cx="4183026" cy="296882"/>
          </a:xfrm>
          <a:prstGeom prst="rect">
            <a:avLst/>
          </a:prstGeom>
          <a:noFill/>
          <a:ln/>
        </p:spPr>
        <p:txBody>
          <a:bodyPr wrap="square" lIns="0" tIns="0" rIns="0" bIns="0" rtlCol="0" anchor="t"/>
          <a:lstStyle/>
          <a:p>
            <a:pPr marL="0" indent="0" algn="l">
              <a:buNone/>
            </a:pPr>
            <a:r>
              <a:rPr lang="es-PE" sz="1600" noProof="0" dirty="0">
                <a:solidFill>
                  <a:srgbClr val="334155"/>
                </a:solidFill>
                <a:latin typeface="Carlito" pitchFamily="34" charset="0"/>
                <a:ea typeface="Carlito" pitchFamily="34" charset="-122"/>
                <a:cs typeface="Carlito" pitchFamily="34" charset="-120"/>
              </a:rPr>
              <a:t>SMS / WhatsApp con enlaces falsos de Yape, Plin, BCP u otras entidades financieras. </a:t>
            </a:r>
            <a:endParaRPr lang="es-PE" sz="1600" noProof="0" dirty="0"/>
          </a:p>
        </p:txBody>
      </p:sp>
      <p:sp>
        <p:nvSpPr>
          <p:cNvPr id="73" name="Text 27">
            <a:extLst>
              <a:ext uri="{FF2B5EF4-FFF2-40B4-BE49-F238E27FC236}">
                <a16:creationId xmlns:a16="http://schemas.microsoft.com/office/drawing/2014/main" id="{DB7C2875-03FF-C9ED-B1FC-FFBB36068258}"/>
              </a:ext>
            </a:extLst>
          </p:cNvPr>
          <p:cNvSpPr/>
          <p:nvPr/>
        </p:nvSpPr>
        <p:spPr>
          <a:xfrm>
            <a:off x="7648949" y="2922181"/>
            <a:ext cx="2963205" cy="158306"/>
          </a:xfrm>
          <a:prstGeom prst="rect">
            <a:avLst/>
          </a:prstGeom>
          <a:noFill/>
          <a:ln/>
        </p:spPr>
        <p:txBody>
          <a:bodyPr wrap="none" lIns="0" tIns="0" rIns="0" bIns="0" rtlCol="0" anchor="t">
            <a:noAutofit/>
          </a:bodyPr>
          <a:lstStyle/>
          <a:p>
            <a:pPr marL="0" indent="0" algn="l">
              <a:buNone/>
            </a:pPr>
            <a:r>
              <a:rPr lang="es-PE" sz="1600" b="1" noProof="0" dirty="0">
                <a:solidFill>
                  <a:srgbClr val="0F172A"/>
                </a:solidFill>
                <a:latin typeface="Carlito" pitchFamily="34" charset="0"/>
                <a:ea typeface="Carlito" pitchFamily="34" charset="-122"/>
                <a:cs typeface="Carlito" pitchFamily="34" charset="-120"/>
              </a:rPr>
              <a:t>Vishing</a:t>
            </a:r>
            <a:endParaRPr lang="es-PE" sz="1600" noProof="0" dirty="0"/>
          </a:p>
        </p:txBody>
      </p:sp>
      <p:sp>
        <p:nvSpPr>
          <p:cNvPr id="75" name="Text 28">
            <a:extLst>
              <a:ext uri="{FF2B5EF4-FFF2-40B4-BE49-F238E27FC236}">
                <a16:creationId xmlns:a16="http://schemas.microsoft.com/office/drawing/2014/main" id="{2427EA89-0257-1A1B-F3A4-6FEDD70D29CE}"/>
              </a:ext>
            </a:extLst>
          </p:cNvPr>
          <p:cNvSpPr/>
          <p:nvPr/>
        </p:nvSpPr>
        <p:spPr>
          <a:xfrm>
            <a:off x="7686275" y="3234571"/>
            <a:ext cx="4090286" cy="472527"/>
          </a:xfrm>
          <a:prstGeom prst="rect">
            <a:avLst/>
          </a:prstGeom>
          <a:noFill/>
          <a:ln/>
        </p:spPr>
        <p:txBody>
          <a:bodyPr wrap="square" lIns="0" tIns="0" rIns="0" bIns="0" rtlCol="0" anchor="t"/>
          <a:lstStyle/>
          <a:p>
            <a:r>
              <a:rPr lang="es-PE" sz="1600" dirty="0"/>
              <a:t>Llamadas y audios que suplantan a bancos o familiares para solicitar datos sensibles o transferencias urgentes.</a:t>
            </a:r>
            <a:endParaRPr lang="es-PE" sz="1600" noProof="0" dirty="0"/>
          </a:p>
        </p:txBody>
      </p:sp>
      <p:sp>
        <p:nvSpPr>
          <p:cNvPr id="77" name="Text 32">
            <a:extLst>
              <a:ext uri="{FF2B5EF4-FFF2-40B4-BE49-F238E27FC236}">
                <a16:creationId xmlns:a16="http://schemas.microsoft.com/office/drawing/2014/main" id="{067C7321-4198-A5DC-D77D-CE6DAD1070B0}"/>
              </a:ext>
            </a:extLst>
          </p:cNvPr>
          <p:cNvSpPr/>
          <p:nvPr/>
        </p:nvSpPr>
        <p:spPr>
          <a:xfrm>
            <a:off x="7630226" y="5141386"/>
            <a:ext cx="2963205" cy="248469"/>
          </a:xfrm>
          <a:prstGeom prst="rect">
            <a:avLst/>
          </a:prstGeom>
          <a:noFill/>
          <a:ln/>
        </p:spPr>
        <p:txBody>
          <a:bodyPr wrap="square" lIns="0" tIns="0" rIns="0" bIns="0" rtlCol="0" anchor="t"/>
          <a:lstStyle/>
          <a:p>
            <a:pPr marL="0" indent="0" algn="l">
              <a:buNone/>
            </a:pPr>
            <a:r>
              <a:rPr lang="es-PE" sz="1600" noProof="0" dirty="0">
                <a:solidFill>
                  <a:srgbClr val="334155"/>
                </a:solidFill>
                <a:latin typeface="Carlito" pitchFamily="34" charset="0"/>
                <a:ea typeface="Carlito" pitchFamily="34" charset="-122"/>
                <a:cs typeface="Carlito" pitchFamily="34" charset="-120"/>
              </a:rPr>
              <a:t>crecimiento anual de denuncias por extorsión digital en Perú (INDECOPI 2024)</a:t>
            </a:r>
            <a:endParaRPr lang="es-PE" sz="1600" noProof="0" dirty="0"/>
          </a:p>
        </p:txBody>
      </p:sp>
    </p:spTree>
    <p:extLst>
      <p:ext uri="{BB962C8B-B14F-4D97-AF65-F5344CB8AC3E}">
        <p14:creationId xmlns:p14="http://schemas.microsoft.com/office/powerpoint/2010/main" val="25228522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0">
            <a:extLst>
              <a:ext uri="{FF2B5EF4-FFF2-40B4-BE49-F238E27FC236}">
                <a16:creationId xmlns:a16="http://schemas.microsoft.com/office/drawing/2014/main" id="{FDA04496-B732-2A38-15C6-501EF0925155}"/>
              </a:ext>
            </a:extLst>
          </p:cNvPr>
          <p:cNvSpPr/>
          <p:nvPr/>
        </p:nvSpPr>
        <p:spPr>
          <a:xfrm>
            <a:off x="502920" y="89033"/>
            <a:ext cx="3851366" cy="497402"/>
          </a:xfrm>
          <a:prstGeom prst="rect">
            <a:avLst/>
          </a:prstGeom>
          <a:noFill/>
          <a:ln/>
        </p:spPr>
        <p:txBody>
          <a:bodyPr wrap="square" lIns="0" tIns="0" rIns="0" bIns="0" rtlCol="0" anchor="ctr"/>
          <a:lstStyle/>
          <a:p>
            <a:pPr marL="0" indent="0">
              <a:buNone/>
            </a:pPr>
            <a:r>
              <a:rPr lang="en-US" sz="4000" b="1" dirty="0" err="1">
                <a:solidFill>
                  <a:srgbClr val="7A0019"/>
                </a:solidFill>
                <a:latin typeface="Carlito"/>
                <a:ea typeface="Aptos Display" pitchFamily="34" charset="-122"/>
                <a:cs typeface="Aptos Display" pitchFamily="34" charset="-120"/>
              </a:rPr>
              <a:t>Problemática</a:t>
            </a:r>
            <a:endParaRPr lang="en-US" sz="4000" dirty="0">
              <a:latin typeface="Carlito"/>
            </a:endParaRPr>
          </a:p>
        </p:txBody>
      </p:sp>
      <p:sp>
        <p:nvSpPr>
          <p:cNvPr id="4" name="Rectángulo: esquinas redondeadas 3">
            <a:extLst>
              <a:ext uri="{FF2B5EF4-FFF2-40B4-BE49-F238E27FC236}">
                <a16:creationId xmlns:a16="http://schemas.microsoft.com/office/drawing/2014/main" id="{97356479-8AE4-2F94-BFA4-B769F140C9C0}"/>
              </a:ext>
            </a:extLst>
          </p:cNvPr>
          <p:cNvSpPr/>
          <p:nvPr/>
        </p:nvSpPr>
        <p:spPr>
          <a:xfrm>
            <a:off x="4658174" y="899736"/>
            <a:ext cx="3080657" cy="642257"/>
          </a:xfrm>
          <a:prstGeom prst="roundRect">
            <a:avLst/>
          </a:prstGeom>
          <a:solidFill>
            <a:schemeClr val="bg1">
              <a:lumMod val="8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PE" b="1" dirty="0">
                <a:solidFill>
                  <a:schemeClr val="tx1"/>
                </a:solidFill>
                <a:latin typeface="Carlito"/>
              </a:rPr>
              <a:t>Mensaje fraudulentos</a:t>
            </a:r>
          </a:p>
        </p:txBody>
      </p:sp>
      <p:sp>
        <p:nvSpPr>
          <p:cNvPr id="8" name="Rectángulo: esquinas redondeadas 7">
            <a:extLst>
              <a:ext uri="{FF2B5EF4-FFF2-40B4-BE49-F238E27FC236}">
                <a16:creationId xmlns:a16="http://schemas.microsoft.com/office/drawing/2014/main" id="{FA3D4F31-AD8F-D6A8-A06F-543FA103DDEB}"/>
              </a:ext>
            </a:extLst>
          </p:cNvPr>
          <p:cNvSpPr/>
          <p:nvPr/>
        </p:nvSpPr>
        <p:spPr>
          <a:xfrm>
            <a:off x="4658175" y="3847872"/>
            <a:ext cx="3080657" cy="642257"/>
          </a:xfrm>
          <a:prstGeom prst="roundRect">
            <a:avLst/>
          </a:prstGeom>
          <a:solidFill>
            <a:schemeClr val="bg1">
              <a:lumMod val="8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PE" b="1" dirty="0">
                <a:solidFill>
                  <a:schemeClr val="tx1"/>
                </a:solidFill>
                <a:latin typeface="Carlito"/>
              </a:rPr>
              <a:t>Ingeniería social</a:t>
            </a:r>
          </a:p>
        </p:txBody>
      </p:sp>
      <p:sp>
        <p:nvSpPr>
          <p:cNvPr id="77" name="Rectángulo: esquinas redondeadas 76">
            <a:extLst>
              <a:ext uri="{FF2B5EF4-FFF2-40B4-BE49-F238E27FC236}">
                <a16:creationId xmlns:a16="http://schemas.microsoft.com/office/drawing/2014/main" id="{107234E0-22FF-0248-68E5-82C08AB92A37}"/>
              </a:ext>
            </a:extLst>
          </p:cNvPr>
          <p:cNvSpPr/>
          <p:nvPr/>
        </p:nvSpPr>
        <p:spPr>
          <a:xfrm>
            <a:off x="3164567" y="1999241"/>
            <a:ext cx="1702706" cy="642257"/>
          </a:xfrm>
          <a:prstGeom prst="roundRect">
            <a:avLst/>
          </a:prstGeom>
          <a:solidFill>
            <a:schemeClr val="accent1">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PE" b="1" dirty="0">
                <a:solidFill>
                  <a:schemeClr val="tx1"/>
                </a:solidFill>
                <a:latin typeface="Carlito"/>
              </a:rPr>
              <a:t>Suplantación</a:t>
            </a:r>
          </a:p>
        </p:txBody>
      </p:sp>
      <p:sp>
        <p:nvSpPr>
          <p:cNvPr id="79" name="Rectángulo: esquinas redondeadas 78">
            <a:extLst>
              <a:ext uri="{FF2B5EF4-FFF2-40B4-BE49-F238E27FC236}">
                <a16:creationId xmlns:a16="http://schemas.microsoft.com/office/drawing/2014/main" id="{F40655D4-81F2-7A8B-0B44-B740DE50B084}"/>
              </a:ext>
            </a:extLst>
          </p:cNvPr>
          <p:cNvSpPr/>
          <p:nvPr/>
        </p:nvSpPr>
        <p:spPr>
          <a:xfrm>
            <a:off x="5744929" y="1929543"/>
            <a:ext cx="1702706" cy="642257"/>
          </a:xfrm>
          <a:prstGeom prst="roundRect">
            <a:avLst/>
          </a:prstGeom>
          <a:solidFill>
            <a:schemeClr val="accent1">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PE" b="1" dirty="0">
                <a:solidFill>
                  <a:schemeClr val="tx1"/>
                </a:solidFill>
                <a:latin typeface="Carlito"/>
              </a:rPr>
              <a:t>Extorsión</a:t>
            </a:r>
          </a:p>
        </p:txBody>
      </p:sp>
      <p:sp>
        <p:nvSpPr>
          <p:cNvPr id="81" name="Rectángulo: esquinas redondeadas 80">
            <a:extLst>
              <a:ext uri="{FF2B5EF4-FFF2-40B4-BE49-F238E27FC236}">
                <a16:creationId xmlns:a16="http://schemas.microsoft.com/office/drawing/2014/main" id="{A44B25D9-0AA1-A718-AC3E-7CE48389FEDE}"/>
              </a:ext>
            </a:extLst>
          </p:cNvPr>
          <p:cNvSpPr/>
          <p:nvPr/>
        </p:nvSpPr>
        <p:spPr>
          <a:xfrm>
            <a:off x="8285381" y="1895615"/>
            <a:ext cx="1702706" cy="642257"/>
          </a:xfrm>
          <a:prstGeom prst="roundRect">
            <a:avLst/>
          </a:prstGeom>
          <a:solidFill>
            <a:schemeClr val="accent1">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PE" b="1" dirty="0">
                <a:solidFill>
                  <a:schemeClr val="tx1"/>
                </a:solidFill>
                <a:latin typeface="Carlito"/>
              </a:rPr>
              <a:t>Fraude</a:t>
            </a:r>
          </a:p>
        </p:txBody>
      </p:sp>
      <p:sp>
        <p:nvSpPr>
          <p:cNvPr id="83" name="Rectángulo: esquinas redondeadas 82">
            <a:extLst>
              <a:ext uri="{FF2B5EF4-FFF2-40B4-BE49-F238E27FC236}">
                <a16:creationId xmlns:a16="http://schemas.microsoft.com/office/drawing/2014/main" id="{01E1437F-74A6-0FFD-2626-CB845472787E}"/>
              </a:ext>
            </a:extLst>
          </p:cNvPr>
          <p:cNvSpPr/>
          <p:nvPr/>
        </p:nvSpPr>
        <p:spPr>
          <a:xfrm>
            <a:off x="3208110" y="2909404"/>
            <a:ext cx="1702706" cy="642257"/>
          </a:xfrm>
          <a:prstGeom prst="roundRect">
            <a:avLst/>
          </a:prstGeom>
          <a:solidFill>
            <a:schemeClr val="accent1">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PE" b="1" dirty="0">
                <a:solidFill>
                  <a:schemeClr val="tx1"/>
                </a:solidFill>
                <a:latin typeface="Carlito"/>
              </a:rPr>
              <a:t>Banco/Familiar</a:t>
            </a:r>
          </a:p>
        </p:txBody>
      </p:sp>
      <p:sp>
        <p:nvSpPr>
          <p:cNvPr id="85" name="Rectángulo: esquinas redondeadas 84">
            <a:extLst>
              <a:ext uri="{FF2B5EF4-FFF2-40B4-BE49-F238E27FC236}">
                <a16:creationId xmlns:a16="http://schemas.microsoft.com/office/drawing/2014/main" id="{08D37592-EC19-295E-5B62-43F03E106F21}"/>
              </a:ext>
            </a:extLst>
          </p:cNvPr>
          <p:cNvSpPr/>
          <p:nvPr/>
        </p:nvSpPr>
        <p:spPr>
          <a:xfrm>
            <a:off x="5592530" y="2868011"/>
            <a:ext cx="2307771" cy="642257"/>
          </a:xfrm>
          <a:prstGeom prst="roundRect">
            <a:avLst/>
          </a:prstGeom>
          <a:solidFill>
            <a:schemeClr val="accent1">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PE" b="1" dirty="0">
                <a:solidFill>
                  <a:schemeClr val="tx1"/>
                </a:solidFill>
                <a:latin typeface="Carlito"/>
              </a:rPr>
              <a:t>Amenaza/Autoridad</a:t>
            </a:r>
          </a:p>
        </p:txBody>
      </p:sp>
      <p:sp>
        <p:nvSpPr>
          <p:cNvPr id="87" name="Rectángulo: esquinas redondeadas 86">
            <a:extLst>
              <a:ext uri="{FF2B5EF4-FFF2-40B4-BE49-F238E27FC236}">
                <a16:creationId xmlns:a16="http://schemas.microsoft.com/office/drawing/2014/main" id="{EB9CF8CB-20F8-F3FF-58D4-3A646FC8FF63}"/>
              </a:ext>
            </a:extLst>
          </p:cNvPr>
          <p:cNvSpPr/>
          <p:nvPr/>
        </p:nvSpPr>
        <p:spPr>
          <a:xfrm>
            <a:off x="8122548" y="2873829"/>
            <a:ext cx="2307771" cy="642257"/>
          </a:xfrm>
          <a:prstGeom prst="roundRect">
            <a:avLst/>
          </a:prstGeom>
          <a:solidFill>
            <a:schemeClr val="accent1">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PE" b="1" dirty="0">
                <a:solidFill>
                  <a:schemeClr val="tx1"/>
                </a:solidFill>
                <a:latin typeface="Carlito"/>
              </a:rPr>
              <a:t>Premio/Inversión</a:t>
            </a:r>
          </a:p>
        </p:txBody>
      </p:sp>
      <p:sp>
        <p:nvSpPr>
          <p:cNvPr id="89" name="Rectángulo: esquinas redondeadas 88">
            <a:extLst>
              <a:ext uri="{FF2B5EF4-FFF2-40B4-BE49-F238E27FC236}">
                <a16:creationId xmlns:a16="http://schemas.microsoft.com/office/drawing/2014/main" id="{35032C53-99C6-678A-3AAF-77CB6C431DBF}"/>
              </a:ext>
            </a:extLst>
          </p:cNvPr>
          <p:cNvSpPr/>
          <p:nvPr/>
        </p:nvSpPr>
        <p:spPr>
          <a:xfrm>
            <a:off x="5044616" y="4786340"/>
            <a:ext cx="2307771" cy="642257"/>
          </a:xfrm>
          <a:prstGeom prst="roundRect">
            <a:avLst/>
          </a:prstGeom>
          <a:solidFill>
            <a:schemeClr val="accent1">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PE" b="1" dirty="0">
                <a:solidFill>
                  <a:schemeClr val="tx1"/>
                </a:solidFill>
                <a:latin typeface="Carlito"/>
              </a:rPr>
              <a:t>Usuario (decide)</a:t>
            </a:r>
          </a:p>
        </p:txBody>
      </p:sp>
      <p:sp>
        <p:nvSpPr>
          <p:cNvPr id="91" name="Rectángulo: esquinas redondeadas 90">
            <a:extLst>
              <a:ext uri="{FF2B5EF4-FFF2-40B4-BE49-F238E27FC236}">
                <a16:creationId xmlns:a16="http://schemas.microsoft.com/office/drawing/2014/main" id="{CE18A734-5FA9-54C5-C90C-D6605A2A4C27}"/>
              </a:ext>
            </a:extLst>
          </p:cNvPr>
          <p:cNvSpPr/>
          <p:nvPr/>
        </p:nvSpPr>
        <p:spPr>
          <a:xfrm>
            <a:off x="2350404" y="5724809"/>
            <a:ext cx="2307771" cy="642257"/>
          </a:xfrm>
          <a:prstGeom prst="roundRect">
            <a:avLst/>
          </a:prstGeom>
          <a:solidFill>
            <a:schemeClr val="accent1">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PE" b="1" dirty="0">
                <a:solidFill>
                  <a:schemeClr val="tx1"/>
                </a:solidFill>
                <a:latin typeface="Carlito"/>
              </a:rPr>
              <a:t>Datos personales</a:t>
            </a:r>
          </a:p>
        </p:txBody>
      </p:sp>
      <p:sp>
        <p:nvSpPr>
          <p:cNvPr id="93" name="Rectángulo: esquinas redondeadas 92">
            <a:extLst>
              <a:ext uri="{FF2B5EF4-FFF2-40B4-BE49-F238E27FC236}">
                <a16:creationId xmlns:a16="http://schemas.microsoft.com/office/drawing/2014/main" id="{AC6F9014-5977-ECA8-BBDF-7DE473B96AF6}"/>
              </a:ext>
            </a:extLst>
          </p:cNvPr>
          <p:cNvSpPr/>
          <p:nvPr/>
        </p:nvSpPr>
        <p:spPr>
          <a:xfrm>
            <a:off x="5196107" y="5724809"/>
            <a:ext cx="2307771" cy="642257"/>
          </a:xfrm>
          <a:prstGeom prst="roundRect">
            <a:avLst/>
          </a:prstGeom>
          <a:solidFill>
            <a:schemeClr val="accent1">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PE" b="1" dirty="0">
                <a:solidFill>
                  <a:schemeClr val="tx1"/>
                </a:solidFill>
                <a:latin typeface="Carlito"/>
              </a:rPr>
              <a:t>Transferencia dinero</a:t>
            </a:r>
          </a:p>
        </p:txBody>
      </p:sp>
      <p:sp>
        <p:nvSpPr>
          <p:cNvPr id="95" name="Rectángulo: esquinas redondeadas 94">
            <a:extLst>
              <a:ext uri="{FF2B5EF4-FFF2-40B4-BE49-F238E27FC236}">
                <a16:creationId xmlns:a16="http://schemas.microsoft.com/office/drawing/2014/main" id="{440171E0-F3F3-A401-F2A7-7F3C801FEC81}"/>
              </a:ext>
            </a:extLst>
          </p:cNvPr>
          <p:cNvSpPr/>
          <p:nvPr/>
        </p:nvSpPr>
        <p:spPr>
          <a:xfrm>
            <a:off x="7982849" y="5724809"/>
            <a:ext cx="2307771" cy="642257"/>
          </a:xfrm>
          <a:prstGeom prst="roundRect">
            <a:avLst/>
          </a:prstGeom>
          <a:solidFill>
            <a:schemeClr val="accent1">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PE" b="1" dirty="0">
                <a:solidFill>
                  <a:schemeClr val="tx1"/>
                </a:solidFill>
                <a:latin typeface="Carlito"/>
              </a:rPr>
              <a:t>Enlace Malicioso</a:t>
            </a:r>
          </a:p>
        </p:txBody>
      </p:sp>
      <p:cxnSp>
        <p:nvCxnSpPr>
          <p:cNvPr id="97" name="Conector: angular 96">
            <a:extLst>
              <a:ext uri="{FF2B5EF4-FFF2-40B4-BE49-F238E27FC236}">
                <a16:creationId xmlns:a16="http://schemas.microsoft.com/office/drawing/2014/main" id="{016AA70B-CCB8-631D-5F13-157F95D1C99C}"/>
              </a:ext>
            </a:extLst>
          </p:cNvPr>
          <p:cNvCxnSpPr>
            <a:stCxn id="4" idx="2"/>
            <a:endCxn id="77" idx="0"/>
          </p:cNvCxnSpPr>
          <p:nvPr/>
        </p:nvCxnSpPr>
        <p:spPr>
          <a:xfrm rot="5400000">
            <a:off x="4878588" y="679326"/>
            <a:ext cx="457248" cy="2182583"/>
          </a:xfrm>
          <a:prstGeom prst="bentConnector3">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99" name="Conector: angular 98">
            <a:extLst>
              <a:ext uri="{FF2B5EF4-FFF2-40B4-BE49-F238E27FC236}">
                <a16:creationId xmlns:a16="http://schemas.microsoft.com/office/drawing/2014/main" id="{92E44315-6F28-2928-29F1-21C76378AF08}"/>
              </a:ext>
            </a:extLst>
          </p:cNvPr>
          <p:cNvCxnSpPr>
            <a:stCxn id="4" idx="2"/>
            <a:endCxn id="79" idx="0"/>
          </p:cNvCxnSpPr>
          <p:nvPr/>
        </p:nvCxnSpPr>
        <p:spPr>
          <a:xfrm rot="16200000" flipH="1">
            <a:off x="6203617" y="1536878"/>
            <a:ext cx="387550" cy="397779"/>
          </a:xfrm>
          <a:prstGeom prst="bentConnector3">
            <a:avLst>
              <a:gd name="adj1" fmla="val 61235"/>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02" name="Conector: angular 101">
            <a:extLst>
              <a:ext uri="{FF2B5EF4-FFF2-40B4-BE49-F238E27FC236}">
                <a16:creationId xmlns:a16="http://schemas.microsoft.com/office/drawing/2014/main" id="{87EE5F4B-1815-F1F7-EC8E-1891677111B2}"/>
              </a:ext>
            </a:extLst>
          </p:cNvPr>
          <p:cNvCxnSpPr>
            <a:stCxn id="4" idx="2"/>
            <a:endCxn id="81" idx="0"/>
          </p:cNvCxnSpPr>
          <p:nvPr/>
        </p:nvCxnSpPr>
        <p:spPr>
          <a:xfrm rot="16200000" flipH="1">
            <a:off x="7490807" y="249688"/>
            <a:ext cx="353622" cy="2938231"/>
          </a:xfrm>
          <a:prstGeom prst="bentConnector3">
            <a:avLst>
              <a:gd name="adj1" fmla="val 68470"/>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05" name="Conector: angular 104">
            <a:extLst>
              <a:ext uri="{FF2B5EF4-FFF2-40B4-BE49-F238E27FC236}">
                <a16:creationId xmlns:a16="http://schemas.microsoft.com/office/drawing/2014/main" id="{7F97B988-7DCC-1B5D-3F6A-51406A6D87FC}"/>
              </a:ext>
            </a:extLst>
          </p:cNvPr>
          <p:cNvCxnSpPr>
            <a:stCxn id="8" idx="2"/>
            <a:endCxn id="89" idx="0"/>
          </p:cNvCxnSpPr>
          <p:nvPr/>
        </p:nvCxnSpPr>
        <p:spPr>
          <a:xfrm rot="5400000">
            <a:off x="6050398" y="4638233"/>
            <a:ext cx="296211" cy="2"/>
          </a:xfrm>
          <a:prstGeom prst="bentConnector3">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08" name="Conector: angular 107">
            <a:extLst>
              <a:ext uri="{FF2B5EF4-FFF2-40B4-BE49-F238E27FC236}">
                <a16:creationId xmlns:a16="http://schemas.microsoft.com/office/drawing/2014/main" id="{8ACFCC19-EF18-9BA8-2B63-BBFE0168783B}"/>
              </a:ext>
            </a:extLst>
          </p:cNvPr>
          <p:cNvCxnSpPr>
            <a:stCxn id="89" idx="2"/>
            <a:endCxn id="91" idx="0"/>
          </p:cNvCxnSpPr>
          <p:nvPr/>
        </p:nvCxnSpPr>
        <p:spPr>
          <a:xfrm rot="5400000">
            <a:off x="4703290" y="4229597"/>
            <a:ext cx="296212" cy="2694212"/>
          </a:xfrm>
          <a:prstGeom prst="bentConnector3">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10" name="Conector: angular 109">
            <a:extLst>
              <a:ext uri="{FF2B5EF4-FFF2-40B4-BE49-F238E27FC236}">
                <a16:creationId xmlns:a16="http://schemas.microsoft.com/office/drawing/2014/main" id="{29207428-19B3-79FD-E90D-D3AF131C4B4B}"/>
              </a:ext>
            </a:extLst>
          </p:cNvPr>
          <p:cNvCxnSpPr>
            <a:stCxn id="89" idx="2"/>
            <a:endCxn id="93" idx="0"/>
          </p:cNvCxnSpPr>
          <p:nvPr/>
        </p:nvCxnSpPr>
        <p:spPr>
          <a:xfrm rot="16200000" flipH="1">
            <a:off x="6126141" y="5500957"/>
            <a:ext cx="296212" cy="151491"/>
          </a:xfrm>
          <a:prstGeom prst="bentConnector3">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12" name="Conector: angular 111">
            <a:extLst>
              <a:ext uri="{FF2B5EF4-FFF2-40B4-BE49-F238E27FC236}">
                <a16:creationId xmlns:a16="http://schemas.microsoft.com/office/drawing/2014/main" id="{EDE605CC-FE45-2BEA-59AC-2E3503416E01}"/>
              </a:ext>
            </a:extLst>
          </p:cNvPr>
          <p:cNvCxnSpPr>
            <a:stCxn id="89" idx="2"/>
            <a:endCxn id="95" idx="0"/>
          </p:cNvCxnSpPr>
          <p:nvPr/>
        </p:nvCxnSpPr>
        <p:spPr>
          <a:xfrm rot="16200000" flipH="1">
            <a:off x="7519512" y="4107586"/>
            <a:ext cx="296212" cy="2938233"/>
          </a:xfrm>
          <a:prstGeom prst="bentConnector3">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14" name="Conector: angular 113">
            <a:extLst>
              <a:ext uri="{FF2B5EF4-FFF2-40B4-BE49-F238E27FC236}">
                <a16:creationId xmlns:a16="http://schemas.microsoft.com/office/drawing/2014/main" id="{4A9B635C-7F81-6E38-FD8B-0112760D53C4}"/>
              </a:ext>
            </a:extLst>
          </p:cNvPr>
          <p:cNvCxnSpPr>
            <a:stCxn id="83" idx="2"/>
            <a:endCxn id="8" idx="0"/>
          </p:cNvCxnSpPr>
          <p:nvPr/>
        </p:nvCxnSpPr>
        <p:spPr>
          <a:xfrm rot="16200000" flipH="1">
            <a:off x="4980878" y="2630245"/>
            <a:ext cx="296211" cy="2139041"/>
          </a:xfrm>
          <a:prstGeom prst="bentConnector3">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16" name="Conector: angular 115">
            <a:extLst>
              <a:ext uri="{FF2B5EF4-FFF2-40B4-BE49-F238E27FC236}">
                <a16:creationId xmlns:a16="http://schemas.microsoft.com/office/drawing/2014/main" id="{40CAB785-41D2-DEBF-C9F6-5C56098F5BBB}"/>
              </a:ext>
            </a:extLst>
          </p:cNvPr>
          <p:cNvCxnSpPr>
            <a:stCxn id="85" idx="2"/>
            <a:endCxn id="8" idx="0"/>
          </p:cNvCxnSpPr>
          <p:nvPr/>
        </p:nvCxnSpPr>
        <p:spPr>
          <a:xfrm rot="5400000">
            <a:off x="6303658" y="3405114"/>
            <a:ext cx="337604" cy="547912"/>
          </a:xfrm>
          <a:prstGeom prst="bentConnector3">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18" name="Conector: angular 117">
            <a:extLst>
              <a:ext uri="{FF2B5EF4-FFF2-40B4-BE49-F238E27FC236}">
                <a16:creationId xmlns:a16="http://schemas.microsoft.com/office/drawing/2014/main" id="{990F450E-01C3-2E41-D42F-A9EA81966CFE}"/>
              </a:ext>
            </a:extLst>
          </p:cNvPr>
          <p:cNvCxnSpPr>
            <a:stCxn id="87" idx="2"/>
            <a:endCxn id="8" idx="0"/>
          </p:cNvCxnSpPr>
          <p:nvPr/>
        </p:nvCxnSpPr>
        <p:spPr>
          <a:xfrm rot="5400000">
            <a:off x="7571576" y="2143014"/>
            <a:ext cx="331786" cy="3077930"/>
          </a:xfrm>
          <a:prstGeom prst="bentConnector3">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22" name="Conector recto de flecha 121">
            <a:extLst>
              <a:ext uri="{FF2B5EF4-FFF2-40B4-BE49-F238E27FC236}">
                <a16:creationId xmlns:a16="http://schemas.microsoft.com/office/drawing/2014/main" id="{552C269A-DDAE-2D0D-474F-98F4FC897532}"/>
              </a:ext>
            </a:extLst>
          </p:cNvPr>
          <p:cNvCxnSpPr/>
          <p:nvPr/>
        </p:nvCxnSpPr>
        <p:spPr>
          <a:xfrm>
            <a:off x="9430653" y="2640911"/>
            <a:ext cx="0" cy="2271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23" name="Conector recto de flecha 122">
            <a:extLst>
              <a:ext uri="{FF2B5EF4-FFF2-40B4-BE49-F238E27FC236}">
                <a16:creationId xmlns:a16="http://schemas.microsoft.com/office/drawing/2014/main" id="{72A325D5-5A7B-D46D-956F-9D29FB9B1EA5}"/>
              </a:ext>
            </a:extLst>
          </p:cNvPr>
          <p:cNvCxnSpPr/>
          <p:nvPr/>
        </p:nvCxnSpPr>
        <p:spPr>
          <a:xfrm>
            <a:off x="6746415" y="2640911"/>
            <a:ext cx="0" cy="2271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24" name="Conector recto de flecha 123">
            <a:extLst>
              <a:ext uri="{FF2B5EF4-FFF2-40B4-BE49-F238E27FC236}">
                <a16:creationId xmlns:a16="http://schemas.microsoft.com/office/drawing/2014/main" id="{857D8E03-6486-7723-3D13-7C198DEB559E}"/>
              </a:ext>
            </a:extLst>
          </p:cNvPr>
          <p:cNvCxnSpPr/>
          <p:nvPr/>
        </p:nvCxnSpPr>
        <p:spPr>
          <a:xfrm>
            <a:off x="3998685" y="2690268"/>
            <a:ext cx="0" cy="2271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26" name="Text 29">
            <a:extLst>
              <a:ext uri="{FF2B5EF4-FFF2-40B4-BE49-F238E27FC236}">
                <a16:creationId xmlns:a16="http://schemas.microsoft.com/office/drawing/2014/main" id="{597A990E-6265-2FF2-467D-3D0027BC51B6}"/>
              </a:ext>
            </a:extLst>
          </p:cNvPr>
          <p:cNvSpPr/>
          <p:nvPr/>
        </p:nvSpPr>
        <p:spPr>
          <a:xfrm>
            <a:off x="173349" y="1129737"/>
            <a:ext cx="2667378" cy="1564835"/>
          </a:xfrm>
          <a:prstGeom prst="roundRect">
            <a:avLst>
              <a:gd name="adj" fmla="val 10507"/>
            </a:avLst>
          </a:prstGeom>
          <a:solidFill>
            <a:srgbClr val="FEF3C7"/>
          </a:solidFill>
          <a:ln w="7144">
            <a:solidFill>
              <a:srgbClr val="FBBF24"/>
            </a:solidFill>
            <a:prstDash val="solid"/>
          </a:ln>
        </p:spPr>
        <p:txBody>
          <a:bodyPr wrap="square" rtlCol="0" anchor="ctr"/>
          <a:lstStyle/>
          <a:p>
            <a:pPr marL="0" indent="0">
              <a:buNone/>
            </a:pPr>
            <a:endParaRPr lang="es-PE" sz="2000" noProof="0" dirty="0">
              <a:latin typeface="Carlito"/>
              <a:ea typeface="Carlito"/>
            </a:endParaRPr>
          </a:p>
        </p:txBody>
      </p:sp>
      <p:sp>
        <p:nvSpPr>
          <p:cNvPr id="130" name="Text 31">
            <a:extLst>
              <a:ext uri="{FF2B5EF4-FFF2-40B4-BE49-F238E27FC236}">
                <a16:creationId xmlns:a16="http://schemas.microsoft.com/office/drawing/2014/main" id="{60482725-EB73-FF06-7EFF-731A24366E2D}"/>
              </a:ext>
            </a:extLst>
          </p:cNvPr>
          <p:cNvSpPr/>
          <p:nvPr/>
        </p:nvSpPr>
        <p:spPr>
          <a:xfrm>
            <a:off x="288097" y="1358234"/>
            <a:ext cx="2457375" cy="354902"/>
          </a:xfrm>
          <a:prstGeom prst="rect">
            <a:avLst/>
          </a:prstGeom>
          <a:noFill/>
          <a:ln/>
        </p:spPr>
        <p:txBody>
          <a:bodyPr wrap="none" lIns="0" tIns="0" rIns="0" bIns="0" rtlCol="0" anchor="t"/>
          <a:lstStyle/>
          <a:p>
            <a:pPr marL="0" indent="0" algn="l">
              <a:lnSpc>
                <a:spcPts val="2588"/>
              </a:lnSpc>
              <a:buNone/>
            </a:pPr>
            <a:r>
              <a:rPr lang="es-PE" sz="3600" b="1" kern="0" spc="-52" noProof="0" dirty="0">
                <a:solidFill>
                  <a:srgbClr val="FF0000"/>
                </a:solidFill>
                <a:latin typeface="Liberation Sans Narrow" pitchFamily="34" charset="0"/>
                <a:ea typeface="Carlito"/>
                <a:cs typeface="Liberation Sans Narrow" pitchFamily="34" charset="-120"/>
              </a:rPr>
              <a:t>+40%</a:t>
            </a:r>
            <a:endParaRPr lang="es-PE" sz="3600" noProof="0" dirty="0">
              <a:solidFill>
                <a:srgbClr val="FF0000"/>
              </a:solidFill>
              <a:ea typeface="Carlito"/>
            </a:endParaRPr>
          </a:p>
        </p:txBody>
      </p:sp>
      <p:sp>
        <p:nvSpPr>
          <p:cNvPr id="132" name="Text 32">
            <a:extLst>
              <a:ext uri="{FF2B5EF4-FFF2-40B4-BE49-F238E27FC236}">
                <a16:creationId xmlns:a16="http://schemas.microsoft.com/office/drawing/2014/main" id="{8C76FBFD-3A05-491E-96C4-6077583D401D}"/>
              </a:ext>
            </a:extLst>
          </p:cNvPr>
          <p:cNvSpPr/>
          <p:nvPr/>
        </p:nvSpPr>
        <p:spPr>
          <a:xfrm>
            <a:off x="347550" y="1787921"/>
            <a:ext cx="2457375" cy="248469"/>
          </a:xfrm>
          <a:prstGeom prst="rect">
            <a:avLst/>
          </a:prstGeom>
          <a:noFill/>
          <a:ln/>
        </p:spPr>
        <p:txBody>
          <a:bodyPr wrap="square" lIns="0" tIns="0" rIns="0" bIns="0" rtlCol="0" anchor="t"/>
          <a:lstStyle/>
          <a:p>
            <a:r>
              <a:rPr lang="es-PE" sz="1600" dirty="0">
                <a:latin typeface="Carlito"/>
              </a:rPr>
              <a:t>Las denuncias por delitos informáticos crecieron casi 40% en 2024.</a:t>
            </a:r>
            <a:endParaRPr lang="es-PE" sz="1600" noProof="0" dirty="0">
              <a:latin typeface="Carlito"/>
            </a:endParaRPr>
          </a:p>
        </p:txBody>
      </p:sp>
      <p:sp>
        <p:nvSpPr>
          <p:cNvPr id="134" name="Text 29">
            <a:extLst>
              <a:ext uri="{FF2B5EF4-FFF2-40B4-BE49-F238E27FC236}">
                <a16:creationId xmlns:a16="http://schemas.microsoft.com/office/drawing/2014/main" id="{AA05D620-00DD-C32F-D7AD-20798BC32E7B}"/>
              </a:ext>
            </a:extLst>
          </p:cNvPr>
          <p:cNvSpPr/>
          <p:nvPr/>
        </p:nvSpPr>
        <p:spPr>
          <a:xfrm>
            <a:off x="173349" y="3892687"/>
            <a:ext cx="2667378" cy="1564835"/>
          </a:xfrm>
          <a:prstGeom prst="roundRect">
            <a:avLst>
              <a:gd name="adj" fmla="val 10507"/>
            </a:avLst>
          </a:prstGeom>
          <a:solidFill>
            <a:srgbClr val="FEF3C7"/>
          </a:solidFill>
          <a:ln w="7144">
            <a:solidFill>
              <a:srgbClr val="FBBF24"/>
            </a:solidFill>
            <a:prstDash val="solid"/>
          </a:ln>
        </p:spPr>
        <p:txBody>
          <a:bodyPr wrap="square" rtlCol="0" anchor="ctr"/>
          <a:lstStyle/>
          <a:p>
            <a:pPr marL="0" indent="0">
              <a:buNone/>
            </a:pPr>
            <a:endParaRPr lang="es-PE" sz="2000" noProof="0" dirty="0">
              <a:latin typeface="Carlito"/>
              <a:ea typeface="Carlito"/>
            </a:endParaRPr>
          </a:p>
        </p:txBody>
      </p:sp>
      <p:sp>
        <p:nvSpPr>
          <p:cNvPr id="136" name="Text 31">
            <a:extLst>
              <a:ext uri="{FF2B5EF4-FFF2-40B4-BE49-F238E27FC236}">
                <a16:creationId xmlns:a16="http://schemas.microsoft.com/office/drawing/2014/main" id="{ADBD38A2-7D9C-638C-8A15-50CC7F8A763B}"/>
              </a:ext>
            </a:extLst>
          </p:cNvPr>
          <p:cNvSpPr/>
          <p:nvPr/>
        </p:nvSpPr>
        <p:spPr>
          <a:xfrm>
            <a:off x="288097" y="4121184"/>
            <a:ext cx="2457375" cy="354902"/>
          </a:xfrm>
          <a:prstGeom prst="rect">
            <a:avLst/>
          </a:prstGeom>
          <a:noFill/>
          <a:ln/>
        </p:spPr>
        <p:txBody>
          <a:bodyPr wrap="none" lIns="0" tIns="0" rIns="0" bIns="0" rtlCol="0" anchor="t"/>
          <a:lstStyle/>
          <a:p>
            <a:pPr marL="0" indent="0" algn="l">
              <a:lnSpc>
                <a:spcPts val="2588"/>
              </a:lnSpc>
              <a:buNone/>
            </a:pPr>
            <a:r>
              <a:rPr lang="es-PE" sz="3600" b="1" kern="0" spc="-52" noProof="0" dirty="0">
                <a:solidFill>
                  <a:srgbClr val="FF0000"/>
                </a:solidFill>
                <a:latin typeface="Liberation Sans Narrow" pitchFamily="34" charset="0"/>
                <a:ea typeface="Carlito"/>
                <a:cs typeface="Liberation Sans Narrow" pitchFamily="34" charset="-120"/>
              </a:rPr>
              <a:t>+</a:t>
            </a:r>
            <a:r>
              <a:rPr lang="es-PE" sz="3600" b="1" kern="0" spc="-52" dirty="0">
                <a:solidFill>
                  <a:srgbClr val="FF0000"/>
                </a:solidFill>
                <a:latin typeface="Liberation Sans Narrow" pitchFamily="34" charset="0"/>
                <a:ea typeface="Carlito"/>
                <a:cs typeface="Liberation Sans Narrow" pitchFamily="34" charset="-120"/>
              </a:rPr>
              <a:t>70</a:t>
            </a:r>
            <a:r>
              <a:rPr lang="es-PE" sz="3600" b="1" kern="0" spc="-52" noProof="0" dirty="0">
                <a:solidFill>
                  <a:srgbClr val="FF0000"/>
                </a:solidFill>
                <a:latin typeface="Liberation Sans Narrow" pitchFamily="34" charset="0"/>
                <a:ea typeface="Carlito"/>
                <a:cs typeface="Liberation Sans Narrow" pitchFamily="34" charset="-120"/>
              </a:rPr>
              <a:t>%</a:t>
            </a:r>
            <a:endParaRPr lang="es-PE" sz="3600" noProof="0" dirty="0">
              <a:solidFill>
                <a:srgbClr val="FF0000"/>
              </a:solidFill>
              <a:ea typeface="Carlito"/>
            </a:endParaRPr>
          </a:p>
        </p:txBody>
      </p:sp>
      <p:sp>
        <p:nvSpPr>
          <p:cNvPr id="138" name="Text 32">
            <a:extLst>
              <a:ext uri="{FF2B5EF4-FFF2-40B4-BE49-F238E27FC236}">
                <a16:creationId xmlns:a16="http://schemas.microsoft.com/office/drawing/2014/main" id="{961E5039-F269-315B-FF8D-0F7F1A576078}"/>
              </a:ext>
            </a:extLst>
          </p:cNvPr>
          <p:cNvSpPr/>
          <p:nvPr/>
        </p:nvSpPr>
        <p:spPr>
          <a:xfrm>
            <a:off x="347550" y="4506054"/>
            <a:ext cx="2457375" cy="248469"/>
          </a:xfrm>
          <a:prstGeom prst="rect">
            <a:avLst/>
          </a:prstGeom>
          <a:noFill/>
          <a:ln/>
        </p:spPr>
        <p:txBody>
          <a:bodyPr wrap="square" lIns="0" tIns="0" rIns="0" bIns="0" rtlCol="0" anchor="t"/>
          <a:lstStyle/>
          <a:p>
            <a:r>
              <a:rPr lang="es-PE" sz="1600" dirty="0">
                <a:latin typeface="Carlito"/>
              </a:rPr>
              <a:t>7 de cada 10 usuarios manifestaron preocupación por ser víctimas de fraude financiero.</a:t>
            </a:r>
            <a:endParaRPr lang="es-PE" sz="1600" noProof="0" dirty="0">
              <a:latin typeface="Carlito"/>
            </a:endParaRPr>
          </a:p>
        </p:txBody>
      </p:sp>
      <p:sp>
        <p:nvSpPr>
          <p:cNvPr id="140" name="Text 29">
            <a:extLst>
              <a:ext uri="{FF2B5EF4-FFF2-40B4-BE49-F238E27FC236}">
                <a16:creationId xmlns:a16="http://schemas.microsoft.com/office/drawing/2014/main" id="{82DE2C36-6164-AFB8-A9F6-6E390C3C447C}"/>
              </a:ext>
            </a:extLst>
          </p:cNvPr>
          <p:cNvSpPr/>
          <p:nvPr/>
        </p:nvSpPr>
        <p:spPr>
          <a:xfrm>
            <a:off x="9335398" y="3812299"/>
            <a:ext cx="2667378" cy="1564835"/>
          </a:xfrm>
          <a:prstGeom prst="roundRect">
            <a:avLst>
              <a:gd name="adj" fmla="val 10507"/>
            </a:avLst>
          </a:prstGeom>
          <a:solidFill>
            <a:srgbClr val="FEF3C7"/>
          </a:solidFill>
          <a:ln w="7144">
            <a:solidFill>
              <a:srgbClr val="FBBF24"/>
            </a:solidFill>
            <a:prstDash val="solid"/>
          </a:ln>
        </p:spPr>
        <p:txBody>
          <a:bodyPr wrap="square" rtlCol="0" anchor="ctr"/>
          <a:lstStyle/>
          <a:p>
            <a:pPr marL="0" indent="0">
              <a:buNone/>
            </a:pPr>
            <a:endParaRPr lang="es-PE" sz="2000" noProof="0" dirty="0">
              <a:latin typeface="Carlito"/>
              <a:ea typeface="Carlito"/>
            </a:endParaRPr>
          </a:p>
        </p:txBody>
      </p:sp>
      <p:sp>
        <p:nvSpPr>
          <p:cNvPr id="142" name="Text 31">
            <a:extLst>
              <a:ext uri="{FF2B5EF4-FFF2-40B4-BE49-F238E27FC236}">
                <a16:creationId xmlns:a16="http://schemas.microsoft.com/office/drawing/2014/main" id="{859114AC-91D1-F973-FD32-9AD54C52E7D9}"/>
              </a:ext>
            </a:extLst>
          </p:cNvPr>
          <p:cNvSpPr/>
          <p:nvPr/>
        </p:nvSpPr>
        <p:spPr>
          <a:xfrm>
            <a:off x="9450146" y="4040796"/>
            <a:ext cx="2457375" cy="354902"/>
          </a:xfrm>
          <a:prstGeom prst="rect">
            <a:avLst/>
          </a:prstGeom>
          <a:noFill/>
          <a:ln/>
        </p:spPr>
        <p:txBody>
          <a:bodyPr wrap="none" lIns="0" tIns="0" rIns="0" bIns="0" rtlCol="0" anchor="t"/>
          <a:lstStyle/>
          <a:p>
            <a:pPr marL="0" indent="0" algn="l">
              <a:lnSpc>
                <a:spcPts val="2588"/>
              </a:lnSpc>
              <a:buNone/>
            </a:pPr>
            <a:r>
              <a:rPr lang="es-PE" sz="3600" b="1" kern="0" spc="-52" noProof="0" dirty="0">
                <a:solidFill>
                  <a:srgbClr val="FF0000"/>
                </a:solidFill>
                <a:latin typeface="Liberation Sans Narrow" pitchFamily="34" charset="0"/>
                <a:ea typeface="Carlito"/>
                <a:cs typeface="Liberation Sans Narrow" pitchFamily="34" charset="-120"/>
              </a:rPr>
              <a:t>+2</a:t>
            </a:r>
            <a:r>
              <a:rPr lang="es-PE" sz="3600" b="1" kern="0" spc="-52" dirty="0">
                <a:solidFill>
                  <a:srgbClr val="FF0000"/>
                </a:solidFill>
                <a:latin typeface="Liberation Sans Narrow" pitchFamily="34" charset="0"/>
                <a:ea typeface="Carlito"/>
                <a:cs typeface="Liberation Sans Narrow" pitchFamily="34" charset="-120"/>
              </a:rPr>
              <a:t>4</a:t>
            </a:r>
            <a:r>
              <a:rPr lang="es-PE" sz="3600" b="1" kern="0" spc="-52" noProof="0" dirty="0">
                <a:solidFill>
                  <a:srgbClr val="FF0000"/>
                </a:solidFill>
                <a:latin typeface="Liberation Sans Narrow" pitchFamily="34" charset="0"/>
                <a:ea typeface="Carlito"/>
                <a:cs typeface="Liberation Sans Narrow" pitchFamily="34" charset="-120"/>
              </a:rPr>
              <a:t>%</a:t>
            </a:r>
            <a:endParaRPr lang="es-PE" sz="3600" noProof="0" dirty="0">
              <a:solidFill>
                <a:srgbClr val="FF0000"/>
              </a:solidFill>
              <a:ea typeface="Carlito"/>
            </a:endParaRPr>
          </a:p>
        </p:txBody>
      </p:sp>
      <p:sp>
        <p:nvSpPr>
          <p:cNvPr id="144" name="Text 32">
            <a:extLst>
              <a:ext uri="{FF2B5EF4-FFF2-40B4-BE49-F238E27FC236}">
                <a16:creationId xmlns:a16="http://schemas.microsoft.com/office/drawing/2014/main" id="{EE44D0AF-C795-868F-D67F-1B20CCD0F740}"/>
              </a:ext>
            </a:extLst>
          </p:cNvPr>
          <p:cNvSpPr/>
          <p:nvPr/>
        </p:nvSpPr>
        <p:spPr>
          <a:xfrm>
            <a:off x="9509599" y="4470483"/>
            <a:ext cx="2457375" cy="248469"/>
          </a:xfrm>
          <a:prstGeom prst="rect">
            <a:avLst/>
          </a:prstGeom>
          <a:noFill/>
          <a:ln/>
        </p:spPr>
        <p:txBody>
          <a:bodyPr wrap="square" lIns="0" tIns="0" rIns="0" bIns="0" rtlCol="0" anchor="t"/>
          <a:lstStyle/>
          <a:p>
            <a:r>
              <a:rPr lang="es-PE" sz="1600" dirty="0">
                <a:latin typeface="Carlito"/>
              </a:rPr>
              <a:t>5% de usuarios declaró haber perdido dinero por hackeo de cuentas u otro fraude electrónico.</a:t>
            </a:r>
            <a:endParaRPr lang="es-PE" sz="1600" noProof="0" dirty="0">
              <a:latin typeface="Carlito"/>
            </a:endParaRPr>
          </a:p>
        </p:txBody>
      </p:sp>
      <p:sp>
        <p:nvSpPr>
          <p:cNvPr id="146" name="Text 29">
            <a:extLst>
              <a:ext uri="{FF2B5EF4-FFF2-40B4-BE49-F238E27FC236}">
                <a16:creationId xmlns:a16="http://schemas.microsoft.com/office/drawing/2014/main" id="{3521D4C2-48D4-51CB-1EFA-BC086F942F98}"/>
              </a:ext>
            </a:extLst>
          </p:cNvPr>
          <p:cNvSpPr/>
          <p:nvPr/>
        </p:nvSpPr>
        <p:spPr>
          <a:xfrm>
            <a:off x="9430653" y="177502"/>
            <a:ext cx="2667378" cy="1564835"/>
          </a:xfrm>
          <a:prstGeom prst="roundRect">
            <a:avLst>
              <a:gd name="adj" fmla="val 10507"/>
            </a:avLst>
          </a:prstGeom>
          <a:solidFill>
            <a:srgbClr val="FEF3C7"/>
          </a:solidFill>
          <a:ln w="7144">
            <a:solidFill>
              <a:srgbClr val="FBBF24"/>
            </a:solidFill>
            <a:prstDash val="solid"/>
          </a:ln>
        </p:spPr>
        <p:txBody>
          <a:bodyPr wrap="square" rtlCol="0" anchor="ctr"/>
          <a:lstStyle/>
          <a:p>
            <a:pPr marL="0" indent="0">
              <a:buNone/>
            </a:pPr>
            <a:endParaRPr lang="es-PE" sz="2000" noProof="0" dirty="0">
              <a:latin typeface="Carlito"/>
              <a:ea typeface="Carlito"/>
            </a:endParaRPr>
          </a:p>
        </p:txBody>
      </p:sp>
      <p:sp>
        <p:nvSpPr>
          <p:cNvPr id="148" name="Text 31">
            <a:extLst>
              <a:ext uri="{FF2B5EF4-FFF2-40B4-BE49-F238E27FC236}">
                <a16:creationId xmlns:a16="http://schemas.microsoft.com/office/drawing/2014/main" id="{250A4720-39CE-3F31-1E52-F9F1589F6B7D}"/>
              </a:ext>
            </a:extLst>
          </p:cNvPr>
          <p:cNvSpPr/>
          <p:nvPr/>
        </p:nvSpPr>
        <p:spPr>
          <a:xfrm>
            <a:off x="9545401" y="405999"/>
            <a:ext cx="2457375" cy="354902"/>
          </a:xfrm>
          <a:prstGeom prst="rect">
            <a:avLst/>
          </a:prstGeom>
          <a:noFill/>
          <a:ln/>
        </p:spPr>
        <p:txBody>
          <a:bodyPr wrap="none" lIns="0" tIns="0" rIns="0" bIns="0" rtlCol="0" anchor="t"/>
          <a:lstStyle/>
          <a:p>
            <a:pPr marL="0" indent="0" algn="l">
              <a:lnSpc>
                <a:spcPts val="2588"/>
              </a:lnSpc>
              <a:buNone/>
            </a:pPr>
            <a:r>
              <a:rPr lang="es-PE" sz="3600" b="1" kern="0" spc="-52" dirty="0">
                <a:solidFill>
                  <a:srgbClr val="FF0000"/>
                </a:solidFill>
                <a:latin typeface="Liberation Sans Narrow" pitchFamily="34" charset="0"/>
                <a:ea typeface="Carlito"/>
              </a:rPr>
              <a:t>x5</a:t>
            </a:r>
            <a:endParaRPr lang="es-PE" sz="3600" noProof="0" dirty="0">
              <a:solidFill>
                <a:srgbClr val="FF0000"/>
              </a:solidFill>
              <a:ea typeface="Carlito"/>
            </a:endParaRPr>
          </a:p>
        </p:txBody>
      </p:sp>
      <p:sp>
        <p:nvSpPr>
          <p:cNvPr id="150" name="Text 32">
            <a:extLst>
              <a:ext uri="{FF2B5EF4-FFF2-40B4-BE49-F238E27FC236}">
                <a16:creationId xmlns:a16="http://schemas.microsoft.com/office/drawing/2014/main" id="{0F56BC00-764F-F6D1-5816-073DE83CDA05}"/>
              </a:ext>
            </a:extLst>
          </p:cNvPr>
          <p:cNvSpPr/>
          <p:nvPr/>
        </p:nvSpPr>
        <p:spPr>
          <a:xfrm>
            <a:off x="9604854" y="790869"/>
            <a:ext cx="2457375" cy="248469"/>
          </a:xfrm>
          <a:prstGeom prst="rect">
            <a:avLst/>
          </a:prstGeom>
          <a:noFill/>
          <a:ln/>
        </p:spPr>
        <p:txBody>
          <a:bodyPr wrap="square" lIns="0" tIns="0" rIns="0" bIns="0" rtlCol="0" anchor="t"/>
          <a:lstStyle/>
          <a:p>
            <a:r>
              <a:rPr lang="es-PE" sz="1600" dirty="0">
                <a:latin typeface="Carlito"/>
              </a:rPr>
              <a:t>Las denuncias por delitos informáticos se quintuplicaron en los últimos cinco años.</a:t>
            </a:r>
            <a:endParaRPr lang="es-PE" sz="1600" noProof="0" dirty="0">
              <a:latin typeface="Carlito"/>
            </a:endParaRPr>
          </a:p>
        </p:txBody>
      </p:sp>
    </p:spTree>
    <p:extLst>
      <p:ext uri="{BB962C8B-B14F-4D97-AF65-F5344CB8AC3E}">
        <p14:creationId xmlns:p14="http://schemas.microsoft.com/office/powerpoint/2010/main" val="33254134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sp>
        <p:nvSpPr>
          <p:cNvPr id="2" name="Text 0"/>
          <p:cNvSpPr/>
          <p:nvPr/>
        </p:nvSpPr>
        <p:spPr>
          <a:xfrm>
            <a:off x="502920" y="228600"/>
            <a:ext cx="10607040" cy="365760"/>
          </a:xfrm>
          <a:prstGeom prst="rect">
            <a:avLst/>
          </a:prstGeom>
          <a:noFill/>
          <a:ln/>
        </p:spPr>
        <p:txBody>
          <a:bodyPr wrap="square" lIns="0" tIns="0" rIns="0" bIns="0" rtlCol="0" anchor="ctr"/>
          <a:lstStyle/>
          <a:p>
            <a:pPr marL="0" indent="0">
              <a:buNone/>
            </a:pPr>
            <a:r>
              <a:rPr lang="en-US" sz="4000" b="1" dirty="0">
                <a:solidFill>
                  <a:srgbClr val="7A0019"/>
                </a:solidFill>
                <a:latin typeface="Carlito"/>
                <a:ea typeface="Aptos Display" pitchFamily="34" charset="-122"/>
                <a:cs typeface="Aptos Display" pitchFamily="34" charset="-120"/>
              </a:rPr>
              <a:t>Bloques críticos del notebook</a:t>
            </a:r>
            <a:endParaRPr lang="en-US" sz="4000" dirty="0">
              <a:latin typeface="Carlito"/>
            </a:endParaRPr>
          </a:p>
        </p:txBody>
      </p:sp>
      <p:graphicFrame>
        <p:nvGraphicFramePr>
          <p:cNvPr id="4" name="Table 0"/>
          <p:cNvGraphicFramePr>
            <a:graphicFrameLocks noGrp="1"/>
          </p:cNvGraphicFramePr>
          <p:nvPr>
            <p:extLst>
              <p:ext uri="{D42A27DB-BD31-4B8C-83A1-F6EECF244321}">
                <p14:modId xmlns:p14="http://schemas.microsoft.com/office/powerpoint/2010/main" val="3109227269"/>
              </p:ext>
            </p:extLst>
          </p:nvPr>
        </p:nvGraphicFramePr>
        <p:xfrm>
          <a:off x="502920" y="960120"/>
          <a:ext cx="11201400" cy="4667794"/>
        </p:xfrm>
        <a:graphic>
          <a:graphicData uri="http://schemas.openxmlformats.org/drawingml/2006/table">
            <a:tbl>
              <a:tblPr/>
              <a:tblGrid>
                <a:gridCol w="1920240">
                  <a:extLst>
                    <a:ext uri="{9D8B030D-6E8A-4147-A177-3AD203B41FA5}">
                      <a16:colId xmlns:a16="http://schemas.microsoft.com/office/drawing/2014/main" val="20000"/>
                    </a:ext>
                  </a:extLst>
                </a:gridCol>
                <a:gridCol w="5029200">
                  <a:extLst>
                    <a:ext uri="{9D8B030D-6E8A-4147-A177-3AD203B41FA5}">
                      <a16:colId xmlns:a16="http://schemas.microsoft.com/office/drawing/2014/main" val="20001"/>
                    </a:ext>
                  </a:extLst>
                </a:gridCol>
                <a:gridCol w="4251960">
                  <a:extLst>
                    <a:ext uri="{9D8B030D-6E8A-4147-A177-3AD203B41FA5}">
                      <a16:colId xmlns:a16="http://schemas.microsoft.com/office/drawing/2014/main" val="20002"/>
                    </a:ext>
                  </a:extLst>
                </a:gridCol>
              </a:tblGrid>
              <a:tr h="627017">
                <a:tc>
                  <a:txBody>
                    <a:bodyPr/>
                    <a:lstStyle/>
                    <a:p>
                      <a:pPr marL="0" indent="0">
                        <a:buNone/>
                      </a:pPr>
                      <a:r>
                        <a:rPr lang="en-US" sz="2000" b="1" dirty="0">
                          <a:solidFill>
                            <a:srgbClr val="FFFFFF"/>
                          </a:solidFill>
                          <a:latin typeface="Carlito"/>
                          <a:ea typeface="Aptos" pitchFamily="34" charset="-122"/>
                          <a:cs typeface="Aptos" pitchFamily="34" charset="-120"/>
                        </a:rPr>
                        <a:t>Bloque</a:t>
                      </a:r>
                      <a:endParaRPr lang="en-US" sz="20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7A0019"/>
                    </a:solidFill>
                  </a:tcPr>
                </a:tc>
                <a:tc>
                  <a:txBody>
                    <a:bodyPr/>
                    <a:lstStyle/>
                    <a:p>
                      <a:pPr marL="0" indent="0">
                        <a:buNone/>
                      </a:pPr>
                      <a:r>
                        <a:rPr lang="en-US" sz="2000" b="1" dirty="0">
                          <a:solidFill>
                            <a:srgbClr val="FFFFFF"/>
                          </a:solidFill>
                          <a:latin typeface="Carlito"/>
                          <a:ea typeface="Aptos" pitchFamily="34" charset="-122"/>
                          <a:cs typeface="Aptos" pitchFamily="34" charset="-120"/>
                        </a:rPr>
                        <a:t>Conclusión ejecutada</a:t>
                      </a:r>
                      <a:endParaRPr lang="en-US" sz="20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7A0019"/>
                    </a:solidFill>
                  </a:tcPr>
                </a:tc>
                <a:tc>
                  <a:txBody>
                    <a:bodyPr/>
                    <a:lstStyle/>
                    <a:p>
                      <a:pPr marL="0" indent="0">
                        <a:buNone/>
                      </a:pPr>
                      <a:r>
                        <a:rPr lang="en-US" sz="2000" b="1" dirty="0">
                          <a:solidFill>
                            <a:srgbClr val="FFFFFF"/>
                          </a:solidFill>
                          <a:latin typeface="Carlito"/>
                          <a:ea typeface="Aptos" pitchFamily="34" charset="-122"/>
                          <a:cs typeface="Aptos" pitchFamily="34" charset="-120"/>
                        </a:rPr>
                        <a:t>Valor para investigación</a:t>
                      </a:r>
                      <a:endParaRPr lang="en-US" sz="20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7A0019"/>
                    </a:solidFill>
                  </a:tcPr>
                </a:tc>
                <a:extLst>
                  <a:ext uri="{0D108BD9-81ED-4DB2-BD59-A6C34878D82A}">
                    <a16:rowId xmlns:a16="http://schemas.microsoft.com/office/drawing/2014/main" val="10000"/>
                  </a:ext>
                </a:extLst>
              </a:tr>
              <a:tr h="627017">
                <a:tc>
                  <a:txBody>
                    <a:bodyPr/>
                    <a:lstStyle/>
                    <a:p>
                      <a:pPr marL="0" indent="0">
                        <a:buNone/>
                      </a:pPr>
                      <a:r>
                        <a:rPr lang="en-US" sz="2000" dirty="0">
                          <a:solidFill>
                            <a:srgbClr val="1B1B1B"/>
                          </a:solidFill>
                          <a:latin typeface="Carlito"/>
                          <a:ea typeface="Aptos" pitchFamily="34" charset="-122"/>
                          <a:cs typeface="Aptos" pitchFamily="34" charset="-120"/>
                        </a:rPr>
                        <a:t>Dataset + validaciones</a:t>
                      </a:r>
                      <a:endParaRPr lang="en-US" sz="20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tc>
                  <a:txBody>
                    <a:bodyPr/>
                    <a:lstStyle/>
                    <a:p>
                      <a:pPr marL="0" indent="0">
                        <a:buNone/>
                      </a:pPr>
                      <a:r>
                        <a:rPr lang="en-US" sz="2000" dirty="0">
                          <a:solidFill>
                            <a:srgbClr val="1B1B1B"/>
                          </a:solidFill>
                          <a:latin typeface="Carlito"/>
                          <a:ea typeface="Aptos" pitchFamily="34" charset="-122"/>
                          <a:cs typeface="Aptos" pitchFamily="34" charset="-120"/>
                        </a:rPr>
                        <a:t>26,506 registros válidos; test interno balanceado 200 por clase.</a:t>
                      </a:r>
                      <a:endParaRPr lang="en-US" sz="20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tc>
                  <a:txBody>
                    <a:bodyPr/>
                    <a:lstStyle/>
                    <a:p>
                      <a:pPr marL="0" indent="0">
                        <a:buNone/>
                      </a:pPr>
                      <a:r>
                        <a:rPr lang="en-US" sz="2000" dirty="0">
                          <a:solidFill>
                            <a:srgbClr val="1B1B1B"/>
                          </a:solidFill>
                          <a:latin typeface="Carlito"/>
                          <a:ea typeface="Aptos" pitchFamily="34" charset="-122"/>
                          <a:cs typeface="Aptos" pitchFamily="34" charset="-120"/>
                        </a:rPr>
                        <a:t>Control de calidad y tamaño muestral.</a:t>
                      </a:r>
                      <a:endParaRPr lang="en-US" sz="20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10001"/>
                  </a:ext>
                </a:extLst>
              </a:tr>
              <a:tr h="627017">
                <a:tc>
                  <a:txBody>
                    <a:bodyPr/>
                    <a:lstStyle/>
                    <a:p>
                      <a:pPr marL="0" indent="0">
                        <a:buNone/>
                      </a:pPr>
                      <a:r>
                        <a:rPr lang="en-US" sz="2000" dirty="0">
                          <a:solidFill>
                            <a:srgbClr val="1B1B1B"/>
                          </a:solidFill>
                          <a:latin typeface="Carlito"/>
                          <a:ea typeface="Aptos" pitchFamily="34" charset="-122"/>
                          <a:cs typeface="Aptos" pitchFamily="34" charset="-120"/>
                        </a:rPr>
                        <a:t>group_id + split</a:t>
                      </a:r>
                      <a:endParaRPr lang="en-US" sz="20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tc>
                  <a:txBody>
                    <a:bodyPr/>
                    <a:lstStyle/>
                    <a:p>
                      <a:pPr marL="0" indent="0">
                        <a:buNone/>
                      </a:pPr>
                      <a:r>
                        <a:rPr lang="en-US" sz="2000" dirty="0">
                          <a:solidFill>
                            <a:srgbClr val="1B1B1B"/>
                          </a:solidFill>
                          <a:latin typeface="Carlito"/>
                          <a:ea typeface="Aptos" pitchFamily="34" charset="-122"/>
                          <a:cs typeface="Aptos" pitchFamily="34" charset="-120"/>
                        </a:rPr>
                        <a:t>8,107 familias; 0 grupos compartidos entre train/validation/test.</a:t>
                      </a:r>
                      <a:endParaRPr lang="en-US" sz="20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tc>
                  <a:txBody>
                    <a:bodyPr/>
                    <a:lstStyle/>
                    <a:p>
                      <a:pPr marL="0" indent="0">
                        <a:buNone/>
                      </a:pPr>
                      <a:r>
                        <a:rPr lang="en-US" sz="2000" dirty="0">
                          <a:solidFill>
                            <a:srgbClr val="1B1B1B"/>
                          </a:solidFill>
                          <a:latin typeface="Carlito"/>
                          <a:ea typeface="Aptos" pitchFamily="34" charset="-122"/>
                          <a:cs typeface="Aptos" pitchFamily="34" charset="-120"/>
                        </a:rPr>
                        <a:t>Reduce leakage por plantillas o variantes.</a:t>
                      </a:r>
                      <a:endParaRPr lang="en-US" sz="20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627017">
                <a:tc>
                  <a:txBody>
                    <a:bodyPr/>
                    <a:lstStyle/>
                    <a:p>
                      <a:pPr marL="0" indent="0">
                        <a:buNone/>
                      </a:pPr>
                      <a:r>
                        <a:rPr lang="en-US" sz="2000" dirty="0">
                          <a:solidFill>
                            <a:srgbClr val="1B1B1B"/>
                          </a:solidFill>
                          <a:latin typeface="Carlito"/>
                          <a:ea typeface="Aptos" pitchFamily="34" charset="-122"/>
                          <a:cs typeface="Aptos" pitchFamily="34" charset="-120"/>
                        </a:rPr>
                        <a:t>Tokenización</a:t>
                      </a:r>
                      <a:endParaRPr lang="en-US" sz="20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tc>
                  <a:txBody>
                    <a:bodyPr/>
                    <a:lstStyle/>
                    <a:p>
                      <a:pPr marL="0" indent="0">
                        <a:buNone/>
                      </a:pPr>
                      <a:r>
                        <a:rPr lang="en-US" sz="2000" dirty="0">
                          <a:solidFill>
                            <a:srgbClr val="1B1B1B"/>
                          </a:solidFill>
                          <a:latin typeface="Carlito"/>
                          <a:ea typeface="Aptos" pitchFamily="34" charset="-122"/>
                          <a:cs typeface="Aptos" pitchFamily="34" charset="-120"/>
                        </a:rPr>
                        <a:t>MAX_LENGTH=96; 0% truncamiento.</a:t>
                      </a:r>
                      <a:endParaRPr lang="en-US" sz="20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tc>
                  <a:txBody>
                    <a:bodyPr/>
                    <a:lstStyle/>
                    <a:p>
                      <a:pPr marL="0" indent="0">
                        <a:buNone/>
                      </a:pPr>
                      <a:r>
                        <a:rPr lang="en-US" sz="2000" dirty="0">
                          <a:solidFill>
                            <a:srgbClr val="1B1B1B"/>
                          </a:solidFill>
                          <a:latin typeface="Carlito"/>
                          <a:ea typeface="Aptos" pitchFamily="34" charset="-122"/>
                          <a:cs typeface="Aptos" pitchFamily="34" charset="-120"/>
                        </a:rPr>
                        <a:t>Eficiencia sin pérdida textual.</a:t>
                      </a:r>
                      <a:endParaRPr lang="en-US" sz="20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10003"/>
                  </a:ext>
                </a:extLst>
              </a:tr>
              <a:tr h="627017">
                <a:tc>
                  <a:txBody>
                    <a:bodyPr/>
                    <a:lstStyle/>
                    <a:p>
                      <a:pPr marL="0" indent="0">
                        <a:buNone/>
                      </a:pPr>
                      <a:r>
                        <a:rPr lang="en-US" sz="2000" dirty="0">
                          <a:solidFill>
                            <a:srgbClr val="1B1B1B"/>
                          </a:solidFill>
                          <a:latin typeface="Carlito"/>
                          <a:ea typeface="Aptos" pitchFamily="34" charset="-122"/>
                          <a:cs typeface="Aptos" pitchFamily="34" charset="-120"/>
                        </a:rPr>
                        <a:t>Evaluación interna</a:t>
                      </a:r>
                      <a:endParaRPr lang="en-US" sz="20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tc>
                  <a:txBody>
                    <a:bodyPr/>
                    <a:lstStyle/>
                    <a:p>
                      <a:pPr marL="0" indent="0">
                        <a:buNone/>
                      </a:pPr>
                      <a:r>
                        <a:rPr lang="en-US" sz="2000" dirty="0">
                          <a:solidFill>
                            <a:srgbClr val="1B1B1B"/>
                          </a:solidFill>
                          <a:latin typeface="Carlito"/>
                          <a:ea typeface="Aptos" pitchFamily="34" charset="-122"/>
                          <a:cs typeface="Aptos" pitchFamily="34" charset="-120"/>
                        </a:rPr>
                        <a:t>BETO uncased: F1=.7791; AUC=.9771.</a:t>
                      </a:r>
                      <a:endParaRPr lang="en-US" sz="20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tc>
                  <a:txBody>
                    <a:bodyPr/>
                    <a:lstStyle/>
                    <a:p>
                      <a:pPr marL="0" indent="0">
                        <a:buNone/>
                      </a:pPr>
                      <a:r>
                        <a:rPr lang="en-US" sz="2000" dirty="0">
                          <a:solidFill>
                            <a:srgbClr val="1B1B1B"/>
                          </a:solidFill>
                          <a:latin typeface="Carlito"/>
                          <a:ea typeface="Aptos" pitchFamily="34" charset="-122"/>
                          <a:cs typeface="Aptos" pitchFamily="34" charset="-120"/>
                        </a:rPr>
                        <a:t>Mide generalización interna.</a:t>
                      </a:r>
                      <a:endParaRPr lang="en-US" sz="20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10004"/>
                  </a:ext>
                </a:extLst>
              </a:tr>
              <a:tr h="627017">
                <a:tc>
                  <a:txBody>
                    <a:bodyPr/>
                    <a:lstStyle/>
                    <a:p>
                      <a:pPr marL="0" indent="0">
                        <a:buNone/>
                      </a:pPr>
                      <a:r>
                        <a:rPr lang="en-US" sz="2000" dirty="0">
                          <a:solidFill>
                            <a:srgbClr val="1B1B1B"/>
                          </a:solidFill>
                          <a:latin typeface="Carlito"/>
                          <a:ea typeface="Aptos" pitchFamily="34" charset="-122"/>
                          <a:cs typeface="Aptos" pitchFamily="34" charset="-120"/>
                        </a:rPr>
                        <a:t>Benchmark modelos</a:t>
                      </a:r>
                      <a:endParaRPr lang="en-US" sz="20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tc>
                  <a:txBody>
                    <a:bodyPr/>
                    <a:lstStyle/>
                    <a:p>
                      <a:pPr marL="0" indent="0">
                        <a:buNone/>
                      </a:pPr>
                      <a:r>
                        <a:rPr lang="en-US" sz="2000" dirty="0">
                          <a:solidFill>
                            <a:srgbClr val="1B1B1B"/>
                          </a:solidFill>
                          <a:latin typeface="Carlito"/>
                          <a:ea typeface="Aptos" pitchFamily="34" charset="-122"/>
                          <a:cs typeface="Aptos" pitchFamily="34" charset="-120"/>
                        </a:rPr>
                        <a:t>BETO cased: F1 interno=.8437; mDeBERTa inválido.</a:t>
                      </a:r>
                      <a:endParaRPr lang="en-US" sz="20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tc>
                  <a:txBody>
                    <a:bodyPr/>
                    <a:lstStyle/>
                    <a:p>
                      <a:pPr marL="0" indent="0">
                        <a:buNone/>
                      </a:pPr>
                      <a:r>
                        <a:rPr lang="en-US" sz="2000" dirty="0">
                          <a:solidFill>
                            <a:srgbClr val="1B1B1B"/>
                          </a:solidFill>
                          <a:latin typeface="Carlito"/>
                          <a:ea typeface="Aptos" pitchFamily="34" charset="-122"/>
                          <a:cs typeface="Aptos" pitchFamily="34" charset="-120"/>
                        </a:rPr>
                        <a:t>Soporta selección objetiva.</a:t>
                      </a:r>
                      <a:endParaRPr lang="en-US" sz="20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10005"/>
                  </a:ext>
                </a:extLst>
              </a:tr>
              <a:tr h="627017">
                <a:tc>
                  <a:txBody>
                    <a:bodyPr/>
                    <a:lstStyle/>
                    <a:p>
                      <a:pPr marL="0" indent="0">
                        <a:buNone/>
                      </a:pPr>
                      <a:r>
                        <a:rPr lang="en-US" sz="2000" dirty="0">
                          <a:solidFill>
                            <a:srgbClr val="1B1B1B"/>
                          </a:solidFill>
                          <a:latin typeface="Carlito"/>
                          <a:ea typeface="Aptos" pitchFamily="34" charset="-122"/>
                          <a:cs typeface="Aptos" pitchFamily="34" charset="-120"/>
                        </a:rPr>
                        <a:t>Validación externa</a:t>
                      </a:r>
                      <a:endParaRPr lang="en-US" sz="20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tc>
                  <a:txBody>
                    <a:bodyPr/>
                    <a:lstStyle/>
                    <a:p>
                      <a:pPr marL="0" indent="0">
                        <a:buNone/>
                      </a:pPr>
                      <a:r>
                        <a:rPr lang="en-US" sz="2000" dirty="0">
                          <a:solidFill>
                            <a:srgbClr val="1B1B1B"/>
                          </a:solidFill>
                          <a:latin typeface="Carlito"/>
                          <a:ea typeface="Aptos" pitchFamily="34" charset="-122"/>
                          <a:cs typeface="Aptos" pitchFamily="34" charset="-120"/>
                        </a:rPr>
                        <a:t>Human test F1=.9938 requiere auditoría de independencia.</a:t>
                      </a:r>
                      <a:endParaRPr lang="en-US" sz="20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tc>
                  <a:txBody>
                    <a:bodyPr/>
                    <a:lstStyle/>
                    <a:p>
                      <a:pPr marL="0" indent="0">
                        <a:buNone/>
                      </a:pPr>
                      <a:r>
                        <a:rPr lang="en-US" sz="2000" dirty="0">
                          <a:solidFill>
                            <a:srgbClr val="1B1B1B"/>
                          </a:solidFill>
                          <a:latin typeface="Carlito"/>
                          <a:ea typeface="Aptos" pitchFamily="34" charset="-122"/>
                          <a:cs typeface="Aptos" pitchFamily="34" charset="-120"/>
                        </a:rPr>
                        <a:t>Evidencia potente, pero metodológicamente sensible.</a:t>
                      </a:r>
                      <a:endParaRPr lang="en-US" sz="20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10006"/>
                  </a:ext>
                </a:extLst>
              </a:tr>
            </a:tbl>
          </a:graphicData>
        </a:graphic>
      </p:graphicFrame>
      <p:sp>
        <p:nvSpPr>
          <p:cNvPr id="5" name="Shape 2"/>
          <p:cNvSpPr/>
          <p:nvPr/>
        </p:nvSpPr>
        <p:spPr>
          <a:xfrm>
            <a:off x="841248" y="5755929"/>
            <a:ext cx="10497312" cy="786381"/>
          </a:xfrm>
          <a:prstGeom prst="roundRect">
            <a:avLst>
              <a:gd name="adj" fmla="val 8696"/>
            </a:avLst>
          </a:prstGeom>
          <a:solidFill>
            <a:srgbClr val="FFF8F0"/>
          </a:solidFill>
          <a:ln w="10160">
            <a:solidFill>
              <a:srgbClr val="D6A84F"/>
            </a:solidFill>
            <a:prstDash val="solid"/>
          </a:ln>
        </p:spPr>
        <p:txBody>
          <a:bodyPr/>
          <a:lstStyle/>
          <a:p>
            <a:endParaRPr lang="es-PE" sz="2000">
              <a:latin typeface="Carlito"/>
            </a:endParaRPr>
          </a:p>
        </p:txBody>
      </p:sp>
      <p:sp>
        <p:nvSpPr>
          <p:cNvPr id="6" name="Text 3"/>
          <p:cNvSpPr/>
          <p:nvPr/>
        </p:nvSpPr>
        <p:spPr>
          <a:xfrm>
            <a:off x="978408" y="5874802"/>
            <a:ext cx="10149840" cy="585216"/>
          </a:xfrm>
          <a:prstGeom prst="rect">
            <a:avLst/>
          </a:prstGeom>
          <a:noFill/>
          <a:ln/>
        </p:spPr>
        <p:txBody>
          <a:bodyPr wrap="square" lIns="0" tIns="0" rIns="0" bIns="0" rtlCol="0" anchor="ctr"/>
          <a:lstStyle/>
          <a:p>
            <a:pPr marL="0" indent="0" algn="ctr">
              <a:buNone/>
            </a:pPr>
            <a:r>
              <a:rPr lang="en-US" sz="2000" b="1" dirty="0">
                <a:solidFill>
                  <a:srgbClr val="7A0019"/>
                </a:solidFill>
                <a:latin typeface="Carlito"/>
              </a:rPr>
              <a:t>Mensaje de investigación: los resultados son defendibles solo si se separan claramente calidad interna, generalización externa y riesgo de leakage.</a:t>
            </a:r>
            <a:endParaRPr lang="en-US" sz="2000" dirty="0">
              <a:latin typeface="Carlito"/>
            </a:endParaRPr>
          </a:p>
        </p:txBody>
      </p:sp>
      <p:sp>
        <p:nvSpPr>
          <p:cNvPr id="7" name="Shape 4"/>
          <p:cNvSpPr/>
          <p:nvPr/>
        </p:nvSpPr>
        <p:spPr>
          <a:xfrm>
            <a:off x="548640" y="6544922"/>
            <a:ext cx="11155680" cy="0"/>
          </a:xfrm>
          <a:prstGeom prst="line">
            <a:avLst/>
          </a:prstGeom>
          <a:noFill/>
          <a:ln w="7620">
            <a:solidFill>
              <a:srgbClr val="7A0019">
                <a:alpha val="45000"/>
              </a:srgbClr>
            </a:solidFill>
            <a:prstDash val="solid"/>
          </a:ln>
        </p:spPr>
        <p:txBody>
          <a:bodyPr/>
          <a:lstStyle/>
          <a:p>
            <a:endParaRPr lang="es-PE" sz="1400"/>
          </a:p>
        </p:txBody>
      </p:sp>
      <p:sp>
        <p:nvSpPr>
          <p:cNvPr id="9" name="Text 6"/>
          <p:cNvSpPr/>
          <p:nvPr/>
        </p:nvSpPr>
        <p:spPr>
          <a:xfrm>
            <a:off x="11521440" y="6636802"/>
            <a:ext cx="365760" cy="182880"/>
          </a:xfrm>
          <a:prstGeom prst="rect">
            <a:avLst/>
          </a:prstGeom>
          <a:noFill/>
          <a:ln/>
        </p:spPr>
        <p:txBody>
          <a:bodyPr wrap="square" lIns="0" tIns="0" rIns="0" bIns="0" rtlCol="0" anchor="ctr"/>
          <a:lstStyle/>
          <a:p>
            <a:pPr marL="0" indent="0" algn="r">
              <a:buNone/>
            </a:pPr>
            <a:r>
              <a:rPr lang="en-US" sz="1400" dirty="0">
                <a:solidFill>
                  <a:srgbClr val="5B5B5B"/>
                </a:solidFill>
                <a:latin typeface="Aptos" pitchFamily="34" charset="0"/>
                <a:ea typeface="Aptos" pitchFamily="34" charset="-122"/>
                <a:cs typeface="Aptos" pitchFamily="34" charset="-120"/>
              </a:rPr>
              <a:t>03</a:t>
            </a:r>
            <a:endParaRPr lang="en-US" sz="14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sp>
        <p:nvSpPr>
          <p:cNvPr id="2" name="Text 0"/>
          <p:cNvSpPr/>
          <p:nvPr/>
        </p:nvSpPr>
        <p:spPr>
          <a:xfrm>
            <a:off x="502920" y="228600"/>
            <a:ext cx="10607040" cy="365760"/>
          </a:xfrm>
          <a:prstGeom prst="rect">
            <a:avLst/>
          </a:prstGeom>
          <a:noFill/>
          <a:ln/>
        </p:spPr>
        <p:txBody>
          <a:bodyPr wrap="square" lIns="0" tIns="0" rIns="0" bIns="0" rtlCol="0" anchor="ctr"/>
          <a:lstStyle/>
          <a:p>
            <a:pPr marL="0" indent="0">
              <a:buNone/>
            </a:pPr>
            <a:r>
              <a:rPr lang="en-US" sz="4000" b="1" dirty="0">
                <a:solidFill>
                  <a:srgbClr val="7A0019"/>
                </a:solidFill>
                <a:latin typeface="Carlito"/>
                <a:ea typeface="Aptos Display" pitchFamily="34" charset="-122"/>
                <a:cs typeface="Aptos Display" pitchFamily="34" charset="-120"/>
              </a:rPr>
              <a:t>Descripción de los datos</a:t>
            </a:r>
            <a:endParaRPr lang="en-US" sz="4000" dirty="0">
              <a:latin typeface="Carlito"/>
            </a:endParaRPr>
          </a:p>
        </p:txBody>
      </p:sp>
      <p:sp>
        <p:nvSpPr>
          <p:cNvPr id="3" name="Text 1"/>
          <p:cNvSpPr/>
          <p:nvPr/>
        </p:nvSpPr>
        <p:spPr>
          <a:xfrm>
            <a:off x="530352" y="713232"/>
            <a:ext cx="10607040" cy="228600"/>
          </a:xfrm>
          <a:prstGeom prst="rect">
            <a:avLst/>
          </a:prstGeom>
          <a:noFill/>
          <a:ln/>
        </p:spPr>
        <p:txBody>
          <a:bodyPr wrap="square" lIns="0" tIns="0" rIns="0" bIns="0" rtlCol="0" anchor="ctr"/>
          <a:lstStyle/>
          <a:p>
            <a:pPr marL="0" indent="0">
              <a:buNone/>
            </a:pPr>
            <a:r>
              <a:rPr lang="en-US" sz="2000" dirty="0">
                <a:solidFill>
                  <a:srgbClr val="5B5B5B"/>
                </a:solidFill>
                <a:latin typeface="Carlito"/>
                <a:ea typeface="Aptos" pitchFamily="34" charset="-122"/>
                <a:cs typeface="Aptos" pitchFamily="34" charset="-120"/>
              </a:rPr>
              <a:t>Corpus multiclase, familias semánticas y archivos CSV usados</a:t>
            </a:r>
            <a:endParaRPr lang="en-US" sz="2000" dirty="0">
              <a:latin typeface="Carlito"/>
            </a:endParaRPr>
          </a:p>
        </p:txBody>
      </p:sp>
      <p:sp>
        <p:nvSpPr>
          <p:cNvPr id="4" name="Text 2"/>
          <p:cNvSpPr/>
          <p:nvPr/>
        </p:nvSpPr>
        <p:spPr>
          <a:xfrm>
            <a:off x="594360" y="1083564"/>
            <a:ext cx="1463040" cy="310896"/>
          </a:xfrm>
          <a:prstGeom prst="rect">
            <a:avLst/>
          </a:prstGeom>
          <a:noFill/>
          <a:ln/>
        </p:spPr>
        <p:txBody>
          <a:bodyPr wrap="square" lIns="0" tIns="0" rIns="0" bIns="0" rtlCol="0" anchor="ctr"/>
          <a:lstStyle/>
          <a:p>
            <a:pPr marL="0" indent="0" algn="ctr">
              <a:buNone/>
            </a:pPr>
            <a:r>
              <a:rPr lang="en-US" sz="2000" b="1" dirty="0">
                <a:solidFill>
                  <a:srgbClr val="7A0019"/>
                </a:solidFill>
                <a:latin typeface="Carlito"/>
                <a:ea typeface="Aptos Display" pitchFamily="34" charset="-122"/>
                <a:cs typeface="Aptos Display" pitchFamily="34" charset="-120"/>
              </a:rPr>
              <a:t>26,506</a:t>
            </a:r>
            <a:endParaRPr lang="en-US" sz="2000" dirty="0">
              <a:latin typeface="Carlito"/>
            </a:endParaRPr>
          </a:p>
        </p:txBody>
      </p:sp>
      <p:sp>
        <p:nvSpPr>
          <p:cNvPr id="5" name="Text 3"/>
          <p:cNvSpPr/>
          <p:nvPr/>
        </p:nvSpPr>
        <p:spPr>
          <a:xfrm>
            <a:off x="594360" y="1421892"/>
            <a:ext cx="1463040" cy="237744"/>
          </a:xfrm>
          <a:prstGeom prst="rect">
            <a:avLst/>
          </a:prstGeom>
          <a:noFill/>
          <a:ln/>
        </p:spPr>
        <p:txBody>
          <a:bodyPr wrap="square" lIns="0" tIns="0" rIns="0" bIns="0" rtlCol="0" anchor="ctr">
            <a:noAutofit/>
          </a:bodyPr>
          <a:lstStyle/>
          <a:p>
            <a:pPr marL="0" indent="0" algn="ctr">
              <a:buNone/>
            </a:pPr>
            <a:r>
              <a:rPr lang="en-US" sz="1600" dirty="0">
                <a:solidFill>
                  <a:srgbClr val="5B5B5B"/>
                </a:solidFill>
                <a:latin typeface="Carlito"/>
                <a:ea typeface="Aptos" pitchFamily="34" charset="-122"/>
                <a:cs typeface="Aptos" pitchFamily="34" charset="-120"/>
              </a:rPr>
              <a:t>registros válidos</a:t>
            </a:r>
            <a:endParaRPr lang="en-US" sz="1600" dirty="0">
              <a:latin typeface="Carlito"/>
            </a:endParaRPr>
          </a:p>
        </p:txBody>
      </p:sp>
      <p:sp>
        <p:nvSpPr>
          <p:cNvPr id="6" name="Text 4"/>
          <p:cNvSpPr/>
          <p:nvPr/>
        </p:nvSpPr>
        <p:spPr>
          <a:xfrm>
            <a:off x="2240280" y="1083564"/>
            <a:ext cx="914400" cy="310896"/>
          </a:xfrm>
          <a:prstGeom prst="rect">
            <a:avLst/>
          </a:prstGeom>
          <a:noFill/>
          <a:ln/>
        </p:spPr>
        <p:txBody>
          <a:bodyPr wrap="square" lIns="0" tIns="0" rIns="0" bIns="0" rtlCol="0" anchor="ctr"/>
          <a:lstStyle/>
          <a:p>
            <a:pPr marL="0" indent="0" algn="ctr">
              <a:buNone/>
            </a:pPr>
            <a:r>
              <a:rPr lang="en-US" sz="2000" b="1" dirty="0">
                <a:solidFill>
                  <a:srgbClr val="7A0019"/>
                </a:solidFill>
                <a:latin typeface="Carlito"/>
                <a:ea typeface="Aptos Display" pitchFamily="34" charset="-122"/>
                <a:cs typeface="Aptos Display" pitchFamily="34" charset="-120"/>
              </a:rPr>
              <a:t>11</a:t>
            </a:r>
            <a:endParaRPr lang="en-US" sz="2000" dirty="0">
              <a:latin typeface="Carlito"/>
            </a:endParaRPr>
          </a:p>
        </p:txBody>
      </p:sp>
      <p:sp>
        <p:nvSpPr>
          <p:cNvPr id="7" name="Text 5"/>
          <p:cNvSpPr/>
          <p:nvPr/>
        </p:nvSpPr>
        <p:spPr>
          <a:xfrm>
            <a:off x="2240280" y="1421892"/>
            <a:ext cx="914400" cy="237744"/>
          </a:xfrm>
          <a:prstGeom prst="rect">
            <a:avLst/>
          </a:prstGeom>
          <a:noFill/>
          <a:ln/>
        </p:spPr>
        <p:txBody>
          <a:bodyPr wrap="square" lIns="0" tIns="0" rIns="0" bIns="0" rtlCol="0" anchor="ctr">
            <a:noAutofit/>
          </a:bodyPr>
          <a:lstStyle/>
          <a:p>
            <a:pPr marL="0" indent="0" algn="ctr">
              <a:buNone/>
            </a:pPr>
            <a:r>
              <a:rPr lang="en-US" sz="1600" dirty="0">
                <a:solidFill>
                  <a:srgbClr val="5B5B5B"/>
                </a:solidFill>
                <a:latin typeface="Carlito"/>
                <a:ea typeface="Aptos" pitchFamily="34" charset="-122"/>
                <a:cs typeface="Aptos" pitchFamily="34" charset="-120"/>
              </a:rPr>
              <a:t>clases</a:t>
            </a:r>
            <a:endParaRPr lang="en-US" sz="1600" dirty="0">
              <a:latin typeface="Carlito"/>
            </a:endParaRPr>
          </a:p>
        </p:txBody>
      </p:sp>
      <p:sp>
        <p:nvSpPr>
          <p:cNvPr id="8" name="Text 6"/>
          <p:cNvSpPr/>
          <p:nvPr/>
        </p:nvSpPr>
        <p:spPr>
          <a:xfrm>
            <a:off x="3429000" y="1083564"/>
            <a:ext cx="1463040" cy="310896"/>
          </a:xfrm>
          <a:prstGeom prst="rect">
            <a:avLst/>
          </a:prstGeom>
          <a:noFill/>
          <a:ln/>
        </p:spPr>
        <p:txBody>
          <a:bodyPr wrap="square" lIns="0" tIns="0" rIns="0" bIns="0" rtlCol="0" anchor="ctr"/>
          <a:lstStyle/>
          <a:p>
            <a:pPr marL="0" indent="0" algn="ctr">
              <a:buNone/>
            </a:pPr>
            <a:r>
              <a:rPr lang="en-US" sz="2000" b="1" dirty="0">
                <a:solidFill>
                  <a:srgbClr val="7A0019"/>
                </a:solidFill>
                <a:latin typeface="Carlito"/>
                <a:ea typeface="Aptos Display" pitchFamily="34" charset="-122"/>
                <a:cs typeface="Aptos Display" pitchFamily="34" charset="-120"/>
              </a:rPr>
              <a:t>24,306</a:t>
            </a:r>
            <a:endParaRPr lang="en-US" sz="2000" dirty="0">
              <a:latin typeface="Carlito"/>
            </a:endParaRPr>
          </a:p>
        </p:txBody>
      </p:sp>
      <p:sp>
        <p:nvSpPr>
          <p:cNvPr id="9" name="Text 7"/>
          <p:cNvSpPr/>
          <p:nvPr/>
        </p:nvSpPr>
        <p:spPr>
          <a:xfrm>
            <a:off x="3429000" y="1421892"/>
            <a:ext cx="1463040" cy="237744"/>
          </a:xfrm>
          <a:prstGeom prst="rect">
            <a:avLst/>
          </a:prstGeom>
          <a:noFill/>
          <a:ln/>
        </p:spPr>
        <p:txBody>
          <a:bodyPr wrap="square" lIns="0" tIns="0" rIns="0" bIns="0" rtlCol="0" anchor="ctr">
            <a:noAutofit/>
          </a:bodyPr>
          <a:lstStyle/>
          <a:p>
            <a:pPr marL="0" indent="0" algn="ctr">
              <a:buNone/>
            </a:pPr>
            <a:r>
              <a:rPr lang="en-US" sz="1600" dirty="0">
                <a:solidFill>
                  <a:srgbClr val="5B5B5B"/>
                </a:solidFill>
                <a:latin typeface="Carlito"/>
                <a:ea typeface="Aptos" pitchFamily="34" charset="-122"/>
                <a:cs typeface="Aptos" pitchFamily="34" charset="-120"/>
              </a:rPr>
              <a:t>desarrollo</a:t>
            </a:r>
            <a:endParaRPr lang="en-US" sz="1600" dirty="0">
              <a:latin typeface="Carlito"/>
            </a:endParaRPr>
          </a:p>
        </p:txBody>
      </p:sp>
      <p:sp>
        <p:nvSpPr>
          <p:cNvPr id="10" name="Text 8"/>
          <p:cNvSpPr/>
          <p:nvPr/>
        </p:nvSpPr>
        <p:spPr>
          <a:xfrm>
            <a:off x="5120640" y="1083564"/>
            <a:ext cx="1371600" cy="310896"/>
          </a:xfrm>
          <a:prstGeom prst="rect">
            <a:avLst/>
          </a:prstGeom>
          <a:noFill/>
          <a:ln/>
        </p:spPr>
        <p:txBody>
          <a:bodyPr wrap="square" lIns="0" tIns="0" rIns="0" bIns="0" rtlCol="0" anchor="ctr"/>
          <a:lstStyle/>
          <a:p>
            <a:pPr marL="0" indent="0" algn="ctr">
              <a:buNone/>
            </a:pPr>
            <a:r>
              <a:rPr lang="en-US" sz="2000" b="1" dirty="0">
                <a:solidFill>
                  <a:srgbClr val="7A0019"/>
                </a:solidFill>
                <a:latin typeface="Carlito"/>
                <a:ea typeface="Aptos Display" pitchFamily="34" charset="-122"/>
                <a:cs typeface="Aptos Display" pitchFamily="34" charset="-120"/>
              </a:rPr>
              <a:t>2,200</a:t>
            </a:r>
            <a:endParaRPr lang="en-US" sz="2000" dirty="0">
              <a:latin typeface="Carlito"/>
            </a:endParaRPr>
          </a:p>
        </p:txBody>
      </p:sp>
      <p:sp>
        <p:nvSpPr>
          <p:cNvPr id="11" name="Text 9"/>
          <p:cNvSpPr/>
          <p:nvPr/>
        </p:nvSpPr>
        <p:spPr>
          <a:xfrm>
            <a:off x="5120640" y="1421892"/>
            <a:ext cx="1371600" cy="237744"/>
          </a:xfrm>
          <a:prstGeom prst="rect">
            <a:avLst/>
          </a:prstGeom>
          <a:noFill/>
          <a:ln/>
        </p:spPr>
        <p:txBody>
          <a:bodyPr wrap="square" lIns="0" tIns="0" rIns="0" bIns="0" rtlCol="0" anchor="ctr">
            <a:noAutofit/>
          </a:bodyPr>
          <a:lstStyle/>
          <a:p>
            <a:pPr marL="0" indent="0" algn="ctr">
              <a:buNone/>
            </a:pPr>
            <a:r>
              <a:rPr lang="en-US" sz="1600" dirty="0">
                <a:solidFill>
                  <a:srgbClr val="5B5B5B"/>
                </a:solidFill>
                <a:latin typeface="Carlito"/>
                <a:ea typeface="Aptos" pitchFamily="34" charset="-122"/>
                <a:cs typeface="Aptos" pitchFamily="34" charset="-120"/>
              </a:rPr>
              <a:t>test interno</a:t>
            </a:r>
            <a:endParaRPr lang="en-US" sz="1600" dirty="0">
              <a:latin typeface="Carlito"/>
            </a:endParaRPr>
          </a:p>
        </p:txBody>
      </p:sp>
      <p:sp>
        <p:nvSpPr>
          <p:cNvPr id="12" name="Text 10"/>
          <p:cNvSpPr/>
          <p:nvPr/>
        </p:nvSpPr>
        <p:spPr>
          <a:xfrm>
            <a:off x="6720840" y="1083564"/>
            <a:ext cx="1371600" cy="310896"/>
          </a:xfrm>
          <a:prstGeom prst="rect">
            <a:avLst/>
          </a:prstGeom>
          <a:noFill/>
          <a:ln/>
        </p:spPr>
        <p:txBody>
          <a:bodyPr wrap="square" lIns="0" tIns="0" rIns="0" bIns="0" rtlCol="0" anchor="ctr"/>
          <a:lstStyle/>
          <a:p>
            <a:pPr marL="0" indent="0" algn="ctr">
              <a:buNone/>
            </a:pPr>
            <a:r>
              <a:rPr lang="en-US" sz="2000" b="1" dirty="0">
                <a:solidFill>
                  <a:srgbClr val="7A0019"/>
                </a:solidFill>
                <a:latin typeface="Carlito"/>
                <a:ea typeface="Aptos Display" pitchFamily="34" charset="-122"/>
                <a:cs typeface="Aptos Display" pitchFamily="34" charset="-120"/>
              </a:rPr>
              <a:t>8,107</a:t>
            </a:r>
            <a:endParaRPr lang="en-US" sz="2000" dirty="0">
              <a:latin typeface="Carlito"/>
            </a:endParaRPr>
          </a:p>
        </p:txBody>
      </p:sp>
      <p:sp>
        <p:nvSpPr>
          <p:cNvPr id="13" name="Text 11"/>
          <p:cNvSpPr/>
          <p:nvPr/>
        </p:nvSpPr>
        <p:spPr>
          <a:xfrm>
            <a:off x="6720840" y="1421892"/>
            <a:ext cx="1371600" cy="237744"/>
          </a:xfrm>
          <a:prstGeom prst="rect">
            <a:avLst/>
          </a:prstGeom>
          <a:noFill/>
          <a:ln/>
        </p:spPr>
        <p:txBody>
          <a:bodyPr wrap="square" lIns="0" tIns="0" rIns="0" bIns="0" rtlCol="0" anchor="ctr">
            <a:noAutofit/>
          </a:bodyPr>
          <a:lstStyle/>
          <a:p>
            <a:pPr marL="0" indent="0" algn="ctr">
              <a:buNone/>
            </a:pPr>
            <a:r>
              <a:rPr lang="en-US" sz="1600" dirty="0">
                <a:solidFill>
                  <a:srgbClr val="5B5B5B"/>
                </a:solidFill>
                <a:latin typeface="Carlito"/>
                <a:ea typeface="Aptos" pitchFamily="34" charset="-122"/>
                <a:cs typeface="Aptos" pitchFamily="34" charset="-120"/>
              </a:rPr>
              <a:t>familias</a:t>
            </a:r>
            <a:endParaRPr lang="en-US" sz="1600" dirty="0">
              <a:latin typeface="Carlito"/>
            </a:endParaRPr>
          </a:p>
        </p:txBody>
      </p:sp>
      <p:graphicFrame>
        <p:nvGraphicFramePr>
          <p:cNvPr id="14" name="Table 0"/>
          <p:cNvGraphicFramePr>
            <a:graphicFrameLocks noGrp="1"/>
          </p:cNvGraphicFramePr>
          <p:nvPr>
            <p:extLst>
              <p:ext uri="{D42A27DB-BD31-4B8C-83A1-F6EECF244321}">
                <p14:modId xmlns:p14="http://schemas.microsoft.com/office/powerpoint/2010/main" val="2174283968"/>
              </p:ext>
            </p:extLst>
          </p:nvPr>
        </p:nvGraphicFramePr>
        <p:xfrm>
          <a:off x="393192" y="1938748"/>
          <a:ext cx="6267559" cy="2438400"/>
        </p:xfrm>
        <a:graphic>
          <a:graphicData uri="http://schemas.openxmlformats.org/drawingml/2006/table">
            <a:tbl>
              <a:tblPr/>
              <a:tblGrid>
                <a:gridCol w="1849444">
                  <a:extLst>
                    <a:ext uri="{9D8B030D-6E8A-4147-A177-3AD203B41FA5}">
                      <a16:colId xmlns:a16="http://schemas.microsoft.com/office/drawing/2014/main" val="20000"/>
                    </a:ext>
                  </a:extLst>
                </a:gridCol>
                <a:gridCol w="2311804">
                  <a:extLst>
                    <a:ext uri="{9D8B030D-6E8A-4147-A177-3AD203B41FA5}">
                      <a16:colId xmlns:a16="http://schemas.microsoft.com/office/drawing/2014/main" val="20001"/>
                    </a:ext>
                  </a:extLst>
                </a:gridCol>
                <a:gridCol w="2106311">
                  <a:extLst>
                    <a:ext uri="{9D8B030D-6E8A-4147-A177-3AD203B41FA5}">
                      <a16:colId xmlns:a16="http://schemas.microsoft.com/office/drawing/2014/main" val="20002"/>
                    </a:ext>
                  </a:extLst>
                </a:gridCol>
              </a:tblGrid>
              <a:tr h="438912">
                <a:tc>
                  <a:txBody>
                    <a:bodyPr/>
                    <a:lstStyle/>
                    <a:p>
                      <a:pPr marL="0" indent="0">
                        <a:buNone/>
                      </a:pPr>
                      <a:r>
                        <a:rPr lang="en-US" sz="1400" b="1" dirty="0">
                          <a:solidFill>
                            <a:srgbClr val="FFFFFF"/>
                          </a:solidFill>
                          <a:latin typeface="Carlito"/>
                          <a:ea typeface="Aptos" pitchFamily="34" charset="-122"/>
                          <a:cs typeface="Aptos" pitchFamily="34" charset="-120"/>
                        </a:rPr>
                        <a:t>Archivo</a:t>
                      </a:r>
                      <a:endParaRPr lang="en-US" sz="14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7A0019"/>
                    </a:solidFill>
                  </a:tcPr>
                </a:tc>
                <a:tc>
                  <a:txBody>
                    <a:bodyPr/>
                    <a:lstStyle/>
                    <a:p>
                      <a:pPr marL="0" indent="0">
                        <a:buNone/>
                      </a:pPr>
                      <a:r>
                        <a:rPr lang="en-US" sz="1400" b="1" dirty="0">
                          <a:solidFill>
                            <a:srgbClr val="FFFFFF"/>
                          </a:solidFill>
                          <a:latin typeface="Carlito"/>
                          <a:ea typeface="Aptos" pitchFamily="34" charset="-122"/>
                          <a:cs typeface="Aptos" pitchFamily="34" charset="-120"/>
                        </a:rPr>
                        <a:t>Columnas clave</a:t>
                      </a:r>
                      <a:endParaRPr lang="en-US" sz="14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7A0019"/>
                    </a:solidFill>
                  </a:tcPr>
                </a:tc>
                <a:tc>
                  <a:txBody>
                    <a:bodyPr/>
                    <a:lstStyle/>
                    <a:p>
                      <a:pPr marL="0" indent="0">
                        <a:buNone/>
                      </a:pPr>
                      <a:r>
                        <a:rPr lang="en-US" sz="1400" b="1" dirty="0">
                          <a:solidFill>
                            <a:srgbClr val="FFFFFF"/>
                          </a:solidFill>
                          <a:latin typeface="Carlito"/>
                          <a:ea typeface="Aptos" pitchFamily="34" charset="-122"/>
                          <a:cs typeface="Aptos" pitchFamily="34" charset="-120"/>
                        </a:rPr>
                        <a:t>Uso en Colab</a:t>
                      </a:r>
                      <a:endParaRPr lang="en-US" sz="14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7A0019"/>
                    </a:solidFill>
                  </a:tcPr>
                </a:tc>
                <a:extLst>
                  <a:ext uri="{0D108BD9-81ED-4DB2-BD59-A6C34878D82A}">
                    <a16:rowId xmlns:a16="http://schemas.microsoft.com/office/drawing/2014/main" val="10000"/>
                  </a:ext>
                </a:extLst>
              </a:tr>
              <a:tr h="438912">
                <a:tc>
                  <a:txBody>
                    <a:bodyPr/>
                    <a:lstStyle/>
                    <a:p>
                      <a:pPr marL="0" indent="0">
                        <a:buNone/>
                      </a:pPr>
                      <a:r>
                        <a:rPr lang="en-US" sz="1400" dirty="0">
                          <a:solidFill>
                            <a:srgbClr val="1B1B1B"/>
                          </a:solidFill>
                          <a:latin typeface="Carlito"/>
                          <a:ea typeface="Aptos" pitchFamily="34" charset="-122"/>
                          <a:cs typeface="Aptos" pitchFamily="34" charset="-120"/>
                        </a:rPr>
                        <a:t>base_mensajes...csv</a:t>
                      </a:r>
                      <a:endParaRPr lang="en-US" sz="14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tc>
                  <a:txBody>
                    <a:bodyPr/>
                    <a:lstStyle/>
                    <a:p>
                      <a:pPr marL="0" indent="0">
                        <a:buNone/>
                      </a:pPr>
                      <a:r>
                        <a:rPr lang="en-US" sz="1400" dirty="0">
                          <a:solidFill>
                            <a:srgbClr val="1B1B1B"/>
                          </a:solidFill>
                          <a:latin typeface="Carlito"/>
                          <a:ea typeface="Aptos" pitchFamily="34" charset="-122"/>
                          <a:cs typeface="Aptos" pitchFamily="34" charset="-120"/>
                        </a:rPr>
                        <a:t>mensaje_real · clasificacion · categoria_datos</a:t>
                      </a:r>
                      <a:endParaRPr lang="en-US" sz="14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tc>
                  <a:txBody>
                    <a:bodyPr/>
                    <a:lstStyle/>
                    <a:p>
                      <a:pPr marL="0" indent="0">
                        <a:buNone/>
                      </a:pPr>
                      <a:r>
                        <a:rPr lang="en-US" sz="1400" dirty="0">
                          <a:solidFill>
                            <a:srgbClr val="1B1B1B"/>
                          </a:solidFill>
                          <a:latin typeface="Carlito"/>
                          <a:ea typeface="Aptos" pitchFamily="34" charset="-122"/>
                          <a:cs typeface="Aptos" pitchFamily="34" charset="-120"/>
                        </a:rPr>
                        <a:t>Entrenamiento, validación y test interno</a:t>
                      </a:r>
                      <a:endParaRPr lang="en-US" sz="14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10001"/>
                  </a:ext>
                </a:extLst>
              </a:tr>
              <a:tr h="438912">
                <a:tc>
                  <a:txBody>
                    <a:bodyPr/>
                    <a:lstStyle/>
                    <a:p>
                      <a:pPr marL="0" indent="0">
                        <a:buNone/>
                      </a:pPr>
                      <a:r>
                        <a:rPr lang="en-US" sz="1400" dirty="0">
                          <a:solidFill>
                            <a:srgbClr val="1B1B1B"/>
                          </a:solidFill>
                          <a:latin typeface="Carlito"/>
                          <a:ea typeface="Aptos" pitchFamily="34" charset="-122"/>
                          <a:cs typeface="Aptos" pitchFamily="34" charset="-120"/>
                        </a:rPr>
                        <a:t>dataset_group_map_v6.csv</a:t>
                      </a:r>
                      <a:endParaRPr lang="en-US" sz="14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tc>
                  <a:txBody>
                    <a:bodyPr/>
                    <a:lstStyle/>
                    <a:p>
                      <a:pPr marL="0" indent="0">
                        <a:buNone/>
                      </a:pPr>
                      <a:r>
                        <a:rPr lang="en-US" sz="1400" dirty="0">
                          <a:solidFill>
                            <a:srgbClr val="1B1B1B"/>
                          </a:solidFill>
                          <a:latin typeface="Carlito"/>
                          <a:ea typeface="Aptos" pitchFamily="34" charset="-122"/>
                          <a:cs typeface="Aptos" pitchFamily="34" charset="-120"/>
                        </a:rPr>
                        <a:t>message_hash · group_id · source_type</a:t>
                      </a:r>
                      <a:endParaRPr lang="en-US" sz="14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tc>
                  <a:txBody>
                    <a:bodyPr/>
                    <a:lstStyle/>
                    <a:p>
                      <a:pPr marL="0" indent="0">
                        <a:buNone/>
                      </a:pPr>
                      <a:r>
                        <a:rPr lang="en-US" sz="1400" dirty="0">
                          <a:solidFill>
                            <a:srgbClr val="1B1B1B"/>
                          </a:solidFill>
                          <a:latin typeface="Carlito"/>
                          <a:ea typeface="Aptos" pitchFamily="34" charset="-122"/>
                          <a:cs typeface="Aptos" pitchFamily="34" charset="-120"/>
                        </a:rPr>
                        <a:t>Familias, procedencia y control de leakage</a:t>
                      </a:r>
                      <a:endParaRPr lang="en-US" sz="14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438912">
                <a:tc>
                  <a:txBody>
                    <a:bodyPr/>
                    <a:lstStyle/>
                    <a:p>
                      <a:pPr marL="0" indent="0">
                        <a:buNone/>
                      </a:pPr>
                      <a:r>
                        <a:rPr lang="en-US" sz="1400" dirty="0">
                          <a:solidFill>
                            <a:srgbClr val="1B1B1B"/>
                          </a:solidFill>
                          <a:latin typeface="Carlito"/>
                          <a:ea typeface="Aptos" pitchFamily="34" charset="-122"/>
                          <a:cs typeface="Aptos" pitchFamily="34" charset="-120"/>
                        </a:rPr>
                        <a:t>external_synthetic...csv</a:t>
                      </a:r>
                      <a:endParaRPr lang="en-US" sz="14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tc>
                  <a:txBody>
                    <a:bodyPr/>
                    <a:lstStyle/>
                    <a:p>
                      <a:pPr marL="0" indent="0">
                        <a:buNone/>
                      </a:pPr>
                      <a:r>
                        <a:rPr lang="en-US" sz="1400" dirty="0">
                          <a:solidFill>
                            <a:srgbClr val="1B1B1B"/>
                          </a:solidFill>
                          <a:latin typeface="Carlito"/>
                          <a:ea typeface="Aptos" pitchFamily="34" charset="-122"/>
                          <a:cs typeface="Aptos" pitchFamily="34" charset="-120"/>
                        </a:rPr>
                        <a:t>mensaje_real · clasificacion</a:t>
                      </a:r>
                      <a:endParaRPr lang="en-US" sz="14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tc>
                  <a:txBody>
                    <a:bodyPr/>
                    <a:lstStyle/>
                    <a:p>
                      <a:pPr marL="0" indent="0">
                        <a:buNone/>
                      </a:pPr>
                      <a:r>
                        <a:rPr lang="en-US" sz="1400" dirty="0">
                          <a:solidFill>
                            <a:srgbClr val="1B1B1B"/>
                          </a:solidFill>
                          <a:latin typeface="Carlito"/>
                          <a:ea typeface="Aptos" pitchFamily="34" charset="-122"/>
                          <a:cs typeface="Aptos" pitchFamily="34" charset="-120"/>
                        </a:rPr>
                        <a:t>Benchmark sintético externo</a:t>
                      </a:r>
                      <a:endParaRPr lang="en-US" sz="14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10003"/>
                  </a:ext>
                </a:extLst>
              </a:tr>
              <a:tr h="438912">
                <a:tc>
                  <a:txBody>
                    <a:bodyPr/>
                    <a:lstStyle/>
                    <a:p>
                      <a:pPr marL="0" indent="0">
                        <a:buNone/>
                      </a:pPr>
                      <a:r>
                        <a:rPr lang="en-US" sz="1400" dirty="0">
                          <a:solidFill>
                            <a:srgbClr val="1B1B1B"/>
                          </a:solidFill>
                          <a:latin typeface="Carlito"/>
                          <a:ea typeface="Aptos" pitchFamily="34" charset="-122"/>
                          <a:cs typeface="Aptos" pitchFamily="34" charset="-120"/>
                        </a:rPr>
                        <a:t>external_human_test.csv</a:t>
                      </a:r>
                      <a:endParaRPr lang="en-US" sz="14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tc>
                  <a:txBody>
                    <a:bodyPr/>
                    <a:lstStyle/>
                    <a:p>
                      <a:pPr marL="0" indent="0">
                        <a:buNone/>
                      </a:pPr>
                      <a:r>
                        <a:rPr lang="en-US" sz="1400" dirty="0">
                          <a:solidFill>
                            <a:srgbClr val="1B1B1B"/>
                          </a:solidFill>
                          <a:latin typeface="Carlito"/>
                          <a:ea typeface="Aptos" pitchFamily="34" charset="-122"/>
                          <a:cs typeface="Aptos" pitchFamily="34" charset="-120"/>
                        </a:rPr>
                        <a:t>mensaje_real · clasificacion · fuente · revisor</a:t>
                      </a:r>
                      <a:endParaRPr lang="en-US" sz="14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tc>
                  <a:txBody>
                    <a:bodyPr/>
                    <a:lstStyle/>
                    <a:p>
                      <a:pPr marL="0" indent="0">
                        <a:buNone/>
                      </a:pPr>
                      <a:r>
                        <a:rPr lang="en-US" sz="1400" dirty="0">
                          <a:solidFill>
                            <a:srgbClr val="1B1B1B"/>
                          </a:solidFill>
                          <a:latin typeface="Carlito"/>
                          <a:ea typeface="Aptos" pitchFamily="34" charset="-122"/>
                          <a:cs typeface="Aptos" pitchFamily="34" charset="-120"/>
                        </a:rPr>
                        <a:t>Holdout humano externo</a:t>
                      </a:r>
                      <a:endParaRPr lang="en-US" sz="14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10004"/>
                  </a:ext>
                </a:extLst>
              </a:tr>
            </a:tbl>
          </a:graphicData>
        </a:graphic>
      </p:graphicFrame>
      <p:graphicFrame>
        <p:nvGraphicFramePr>
          <p:cNvPr id="15" name="Table 1"/>
          <p:cNvGraphicFramePr>
            <a:graphicFrameLocks noGrp="1"/>
          </p:cNvGraphicFramePr>
          <p:nvPr>
            <p:extLst>
              <p:ext uri="{D42A27DB-BD31-4B8C-83A1-F6EECF244321}">
                <p14:modId xmlns:p14="http://schemas.microsoft.com/office/powerpoint/2010/main" val="2540516862"/>
              </p:ext>
            </p:extLst>
          </p:nvPr>
        </p:nvGraphicFramePr>
        <p:xfrm>
          <a:off x="7003868" y="1938748"/>
          <a:ext cx="5074920" cy="2423160"/>
        </p:xfrm>
        <a:graphic>
          <a:graphicData uri="http://schemas.openxmlformats.org/drawingml/2006/table">
            <a:tbl>
              <a:tblPr/>
              <a:tblGrid>
                <a:gridCol w="2331720">
                  <a:extLst>
                    <a:ext uri="{9D8B030D-6E8A-4147-A177-3AD203B41FA5}">
                      <a16:colId xmlns:a16="http://schemas.microsoft.com/office/drawing/2014/main" val="20000"/>
                    </a:ext>
                  </a:extLst>
                </a:gridCol>
                <a:gridCol w="1371600">
                  <a:extLst>
                    <a:ext uri="{9D8B030D-6E8A-4147-A177-3AD203B41FA5}">
                      <a16:colId xmlns:a16="http://schemas.microsoft.com/office/drawing/2014/main" val="20001"/>
                    </a:ext>
                  </a:extLst>
                </a:gridCol>
                <a:gridCol w="1371600">
                  <a:extLst>
                    <a:ext uri="{9D8B030D-6E8A-4147-A177-3AD203B41FA5}">
                      <a16:colId xmlns:a16="http://schemas.microsoft.com/office/drawing/2014/main" val="20002"/>
                    </a:ext>
                  </a:extLst>
                </a:gridCol>
              </a:tblGrid>
              <a:tr h="403860">
                <a:tc>
                  <a:txBody>
                    <a:bodyPr/>
                    <a:lstStyle/>
                    <a:p>
                      <a:pPr marL="0" indent="0">
                        <a:buNone/>
                      </a:pPr>
                      <a:r>
                        <a:rPr lang="en-US" sz="1400" b="1" dirty="0">
                          <a:solidFill>
                            <a:srgbClr val="FFFFFF"/>
                          </a:solidFill>
                          <a:latin typeface="Carlito"/>
                          <a:ea typeface="Aptos" pitchFamily="34" charset="-122"/>
                          <a:cs typeface="Aptos" pitchFamily="34" charset="-120"/>
                        </a:rPr>
                        <a:t>Procedencia</a:t>
                      </a:r>
                      <a:endParaRPr lang="en-US" sz="14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7A0019"/>
                    </a:solidFill>
                  </a:tcPr>
                </a:tc>
                <a:tc>
                  <a:txBody>
                    <a:bodyPr/>
                    <a:lstStyle/>
                    <a:p>
                      <a:pPr marL="0" indent="0">
                        <a:buNone/>
                      </a:pPr>
                      <a:r>
                        <a:rPr lang="en-US" sz="1400" b="1" dirty="0">
                          <a:solidFill>
                            <a:srgbClr val="FFFFFF"/>
                          </a:solidFill>
                          <a:latin typeface="Carlito"/>
                          <a:ea typeface="Aptos" pitchFamily="34" charset="-122"/>
                          <a:cs typeface="Aptos" pitchFamily="34" charset="-120"/>
                        </a:rPr>
                        <a:t>para_procesar</a:t>
                      </a:r>
                      <a:endParaRPr lang="en-US" sz="14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7A0019"/>
                    </a:solidFill>
                  </a:tcPr>
                </a:tc>
                <a:tc>
                  <a:txBody>
                    <a:bodyPr/>
                    <a:lstStyle/>
                    <a:p>
                      <a:pPr marL="0" indent="0">
                        <a:buNone/>
                      </a:pPr>
                      <a:r>
                        <a:rPr lang="en-US" sz="1400" b="1" dirty="0">
                          <a:solidFill>
                            <a:srgbClr val="FFFFFF"/>
                          </a:solidFill>
                          <a:latin typeface="Carlito"/>
                          <a:ea typeface="Aptos" pitchFamily="34" charset="-122"/>
                          <a:cs typeface="Aptos" pitchFamily="34" charset="-120"/>
                        </a:rPr>
                        <a:t>para_pruebas</a:t>
                      </a:r>
                      <a:endParaRPr lang="en-US" sz="14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7A0019"/>
                    </a:solidFill>
                  </a:tcPr>
                </a:tc>
                <a:extLst>
                  <a:ext uri="{0D108BD9-81ED-4DB2-BD59-A6C34878D82A}">
                    <a16:rowId xmlns:a16="http://schemas.microsoft.com/office/drawing/2014/main" val="10000"/>
                  </a:ext>
                </a:extLst>
              </a:tr>
              <a:tr h="403860">
                <a:tc>
                  <a:txBody>
                    <a:bodyPr/>
                    <a:lstStyle/>
                    <a:p>
                      <a:pPr marL="0" indent="0">
                        <a:buNone/>
                      </a:pPr>
                      <a:r>
                        <a:rPr lang="en-US" sz="1400" dirty="0">
                          <a:solidFill>
                            <a:srgbClr val="1B1B1B"/>
                          </a:solidFill>
                          <a:latin typeface="Carlito"/>
                          <a:ea typeface="Aptos" pitchFamily="34" charset="-122"/>
                          <a:cs typeface="Aptos" pitchFamily="34" charset="-120"/>
                        </a:rPr>
                        <a:t>corpus_usuario_original</a:t>
                      </a:r>
                      <a:endParaRPr lang="en-US" sz="14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tc>
                  <a:txBody>
                    <a:bodyPr/>
                    <a:lstStyle/>
                    <a:p>
                      <a:pPr marL="0" indent="0">
                        <a:buNone/>
                      </a:pPr>
                      <a:r>
                        <a:rPr lang="en-US" sz="1400" dirty="0">
                          <a:solidFill>
                            <a:srgbClr val="1B1B1B"/>
                          </a:solidFill>
                          <a:latin typeface="Carlito"/>
                          <a:ea typeface="Aptos" pitchFamily="34" charset="-122"/>
                          <a:cs typeface="Aptos" pitchFamily="34" charset="-120"/>
                        </a:rPr>
                        <a:t>4,726</a:t>
                      </a:r>
                      <a:endParaRPr lang="en-US" sz="14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tc>
                  <a:txBody>
                    <a:bodyPr/>
                    <a:lstStyle/>
                    <a:p>
                      <a:pPr marL="0" indent="0">
                        <a:buNone/>
                      </a:pPr>
                      <a:r>
                        <a:rPr lang="en-US" sz="1400" dirty="0">
                          <a:solidFill>
                            <a:srgbClr val="1B1B1B"/>
                          </a:solidFill>
                          <a:latin typeface="Carlito"/>
                          <a:ea typeface="Aptos" pitchFamily="34" charset="-122"/>
                          <a:cs typeface="Aptos" pitchFamily="34" charset="-120"/>
                        </a:rPr>
                        <a:t>0</a:t>
                      </a:r>
                      <a:endParaRPr lang="en-US" sz="14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10001"/>
                  </a:ext>
                </a:extLst>
              </a:tr>
              <a:tr h="403860">
                <a:tc>
                  <a:txBody>
                    <a:bodyPr/>
                    <a:lstStyle/>
                    <a:p>
                      <a:pPr marL="0" indent="0">
                        <a:buNone/>
                      </a:pPr>
                      <a:r>
                        <a:rPr lang="en-US" sz="1400" dirty="0">
                          <a:solidFill>
                            <a:srgbClr val="1B1B1B"/>
                          </a:solidFill>
                          <a:latin typeface="Carlito"/>
                          <a:ea typeface="Aptos" pitchFamily="34" charset="-122"/>
                          <a:cs typeface="Aptos" pitchFamily="34" charset="-120"/>
                        </a:rPr>
                        <a:t>sintetico_humanizado</a:t>
                      </a:r>
                      <a:endParaRPr lang="en-US" sz="14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tc>
                  <a:txBody>
                    <a:bodyPr/>
                    <a:lstStyle/>
                    <a:p>
                      <a:pPr marL="0" indent="0">
                        <a:buNone/>
                      </a:pPr>
                      <a:r>
                        <a:rPr lang="en-US" sz="1400" dirty="0">
                          <a:solidFill>
                            <a:srgbClr val="1B1B1B"/>
                          </a:solidFill>
                          <a:latin typeface="Carlito"/>
                          <a:ea typeface="Aptos" pitchFamily="34" charset="-122"/>
                          <a:cs typeface="Aptos" pitchFamily="34" charset="-120"/>
                        </a:rPr>
                        <a:t>7,472</a:t>
                      </a:r>
                      <a:endParaRPr lang="en-US" sz="14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tc>
                  <a:txBody>
                    <a:bodyPr/>
                    <a:lstStyle/>
                    <a:p>
                      <a:pPr marL="0" indent="0">
                        <a:buNone/>
                      </a:pPr>
                      <a:r>
                        <a:rPr lang="en-US" sz="1400" dirty="0">
                          <a:solidFill>
                            <a:srgbClr val="1B1B1B"/>
                          </a:solidFill>
                          <a:latin typeface="Carlito"/>
                          <a:ea typeface="Aptos" pitchFamily="34" charset="-122"/>
                          <a:cs typeface="Aptos" pitchFamily="34" charset="-120"/>
                        </a:rPr>
                        <a:t>0</a:t>
                      </a:r>
                      <a:endParaRPr lang="en-US" sz="14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403860">
                <a:tc>
                  <a:txBody>
                    <a:bodyPr/>
                    <a:lstStyle/>
                    <a:p>
                      <a:pPr marL="0" indent="0">
                        <a:buNone/>
                      </a:pPr>
                      <a:r>
                        <a:rPr lang="en-US" sz="1400" dirty="0">
                          <a:solidFill>
                            <a:srgbClr val="1B1B1B"/>
                          </a:solidFill>
                          <a:latin typeface="Carlito"/>
                          <a:ea typeface="Aptos" pitchFamily="34" charset="-122"/>
                          <a:cs typeface="Aptos" pitchFamily="34" charset="-120"/>
                        </a:rPr>
                        <a:t>contenido_agregado_v6</a:t>
                      </a:r>
                      <a:endParaRPr lang="en-US" sz="14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tc>
                  <a:txBody>
                    <a:bodyPr/>
                    <a:lstStyle/>
                    <a:p>
                      <a:pPr marL="0" indent="0">
                        <a:buNone/>
                      </a:pPr>
                      <a:r>
                        <a:rPr lang="en-US" sz="1400" dirty="0">
                          <a:solidFill>
                            <a:srgbClr val="1B1B1B"/>
                          </a:solidFill>
                          <a:latin typeface="Carlito"/>
                          <a:ea typeface="Aptos" pitchFamily="34" charset="-122"/>
                          <a:cs typeface="Aptos" pitchFamily="34" charset="-120"/>
                        </a:rPr>
                        <a:t>4,132</a:t>
                      </a:r>
                      <a:endParaRPr lang="en-US" sz="14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tc>
                  <a:txBody>
                    <a:bodyPr/>
                    <a:lstStyle/>
                    <a:p>
                      <a:pPr marL="0" indent="0">
                        <a:buNone/>
                      </a:pPr>
                      <a:r>
                        <a:rPr lang="en-US" sz="1400" dirty="0">
                          <a:solidFill>
                            <a:srgbClr val="1B1B1B"/>
                          </a:solidFill>
                          <a:latin typeface="Carlito"/>
                          <a:ea typeface="Aptos" pitchFamily="34" charset="-122"/>
                          <a:cs typeface="Aptos" pitchFamily="34" charset="-120"/>
                        </a:rPr>
                        <a:t>0</a:t>
                      </a:r>
                      <a:endParaRPr lang="en-US" sz="14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10003"/>
                  </a:ext>
                </a:extLst>
              </a:tr>
              <a:tr h="403860">
                <a:tc>
                  <a:txBody>
                    <a:bodyPr/>
                    <a:lstStyle/>
                    <a:p>
                      <a:pPr marL="0" indent="0">
                        <a:buNone/>
                      </a:pPr>
                      <a:r>
                        <a:rPr lang="en-US" sz="1400" dirty="0">
                          <a:solidFill>
                            <a:srgbClr val="1B1B1B"/>
                          </a:solidFill>
                          <a:latin typeface="Carlito"/>
                          <a:ea typeface="Aptos" pitchFamily="34" charset="-122"/>
                          <a:cs typeface="Aptos" pitchFamily="34" charset="-120"/>
                        </a:rPr>
                        <a:t>contenido_actualizado_v6</a:t>
                      </a:r>
                      <a:endParaRPr lang="en-US" sz="14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tc>
                  <a:txBody>
                    <a:bodyPr/>
                    <a:lstStyle/>
                    <a:p>
                      <a:pPr marL="0" indent="0">
                        <a:buNone/>
                      </a:pPr>
                      <a:r>
                        <a:rPr lang="en-US" sz="1400" dirty="0">
                          <a:solidFill>
                            <a:srgbClr val="1B1B1B"/>
                          </a:solidFill>
                          <a:latin typeface="Carlito"/>
                          <a:ea typeface="Aptos" pitchFamily="34" charset="-122"/>
                          <a:cs typeface="Aptos" pitchFamily="34" charset="-120"/>
                        </a:rPr>
                        <a:t>374</a:t>
                      </a:r>
                      <a:endParaRPr lang="en-US" sz="14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tc>
                  <a:txBody>
                    <a:bodyPr/>
                    <a:lstStyle/>
                    <a:p>
                      <a:pPr marL="0" indent="0">
                        <a:buNone/>
                      </a:pPr>
                      <a:r>
                        <a:rPr lang="en-US" sz="1400" dirty="0">
                          <a:solidFill>
                            <a:srgbClr val="1B1B1B"/>
                          </a:solidFill>
                          <a:latin typeface="Carlito"/>
                          <a:ea typeface="Aptos" pitchFamily="34" charset="-122"/>
                          <a:cs typeface="Aptos" pitchFamily="34" charset="-120"/>
                        </a:rPr>
                        <a:t>0</a:t>
                      </a:r>
                      <a:endParaRPr lang="en-US" sz="14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10004"/>
                  </a:ext>
                </a:extLst>
              </a:tr>
              <a:tr h="403860">
                <a:tc>
                  <a:txBody>
                    <a:bodyPr/>
                    <a:lstStyle/>
                    <a:p>
                      <a:pPr marL="0" indent="0">
                        <a:buNone/>
                      </a:pPr>
                      <a:r>
                        <a:rPr lang="en-US" sz="1400" dirty="0">
                          <a:solidFill>
                            <a:srgbClr val="1B1B1B"/>
                          </a:solidFill>
                          <a:latin typeface="Carlito"/>
                          <a:ea typeface="Aptos" pitchFamily="34" charset="-122"/>
                          <a:cs typeface="Aptos" pitchFamily="34" charset="-120"/>
                        </a:rPr>
                        <a:t>sintetico_humanizado_test_v6</a:t>
                      </a:r>
                      <a:endParaRPr lang="en-US" sz="14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tc>
                  <a:txBody>
                    <a:bodyPr/>
                    <a:lstStyle/>
                    <a:p>
                      <a:pPr marL="0" indent="0">
                        <a:buNone/>
                      </a:pPr>
                      <a:r>
                        <a:rPr lang="en-US" sz="1400" dirty="0">
                          <a:solidFill>
                            <a:srgbClr val="1B1B1B"/>
                          </a:solidFill>
                          <a:latin typeface="Carlito"/>
                          <a:ea typeface="Aptos" pitchFamily="34" charset="-122"/>
                          <a:cs typeface="Aptos" pitchFamily="34" charset="-120"/>
                        </a:rPr>
                        <a:t>0</a:t>
                      </a:r>
                      <a:endParaRPr lang="en-US" sz="14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tc>
                  <a:txBody>
                    <a:bodyPr/>
                    <a:lstStyle/>
                    <a:p>
                      <a:pPr marL="0" indent="0">
                        <a:buNone/>
                      </a:pPr>
                      <a:r>
                        <a:rPr lang="en-US" sz="1400" dirty="0">
                          <a:solidFill>
                            <a:srgbClr val="1B1B1B"/>
                          </a:solidFill>
                          <a:latin typeface="Carlito"/>
                          <a:ea typeface="Aptos" pitchFamily="34" charset="-122"/>
                          <a:cs typeface="Aptos" pitchFamily="34" charset="-120"/>
                        </a:rPr>
                        <a:t>2,200</a:t>
                      </a:r>
                      <a:endParaRPr lang="en-US" sz="14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10005"/>
                  </a:ext>
                </a:extLst>
              </a:tr>
            </a:tbl>
          </a:graphicData>
        </a:graphic>
      </p:graphicFrame>
      <p:sp>
        <p:nvSpPr>
          <p:cNvPr id="16" name="Text 12"/>
          <p:cNvSpPr/>
          <p:nvPr/>
        </p:nvSpPr>
        <p:spPr>
          <a:xfrm>
            <a:off x="409300" y="4754992"/>
            <a:ext cx="5826905" cy="118654"/>
          </a:xfrm>
          <a:prstGeom prst="rect">
            <a:avLst/>
          </a:prstGeom>
          <a:noFill/>
          <a:ln/>
        </p:spPr>
        <p:txBody>
          <a:bodyPr wrap="square" lIns="0" tIns="0" rIns="0" bIns="0" rtlCol="0" anchor="ctr"/>
          <a:lstStyle/>
          <a:p>
            <a:pPr marL="0" indent="0">
              <a:buNone/>
            </a:pPr>
            <a:r>
              <a:rPr lang="en-US" sz="1600" b="1" dirty="0">
                <a:solidFill>
                  <a:srgbClr val="7A0019"/>
                </a:solidFill>
                <a:latin typeface="Carlito"/>
              </a:rPr>
              <a:t>Porción representativa del CSV principal</a:t>
            </a:r>
            <a:endParaRPr lang="en-US" sz="1600" dirty="0">
              <a:latin typeface="Carlito"/>
            </a:endParaRPr>
          </a:p>
        </p:txBody>
      </p:sp>
      <p:sp>
        <p:nvSpPr>
          <p:cNvPr id="17" name="Shape 13"/>
          <p:cNvSpPr/>
          <p:nvPr/>
        </p:nvSpPr>
        <p:spPr>
          <a:xfrm>
            <a:off x="391012" y="4931012"/>
            <a:ext cx="5733288" cy="1519643"/>
          </a:xfrm>
          <a:prstGeom prst="roundRect">
            <a:avLst>
              <a:gd name="adj" fmla="val 4444"/>
            </a:avLst>
          </a:prstGeom>
          <a:solidFill>
            <a:srgbClr val="F7F7F7"/>
          </a:solidFill>
          <a:ln w="6350">
            <a:solidFill>
              <a:srgbClr val="E0E0E0"/>
            </a:solidFill>
            <a:prstDash val="solid"/>
          </a:ln>
        </p:spPr>
        <p:txBody>
          <a:bodyPr/>
          <a:lstStyle/>
          <a:p>
            <a:endParaRPr lang="es-PE" sz="1600">
              <a:latin typeface="Carlito"/>
            </a:endParaRPr>
          </a:p>
        </p:txBody>
      </p:sp>
      <p:sp>
        <p:nvSpPr>
          <p:cNvPr id="18" name="Text 14"/>
          <p:cNvSpPr/>
          <p:nvPr/>
        </p:nvSpPr>
        <p:spPr>
          <a:xfrm>
            <a:off x="464164" y="5305917"/>
            <a:ext cx="5660136" cy="676656"/>
          </a:xfrm>
          <a:prstGeom prst="rect">
            <a:avLst/>
          </a:prstGeom>
          <a:noFill/>
          <a:ln/>
        </p:spPr>
        <p:txBody>
          <a:bodyPr wrap="square" lIns="254" tIns="254" rIns="254" bIns="254" rtlCol="0" anchor="ctr">
            <a:noAutofit/>
          </a:bodyPr>
          <a:lstStyle/>
          <a:p>
            <a:pPr marL="0" indent="0">
              <a:buNone/>
            </a:pPr>
            <a:r>
              <a:rPr lang="en-US" sz="1600" b="1" dirty="0">
                <a:solidFill>
                  <a:srgbClr val="1B1B1B"/>
                </a:solidFill>
                <a:latin typeface="Carlito"/>
                <a:ea typeface="Courier New" pitchFamily="34" charset="-122"/>
                <a:cs typeface="Courier New" pitchFamily="34" charset="-120"/>
              </a:rPr>
              <a:t>mensaje_real, clasificacion, categoria_datos</a:t>
            </a:r>
            <a:endParaRPr lang="en-US" sz="1600" b="1" dirty="0">
              <a:latin typeface="Carlito"/>
            </a:endParaRPr>
          </a:p>
          <a:p>
            <a:pPr marL="0" indent="0">
              <a:buNone/>
            </a:pPr>
            <a:r>
              <a:rPr lang="en-US" sz="1600" dirty="0">
                <a:solidFill>
                  <a:srgbClr val="1B1B1B"/>
                </a:solidFill>
                <a:latin typeface="Carlito"/>
                <a:ea typeface="Courier New" pitchFamily="34" charset="-122"/>
                <a:cs typeface="Courier New" pitchFamily="34" charset="-120"/>
              </a:rPr>
              <a:t>"...texto del mensaje...", fraude_empleo_servicio, para_procesar</a:t>
            </a:r>
            <a:endParaRPr lang="en-US" sz="1600" dirty="0">
              <a:latin typeface="Carlito"/>
            </a:endParaRPr>
          </a:p>
          <a:p>
            <a:pPr marL="0" indent="0">
              <a:buNone/>
            </a:pPr>
            <a:r>
              <a:rPr lang="en-US" sz="1600" dirty="0">
                <a:solidFill>
                  <a:srgbClr val="1B1B1B"/>
                </a:solidFill>
                <a:latin typeface="Carlito"/>
                <a:ea typeface="Courier New" pitchFamily="34" charset="-122"/>
                <a:cs typeface="Courier New" pitchFamily="34" charset="-120"/>
              </a:rPr>
              <a:t>"...texto del mensaje...", legitimo_no_fraudulento, para_pruebas</a:t>
            </a:r>
            <a:endParaRPr lang="en-US" sz="1600" dirty="0">
              <a:latin typeface="Carlito"/>
            </a:endParaRPr>
          </a:p>
        </p:txBody>
      </p:sp>
      <p:sp>
        <p:nvSpPr>
          <p:cNvPr id="19" name="Text 15"/>
          <p:cNvSpPr/>
          <p:nvPr/>
        </p:nvSpPr>
        <p:spPr>
          <a:xfrm>
            <a:off x="7003868" y="5366441"/>
            <a:ext cx="4663440" cy="594360"/>
          </a:xfrm>
          <a:prstGeom prst="rect">
            <a:avLst/>
          </a:prstGeom>
          <a:noFill/>
          <a:ln/>
        </p:spPr>
        <p:txBody>
          <a:bodyPr wrap="square" lIns="508" tIns="508" rIns="508" bIns="508" rtlCol="0" anchor="ctr">
            <a:noAutofit/>
          </a:bodyPr>
          <a:lstStyle/>
          <a:p>
            <a:pPr marL="0" indent="0">
              <a:buNone/>
            </a:pPr>
            <a:r>
              <a:rPr lang="en-US" sz="1600" dirty="0">
                <a:solidFill>
                  <a:srgbClr val="1B1B1B"/>
                </a:solidFill>
                <a:latin typeface="Carlito"/>
              </a:rPr>
              <a:t>Lectura de investigación: el test interno es independiente por familias, pero su procedencia es 100% sintética-humanizada.</a:t>
            </a:r>
            <a:endParaRPr lang="en-US" sz="1600" dirty="0">
              <a:latin typeface="Carlito"/>
            </a:endParaRPr>
          </a:p>
        </p:txBody>
      </p:sp>
      <p:sp>
        <p:nvSpPr>
          <p:cNvPr id="20" name="Shape 16"/>
          <p:cNvSpPr/>
          <p:nvPr/>
        </p:nvSpPr>
        <p:spPr>
          <a:xfrm>
            <a:off x="393192" y="6463721"/>
            <a:ext cx="11155680" cy="0"/>
          </a:xfrm>
          <a:prstGeom prst="line">
            <a:avLst/>
          </a:prstGeom>
          <a:noFill/>
          <a:ln w="7620">
            <a:solidFill>
              <a:srgbClr val="7A0019">
                <a:alpha val="45000"/>
              </a:srgbClr>
            </a:solidFill>
            <a:prstDash val="solid"/>
          </a:ln>
        </p:spPr>
        <p:txBody>
          <a:bodyPr/>
          <a:lstStyle/>
          <a:p>
            <a:endParaRPr lang="es-PE" sz="1600"/>
          </a:p>
        </p:txBody>
      </p:sp>
      <p:sp>
        <p:nvSpPr>
          <p:cNvPr id="22" name="Text 18"/>
          <p:cNvSpPr/>
          <p:nvPr/>
        </p:nvSpPr>
        <p:spPr>
          <a:xfrm>
            <a:off x="11320272" y="6537960"/>
            <a:ext cx="365760" cy="182880"/>
          </a:xfrm>
          <a:prstGeom prst="rect">
            <a:avLst/>
          </a:prstGeom>
          <a:noFill/>
          <a:ln/>
        </p:spPr>
        <p:txBody>
          <a:bodyPr wrap="square" lIns="0" tIns="0" rIns="0" bIns="0" rtlCol="0" anchor="ctr"/>
          <a:lstStyle/>
          <a:p>
            <a:pPr marL="0" indent="0" algn="r">
              <a:buNone/>
            </a:pPr>
            <a:r>
              <a:rPr lang="en-US" sz="1400" dirty="0">
                <a:solidFill>
                  <a:srgbClr val="5B5B5B"/>
                </a:solidFill>
                <a:latin typeface="Aptos" pitchFamily="34" charset="0"/>
                <a:ea typeface="Aptos" pitchFamily="34" charset="-122"/>
                <a:cs typeface="Aptos" pitchFamily="34" charset="-120"/>
              </a:rPr>
              <a:t>04</a:t>
            </a:r>
            <a:endParaRPr lang="en-US" sz="14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sp>
        <p:nvSpPr>
          <p:cNvPr id="2" name="Text 0"/>
          <p:cNvSpPr/>
          <p:nvPr/>
        </p:nvSpPr>
        <p:spPr>
          <a:xfrm>
            <a:off x="502920" y="228600"/>
            <a:ext cx="10607040" cy="365760"/>
          </a:xfrm>
          <a:prstGeom prst="rect">
            <a:avLst/>
          </a:prstGeom>
          <a:noFill/>
          <a:ln/>
        </p:spPr>
        <p:txBody>
          <a:bodyPr wrap="square" lIns="0" tIns="0" rIns="0" bIns="0" rtlCol="0" anchor="ctr"/>
          <a:lstStyle/>
          <a:p>
            <a:pPr marL="0" indent="0">
              <a:buNone/>
            </a:pPr>
            <a:r>
              <a:rPr lang="en-US" sz="4000" b="1" dirty="0">
                <a:solidFill>
                  <a:srgbClr val="7A0019"/>
                </a:solidFill>
                <a:latin typeface="Aptos Display" pitchFamily="34" charset="0"/>
                <a:ea typeface="Aptos Display" pitchFamily="34" charset="-122"/>
                <a:cs typeface="Aptos Display" pitchFamily="34" charset="-120"/>
              </a:rPr>
              <a:t>Control de leakage y split experimental</a:t>
            </a:r>
            <a:endParaRPr lang="en-US" sz="4000" dirty="0"/>
          </a:p>
        </p:txBody>
      </p:sp>
      <p:sp>
        <p:nvSpPr>
          <p:cNvPr id="3" name="Text 1"/>
          <p:cNvSpPr/>
          <p:nvPr/>
        </p:nvSpPr>
        <p:spPr>
          <a:xfrm>
            <a:off x="530352" y="809244"/>
            <a:ext cx="10607040" cy="228600"/>
          </a:xfrm>
          <a:prstGeom prst="rect">
            <a:avLst/>
          </a:prstGeom>
          <a:noFill/>
          <a:ln/>
        </p:spPr>
        <p:txBody>
          <a:bodyPr wrap="square" lIns="0" tIns="0" rIns="0" bIns="0" rtlCol="0" anchor="ctr"/>
          <a:lstStyle/>
          <a:p>
            <a:pPr marL="0" indent="0">
              <a:buNone/>
            </a:pPr>
            <a:r>
              <a:rPr lang="en-US" sz="2000" dirty="0">
                <a:solidFill>
                  <a:srgbClr val="5B5B5B"/>
                </a:solidFill>
                <a:latin typeface="Aptos" pitchFamily="34" charset="0"/>
                <a:ea typeface="Aptos" pitchFamily="34" charset="-122"/>
                <a:cs typeface="Aptos" pitchFamily="34" charset="-120"/>
              </a:rPr>
              <a:t>La unidad de partición es la familia semántica, no la fila</a:t>
            </a:r>
            <a:endParaRPr lang="en-US" sz="2000" dirty="0"/>
          </a:p>
        </p:txBody>
      </p:sp>
      <p:pic>
        <p:nvPicPr>
          <p:cNvPr id="4" name="Image 0" descr="/mnt/data/colab_figs_v7/cell24_1_9_1_Gráfico___distribución_de_clases_por_split.png"/>
          <p:cNvPicPr>
            <a:picLocks noChangeAspect="1"/>
          </p:cNvPicPr>
          <p:nvPr/>
        </p:nvPicPr>
        <p:blipFill>
          <a:blip r:embed="rId3"/>
          <a:stretch>
            <a:fillRect/>
          </a:stretch>
        </p:blipFill>
        <p:spPr>
          <a:xfrm>
            <a:off x="298915" y="1361905"/>
            <a:ext cx="7566442" cy="4681575"/>
          </a:xfrm>
          <a:prstGeom prst="rect">
            <a:avLst/>
          </a:prstGeom>
        </p:spPr>
      </p:pic>
      <p:sp>
        <p:nvSpPr>
          <p:cNvPr id="5" name="Shape 2"/>
          <p:cNvSpPr/>
          <p:nvPr/>
        </p:nvSpPr>
        <p:spPr>
          <a:xfrm>
            <a:off x="8109865" y="1097280"/>
            <a:ext cx="2423160" cy="384048"/>
          </a:xfrm>
          <a:prstGeom prst="roundRect">
            <a:avLst>
              <a:gd name="adj" fmla="val 9524"/>
            </a:avLst>
          </a:prstGeom>
          <a:solidFill>
            <a:srgbClr val="F2F2F2"/>
          </a:solidFill>
          <a:ln w="10160">
            <a:solidFill>
              <a:srgbClr val="D5D5D5"/>
            </a:solidFill>
            <a:prstDash val="solid"/>
          </a:ln>
        </p:spPr>
        <p:txBody>
          <a:bodyPr/>
          <a:lstStyle/>
          <a:p>
            <a:endParaRPr lang="es-PE" sz="2000"/>
          </a:p>
        </p:txBody>
      </p:sp>
      <p:sp>
        <p:nvSpPr>
          <p:cNvPr id="6" name="Text 3"/>
          <p:cNvSpPr/>
          <p:nvPr/>
        </p:nvSpPr>
        <p:spPr>
          <a:xfrm>
            <a:off x="8109865" y="1197864"/>
            <a:ext cx="2423160" cy="137160"/>
          </a:xfrm>
          <a:prstGeom prst="rect">
            <a:avLst/>
          </a:prstGeom>
          <a:noFill/>
          <a:ln/>
        </p:spPr>
        <p:txBody>
          <a:bodyPr wrap="square" lIns="0" tIns="0" rIns="0" bIns="0" rtlCol="0" anchor="ctr"/>
          <a:lstStyle/>
          <a:p>
            <a:pPr marL="0" indent="0" algn="ctr">
              <a:buNone/>
            </a:pPr>
            <a:r>
              <a:rPr lang="en-US" sz="2000" dirty="0">
                <a:solidFill>
                  <a:srgbClr val="1B1B1B"/>
                </a:solidFill>
              </a:rPr>
              <a:t>Mensaje</a:t>
            </a:r>
            <a:endParaRPr lang="en-US" sz="2000" dirty="0"/>
          </a:p>
        </p:txBody>
      </p:sp>
      <p:sp>
        <p:nvSpPr>
          <p:cNvPr id="7" name="Shape 4"/>
          <p:cNvSpPr/>
          <p:nvPr/>
        </p:nvSpPr>
        <p:spPr>
          <a:xfrm>
            <a:off x="9133993" y="1536192"/>
            <a:ext cx="384048" cy="164592"/>
          </a:xfrm>
          <a:prstGeom prst="downArrow">
            <a:avLst/>
          </a:prstGeom>
          <a:solidFill>
            <a:srgbClr val="7A0019">
              <a:alpha val="85000"/>
            </a:srgbClr>
          </a:solidFill>
          <a:ln w="12700">
            <a:solidFill>
              <a:srgbClr val="7A0019">
                <a:alpha val="0"/>
              </a:srgbClr>
            </a:solidFill>
            <a:prstDash val="solid"/>
          </a:ln>
        </p:spPr>
        <p:txBody>
          <a:bodyPr/>
          <a:lstStyle/>
          <a:p>
            <a:endParaRPr lang="es-PE" sz="2000"/>
          </a:p>
        </p:txBody>
      </p:sp>
      <p:sp>
        <p:nvSpPr>
          <p:cNvPr id="8" name="Shape 5"/>
          <p:cNvSpPr/>
          <p:nvPr/>
        </p:nvSpPr>
        <p:spPr>
          <a:xfrm>
            <a:off x="8109865" y="1755648"/>
            <a:ext cx="2423160" cy="384048"/>
          </a:xfrm>
          <a:prstGeom prst="roundRect">
            <a:avLst>
              <a:gd name="adj" fmla="val 9524"/>
            </a:avLst>
          </a:prstGeom>
          <a:solidFill>
            <a:srgbClr val="F2F2F2"/>
          </a:solidFill>
          <a:ln w="10160">
            <a:solidFill>
              <a:srgbClr val="D5D5D5"/>
            </a:solidFill>
            <a:prstDash val="solid"/>
          </a:ln>
        </p:spPr>
        <p:txBody>
          <a:bodyPr/>
          <a:lstStyle/>
          <a:p>
            <a:endParaRPr lang="es-PE" sz="2000"/>
          </a:p>
        </p:txBody>
      </p:sp>
      <p:sp>
        <p:nvSpPr>
          <p:cNvPr id="9" name="Text 6"/>
          <p:cNvSpPr/>
          <p:nvPr/>
        </p:nvSpPr>
        <p:spPr>
          <a:xfrm>
            <a:off x="8109865" y="1856232"/>
            <a:ext cx="2423160" cy="137160"/>
          </a:xfrm>
          <a:prstGeom prst="rect">
            <a:avLst/>
          </a:prstGeom>
          <a:noFill/>
          <a:ln/>
        </p:spPr>
        <p:txBody>
          <a:bodyPr wrap="square" lIns="0" tIns="0" rIns="0" bIns="0" rtlCol="0" anchor="ctr"/>
          <a:lstStyle/>
          <a:p>
            <a:pPr marL="0" indent="0" algn="ctr">
              <a:buNone/>
            </a:pPr>
            <a:r>
              <a:rPr lang="en-US" sz="2000" dirty="0">
                <a:solidFill>
                  <a:srgbClr val="1B1B1B"/>
                </a:solidFill>
              </a:rPr>
              <a:t>SHA-256</a:t>
            </a:r>
            <a:endParaRPr lang="en-US" sz="2000" dirty="0"/>
          </a:p>
        </p:txBody>
      </p:sp>
      <p:sp>
        <p:nvSpPr>
          <p:cNvPr id="10" name="Shape 7"/>
          <p:cNvSpPr/>
          <p:nvPr/>
        </p:nvSpPr>
        <p:spPr>
          <a:xfrm>
            <a:off x="9133993" y="2194560"/>
            <a:ext cx="384048" cy="164592"/>
          </a:xfrm>
          <a:prstGeom prst="downArrow">
            <a:avLst/>
          </a:prstGeom>
          <a:solidFill>
            <a:srgbClr val="7A0019">
              <a:alpha val="85000"/>
            </a:srgbClr>
          </a:solidFill>
          <a:ln w="12700">
            <a:solidFill>
              <a:srgbClr val="7A0019">
                <a:alpha val="0"/>
              </a:srgbClr>
            </a:solidFill>
            <a:prstDash val="solid"/>
          </a:ln>
        </p:spPr>
        <p:txBody>
          <a:bodyPr/>
          <a:lstStyle/>
          <a:p>
            <a:endParaRPr lang="es-PE" sz="2000"/>
          </a:p>
        </p:txBody>
      </p:sp>
      <p:sp>
        <p:nvSpPr>
          <p:cNvPr id="11" name="Shape 8"/>
          <p:cNvSpPr/>
          <p:nvPr/>
        </p:nvSpPr>
        <p:spPr>
          <a:xfrm>
            <a:off x="8109865" y="2414016"/>
            <a:ext cx="2423160" cy="384048"/>
          </a:xfrm>
          <a:prstGeom prst="roundRect">
            <a:avLst>
              <a:gd name="adj" fmla="val 9524"/>
            </a:avLst>
          </a:prstGeom>
          <a:solidFill>
            <a:srgbClr val="EFE1E6"/>
          </a:solidFill>
          <a:ln w="10160">
            <a:solidFill>
              <a:srgbClr val="7A0019"/>
            </a:solidFill>
            <a:prstDash val="solid"/>
          </a:ln>
        </p:spPr>
        <p:txBody>
          <a:bodyPr/>
          <a:lstStyle/>
          <a:p>
            <a:endParaRPr lang="es-PE" sz="2000"/>
          </a:p>
        </p:txBody>
      </p:sp>
      <p:sp>
        <p:nvSpPr>
          <p:cNvPr id="12" name="Text 9"/>
          <p:cNvSpPr/>
          <p:nvPr/>
        </p:nvSpPr>
        <p:spPr>
          <a:xfrm>
            <a:off x="8109865" y="2514600"/>
            <a:ext cx="2423160" cy="137160"/>
          </a:xfrm>
          <a:prstGeom prst="rect">
            <a:avLst/>
          </a:prstGeom>
          <a:noFill/>
          <a:ln/>
        </p:spPr>
        <p:txBody>
          <a:bodyPr wrap="square" lIns="0" tIns="0" rIns="0" bIns="0" rtlCol="0" anchor="ctr"/>
          <a:lstStyle/>
          <a:p>
            <a:pPr marL="0" indent="0" algn="ctr">
              <a:buNone/>
            </a:pPr>
            <a:r>
              <a:rPr lang="en-US" sz="2000" b="1" dirty="0">
                <a:solidFill>
                  <a:srgbClr val="7A0019"/>
                </a:solidFill>
              </a:rPr>
              <a:t>group_id</a:t>
            </a:r>
            <a:endParaRPr lang="en-US" sz="2000" dirty="0"/>
          </a:p>
        </p:txBody>
      </p:sp>
      <p:sp>
        <p:nvSpPr>
          <p:cNvPr id="13" name="Shape 10"/>
          <p:cNvSpPr/>
          <p:nvPr/>
        </p:nvSpPr>
        <p:spPr>
          <a:xfrm>
            <a:off x="9133993" y="2852928"/>
            <a:ext cx="384048" cy="164592"/>
          </a:xfrm>
          <a:prstGeom prst="downArrow">
            <a:avLst/>
          </a:prstGeom>
          <a:solidFill>
            <a:srgbClr val="7A0019">
              <a:alpha val="85000"/>
            </a:srgbClr>
          </a:solidFill>
          <a:ln w="12700">
            <a:solidFill>
              <a:srgbClr val="7A0019">
                <a:alpha val="0"/>
              </a:srgbClr>
            </a:solidFill>
            <a:prstDash val="solid"/>
          </a:ln>
        </p:spPr>
        <p:txBody>
          <a:bodyPr/>
          <a:lstStyle/>
          <a:p>
            <a:endParaRPr lang="es-PE" sz="2000"/>
          </a:p>
        </p:txBody>
      </p:sp>
      <p:sp>
        <p:nvSpPr>
          <p:cNvPr id="14" name="Shape 11"/>
          <p:cNvSpPr/>
          <p:nvPr/>
        </p:nvSpPr>
        <p:spPr>
          <a:xfrm>
            <a:off x="8109865" y="3072384"/>
            <a:ext cx="2423160" cy="384048"/>
          </a:xfrm>
          <a:prstGeom prst="roundRect">
            <a:avLst>
              <a:gd name="adj" fmla="val 9524"/>
            </a:avLst>
          </a:prstGeom>
          <a:solidFill>
            <a:srgbClr val="EAF5EF"/>
          </a:solidFill>
          <a:ln w="10160">
            <a:solidFill>
              <a:srgbClr val="D5D5D5"/>
            </a:solidFill>
            <a:prstDash val="solid"/>
          </a:ln>
        </p:spPr>
        <p:txBody>
          <a:bodyPr/>
          <a:lstStyle/>
          <a:p>
            <a:endParaRPr lang="es-PE" sz="2000"/>
          </a:p>
        </p:txBody>
      </p:sp>
      <p:sp>
        <p:nvSpPr>
          <p:cNvPr id="15" name="Text 12"/>
          <p:cNvSpPr/>
          <p:nvPr/>
        </p:nvSpPr>
        <p:spPr>
          <a:xfrm>
            <a:off x="8109865" y="3172968"/>
            <a:ext cx="2423160" cy="137160"/>
          </a:xfrm>
          <a:prstGeom prst="rect">
            <a:avLst/>
          </a:prstGeom>
          <a:noFill/>
          <a:ln/>
        </p:spPr>
        <p:txBody>
          <a:bodyPr wrap="square" lIns="0" tIns="0" rIns="0" bIns="0" rtlCol="0" anchor="ctr"/>
          <a:lstStyle/>
          <a:p>
            <a:pPr marL="0" indent="0" algn="ctr">
              <a:buNone/>
            </a:pPr>
            <a:r>
              <a:rPr lang="en-US" sz="2000" b="1" dirty="0">
                <a:solidFill>
                  <a:srgbClr val="1B1B1B"/>
                </a:solidFill>
              </a:rPr>
              <a:t>Split seguro</a:t>
            </a:r>
            <a:endParaRPr lang="en-US" sz="2000" dirty="0"/>
          </a:p>
        </p:txBody>
      </p:sp>
      <p:sp>
        <p:nvSpPr>
          <p:cNvPr id="16" name="Text 13"/>
          <p:cNvSpPr/>
          <p:nvPr/>
        </p:nvSpPr>
        <p:spPr>
          <a:xfrm>
            <a:off x="8109865" y="4023360"/>
            <a:ext cx="3474720" cy="201168"/>
          </a:xfrm>
          <a:prstGeom prst="rect">
            <a:avLst/>
          </a:prstGeom>
          <a:noFill/>
          <a:ln/>
        </p:spPr>
        <p:txBody>
          <a:bodyPr wrap="square" lIns="0" tIns="0" rIns="0" bIns="0" rtlCol="0" anchor="ctr"/>
          <a:lstStyle/>
          <a:p>
            <a:pPr marL="0" indent="0">
              <a:buNone/>
            </a:pPr>
            <a:r>
              <a:rPr lang="en-US" sz="2000" b="1" dirty="0">
                <a:solidFill>
                  <a:srgbClr val="7A0019"/>
                </a:solidFill>
              </a:rPr>
              <a:t>Resultados del split</a:t>
            </a:r>
            <a:endParaRPr lang="en-US" sz="2000" dirty="0"/>
          </a:p>
        </p:txBody>
      </p:sp>
      <p:graphicFrame>
        <p:nvGraphicFramePr>
          <p:cNvPr id="17" name="Table 0"/>
          <p:cNvGraphicFramePr>
            <a:graphicFrameLocks noGrp="1"/>
          </p:cNvGraphicFramePr>
          <p:nvPr>
            <p:extLst>
              <p:ext uri="{D42A27DB-BD31-4B8C-83A1-F6EECF244321}">
                <p14:modId xmlns:p14="http://schemas.microsoft.com/office/powerpoint/2010/main" val="1062676776"/>
              </p:ext>
            </p:extLst>
          </p:nvPr>
        </p:nvGraphicFramePr>
        <p:xfrm>
          <a:off x="8109865" y="4370832"/>
          <a:ext cx="4005072" cy="2194560"/>
        </p:xfrm>
        <a:graphic>
          <a:graphicData uri="http://schemas.openxmlformats.org/drawingml/2006/table">
            <a:tbl>
              <a:tblPr/>
              <a:tblGrid>
                <a:gridCol w="2002536">
                  <a:extLst>
                    <a:ext uri="{9D8B030D-6E8A-4147-A177-3AD203B41FA5}">
                      <a16:colId xmlns:a16="http://schemas.microsoft.com/office/drawing/2014/main" val="20000"/>
                    </a:ext>
                  </a:extLst>
                </a:gridCol>
                <a:gridCol w="2002536">
                  <a:extLst>
                    <a:ext uri="{9D8B030D-6E8A-4147-A177-3AD203B41FA5}">
                      <a16:colId xmlns:a16="http://schemas.microsoft.com/office/drawing/2014/main" val="20001"/>
                    </a:ext>
                  </a:extLst>
                </a:gridCol>
              </a:tblGrid>
              <a:tr h="314960">
                <a:tc>
                  <a:txBody>
                    <a:bodyPr/>
                    <a:lstStyle/>
                    <a:p>
                      <a:pPr marL="0" indent="0">
                        <a:buNone/>
                      </a:pPr>
                      <a:r>
                        <a:rPr lang="en-US" sz="2000" b="1" dirty="0">
                          <a:solidFill>
                            <a:srgbClr val="FFFFFF"/>
                          </a:solidFill>
                          <a:latin typeface="Aptos" pitchFamily="34" charset="0"/>
                          <a:ea typeface="Aptos" pitchFamily="34" charset="-122"/>
                          <a:cs typeface="Aptos" pitchFamily="34" charset="-120"/>
                        </a:rPr>
                        <a:t>Split</a:t>
                      </a:r>
                      <a:endParaRPr lang="en-US" sz="2000" dirty="0">
                        <a:latin typeface="Aptos" charset="0"/>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7A0019"/>
                    </a:solidFill>
                  </a:tcPr>
                </a:tc>
                <a:tc>
                  <a:txBody>
                    <a:bodyPr/>
                    <a:lstStyle/>
                    <a:p>
                      <a:pPr marL="0" indent="0">
                        <a:buNone/>
                      </a:pPr>
                      <a:r>
                        <a:rPr lang="en-US" sz="2000" b="1" dirty="0">
                          <a:solidFill>
                            <a:srgbClr val="FFFFFF"/>
                          </a:solidFill>
                          <a:latin typeface="Aptos" pitchFamily="34" charset="0"/>
                          <a:ea typeface="Aptos" pitchFamily="34" charset="-122"/>
                          <a:cs typeface="Aptos" pitchFamily="34" charset="-120"/>
                        </a:rPr>
                        <a:t>Registros</a:t>
                      </a:r>
                      <a:endParaRPr lang="en-US" sz="2000" dirty="0">
                        <a:latin typeface="Aptos" charset="0"/>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7A0019"/>
                    </a:solidFill>
                  </a:tcPr>
                </a:tc>
                <a:extLst>
                  <a:ext uri="{0D108BD9-81ED-4DB2-BD59-A6C34878D82A}">
                    <a16:rowId xmlns:a16="http://schemas.microsoft.com/office/drawing/2014/main" val="10000"/>
                  </a:ext>
                </a:extLst>
              </a:tr>
              <a:tr h="314960">
                <a:tc>
                  <a:txBody>
                    <a:bodyPr/>
                    <a:lstStyle/>
                    <a:p>
                      <a:pPr marL="0" indent="0">
                        <a:buNone/>
                      </a:pPr>
                      <a:r>
                        <a:rPr lang="en-US" sz="2000" dirty="0">
                          <a:solidFill>
                            <a:srgbClr val="1B1B1B"/>
                          </a:solidFill>
                          <a:latin typeface="Aptos" pitchFamily="34" charset="0"/>
                          <a:ea typeface="Aptos" pitchFamily="34" charset="-122"/>
                          <a:cs typeface="Aptos" pitchFamily="34" charset="-120"/>
                        </a:rPr>
                        <a:t>Train</a:t>
                      </a:r>
                      <a:endParaRPr lang="en-US" sz="2000" dirty="0">
                        <a:latin typeface="Aptos" charset="0"/>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tc>
                  <a:txBody>
                    <a:bodyPr/>
                    <a:lstStyle/>
                    <a:p>
                      <a:pPr marL="0" indent="0">
                        <a:buNone/>
                      </a:pPr>
                      <a:r>
                        <a:rPr lang="en-US" sz="2000" dirty="0">
                          <a:solidFill>
                            <a:srgbClr val="1B1B1B"/>
                          </a:solidFill>
                          <a:latin typeface="Aptos" pitchFamily="34" charset="0"/>
                          <a:ea typeface="Aptos" pitchFamily="34" charset="-122"/>
                          <a:cs typeface="Aptos" pitchFamily="34" charset="-120"/>
                        </a:rPr>
                        <a:t>20,730</a:t>
                      </a:r>
                      <a:endParaRPr lang="en-US" sz="2000" dirty="0">
                        <a:latin typeface="Aptos" charset="0"/>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10001"/>
                  </a:ext>
                </a:extLst>
              </a:tr>
              <a:tr h="314960">
                <a:tc>
                  <a:txBody>
                    <a:bodyPr/>
                    <a:lstStyle/>
                    <a:p>
                      <a:pPr marL="0" indent="0">
                        <a:buNone/>
                      </a:pPr>
                      <a:r>
                        <a:rPr lang="en-US" sz="2000" dirty="0">
                          <a:solidFill>
                            <a:srgbClr val="1B1B1B"/>
                          </a:solidFill>
                          <a:latin typeface="Aptos" pitchFamily="34" charset="0"/>
                          <a:ea typeface="Aptos" pitchFamily="34" charset="-122"/>
                          <a:cs typeface="Aptos" pitchFamily="34" charset="-120"/>
                        </a:rPr>
                        <a:t>Validation</a:t>
                      </a:r>
                      <a:endParaRPr lang="en-US" sz="2000" dirty="0">
                        <a:latin typeface="Aptos" charset="0"/>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tc>
                  <a:txBody>
                    <a:bodyPr/>
                    <a:lstStyle/>
                    <a:p>
                      <a:pPr marL="0" indent="0">
                        <a:buNone/>
                      </a:pPr>
                      <a:r>
                        <a:rPr lang="en-US" sz="2000" dirty="0">
                          <a:solidFill>
                            <a:srgbClr val="1B1B1B"/>
                          </a:solidFill>
                          <a:latin typeface="Aptos" pitchFamily="34" charset="0"/>
                          <a:ea typeface="Aptos" pitchFamily="34" charset="-122"/>
                          <a:cs typeface="Aptos" pitchFamily="34" charset="-120"/>
                        </a:rPr>
                        <a:t>3,576</a:t>
                      </a:r>
                      <a:endParaRPr lang="en-US" sz="2000" dirty="0">
                        <a:latin typeface="Aptos" charset="0"/>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314960">
                <a:tc>
                  <a:txBody>
                    <a:bodyPr/>
                    <a:lstStyle/>
                    <a:p>
                      <a:pPr marL="0" indent="0">
                        <a:buNone/>
                      </a:pPr>
                      <a:r>
                        <a:rPr lang="en-US" sz="2000" dirty="0">
                          <a:solidFill>
                            <a:srgbClr val="1B1B1B"/>
                          </a:solidFill>
                          <a:latin typeface="Aptos" pitchFamily="34" charset="0"/>
                          <a:ea typeface="Aptos" pitchFamily="34" charset="-122"/>
                          <a:cs typeface="Aptos" pitchFamily="34" charset="-120"/>
                        </a:rPr>
                        <a:t>Test interno</a:t>
                      </a:r>
                      <a:endParaRPr lang="en-US" sz="2000" dirty="0">
                        <a:latin typeface="Aptos" charset="0"/>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tc>
                  <a:txBody>
                    <a:bodyPr/>
                    <a:lstStyle/>
                    <a:p>
                      <a:pPr marL="0" indent="0">
                        <a:buNone/>
                      </a:pPr>
                      <a:r>
                        <a:rPr lang="en-US" sz="2000" dirty="0">
                          <a:solidFill>
                            <a:srgbClr val="1B1B1B"/>
                          </a:solidFill>
                          <a:latin typeface="Aptos" pitchFamily="34" charset="0"/>
                          <a:ea typeface="Aptos" pitchFamily="34" charset="-122"/>
                          <a:cs typeface="Aptos" pitchFamily="34" charset="-120"/>
                        </a:rPr>
                        <a:t>2,200</a:t>
                      </a:r>
                      <a:endParaRPr lang="en-US" sz="2000" dirty="0">
                        <a:latin typeface="Aptos" charset="0"/>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10003"/>
                  </a:ext>
                </a:extLst>
              </a:tr>
              <a:tr h="568960">
                <a:tc>
                  <a:txBody>
                    <a:bodyPr/>
                    <a:lstStyle/>
                    <a:p>
                      <a:pPr marL="0" indent="0">
                        <a:buNone/>
                      </a:pPr>
                      <a:r>
                        <a:rPr lang="en-US" sz="2000" dirty="0">
                          <a:solidFill>
                            <a:srgbClr val="1B1B1B"/>
                          </a:solidFill>
                          <a:latin typeface="Aptos" pitchFamily="34" charset="0"/>
                          <a:ea typeface="Aptos" pitchFamily="34" charset="-122"/>
                          <a:cs typeface="Aptos" pitchFamily="34" charset="-120"/>
                        </a:rPr>
                        <a:t>Grupos compartidos</a:t>
                      </a:r>
                      <a:endParaRPr lang="en-US" sz="2000" dirty="0">
                        <a:latin typeface="Aptos" charset="0"/>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tc>
                  <a:txBody>
                    <a:bodyPr/>
                    <a:lstStyle/>
                    <a:p>
                      <a:pPr marL="0" indent="0">
                        <a:buNone/>
                      </a:pPr>
                      <a:r>
                        <a:rPr lang="en-US" sz="2000" dirty="0">
                          <a:solidFill>
                            <a:srgbClr val="1B1B1B"/>
                          </a:solidFill>
                          <a:latin typeface="Aptos" pitchFamily="34" charset="0"/>
                          <a:ea typeface="Aptos" pitchFamily="34" charset="-122"/>
                          <a:cs typeface="Aptos" pitchFamily="34" charset="-120"/>
                        </a:rPr>
                        <a:t>0</a:t>
                      </a:r>
                      <a:endParaRPr lang="en-US" sz="2000" dirty="0">
                        <a:latin typeface="Aptos" charset="0"/>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10004"/>
                  </a:ext>
                </a:extLst>
              </a:tr>
            </a:tbl>
          </a:graphicData>
        </a:graphic>
      </p:graphicFrame>
      <p:sp>
        <p:nvSpPr>
          <p:cNvPr id="18" name="Shape 14"/>
          <p:cNvSpPr/>
          <p:nvPr/>
        </p:nvSpPr>
        <p:spPr>
          <a:xfrm>
            <a:off x="502920" y="6492240"/>
            <a:ext cx="11155680" cy="0"/>
          </a:xfrm>
          <a:prstGeom prst="line">
            <a:avLst/>
          </a:prstGeom>
          <a:noFill/>
          <a:ln w="7620">
            <a:solidFill>
              <a:srgbClr val="7A0019">
                <a:alpha val="45000"/>
              </a:srgbClr>
            </a:solidFill>
            <a:prstDash val="solid"/>
          </a:ln>
        </p:spPr>
        <p:txBody>
          <a:bodyPr/>
          <a:lstStyle/>
          <a:p>
            <a:endParaRPr lang="es-PE" sz="1400"/>
          </a:p>
        </p:txBody>
      </p:sp>
      <p:sp>
        <p:nvSpPr>
          <p:cNvPr id="20" name="Text 16"/>
          <p:cNvSpPr/>
          <p:nvPr/>
        </p:nvSpPr>
        <p:spPr>
          <a:xfrm>
            <a:off x="11320272" y="6537960"/>
            <a:ext cx="365760" cy="182880"/>
          </a:xfrm>
          <a:prstGeom prst="rect">
            <a:avLst/>
          </a:prstGeom>
          <a:noFill/>
          <a:ln/>
        </p:spPr>
        <p:txBody>
          <a:bodyPr wrap="square" lIns="0" tIns="0" rIns="0" bIns="0" rtlCol="0" anchor="ctr"/>
          <a:lstStyle/>
          <a:p>
            <a:pPr marL="0" indent="0" algn="r">
              <a:buNone/>
            </a:pPr>
            <a:r>
              <a:rPr lang="en-US" sz="1400" dirty="0">
                <a:solidFill>
                  <a:srgbClr val="5B5B5B"/>
                </a:solidFill>
                <a:latin typeface="Aptos" pitchFamily="34" charset="0"/>
                <a:ea typeface="Aptos" pitchFamily="34" charset="-122"/>
                <a:cs typeface="Aptos" pitchFamily="34" charset="-120"/>
              </a:rPr>
              <a:t>05</a:t>
            </a:r>
            <a:endParaRPr lang="en-US" sz="14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sp>
        <p:nvSpPr>
          <p:cNvPr id="2" name="Text 0"/>
          <p:cNvSpPr/>
          <p:nvPr/>
        </p:nvSpPr>
        <p:spPr>
          <a:xfrm>
            <a:off x="502920" y="228600"/>
            <a:ext cx="10607040" cy="365760"/>
          </a:xfrm>
          <a:prstGeom prst="rect">
            <a:avLst/>
          </a:prstGeom>
          <a:noFill/>
          <a:ln/>
        </p:spPr>
        <p:txBody>
          <a:bodyPr wrap="square" lIns="0" tIns="0" rIns="0" bIns="0" rtlCol="0" anchor="ctr"/>
          <a:lstStyle/>
          <a:p>
            <a:pPr marL="0" indent="0">
              <a:buNone/>
            </a:pPr>
            <a:r>
              <a:rPr lang="en-US" sz="4000" b="1" dirty="0">
                <a:solidFill>
                  <a:srgbClr val="7A0019"/>
                </a:solidFill>
                <a:latin typeface="Carlito"/>
                <a:ea typeface="Aptos Display" pitchFamily="34" charset="-122"/>
                <a:cs typeface="Aptos Display" pitchFamily="34" charset="-120"/>
              </a:rPr>
              <a:t>Preprocesamiento y tokenización</a:t>
            </a:r>
            <a:endParaRPr lang="en-US" sz="4000" dirty="0">
              <a:latin typeface="Carlito"/>
            </a:endParaRPr>
          </a:p>
        </p:txBody>
      </p:sp>
      <p:sp>
        <p:nvSpPr>
          <p:cNvPr id="3" name="Text 1"/>
          <p:cNvSpPr/>
          <p:nvPr/>
        </p:nvSpPr>
        <p:spPr>
          <a:xfrm>
            <a:off x="530352" y="790956"/>
            <a:ext cx="10607040" cy="228600"/>
          </a:xfrm>
          <a:prstGeom prst="rect">
            <a:avLst/>
          </a:prstGeom>
          <a:noFill/>
          <a:ln/>
        </p:spPr>
        <p:txBody>
          <a:bodyPr wrap="square" lIns="0" tIns="0" rIns="0" bIns="0" rtlCol="0" anchor="ctr"/>
          <a:lstStyle/>
          <a:p>
            <a:pPr marL="0" indent="0">
              <a:buNone/>
            </a:pPr>
            <a:r>
              <a:rPr lang="en-US" sz="2000" dirty="0">
                <a:solidFill>
                  <a:srgbClr val="5B5B5B"/>
                </a:solidFill>
                <a:latin typeface="Carlito"/>
                <a:ea typeface="Aptos" pitchFamily="34" charset="-122"/>
                <a:cs typeface="Aptos" pitchFamily="34" charset="-120"/>
              </a:rPr>
              <a:t>Se preservan señales lingüísticas y se optimiza la longitud de entrada</a:t>
            </a:r>
            <a:endParaRPr lang="en-US" sz="2000" dirty="0">
              <a:latin typeface="Carlito"/>
            </a:endParaRPr>
          </a:p>
        </p:txBody>
      </p:sp>
      <p:pic>
        <p:nvPicPr>
          <p:cNvPr id="4" name="Image 0" descr="/mnt/data/colab_figs_v7/cell28_1_10_1_Gráfico___distribución_de_longitud_en_tokens.png"/>
          <p:cNvPicPr>
            <a:picLocks noChangeAspect="1"/>
          </p:cNvPicPr>
          <p:nvPr/>
        </p:nvPicPr>
        <p:blipFill>
          <a:blip r:embed="rId3"/>
          <a:stretch>
            <a:fillRect/>
          </a:stretch>
        </p:blipFill>
        <p:spPr>
          <a:xfrm>
            <a:off x="302021" y="1886712"/>
            <a:ext cx="6481091" cy="3572255"/>
          </a:xfrm>
          <a:prstGeom prst="rect">
            <a:avLst/>
          </a:prstGeom>
        </p:spPr>
      </p:pic>
      <p:sp>
        <p:nvSpPr>
          <p:cNvPr id="5" name="Text 2"/>
          <p:cNvSpPr/>
          <p:nvPr/>
        </p:nvSpPr>
        <p:spPr>
          <a:xfrm>
            <a:off x="6720840" y="1051560"/>
            <a:ext cx="1188720" cy="310896"/>
          </a:xfrm>
          <a:prstGeom prst="rect">
            <a:avLst/>
          </a:prstGeom>
          <a:noFill/>
          <a:ln/>
        </p:spPr>
        <p:txBody>
          <a:bodyPr wrap="square" lIns="0" tIns="0" rIns="0" bIns="0" rtlCol="0" anchor="ctr"/>
          <a:lstStyle/>
          <a:p>
            <a:pPr marL="0" indent="0" algn="ctr">
              <a:buNone/>
            </a:pPr>
            <a:r>
              <a:rPr lang="en-US" sz="2000" b="1" dirty="0">
                <a:solidFill>
                  <a:srgbClr val="7A0019"/>
                </a:solidFill>
                <a:latin typeface="Carlito"/>
                <a:ea typeface="Aptos Display" pitchFamily="34" charset="-122"/>
                <a:cs typeface="Aptos Display" pitchFamily="34" charset="-120"/>
              </a:rPr>
              <a:t>32</a:t>
            </a:r>
            <a:endParaRPr lang="en-US" sz="2000" dirty="0">
              <a:latin typeface="Carlito"/>
            </a:endParaRPr>
          </a:p>
        </p:txBody>
      </p:sp>
      <p:sp>
        <p:nvSpPr>
          <p:cNvPr id="6" name="Text 3"/>
          <p:cNvSpPr/>
          <p:nvPr/>
        </p:nvSpPr>
        <p:spPr>
          <a:xfrm>
            <a:off x="6720840" y="1389888"/>
            <a:ext cx="1188720" cy="237744"/>
          </a:xfrm>
          <a:prstGeom prst="rect">
            <a:avLst/>
          </a:prstGeom>
          <a:noFill/>
          <a:ln/>
        </p:spPr>
        <p:txBody>
          <a:bodyPr wrap="square" lIns="0" tIns="0" rIns="0" bIns="0" rtlCol="0" anchor="ctr">
            <a:noAutofit/>
          </a:bodyPr>
          <a:lstStyle/>
          <a:p>
            <a:pPr marL="0" indent="0" algn="ctr">
              <a:buNone/>
            </a:pPr>
            <a:r>
              <a:rPr lang="en-US" sz="1600" dirty="0">
                <a:solidFill>
                  <a:srgbClr val="5B5B5B"/>
                </a:solidFill>
                <a:latin typeface="Carlito"/>
                <a:ea typeface="Aptos" pitchFamily="34" charset="-122"/>
                <a:cs typeface="Aptos" pitchFamily="34" charset="-120"/>
              </a:rPr>
              <a:t>P50 tokens</a:t>
            </a:r>
            <a:endParaRPr lang="en-US" sz="1600" dirty="0">
              <a:latin typeface="Carlito"/>
            </a:endParaRPr>
          </a:p>
        </p:txBody>
      </p:sp>
      <p:sp>
        <p:nvSpPr>
          <p:cNvPr id="7" name="Text 4"/>
          <p:cNvSpPr/>
          <p:nvPr/>
        </p:nvSpPr>
        <p:spPr>
          <a:xfrm>
            <a:off x="8138160" y="1051560"/>
            <a:ext cx="1188720" cy="310896"/>
          </a:xfrm>
          <a:prstGeom prst="rect">
            <a:avLst/>
          </a:prstGeom>
          <a:noFill/>
          <a:ln/>
        </p:spPr>
        <p:txBody>
          <a:bodyPr wrap="square" lIns="0" tIns="0" rIns="0" bIns="0" rtlCol="0" anchor="ctr"/>
          <a:lstStyle/>
          <a:p>
            <a:pPr marL="0" indent="0" algn="ctr">
              <a:buNone/>
            </a:pPr>
            <a:r>
              <a:rPr lang="en-US" sz="2000" b="1" dirty="0">
                <a:solidFill>
                  <a:srgbClr val="7A0019"/>
                </a:solidFill>
                <a:latin typeface="Carlito"/>
                <a:ea typeface="Aptos Display" pitchFamily="34" charset="-122"/>
                <a:cs typeface="Aptos Display" pitchFamily="34" charset="-120"/>
              </a:rPr>
              <a:t>64</a:t>
            </a:r>
            <a:endParaRPr lang="en-US" sz="2000" dirty="0">
              <a:latin typeface="Carlito"/>
            </a:endParaRPr>
          </a:p>
        </p:txBody>
      </p:sp>
      <p:sp>
        <p:nvSpPr>
          <p:cNvPr id="8" name="Text 5"/>
          <p:cNvSpPr/>
          <p:nvPr/>
        </p:nvSpPr>
        <p:spPr>
          <a:xfrm>
            <a:off x="8138160" y="1389888"/>
            <a:ext cx="1188720" cy="237744"/>
          </a:xfrm>
          <a:prstGeom prst="rect">
            <a:avLst/>
          </a:prstGeom>
          <a:noFill/>
          <a:ln/>
        </p:spPr>
        <p:txBody>
          <a:bodyPr wrap="square" lIns="0" tIns="0" rIns="0" bIns="0" rtlCol="0" anchor="ctr">
            <a:noAutofit/>
          </a:bodyPr>
          <a:lstStyle/>
          <a:p>
            <a:pPr marL="0" indent="0" algn="ctr">
              <a:buNone/>
            </a:pPr>
            <a:r>
              <a:rPr lang="en-US" sz="1600" dirty="0">
                <a:solidFill>
                  <a:srgbClr val="5B5B5B"/>
                </a:solidFill>
                <a:latin typeface="Carlito"/>
                <a:ea typeface="Aptos" pitchFamily="34" charset="-122"/>
                <a:cs typeface="Aptos" pitchFamily="34" charset="-120"/>
              </a:rPr>
              <a:t>P99 tokens</a:t>
            </a:r>
            <a:endParaRPr lang="en-US" sz="1600" dirty="0">
              <a:latin typeface="Carlito"/>
            </a:endParaRPr>
          </a:p>
        </p:txBody>
      </p:sp>
      <p:sp>
        <p:nvSpPr>
          <p:cNvPr id="9" name="Text 6"/>
          <p:cNvSpPr/>
          <p:nvPr/>
        </p:nvSpPr>
        <p:spPr>
          <a:xfrm>
            <a:off x="9555480" y="1051560"/>
            <a:ext cx="1188720" cy="310896"/>
          </a:xfrm>
          <a:prstGeom prst="rect">
            <a:avLst/>
          </a:prstGeom>
          <a:noFill/>
          <a:ln/>
        </p:spPr>
        <p:txBody>
          <a:bodyPr wrap="square" lIns="0" tIns="0" rIns="0" bIns="0" rtlCol="0" anchor="ctr"/>
          <a:lstStyle/>
          <a:p>
            <a:pPr marL="0" indent="0" algn="ctr">
              <a:buNone/>
            </a:pPr>
            <a:r>
              <a:rPr lang="en-US" sz="2000" b="1" dirty="0">
                <a:solidFill>
                  <a:srgbClr val="7A0019"/>
                </a:solidFill>
                <a:latin typeface="Carlito"/>
                <a:ea typeface="Aptos Display" pitchFamily="34" charset="-122"/>
                <a:cs typeface="Aptos Display" pitchFamily="34" charset="-120"/>
              </a:rPr>
              <a:t>90</a:t>
            </a:r>
            <a:endParaRPr lang="en-US" sz="2000" dirty="0">
              <a:latin typeface="Carlito"/>
            </a:endParaRPr>
          </a:p>
        </p:txBody>
      </p:sp>
      <p:sp>
        <p:nvSpPr>
          <p:cNvPr id="10" name="Text 7"/>
          <p:cNvSpPr/>
          <p:nvPr/>
        </p:nvSpPr>
        <p:spPr>
          <a:xfrm>
            <a:off x="9555480" y="1389888"/>
            <a:ext cx="1188720" cy="237744"/>
          </a:xfrm>
          <a:prstGeom prst="rect">
            <a:avLst/>
          </a:prstGeom>
          <a:noFill/>
          <a:ln/>
        </p:spPr>
        <p:txBody>
          <a:bodyPr wrap="square" lIns="0" tIns="0" rIns="0" bIns="0" rtlCol="0" anchor="ctr">
            <a:noAutofit/>
          </a:bodyPr>
          <a:lstStyle/>
          <a:p>
            <a:pPr marL="0" indent="0" algn="ctr">
              <a:buNone/>
            </a:pPr>
            <a:r>
              <a:rPr lang="en-US" sz="1600" dirty="0">
                <a:solidFill>
                  <a:srgbClr val="5B5B5B"/>
                </a:solidFill>
                <a:latin typeface="Carlito"/>
                <a:ea typeface="Aptos" pitchFamily="34" charset="-122"/>
                <a:cs typeface="Aptos" pitchFamily="34" charset="-120"/>
              </a:rPr>
              <a:t>máximo</a:t>
            </a:r>
            <a:endParaRPr lang="en-US" sz="1600" dirty="0">
              <a:latin typeface="Carlito"/>
            </a:endParaRPr>
          </a:p>
        </p:txBody>
      </p:sp>
      <p:sp>
        <p:nvSpPr>
          <p:cNvPr id="11" name="Text 8"/>
          <p:cNvSpPr/>
          <p:nvPr/>
        </p:nvSpPr>
        <p:spPr>
          <a:xfrm>
            <a:off x="10744200" y="1051560"/>
            <a:ext cx="914400" cy="310896"/>
          </a:xfrm>
          <a:prstGeom prst="rect">
            <a:avLst/>
          </a:prstGeom>
          <a:noFill/>
          <a:ln/>
        </p:spPr>
        <p:txBody>
          <a:bodyPr wrap="square" lIns="0" tIns="0" rIns="0" bIns="0" rtlCol="0" anchor="ctr"/>
          <a:lstStyle/>
          <a:p>
            <a:pPr marL="0" indent="0" algn="ctr">
              <a:buNone/>
            </a:pPr>
            <a:r>
              <a:rPr lang="en-US" sz="2000" b="1" dirty="0">
                <a:solidFill>
                  <a:srgbClr val="1F7A4D"/>
                </a:solidFill>
                <a:latin typeface="Carlito"/>
                <a:ea typeface="Aptos Display" pitchFamily="34" charset="-122"/>
                <a:cs typeface="Aptos Display" pitchFamily="34" charset="-120"/>
              </a:rPr>
              <a:t>0%</a:t>
            </a:r>
            <a:endParaRPr lang="en-US" sz="2000" dirty="0">
              <a:latin typeface="Carlito"/>
            </a:endParaRPr>
          </a:p>
        </p:txBody>
      </p:sp>
      <p:sp>
        <p:nvSpPr>
          <p:cNvPr id="12" name="Text 9"/>
          <p:cNvSpPr/>
          <p:nvPr/>
        </p:nvSpPr>
        <p:spPr>
          <a:xfrm>
            <a:off x="10744200" y="1389888"/>
            <a:ext cx="914400" cy="237744"/>
          </a:xfrm>
          <a:prstGeom prst="rect">
            <a:avLst/>
          </a:prstGeom>
          <a:noFill/>
          <a:ln/>
        </p:spPr>
        <p:txBody>
          <a:bodyPr wrap="square" lIns="0" tIns="0" rIns="0" bIns="0" rtlCol="0" anchor="ctr">
            <a:noAutofit/>
          </a:bodyPr>
          <a:lstStyle/>
          <a:p>
            <a:pPr marL="0" indent="0" algn="ctr">
              <a:buNone/>
            </a:pPr>
            <a:r>
              <a:rPr lang="en-US" sz="1600" dirty="0">
                <a:solidFill>
                  <a:srgbClr val="5B5B5B"/>
                </a:solidFill>
                <a:latin typeface="Carlito"/>
                <a:ea typeface="Aptos" pitchFamily="34" charset="-122"/>
                <a:cs typeface="Aptos" pitchFamily="34" charset="-120"/>
              </a:rPr>
              <a:t>truncado</a:t>
            </a:r>
            <a:endParaRPr lang="en-US" sz="1600" dirty="0">
              <a:latin typeface="Carlito"/>
            </a:endParaRPr>
          </a:p>
        </p:txBody>
      </p:sp>
      <p:sp>
        <p:nvSpPr>
          <p:cNvPr id="13" name="Text 10"/>
          <p:cNvSpPr/>
          <p:nvPr/>
        </p:nvSpPr>
        <p:spPr>
          <a:xfrm>
            <a:off x="6720840" y="1953767"/>
            <a:ext cx="4389120" cy="182880"/>
          </a:xfrm>
          <a:prstGeom prst="rect">
            <a:avLst/>
          </a:prstGeom>
          <a:noFill/>
          <a:ln/>
        </p:spPr>
        <p:txBody>
          <a:bodyPr wrap="square" lIns="0" tIns="0" rIns="0" bIns="0" rtlCol="0" anchor="ctr"/>
          <a:lstStyle/>
          <a:p>
            <a:pPr marL="0" indent="0">
              <a:buNone/>
            </a:pPr>
            <a:r>
              <a:rPr lang="en-US" sz="1600" b="1" dirty="0">
                <a:solidFill>
                  <a:srgbClr val="7A0019"/>
                </a:solidFill>
                <a:latin typeface="Carlito"/>
              </a:rPr>
              <a:t>Código mínimo que soporta la decisión</a:t>
            </a:r>
            <a:endParaRPr lang="en-US" sz="1600" dirty="0">
              <a:latin typeface="Carlito"/>
            </a:endParaRPr>
          </a:p>
        </p:txBody>
      </p:sp>
      <p:sp>
        <p:nvSpPr>
          <p:cNvPr id="14" name="Shape 11"/>
          <p:cNvSpPr/>
          <p:nvPr/>
        </p:nvSpPr>
        <p:spPr>
          <a:xfrm>
            <a:off x="6720840" y="2331720"/>
            <a:ext cx="5166360" cy="2047826"/>
          </a:xfrm>
          <a:prstGeom prst="roundRect">
            <a:avLst>
              <a:gd name="adj" fmla="val 4444"/>
            </a:avLst>
          </a:prstGeom>
          <a:solidFill>
            <a:srgbClr val="F7F7F7"/>
          </a:solidFill>
          <a:ln w="6350">
            <a:solidFill>
              <a:srgbClr val="E0E0E0"/>
            </a:solidFill>
            <a:prstDash val="solid"/>
          </a:ln>
        </p:spPr>
        <p:txBody>
          <a:bodyPr/>
          <a:lstStyle/>
          <a:p>
            <a:endParaRPr lang="es-PE" sz="1600">
              <a:latin typeface="Carlito"/>
            </a:endParaRPr>
          </a:p>
        </p:txBody>
      </p:sp>
      <p:sp>
        <p:nvSpPr>
          <p:cNvPr id="15" name="Text 12"/>
          <p:cNvSpPr/>
          <p:nvPr/>
        </p:nvSpPr>
        <p:spPr>
          <a:xfrm>
            <a:off x="6793992" y="2621064"/>
            <a:ext cx="5006122" cy="1377695"/>
          </a:xfrm>
          <a:prstGeom prst="rect">
            <a:avLst/>
          </a:prstGeom>
          <a:noFill/>
          <a:ln/>
        </p:spPr>
        <p:txBody>
          <a:bodyPr wrap="square" lIns="254" tIns="254" rIns="254" bIns="254" rtlCol="0" anchor="ctr">
            <a:noAutofit/>
          </a:bodyPr>
          <a:lstStyle/>
          <a:p>
            <a:pPr marL="0" indent="0">
              <a:buNone/>
            </a:pPr>
            <a:r>
              <a:rPr lang="en-US" sz="1600" dirty="0">
                <a:solidFill>
                  <a:srgbClr val="1B1B1B"/>
                </a:solidFill>
                <a:latin typeface="Carlito"/>
                <a:ea typeface="Courier New" pitchFamily="34" charset="-122"/>
                <a:cs typeface="Courier New" pitchFamily="34" charset="-120"/>
              </a:rPr>
              <a:t>tokenizer = AutoTokenizer.from_pretrained(MODEL_NAME)</a:t>
            </a:r>
            <a:endParaRPr lang="en-US" sz="1600" dirty="0">
              <a:latin typeface="Carlito"/>
            </a:endParaRPr>
          </a:p>
          <a:p>
            <a:pPr marL="0" indent="0">
              <a:buNone/>
            </a:pPr>
            <a:r>
              <a:rPr lang="en-US" sz="1600" dirty="0">
                <a:solidFill>
                  <a:srgbClr val="1B1B1B"/>
                </a:solidFill>
                <a:latin typeface="Carlito"/>
                <a:ea typeface="Courier New" pitchFamily="34" charset="-122"/>
                <a:cs typeface="Courier New" pitchFamily="34" charset="-120"/>
              </a:rPr>
              <a:t>MAX_LENGTH = 96</a:t>
            </a:r>
            <a:endParaRPr lang="en-US" sz="1600" dirty="0">
              <a:latin typeface="Carlito"/>
            </a:endParaRPr>
          </a:p>
          <a:p>
            <a:pPr marL="0" indent="0">
              <a:buNone/>
            </a:pPr>
            <a:r>
              <a:rPr lang="en-US" sz="1600" dirty="0">
                <a:solidFill>
                  <a:srgbClr val="1B1B1B"/>
                </a:solidFill>
                <a:latin typeface="Carlito"/>
                <a:ea typeface="Courier New" pitchFamily="34" charset="-122"/>
                <a:cs typeface="Courier New" pitchFamily="34" charset="-120"/>
              </a:rPr>
              <a:t>truncated_pct = mean(lengths &gt; MAX_LENGTH)</a:t>
            </a:r>
            <a:endParaRPr lang="en-US" sz="1600" dirty="0">
              <a:latin typeface="Carlito"/>
            </a:endParaRPr>
          </a:p>
        </p:txBody>
      </p:sp>
      <p:sp>
        <p:nvSpPr>
          <p:cNvPr id="16" name="Text 13"/>
          <p:cNvSpPr/>
          <p:nvPr/>
        </p:nvSpPr>
        <p:spPr>
          <a:xfrm>
            <a:off x="6748272" y="4729842"/>
            <a:ext cx="4389120" cy="182880"/>
          </a:xfrm>
          <a:prstGeom prst="rect">
            <a:avLst/>
          </a:prstGeom>
          <a:noFill/>
          <a:ln/>
        </p:spPr>
        <p:txBody>
          <a:bodyPr wrap="square" lIns="0" tIns="0" rIns="0" bIns="0" rtlCol="0" anchor="ctr"/>
          <a:lstStyle/>
          <a:p>
            <a:pPr marL="0" indent="0">
              <a:buNone/>
            </a:pPr>
            <a:r>
              <a:rPr lang="en-US" sz="1600" b="1" dirty="0">
                <a:solidFill>
                  <a:srgbClr val="7A0019"/>
                </a:solidFill>
                <a:latin typeface="Carlito"/>
              </a:rPr>
              <a:t>Interpretación</a:t>
            </a:r>
            <a:endParaRPr lang="en-US" sz="1600" dirty="0">
              <a:latin typeface="Carlito"/>
            </a:endParaRPr>
          </a:p>
        </p:txBody>
      </p:sp>
      <p:sp>
        <p:nvSpPr>
          <p:cNvPr id="17" name="Text 14"/>
          <p:cNvSpPr/>
          <p:nvPr/>
        </p:nvSpPr>
        <p:spPr>
          <a:xfrm>
            <a:off x="6720840" y="5070133"/>
            <a:ext cx="4389120" cy="731520"/>
          </a:xfrm>
          <a:prstGeom prst="rect">
            <a:avLst/>
          </a:prstGeom>
          <a:noFill/>
          <a:ln/>
        </p:spPr>
        <p:txBody>
          <a:bodyPr wrap="square" lIns="508" tIns="508" rIns="508" bIns="508" rtlCol="0" anchor="ctr">
            <a:noAutofit/>
          </a:bodyPr>
          <a:lstStyle/>
          <a:p>
            <a:pPr marL="0" indent="0">
              <a:buNone/>
            </a:pPr>
            <a:r>
              <a:rPr lang="en-US" sz="1600" dirty="0">
                <a:solidFill>
                  <a:srgbClr val="1B1B1B"/>
                </a:solidFill>
                <a:latin typeface="Carlito"/>
              </a:rPr>
              <a:t>El límite de 96 tokens cubre todos los mensajes de la corrida y reduce costo computacional sin perder contenido textual.</a:t>
            </a:r>
            <a:endParaRPr lang="en-US" sz="1600" dirty="0">
              <a:latin typeface="Carlito"/>
            </a:endParaRPr>
          </a:p>
        </p:txBody>
      </p:sp>
      <p:sp>
        <p:nvSpPr>
          <p:cNvPr id="18" name="Shape 15"/>
          <p:cNvSpPr/>
          <p:nvPr/>
        </p:nvSpPr>
        <p:spPr>
          <a:xfrm>
            <a:off x="502920" y="6492240"/>
            <a:ext cx="11155680" cy="0"/>
          </a:xfrm>
          <a:prstGeom prst="line">
            <a:avLst/>
          </a:prstGeom>
          <a:noFill/>
          <a:ln w="7620">
            <a:solidFill>
              <a:srgbClr val="7A0019">
                <a:alpha val="45000"/>
              </a:srgbClr>
            </a:solidFill>
            <a:prstDash val="solid"/>
          </a:ln>
        </p:spPr>
        <p:txBody>
          <a:bodyPr/>
          <a:lstStyle/>
          <a:p>
            <a:endParaRPr lang="es-PE" sz="1400"/>
          </a:p>
        </p:txBody>
      </p:sp>
      <p:sp>
        <p:nvSpPr>
          <p:cNvPr id="20" name="Text 17"/>
          <p:cNvSpPr/>
          <p:nvPr/>
        </p:nvSpPr>
        <p:spPr>
          <a:xfrm>
            <a:off x="11320272" y="6537960"/>
            <a:ext cx="365760" cy="182880"/>
          </a:xfrm>
          <a:prstGeom prst="rect">
            <a:avLst/>
          </a:prstGeom>
          <a:noFill/>
          <a:ln/>
        </p:spPr>
        <p:txBody>
          <a:bodyPr wrap="square" lIns="0" tIns="0" rIns="0" bIns="0" rtlCol="0" anchor="ctr"/>
          <a:lstStyle/>
          <a:p>
            <a:pPr marL="0" indent="0" algn="r">
              <a:buNone/>
            </a:pPr>
            <a:r>
              <a:rPr lang="en-US" sz="1400" dirty="0">
                <a:solidFill>
                  <a:srgbClr val="5B5B5B"/>
                </a:solidFill>
                <a:latin typeface="Aptos" pitchFamily="34" charset="0"/>
                <a:ea typeface="Aptos" pitchFamily="34" charset="-122"/>
                <a:cs typeface="Aptos" pitchFamily="34" charset="-120"/>
              </a:rPr>
              <a:t>06</a:t>
            </a:r>
            <a:endParaRPr lang="en-US" sz="14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sp>
        <p:nvSpPr>
          <p:cNvPr id="2" name="Text 0"/>
          <p:cNvSpPr/>
          <p:nvPr/>
        </p:nvSpPr>
        <p:spPr>
          <a:xfrm>
            <a:off x="530352" y="142820"/>
            <a:ext cx="10607040" cy="365760"/>
          </a:xfrm>
          <a:prstGeom prst="rect">
            <a:avLst/>
          </a:prstGeom>
          <a:noFill/>
          <a:ln/>
        </p:spPr>
        <p:txBody>
          <a:bodyPr wrap="square" lIns="0" tIns="0" rIns="0" bIns="0" rtlCol="0" anchor="ctr"/>
          <a:lstStyle/>
          <a:p>
            <a:pPr marL="0" indent="0">
              <a:buNone/>
            </a:pPr>
            <a:r>
              <a:rPr lang="en-US" sz="4000" b="1" dirty="0">
                <a:solidFill>
                  <a:srgbClr val="7A0019"/>
                </a:solidFill>
                <a:latin typeface="Carlito"/>
                <a:ea typeface="Aptos Display" pitchFamily="34" charset="-122"/>
                <a:cs typeface="Aptos Display" pitchFamily="34" charset="-120"/>
              </a:rPr>
              <a:t>Modelamiento y evaluación</a:t>
            </a:r>
            <a:endParaRPr lang="en-US" sz="4000" dirty="0">
              <a:latin typeface="Carlito"/>
            </a:endParaRPr>
          </a:p>
        </p:txBody>
      </p:sp>
      <p:sp>
        <p:nvSpPr>
          <p:cNvPr id="3" name="Text 1"/>
          <p:cNvSpPr/>
          <p:nvPr/>
        </p:nvSpPr>
        <p:spPr>
          <a:xfrm>
            <a:off x="530352" y="692331"/>
            <a:ext cx="10607040" cy="228600"/>
          </a:xfrm>
          <a:prstGeom prst="rect">
            <a:avLst/>
          </a:prstGeom>
          <a:noFill/>
          <a:ln/>
        </p:spPr>
        <p:txBody>
          <a:bodyPr wrap="square" lIns="0" tIns="0" rIns="0" bIns="0" rtlCol="0" anchor="ctr"/>
          <a:lstStyle/>
          <a:p>
            <a:pPr marL="0" indent="0">
              <a:buNone/>
            </a:pPr>
            <a:r>
              <a:rPr lang="en-US" sz="2000" dirty="0">
                <a:solidFill>
                  <a:srgbClr val="5B5B5B"/>
                </a:solidFill>
                <a:latin typeface="Carlito"/>
                <a:ea typeface="Aptos" pitchFamily="34" charset="-122"/>
                <a:cs typeface="Aptos" pitchFamily="34" charset="-120"/>
              </a:rPr>
              <a:t>Comparación controlada de Transformers bajo los mismos splits</a:t>
            </a:r>
            <a:endParaRPr lang="en-US" sz="2000" dirty="0">
              <a:latin typeface="Carlito"/>
            </a:endParaRPr>
          </a:p>
        </p:txBody>
      </p:sp>
      <p:graphicFrame>
        <p:nvGraphicFramePr>
          <p:cNvPr id="8" name="Table 0"/>
          <p:cNvGraphicFramePr>
            <a:graphicFrameLocks noGrp="1"/>
          </p:cNvGraphicFramePr>
          <p:nvPr>
            <p:extLst>
              <p:ext uri="{D42A27DB-BD31-4B8C-83A1-F6EECF244321}">
                <p14:modId xmlns:p14="http://schemas.microsoft.com/office/powerpoint/2010/main" val="3486472488"/>
              </p:ext>
            </p:extLst>
          </p:nvPr>
        </p:nvGraphicFramePr>
        <p:xfrm>
          <a:off x="380129" y="1371600"/>
          <a:ext cx="5728063" cy="2560320"/>
        </p:xfrm>
        <a:graphic>
          <a:graphicData uri="http://schemas.openxmlformats.org/drawingml/2006/table">
            <a:tbl>
              <a:tblPr/>
              <a:tblGrid>
                <a:gridCol w="1591129">
                  <a:extLst>
                    <a:ext uri="{9D8B030D-6E8A-4147-A177-3AD203B41FA5}">
                      <a16:colId xmlns:a16="http://schemas.microsoft.com/office/drawing/2014/main" val="20000"/>
                    </a:ext>
                  </a:extLst>
                </a:gridCol>
                <a:gridCol w="2970107">
                  <a:extLst>
                    <a:ext uri="{9D8B030D-6E8A-4147-A177-3AD203B41FA5}">
                      <a16:colId xmlns:a16="http://schemas.microsoft.com/office/drawing/2014/main" val="20001"/>
                    </a:ext>
                  </a:extLst>
                </a:gridCol>
                <a:gridCol w="1166827">
                  <a:extLst>
                    <a:ext uri="{9D8B030D-6E8A-4147-A177-3AD203B41FA5}">
                      <a16:colId xmlns:a16="http://schemas.microsoft.com/office/drawing/2014/main" val="20002"/>
                    </a:ext>
                  </a:extLst>
                </a:gridCol>
              </a:tblGrid>
              <a:tr h="438912">
                <a:tc>
                  <a:txBody>
                    <a:bodyPr/>
                    <a:lstStyle/>
                    <a:p>
                      <a:pPr marL="0" indent="0">
                        <a:buNone/>
                      </a:pPr>
                      <a:r>
                        <a:rPr lang="en-US" sz="1600" b="1" dirty="0">
                          <a:solidFill>
                            <a:srgbClr val="FFFFFF"/>
                          </a:solidFill>
                          <a:latin typeface="Carlito"/>
                          <a:ea typeface="Aptos" pitchFamily="34" charset="-122"/>
                          <a:cs typeface="Aptos" pitchFamily="34" charset="-120"/>
                        </a:rPr>
                        <a:t>Modelo</a:t>
                      </a:r>
                      <a:endParaRPr lang="en-US" sz="16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7A0019"/>
                    </a:solidFill>
                  </a:tcPr>
                </a:tc>
                <a:tc>
                  <a:txBody>
                    <a:bodyPr/>
                    <a:lstStyle/>
                    <a:p>
                      <a:pPr marL="0" indent="0">
                        <a:buNone/>
                      </a:pPr>
                      <a:r>
                        <a:rPr lang="en-US" sz="1600" b="1" dirty="0">
                          <a:solidFill>
                            <a:srgbClr val="FFFFFF"/>
                          </a:solidFill>
                          <a:latin typeface="Carlito"/>
                          <a:ea typeface="Aptos" pitchFamily="34" charset="-122"/>
                          <a:cs typeface="Aptos" pitchFamily="34" charset="-120"/>
                        </a:rPr>
                        <a:t>Rol experimental</a:t>
                      </a:r>
                      <a:endParaRPr lang="en-US" sz="16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7A0019"/>
                    </a:solidFill>
                  </a:tcPr>
                </a:tc>
                <a:tc>
                  <a:txBody>
                    <a:bodyPr/>
                    <a:lstStyle/>
                    <a:p>
                      <a:pPr marL="0" indent="0">
                        <a:buNone/>
                      </a:pPr>
                      <a:r>
                        <a:rPr lang="en-US" sz="1600" b="1" dirty="0">
                          <a:solidFill>
                            <a:srgbClr val="FFFFFF"/>
                          </a:solidFill>
                          <a:latin typeface="Carlito"/>
                          <a:ea typeface="Aptos" pitchFamily="34" charset="-122"/>
                          <a:cs typeface="Aptos" pitchFamily="34" charset="-120"/>
                        </a:rPr>
                        <a:t>Costo relativo</a:t>
                      </a:r>
                      <a:endParaRPr lang="en-US" sz="16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7A0019"/>
                    </a:solidFill>
                  </a:tcPr>
                </a:tc>
                <a:extLst>
                  <a:ext uri="{0D108BD9-81ED-4DB2-BD59-A6C34878D82A}">
                    <a16:rowId xmlns:a16="http://schemas.microsoft.com/office/drawing/2014/main" val="10000"/>
                  </a:ext>
                </a:extLst>
              </a:tr>
              <a:tr h="438912">
                <a:tc>
                  <a:txBody>
                    <a:bodyPr/>
                    <a:lstStyle/>
                    <a:p>
                      <a:pPr marL="0" indent="0">
                        <a:buNone/>
                      </a:pPr>
                      <a:r>
                        <a:rPr lang="en-US" sz="1600" dirty="0">
                          <a:solidFill>
                            <a:srgbClr val="1B1B1B"/>
                          </a:solidFill>
                          <a:latin typeface="Carlito"/>
                          <a:ea typeface="Aptos" pitchFamily="34" charset="-122"/>
                          <a:cs typeface="Aptos" pitchFamily="34" charset="-120"/>
                        </a:rPr>
                        <a:t>BETO uncased</a:t>
                      </a:r>
                      <a:endParaRPr lang="en-US" sz="16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tc>
                  <a:txBody>
                    <a:bodyPr/>
                    <a:lstStyle/>
                    <a:p>
                      <a:pPr marL="0" indent="0">
                        <a:buNone/>
                      </a:pPr>
                      <a:r>
                        <a:rPr lang="en-US" sz="1600" dirty="0">
                          <a:solidFill>
                            <a:srgbClr val="1B1B1B"/>
                          </a:solidFill>
                          <a:latin typeface="Carlito"/>
                          <a:ea typeface="Aptos" pitchFamily="34" charset="-122"/>
                          <a:cs typeface="Aptos" pitchFamily="34" charset="-120"/>
                        </a:rPr>
                        <a:t>Baseline español sin casing</a:t>
                      </a:r>
                      <a:endParaRPr lang="en-US" sz="16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tc>
                  <a:txBody>
                    <a:bodyPr/>
                    <a:lstStyle/>
                    <a:p>
                      <a:pPr marL="0" indent="0">
                        <a:buNone/>
                      </a:pPr>
                      <a:r>
                        <a:rPr lang="en-US" sz="1600" dirty="0">
                          <a:solidFill>
                            <a:srgbClr val="1B1B1B"/>
                          </a:solidFill>
                          <a:latin typeface="Carlito"/>
                          <a:ea typeface="Aptos" pitchFamily="34" charset="-122"/>
                          <a:cs typeface="Aptos" pitchFamily="34" charset="-120"/>
                        </a:rPr>
                        <a:t>Bajo</a:t>
                      </a:r>
                      <a:endParaRPr lang="en-US" sz="16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10001"/>
                  </a:ext>
                </a:extLst>
              </a:tr>
              <a:tr h="438912">
                <a:tc>
                  <a:txBody>
                    <a:bodyPr/>
                    <a:lstStyle/>
                    <a:p>
                      <a:pPr marL="0" indent="0">
                        <a:buNone/>
                      </a:pPr>
                      <a:r>
                        <a:rPr lang="en-US" sz="1600" dirty="0">
                          <a:solidFill>
                            <a:srgbClr val="1B1B1B"/>
                          </a:solidFill>
                          <a:latin typeface="Carlito"/>
                          <a:ea typeface="Aptos" pitchFamily="34" charset="-122"/>
                          <a:cs typeface="Aptos" pitchFamily="34" charset="-120"/>
                        </a:rPr>
                        <a:t>BETO cased</a:t>
                      </a:r>
                      <a:endParaRPr lang="en-US" sz="16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tc>
                  <a:txBody>
                    <a:bodyPr/>
                    <a:lstStyle/>
                    <a:p>
                      <a:pPr marL="0" indent="0">
                        <a:buNone/>
                      </a:pPr>
                      <a:r>
                        <a:rPr lang="en-US" sz="1600" dirty="0">
                          <a:solidFill>
                            <a:srgbClr val="1B1B1B"/>
                          </a:solidFill>
                          <a:latin typeface="Carlito"/>
                          <a:ea typeface="Aptos" pitchFamily="34" charset="-122"/>
                          <a:cs typeface="Aptos" pitchFamily="34" charset="-120"/>
                        </a:rPr>
                        <a:t>Control de mayúsculas/minúsculas</a:t>
                      </a:r>
                      <a:endParaRPr lang="en-US" sz="16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tc>
                  <a:txBody>
                    <a:bodyPr/>
                    <a:lstStyle/>
                    <a:p>
                      <a:pPr marL="0" indent="0">
                        <a:buNone/>
                      </a:pPr>
                      <a:r>
                        <a:rPr lang="en-US" sz="1600" dirty="0">
                          <a:solidFill>
                            <a:srgbClr val="1B1B1B"/>
                          </a:solidFill>
                          <a:latin typeface="Carlito"/>
                          <a:ea typeface="Aptos" pitchFamily="34" charset="-122"/>
                          <a:cs typeface="Aptos" pitchFamily="34" charset="-120"/>
                        </a:rPr>
                        <a:t>Bajo</a:t>
                      </a:r>
                      <a:endParaRPr lang="en-US" sz="16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438912">
                <a:tc>
                  <a:txBody>
                    <a:bodyPr/>
                    <a:lstStyle/>
                    <a:p>
                      <a:pPr marL="0" indent="0">
                        <a:buNone/>
                      </a:pPr>
                      <a:r>
                        <a:rPr lang="en-US" sz="1600" dirty="0">
                          <a:solidFill>
                            <a:srgbClr val="1B1B1B"/>
                          </a:solidFill>
                          <a:latin typeface="Carlito"/>
                          <a:ea typeface="Aptos" pitchFamily="34" charset="-122"/>
                          <a:cs typeface="Aptos" pitchFamily="34" charset="-120"/>
                        </a:rPr>
                        <a:t>XLM-RoBERTa</a:t>
                      </a:r>
                      <a:endParaRPr lang="en-US" sz="16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tc>
                  <a:txBody>
                    <a:bodyPr/>
                    <a:lstStyle/>
                    <a:p>
                      <a:pPr marL="0" indent="0">
                        <a:buNone/>
                      </a:pPr>
                      <a:r>
                        <a:rPr lang="en-US" sz="1600" dirty="0">
                          <a:solidFill>
                            <a:srgbClr val="1B1B1B"/>
                          </a:solidFill>
                          <a:latin typeface="Carlito"/>
                          <a:ea typeface="Aptos" pitchFamily="34" charset="-122"/>
                          <a:cs typeface="Aptos" pitchFamily="34" charset="-120"/>
                        </a:rPr>
                        <a:t>Multilingüe robusto a variación léxica</a:t>
                      </a:r>
                      <a:endParaRPr lang="en-US" sz="16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tc>
                  <a:txBody>
                    <a:bodyPr/>
                    <a:lstStyle/>
                    <a:p>
                      <a:pPr marL="0" indent="0">
                        <a:buNone/>
                      </a:pPr>
                      <a:r>
                        <a:rPr lang="en-US" sz="1600" dirty="0">
                          <a:solidFill>
                            <a:srgbClr val="1B1B1B"/>
                          </a:solidFill>
                          <a:latin typeface="Carlito"/>
                          <a:ea typeface="Aptos" pitchFamily="34" charset="-122"/>
                          <a:cs typeface="Aptos" pitchFamily="34" charset="-120"/>
                        </a:rPr>
                        <a:t>Alto</a:t>
                      </a:r>
                      <a:endParaRPr lang="en-US" sz="16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10003"/>
                  </a:ext>
                </a:extLst>
              </a:tr>
              <a:tr h="438912">
                <a:tc>
                  <a:txBody>
                    <a:bodyPr/>
                    <a:lstStyle/>
                    <a:p>
                      <a:pPr marL="0" indent="0">
                        <a:buNone/>
                      </a:pPr>
                      <a:r>
                        <a:rPr lang="en-US" sz="1600" dirty="0">
                          <a:solidFill>
                            <a:srgbClr val="1B1B1B"/>
                          </a:solidFill>
                          <a:latin typeface="Carlito"/>
                          <a:ea typeface="Aptos" pitchFamily="34" charset="-122"/>
                          <a:cs typeface="Aptos" pitchFamily="34" charset="-120"/>
                        </a:rPr>
                        <a:t>mDeBERTa-v3</a:t>
                      </a:r>
                      <a:endParaRPr lang="en-US" sz="16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tc>
                  <a:txBody>
                    <a:bodyPr/>
                    <a:lstStyle/>
                    <a:p>
                      <a:pPr marL="0" indent="0">
                        <a:buNone/>
                      </a:pPr>
                      <a:r>
                        <a:rPr lang="en-US" sz="1600" dirty="0">
                          <a:solidFill>
                            <a:srgbClr val="1B1B1B"/>
                          </a:solidFill>
                          <a:latin typeface="Carlito"/>
                          <a:ea typeface="Aptos" pitchFamily="34" charset="-122"/>
                          <a:cs typeface="Aptos" pitchFamily="34" charset="-120"/>
                        </a:rPr>
                        <a:t>Arquitectura alternativa</a:t>
                      </a:r>
                      <a:endParaRPr lang="en-US" sz="16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tc>
                  <a:txBody>
                    <a:bodyPr/>
                    <a:lstStyle/>
                    <a:p>
                      <a:pPr marL="0" indent="0">
                        <a:buNone/>
                      </a:pPr>
                      <a:r>
                        <a:rPr lang="en-US" sz="1600" dirty="0">
                          <a:solidFill>
                            <a:srgbClr val="1B1B1B"/>
                          </a:solidFill>
                          <a:latin typeface="Carlito"/>
                          <a:ea typeface="Aptos" pitchFamily="34" charset="-122"/>
                          <a:cs typeface="Aptos" pitchFamily="34" charset="-120"/>
                        </a:rPr>
                        <a:t>Falló: INVALID</a:t>
                      </a:r>
                      <a:endParaRPr lang="en-US" sz="16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10004"/>
                  </a:ext>
                </a:extLst>
              </a:tr>
            </a:tbl>
          </a:graphicData>
        </a:graphic>
      </p:graphicFrame>
      <p:sp>
        <p:nvSpPr>
          <p:cNvPr id="5" name="Shape 2"/>
          <p:cNvSpPr/>
          <p:nvPr/>
        </p:nvSpPr>
        <p:spPr>
          <a:xfrm>
            <a:off x="380130" y="4169228"/>
            <a:ext cx="5454614" cy="2166257"/>
          </a:xfrm>
          <a:prstGeom prst="roundRect">
            <a:avLst>
              <a:gd name="adj" fmla="val 2581"/>
            </a:avLst>
          </a:prstGeom>
          <a:solidFill>
            <a:srgbClr val="F7F7F7"/>
          </a:solidFill>
          <a:ln w="6350">
            <a:solidFill>
              <a:srgbClr val="E0E0E0"/>
            </a:solidFill>
            <a:prstDash val="solid"/>
          </a:ln>
        </p:spPr>
        <p:txBody>
          <a:bodyPr/>
          <a:lstStyle/>
          <a:p>
            <a:endParaRPr lang="es-PE" sz="1600" dirty="0">
              <a:latin typeface="Carlito"/>
            </a:endParaRPr>
          </a:p>
        </p:txBody>
      </p:sp>
      <p:sp>
        <p:nvSpPr>
          <p:cNvPr id="6" name="Text 3"/>
          <p:cNvSpPr/>
          <p:nvPr/>
        </p:nvSpPr>
        <p:spPr>
          <a:xfrm>
            <a:off x="832104" y="4455742"/>
            <a:ext cx="4700016" cy="1271016"/>
          </a:xfrm>
          <a:prstGeom prst="rect">
            <a:avLst/>
          </a:prstGeom>
          <a:noFill/>
          <a:ln/>
        </p:spPr>
        <p:txBody>
          <a:bodyPr wrap="square" lIns="254" tIns="254" rIns="254" bIns="254" rtlCol="0" anchor="ctr">
            <a:noAutofit/>
          </a:bodyPr>
          <a:lstStyle/>
          <a:p>
            <a:pPr marL="0" indent="0">
              <a:buNone/>
            </a:pPr>
            <a:r>
              <a:rPr lang="en-US" sz="1600" dirty="0">
                <a:solidFill>
                  <a:srgbClr val="1B1B1B"/>
                </a:solidFill>
                <a:latin typeface="Carlito"/>
                <a:ea typeface="Courier New" pitchFamily="34" charset="-122"/>
                <a:cs typeface="Courier New" pitchFamily="34" charset="-120"/>
              </a:rPr>
              <a:t>MODEL_REGISTRY = {...}</a:t>
            </a:r>
            <a:endParaRPr lang="en-US" sz="1600" dirty="0">
              <a:latin typeface="Carlito"/>
            </a:endParaRPr>
          </a:p>
          <a:p>
            <a:pPr marL="0" indent="0">
              <a:buNone/>
            </a:pPr>
            <a:r>
              <a:rPr lang="en-US" sz="1600" dirty="0">
                <a:solidFill>
                  <a:srgbClr val="1B1B1B"/>
                </a:solidFill>
                <a:latin typeface="Carlito"/>
                <a:ea typeface="Courier New" pitchFamily="34" charset="-122"/>
                <a:cs typeface="Courier New" pitchFamily="34" charset="-120"/>
              </a:rPr>
              <a:t>trainer = Trainer(</a:t>
            </a:r>
            <a:endParaRPr lang="en-US" sz="1600" dirty="0">
              <a:latin typeface="Carlito"/>
            </a:endParaRPr>
          </a:p>
          <a:p>
            <a:pPr marL="0" indent="0">
              <a:buNone/>
            </a:pPr>
            <a:r>
              <a:rPr lang="en-US" sz="1600" dirty="0">
                <a:solidFill>
                  <a:srgbClr val="1B1B1B"/>
                </a:solidFill>
                <a:latin typeface="Carlito"/>
                <a:ea typeface="Courier New" pitchFamily="34" charset="-122"/>
                <a:cs typeface="Courier New" pitchFamily="34" charset="-120"/>
              </a:rPr>
              <a:t>  model=model,</a:t>
            </a:r>
            <a:endParaRPr lang="en-US" sz="1600" dirty="0">
              <a:latin typeface="Carlito"/>
            </a:endParaRPr>
          </a:p>
          <a:p>
            <a:pPr marL="0" indent="0">
              <a:buNone/>
            </a:pPr>
            <a:r>
              <a:rPr lang="en-US" sz="1600" dirty="0">
                <a:solidFill>
                  <a:srgbClr val="1B1B1B"/>
                </a:solidFill>
                <a:latin typeface="Carlito"/>
                <a:ea typeface="Courier New" pitchFamily="34" charset="-122"/>
                <a:cs typeface="Courier New" pitchFamily="34" charset="-120"/>
              </a:rPr>
              <a:t>  compute_metrics=compute_metrics,</a:t>
            </a:r>
            <a:endParaRPr lang="en-US" sz="1600" dirty="0">
              <a:latin typeface="Carlito"/>
            </a:endParaRPr>
          </a:p>
          <a:p>
            <a:pPr marL="0" indent="0">
              <a:buNone/>
            </a:pPr>
            <a:r>
              <a:rPr lang="en-US" sz="1600" dirty="0">
                <a:solidFill>
                  <a:srgbClr val="1B1B1B"/>
                </a:solidFill>
                <a:latin typeface="Carlito"/>
                <a:ea typeface="Courier New" pitchFamily="34" charset="-122"/>
                <a:cs typeface="Courier New" pitchFamily="34" charset="-120"/>
              </a:rPr>
              <a:t>  callbacks=[EarlyStoppingCallback(...)]</a:t>
            </a:r>
            <a:endParaRPr lang="en-US" sz="1600" dirty="0">
              <a:latin typeface="Carlito"/>
            </a:endParaRPr>
          </a:p>
          <a:p>
            <a:pPr marL="0" indent="0">
              <a:buNone/>
            </a:pPr>
            <a:r>
              <a:rPr lang="en-US" sz="1600" dirty="0">
                <a:solidFill>
                  <a:srgbClr val="1B1B1B"/>
                </a:solidFill>
                <a:latin typeface="Carlito"/>
                <a:ea typeface="Courier New" pitchFamily="34" charset="-122"/>
                <a:cs typeface="Courier New" pitchFamily="34" charset="-120"/>
              </a:rPr>
              <a:t>)</a:t>
            </a:r>
            <a:endParaRPr lang="en-US" sz="1600" dirty="0">
              <a:latin typeface="Carlito"/>
            </a:endParaRPr>
          </a:p>
          <a:p>
            <a:pPr marL="0" indent="0">
              <a:buNone/>
            </a:pPr>
            <a:r>
              <a:rPr lang="en-US" sz="1600" dirty="0">
                <a:solidFill>
                  <a:srgbClr val="1B1B1B"/>
                </a:solidFill>
                <a:latin typeface="Carlito"/>
                <a:ea typeface="Courier New" pitchFamily="34" charset="-122"/>
                <a:cs typeface="Courier New" pitchFamily="34" charset="-120"/>
              </a:rPr>
              <a:t>trainer.predict(tokenized_dataset["test"])</a:t>
            </a:r>
            <a:endParaRPr lang="en-US" sz="1600" dirty="0">
              <a:latin typeface="Carlito"/>
            </a:endParaRPr>
          </a:p>
        </p:txBody>
      </p:sp>
      <p:sp>
        <p:nvSpPr>
          <p:cNvPr id="7" name="Text 4"/>
          <p:cNvSpPr/>
          <p:nvPr/>
        </p:nvSpPr>
        <p:spPr>
          <a:xfrm>
            <a:off x="6707777" y="977319"/>
            <a:ext cx="4389120" cy="228600"/>
          </a:xfrm>
          <a:prstGeom prst="rect">
            <a:avLst/>
          </a:prstGeom>
          <a:noFill/>
          <a:ln/>
        </p:spPr>
        <p:txBody>
          <a:bodyPr wrap="square" lIns="0" tIns="0" rIns="0" bIns="0" rtlCol="0" anchor="ctr"/>
          <a:lstStyle/>
          <a:p>
            <a:pPr marL="0" indent="0">
              <a:buNone/>
            </a:pPr>
            <a:r>
              <a:rPr lang="en-US" sz="2000" b="1" dirty="0">
                <a:solidFill>
                  <a:srgbClr val="7A0019"/>
                </a:solidFill>
                <a:latin typeface="Carlito"/>
              </a:rPr>
              <a:t>Métricas de decisión</a:t>
            </a:r>
            <a:endParaRPr lang="en-US" sz="2000" dirty="0">
              <a:latin typeface="Carlito"/>
            </a:endParaRPr>
          </a:p>
        </p:txBody>
      </p:sp>
      <p:graphicFrame>
        <p:nvGraphicFramePr>
          <p:cNvPr id="15" name="Table 1"/>
          <p:cNvGraphicFramePr>
            <a:graphicFrameLocks noGrp="1"/>
          </p:cNvGraphicFramePr>
          <p:nvPr>
            <p:extLst>
              <p:ext uri="{D42A27DB-BD31-4B8C-83A1-F6EECF244321}">
                <p14:modId xmlns:p14="http://schemas.microsoft.com/office/powerpoint/2010/main" val="1254682505"/>
              </p:ext>
            </p:extLst>
          </p:nvPr>
        </p:nvGraphicFramePr>
        <p:xfrm>
          <a:off x="6707777" y="1325880"/>
          <a:ext cx="5349240" cy="2950464"/>
        </p:xfrm>
        <a:graphic>
          <a:graphicData uri="http://schemas.openxmlformats.org/drawingml/2006/table">
            <a:tbl>
              <a:tblPr/>
              <a:tblGrid>
                <a:gridCol w="1417320">
                  <a:extLst>
                    <a:ext uri="{9D8B030D-6E8A-4147-A177-3AD203B41FA5}">
                      <a16:colId xmlns:a16="http://schemas.microsoft.com/office/drawing/2014/main" val="20000"/>
                    </a:ext>
                  </a:extLst>
                </a:gridCol>
                <a:gridCol w="3931920">
                  <a:extLst>
                    <a:ext uri="{9D8B030D-6E8A-4147-A177-3AD203B41FA5}">
                      <a16:colId xmlns:a16="http://schemas.microsoft.com/office/drawing/2014/main" val="20001"/>
                    </a:ext>
                  </a:extLst>
                </a:gridCol>
              </a:tblGrid>
              <a:tr h="457200">
                <a:tc>
                  <a:txBody>
                    <a:bodyPr/>
                    <a:lstStyle/>
                    <a:p>
                      <a:pPr marL="0" indent="0">
                        <a:buNone/>
                      </a:pPr>
                      <a:r>
                        <a:rPr lang="en-US" sz="1600" b="1" dirty="0">
                          <a:solidFill>
                            <a:srgbClr val="FFFFFF"/>
                          </a:solidFill>
                          <a:latin typeface="Carlito"/>
                          <a:ea typeface="Aptos" pitchFamily="34" charset="-122"/>
                          <a:cs typeface="Aptos" pitchFamily="34" charset="-120"/>
                        </a:rPr>
                        <a:t>Métrica</a:t>
                      </a:r>
                      <a:endParaRPr lang="en-US" sz="16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7A0019"/>
                    </a:solidFill>
                  </a:tcPr>
                </a:tc>
                <a:tc>
                  <a:txBody>
                    <a:bodyPr/>
                    <a:lstStyle/>
                    <a:p>
                      <a:pPr marL="0" indent="0">
                        <a:buNone/>
                      </a:pPr>
                      <a:r>
                        <a:rPr lang="en-US" sz="1600" b="1" dirty="0">
                          <a:solidFill>
                            <a:srgbClr val="FFFFFF"/>
                          </a:solidFill>
                          <a:latin typeface="Carlito"/>
                          <a:ea typeface="Aptos" pitchFamily="34" charset="-122"/>
                          <a:cs typeface="Aptos" pitchFamily="34" charset="-120"/>
                        </a:rPr>
                        <a:t>Qué responde</a:t>
                      </a:r>
                      <a:endParaRPr lang="en-US" sz="16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7A0019"/>
                    </a:solidFill>
                  </a:tcPr>
                </a:tc>
                <a:extLst>
                  <a:ext uri="{0D108BD9-81ED-4DB2-BD59-A6C34878D82A}">
                    <a16:rowId xmlns:a16="http://schemas.microsoft.com/office/drawing/2014/main" val="10000"/>
                  </a:ext>
                </a:extLst>
              </a:tr>
              <a:tr h="457200">
                <a:tc>
                  <a:txBody>
                    <a:bodyPr/>
                    <a:lstStyle/>
                    <a:p>
                      <a:pPr marL="0" indent="0">
                        <a:buNone/>
                      </a:pPr>
                      <a:r>
                        <a:rPr lang="en-US" sz="1600" dirty="0">
                          <a:solidFill>
                            <a:srgbClr val="1B1B1B"/>
                          </a:solidFill>
                          <a:latin typeface="Carlito"/>
                          <a:ea typeface="Aptos" pitchFamily="34" charset="-122"/>
                          <a:cs typeface="Aptos" pitchFamily="34" charset="-120"/>
                        </a:rPr>
                        <a:t>F1-macro</a:t>
                      </a:r>
                      <a:endParaRPr lang="en-US" sz="16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tc>
                  <a:txBody>
                    <a:bodyPr/>
                    <a:lstStyle/>
                    <a:p>
                      <a:pPr marL="0" indent="0">
                        <a:buNone/>
                      </a:pPr>
                      <a:r>
                        <a:rPr lang="en-US" sz="1600" dirty="0">
                          <a:solidFill>
                            <a:srgbClr val="1B1B1B"/>
                          </a:solidFill>
                          <a:latin typeface="Carlito"/>
                          <a:ea typeface="Aptos" pitchFamily="34" charset="-122"/>
                          <a:cs typeface="Aptos" pitchFamily="34" charset="-120"/>
                        </a:rPr>
                        <a:t>Calidad promedio por clase; métrica principal.</a:t>
                      </a:r>
                      <a:endParaRPr lang="en-US" sz="16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10001"/>
                  </a:ext>
                </a:extLst>
              </a:tr>
              <a:tr h="457200">
                <a:tc>
                  <a:txBody>
                    <a:bodyPr/>
                    <a:lstStyle/>
                    <a:p>
                      <a:pPr marL="0" indent="0">
                        <a:buNone/>
                      </a:pPr>
                      <a:r>
                        <a:rPr lang="en-US" sz="1600" dirty="0">
                          <a:solidFill>
                            <a:srgbClr val="1B1B1B"/>
                          </a:solidFill>
                          <a:latin typeface="Carlito"/>
                          <a:ea typeface="Aptos" pitchFamily="34" charset="-122"/>
                          <a:cs typeface="Aptos" pitchFamily="34" charset="-120"/>
                        </a:rPr>
                        <a:t>Min F1 clase</a:t>
                      </a:r>
                      <a:endParaRPr lang="en-US" sz="16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tc>
                  <a:txBody>
                    <a:bodyPr/>
                    <a:lstStyle/>
                    <a:p>
                      <a:pPr marL="0" indent="0">
                        <a:buNone/>
                      </a:pPr>
                      <a:r>
                        <a:rPr lang="en-US" sz="1600" dirty="0">
                          <a:solidFill>
                            <a:srgbClr val="1B1B1B"/>
                          </a:solidFill>
                          <a:latin typeface="Carlito"/>
                          <a:ea typeface="Aptos" pitchFamily="34" charset="-122"/>
                          <a:cs typeface="Aptos" pitchFamily="34" charset="-120"/>
                        </a:rPr>
                        <a:t>Evita elegir un modelo que abandona una categoría.</a:t>
                      </a:r>
                      <a:endParaRPr lang="en-US" sz="16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457200">
                <a:tc>
                  <a:txBody>
                    <a:bodyPr/>
                    <a:lstStyle/>
                    <a:p>
                      <a:pPr marL="0" indent="0">
                        <a:buNone/>
                      </a:pPr>
                      <a:r>
                        <a:rPr lang="en-US" sz="1600" dirty="0">
                          <a:solidFill>
                            <a:srgbClr val="1B1B1B"/>
                          </a:solidFill>
                          <a:latin typeface="Carlito"/>
                          <a:ea typeface="Aptos" pitchFamily="34" charset="-122"/>
                          <a:cs typeface="Aptos" pitchFamily="34" charset="-120"/>
                        </a:rPr>
                        <a:t>Balanced Accuracy</a:t>
                      </a:r>
                      <a:endParaRPr lang="en-US" sz="16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tc>
                  <a:txBody>
                    <a:bodyPr/>
                    <a:lstStyle/>
                    <a:p>
                      <a:pPr marL="0" indent="0">
                        <a:buNone/>
                      </a:pPr>
                      <a:r>
                        <a:rPr lang="en-US" sz="1600" dirty="0">
                          <a:solidFill>
                            <a:srgbClr val="1B1B1B"/>
                          </a:solidFill>
                          <a:latin typeface="Carlito"/>
                          <a:ea typeface="Aptos" pitchFamily="34" charset="-122"/>
                          <a:cs typeface="Aptos" pitchFamily="34" charset="-120"/>
                        </a:rPr>
                        <a:t>Recall promedio por clase.</a:t>
                      </a:r>
                      <a:endParaRPr lang="en-US" sz="16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10003"/>
                  </a:ext>
                </a:extLst>
              </a:tr>
              <a:tr h="457200">
                <a:tc>
                  <a:txBody>
                    <a:bodyPr/>
                    <a:lstStyle/>
                    <a:p>
                      <a:pPr marL="0" indent="0">
                        <a:buNone/>
                      </a:pPr>
                      <a:r>
                        <a:rPr lang="en-US" sz="1600" dirty="0">
                          <a:solidFill>
                            <a:srgbClr val="1B1B1B"/>
                          </a:solidFill>
                          <a:latin typeface="Carlito"/>
                          <a:ea typeface="Aptos" pitchFamily="34" charset="-122"/>
                          <a:cs typeface="Aptos" pitchFamily="34" charset="-120"/>
                        </a:rPr>
                        <a:t>AUC-ROC OvR</a:t>
                      </a:r>
                      <a:endParaRPr lang="en-US" sz="16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tc>
                  <a:txBody>
                    <a:bodyPr/>
                    <a:lstStyle/>
                    <a:p>
                      <a:pPr marL="0" indent="0">
                        <a:buNone/>
                      </a:pPr>
                      <a:r>
                        <a:rPr lang="en-US" sz="1600" dirty="0">
                          <a:solidFill>
                            <a:srgbClr val="1B1B1B"/>
                          </a:solidFill>
                          <a:latin typeface="Carlito"/>
                          <a:ea typeface="Aptos" pitchFamily="34" charset="-122"/>
                          <a:cs typeface="Aptos" pitchFamily="34" charset="-120"/>
                        </a:rPr>
                        <a:t>Separabilidad/ranking; complementaria.</a:t>
                      </a:r>
                      <a:endParaRPr lang="en-US" sz="16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10004"/>
                  </a:ext>
                </a:extLst>
              </a:tr>
              <a:tr h="457200">
                <a:tc>
                  <a:txBody>
                    <a:bodyPr/>
                    <a:lstStyle/>
                    <a:p>
                      <a:pPr marL="0" indent="0">
                        <a:buNone/>
                      </a:pPr>
                      <a:r>
                        <a:rPr lang="en-US" sz="1600" dirty="0">
                          <a:solidFill>
                            <a:srgbClr val="1B1B1B"/>
                          </a:solidFill>
                          <a:latin typeface="Carlito"/>
                          <a:ea typeface="Aptos" pitchFamily="34" charset="-122"/>
                          <a:cs typeface="Aptos" pitchFamily="34" charset="-120"/>
                        </a:rPr>
                        <a:t>Gap Val-Test</a:t>
                      </a:r>
                      <a:endParaRPr lang="en-US" sz="16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tc>
                  <a:txBody>
                    <a:bodyPr/>
                    <a:lstStyle/>
                    <a:p>
                      <a:pPr marL="0" indent="0">
                        <a:buNone/>
                      </a:pPr>
                      <a:r>
                        <a:rPr lang="en-US" sz="1600" dirty="0">
                          <a:solidFill>
                            <a:srgbClr val="1B1B1B"/>
                          </a:solidFill>
                          <a:latin typeface="Carlito"/>
                          <a:ea typeface="Aptos" pitchFamily="34" charset="-122"/>
                          <a:cs typeface="Aptos" pitchFamily="34" charset="-120"/>
                        </a:rPr>
                        <a:t>Estabilidad/generalización.</a:t>
                      </a:r>
                      <a:endParaRPr lang="en-US" sz="16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10005"/>
                  </a:ext>
                </a:extLst>
              </a:tr>
            </a:tbl>
          </a:graphicData>
        </a:graphic>
      </p:graphicFrame>
      <p:sp>
        <p:nvSpPr>
          <p:cNvPr id="9" name="Text 5"/>
          <p:cNvSpPr/>
          <p:nvPr/>
        </p:nvSpPr>
        <p:spPr>
          <a:xfrm>
            <a:off x="6707777" y="5122817"/>
            <a:ext cx="5120640" cy="411480"/>
          </a:xfrm>
          <a:prstGeom prst="rect">
            <a:avLst/>
          </a:prstGeom>
          <a:noFill/>
          <a:ln/>
        </p:spPr>
        <p:txBody>
          <a:bodyPr wrap="square" lIns="508" tIns="508" rIns="508" bIns="508" rtlCol="0" anchor="ctr"/>
          <a:lstStyle/>
          <a:p>
            <a:pPr marL="0" indent="0">
              <a:buNone/>
            </a:pPr>
            <a:r>
              <a:rPr lang="en-US" sz="2000" b="1" dirty="0">
                <a:solidFill>
                  <a:srgbClr val="1B1B1B"/>
                </a:solidFill>
                <a:latin typeface="Carlito"/>
              </a:rPr>
              <a:t>Regla: primero corrida válida, luego F1 interno; AUC ayuda, pero no gobierna la decisión.</a:t>
            </a:r>
            <a:endParaRPr lang="en-US" sz="2000" dirty="0">
              <a:latin typeface="Carlito"/>
            </a:endParaRPr>
          </a:p>
        </p:txBody>
      </p:sp>
      <p:sp>
        <p:nvSpPr>
          <p:cNvPr id="10" name="Shape 6"/>
          <p:cNvSpPr/>
          <p:nvPr/>
        </p:nvSpPr>
        <p:spPr>
          <a:xfrm>
            <a:off x="502920" y="6492240"/>
            <a:ext cx="11155680" cy="0"/>
          </a:xfrm>
          <a:prstGeom prst="line">
            <a:avLst/>
          </a:prstGeom>
          <a:noFill/>
          <a:ln w="7620">
            <a:solidFill>
              <a:srgbClr val="7A0019">
                <a:alpha val="45000"/>
              </a:srgbClr>
            </a:solidFill>
            <a:prstDash val="solid"/>
          </a:ln>
        </p:spPr>
        <p:txBody>
          <a:bodyPr/>
          <a:lstStyle/>
          <a:p>
            <a:endParaRPr lang="es-PE" sz="1400"/>
          </a:p>
        </p:txBody>
      </p:sp>
      <p:sp>
        <p:nvSpPr>
          <p:cNvPr id="12" name="Text 8"/>
          <p:cNvSpPr/>
          <p:nvPr/>
        </p:nvSpPr>
        <p:spPr>
          <a:xfrm>
            <a:off x="11320272" y="6537960"/>
            <a:ext cx="365760" cy="182880"/>
          </a:xfrm>
          <a:prstGeom prst="rect">
            <a:avLst/>
          </a:prstGeom>
          <a:noFill/>
          <a:ln/>
        </p:spPr>
        <p:txBody>
          <a:bodyPr wrap="square" lIns="0" tIns="0" rIns="0" bIns="0" rtlCol="0" anchor="ctr"/>
          <a:lstStyle/>
          <a:p>
            <a:pPr marL="0" indent="0" algn="r">
              <a:buNone/>
            </a:pPr>
            <a:r>
              <a:rPr lang="en-US" sz="1400" dirty="0">
                <a:solidFill>
                  <a:srgbClr val="5B5B5B"/>
                </a:solidFill>
                <a:latin typeface="Aptos" pitchFamily="34" charset="0"/>
                <a:ea typeface="Aptos" pitchFamily="34" charset="-122"/>
                <a:cs typeface="Aptos" pitchFamily="34" charset="-120"/>
              </a:rPr>
              <a:t>07</a:t>
            </a:r>
            <a:endParaRPr lang="en-US" sz="14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sp>
        <p:nvSpPr>
          <p:cNvPr id="2" name="Text 0"/>
          <p:cNvSpPr/>
          <p:nvPr/>
        </p:nvSpPr>
        <p:spPr>
          <a:xfrm>
            <a:off x="502920" y="52034"/>
            <a:ext cx="10607040" cy="365760"/>
          </a:xfrm>
          <a:prstGeom prst="rect">
            <a:avLst/>
          </a:prstGeom>
          <a:noFill/>
          <a:ln/>
        </p:spPr>
        <p:txBody>
          <a:bodyPr wrap="square" lIns="0" tIns="0" rIns="0" bIns="0" rtlCol="0" anchor="ctr"/>
          <a:lstStyle/>
          <a:p>
            <a:pPr marL="0" indent="0">
              <a:buNone/>
            </a:pPr>
            <a:r>
              <a:rPr lang="en-US" sz="4000" b="1" dirty="0">
                <a:solidFill>
                  <a:srgbClr val="7A0019"/>
                </a:solidFill>
                <a:latin typeface="Carlito"/>
                <a:ea typeface="Aptos Display" pitchFamily="34" charset="-122"/>
                <a:cs typeface="Aptos Display" pitchFamily="34" charset="-120"/>
              </a:rPr>
              <a:t>Resultado del modelo principal: BETO uncased</a:t>
            </a:r>
            <a:endParaRPr lang="en-US" sz="4000" dirty="0">
              <a:latin typeface="Carlito"/>
            </a:endParaRPr>
          </a:p>
        </p:txBody>
      </p:sp>
      <p:sp>
        <p:nvSpPr>
          <p:cNvPr id="3" name="Text 1"/>
          <p:cNvSpPr/>
          <p:nvPr/>
        </p:nvSpPr>
        <p:spPr>
          <a:xfrm>
            <a:off x="530352" y="603504"/>
            <a:ext cx="10607040" cy="228600"/>
          </a:xfrm>
          <a:prstGeom prst="rect">
            <a:avLst/>
          </a:prstGeom>
          <a:noFill/>
          <a:ln/>
        </p:spPr>
        <p:txBody>
          <a:bodyPr wrap="square" lIns="0" tIns="0" rIns="0" bIns="0" rtlCol="0" anchor="ctr"/>
          <a:lstStyle/>
          <a:p>
            <a:pPr marL="0" indent="0">
              <a:buNone/>
            </a:pPr>
            <a:r>
              <a:rPr lang="en-US" sz="2000" dirty="0">
                <a:solidFill>
                  <a:srgbClr val="5B5B5B"/>
                </a:solidFill>
                <a:latin typeface="Carlito"/>
                <a:ea typeface="Aptos" pitchFamily="34" charset="-122"/>
                <a:cs typeface="Aptos" pitchFamily="34" charset="-120"/>
              </a:rPr>
              <a:t>Buen AUC, pero F1 evidencia fronteras aún difíciles</a:t>
            </a:r>
            <a:endParaRPr lang="en-US" sz="2000" dirty="0">
              <a:latin typeface="Carlito"/>
            </a:endParaRPr>
          </a:p>
        </p:txBody>
      </p:sp>
      <p:sp>
        <p:nvSpPr>
          <p:cNvPr id="4" name="Text 2"/>
          <p:cNvSpPr/>
          <p:nvPr/>
        </p:nvSpPr>
        <p:spPr>
          <a:xfrm>
            <a:off x="640080" y="960120"/>
            <a:ext cx="1371600" cy="310896"/>
          </a:xfrm>
          <a:prstGeom prst="rect">
            <a:avLst/>
          </a:prstGeom>
          <a:noFill/>
          <a:ln/>
        </p:spPr>
        <p:txBody>
          <a:bodyPr wrap="square" lIns="0" tIns="0" rIns="0" bIns="0" rtlCol="0" anchor="ctr"/>
          <a:lstStyle/>
          <a:p>
            <a:pPr marL="0" indent="0" algn="ctr">
              <a:buNone/>
            </a:pPr>
            <a:r>
              <a:rPr lang="en-US" sz="2000" b="1" dirty="0">
                <a:solidFill>
                  <a:srgbClr val="7A0019"/>
                </a:solidFill>
                <a:latin typeface="Carlito"/>
                <a:ea typeface="Aptos Display" pitchFamily="34" charset="-122"/>
                <a:cs typeface="Aptos Display" pitchFamily="34" charset="-120"/>
              </a:rPr>
              <a:t>.7936</a:t>
            </a:r>
            <a:endParaRPr lang="en-US" sz="2000" dirty="0">
              <a:latin typeface="Carlito"/>
            </a:endParaRPr>
          </a:p>
        </p:txBody>
      </p:sp>
      <p:sp>
        <p:nvSpPr>
          <p:cNvPr id="5" name="Text 3"/>
          <p:cNvSpPr/>
          <p:nvPr/>
        </p:nvSpPr>
        <p:spPr>
          <a:xfrm>
            <a:off x="640080" y="1298448"/>
            <a:ext cx="1371600" cy="237744"/>
          </a:xfrm>
          <a:prstGeom prst="rect">
            <a:avLst/>
          </a:prstGeom>
          <a:noFill/>
          <a:ln/>
        </p:spPr>
        <p:txBody>
          <a:bodyPr wrap="square" lIns="0" tIns="0" rIns="0" bIns="0" rtlCol="0" anchor="ctr">
            <a:noAutofit/>
          </a:bodyPr>
          <a:lstStyle/>
          <a:p>
            <a:pPr marL="0" indent="0" algn="ctr">
              <a:buNone/>
            </a:pPr>
            <a:r>
              <a:rPr lang="en-US" sz="1600" dirty="0">
                <a:solidFill>
                  <a:srgbClr val="5B5B5B"/>
                </a:solidFill>
                <a:latin typeface="Carlito"/>
                <a:ea typeface="Aptos" pitchFamily="34" charset="-122"/>
                <a:cs typeface="Aptos" pitchFamily="34" charset="-120"/>
              </a:rPr>
              <a:t>Accuracy</a:t>
            </a:r>
            <a:endParaRPr lang="en-US" sz="1600" dirty="0">
              <a:latin typeface="Carlito"/>
            </a:endParaRPr>
          </a:p>
        </p:txBody>
      </p:sp>
      <p:sp>
        <p:nvSpPr>
          <p:cNvPr id="6" name="Text 4"/>
          <p:cNvSpPr/>
          <p:nvPr/>
        </p:nvSpPr>
        <p:spPr>
          <a:xfrm>
            <a:off x="2148840" y="960120"/>
            <a:ext cx="1371600" cy="310896"/>
          </a:xfrm>
          <a:prstGeom prst="rect">
            <a:avLst/>
          </a:prstGeom>
          <a:noFill/>
          <a:ln/>
        </p:spPr>
        <p:txBody>
          <a:bodyPr wrap="square" lIns="0" tIns="0" rIns="0" bIns="0" rtlCol="0" anchor="ctr"/>
          <a:lstStyle/>
          <a:p>
            <a:pPr marL="0" indent="0" algn="ctr">
              <a:buNone/>
            </a:pPr>
            <a:r>
              <a:rPr lang="en-US" sz="2000" b="1" dirty="0">
                <a:solidFill>
                  <a:srgbClr val="7A0019"/>
                </a:solidFill>
                <a:latin typeface="Carlito"/>
                <a:ea typeface="Aptos Display" pitchFamily="34" charset="-122"/>
                <a:cs typeface="Aptos Display" pitchFamily="34" charset="-120"/>
              </a:rPr>
              <a:t>.7936</a:t>
            </a:r>
            <a:endParaRPr lang="en-US" sz="2000" dirty="0">
              <a:latin typeface="Carlito"/>
            </a:endParaRPr>
          </a:p>
        </p:txBody>
      </p:sp>
      <p:sp>
        <p:nvSpPr>
          <p:cNvPr id="7" name="Text 5"/>
          <p:cNvSpPr/>
          <p:nvPr/>
        </p:nvSpPr>
        <p:spPr>
          <a:xfrm>
            <a:off x="2148840" y="1298448"/>
            <a:ext cx="1371600" cy="237744"/>
          </a:xfrm>
          <a:prstGeom prst="rect">
            <a:avLst/>
          </a:prstGeom>
          <a:noFill/>
          <a:ln/>
        </p:spPr>
        <p:txBody>
          <a:bodyPr wrap="square" lIns="0" tIns="0" rIns="0" bIns="0" rtlCol="0" anchor="ctr">
            <a:noAutofit/>
          </a:bodyPr>
          <a:lstStyle/>
          <a:p>
            <a:pPr marL="0" indent="0" algn="ctr">
              <a:buNone/>
            </a:pPr>
            <a:r>
              <a:rPr lang="en-US" sz="1600" dirty="0">
                <a:solidFill>
                  <a:srgbClr val="5B5B5B"/>
                </a:solidFill>
                <a:latin typeface="Carlito"/>
                <a:ea typeface="Aptos" pitchFamily="34" charset="-122"/>
                <a:cs typeface="Aptos" pitchFamily="34" charset="-120"/>
              </a:rPr>
              <a:t>Balanced Acc.</a:t>
            </a:r>
            <a:endParaRPr lang="en-US" sz="1600" dirty="0">
              <a:latin typeface="Carlito"/>
            </a:endParaRPr>
          </a:p>
        </p:txBody>
      </p:sp>
      <p:sp>
        <p:nvSpPr>
          <p:cNvPr id="8" name="Text 6"/>
          <p:cNvSpPr/>
          <p:nvPr/>
        </p:nvSpPr>
        <p:spPr>
          <a:xfrm>
            <a:off x="3657600" y="960120"/>
            <a:ext cx="1371600" cy="310896"/>
          </a:xfrm>
          <a:prstGeom prst="rect">
            <a:avLst/>
          </a:prstGeom>
          <a:noFill/>
          <a:ln/>
        </p:spPr>
        <p:txBody>
          <a:bodyPr wrap="square" lIns="0" tIns="0" rIns="0" bIns="0" rtlCol="0" anchor="ctr"/>
          <a:lstStyle/>
          <a:p>
            <a:pPr marL="0" indent="0" algn="ctr">
              <a:buNone/>
            </a:pPr>
            <a:r>
              <a:rPr lang="en-US" sz="2000" b="1" dirty="0">
                <a:solidFill>
                  <a:srgbClr val="7A0019"/>
                </a:solidFill>
                <a:latin typeface="Carlito"/>
                <a:ea typeface="Aptos Display" pitchFamily="34" charset="-122"/>
                <a:cs typeface="Aptos Display" pitchFamily="34" charset="-120"/>
              </a:rPr>
              <a:t>.7791</a:t>
            </a:r>
            <a:endParaRPr lang="en-US" sz="2000" dirty="0">
              <a:latin typeface="Carlito"/>
            </a:endParaRPr>
          </a:p>
        </p:txBody>
      </p:sp>
      <p:sp>
        <p:nvSpPr>
          <p:cNvPr id="9" name="Text 7"/>
          <p:cNvSpPr/>
          <p:nvPr/>
        </p:nvSpPr>
        <p:spPr>
          <a:xfrm>
            <a:off x="3657600" y="1298448"/>
            <a:ext cx="1371600" cy="237744"/>
          </a:xfrm>
          <a:prstGeom prst="rect">
            <a:avLst/>
          </a:prstGeom>
          <a:noFill/>
          <a:ln/>
        </p:spPr>
        <p:txBody>
          <a:bodyPr wrap="square" lIns="0" tIns="0" rIns="0" bIns="0" rtlCol="0" anchor="ctr">
            <a:noAutofit/>
          </a:bodyPr>
          <a:lstStyle/>
          <a:p>
            <a:pPr marL="0" indent="0" algn="ctr">
              <a:buNone/>
            </a:pPr>
            <a:r>
              <a:rPr lang="en-US" sz="1600" dirty="0">
                <a:solidFill>
                  <a:srgbClr val="5B5B5B"/>
                </a:solidFill>
                <a:latin typeface="Carlito"/>
                <a:ea typeface="Aptos" pitchFamily="34" charset="-122"/>
                <a:cs typeface="Aptos" pitchFamily="34" charset="-120"/>
              </a:rPr>
              <a:t>F1-macro</a:t>
            </a:r>
            <a:endParaRPr lang="en-US" sz="1600" dirty="0">
              <a:latin typeface="Carlito"/>
            </a:endParaRPr>
          </a:p>
        </p:txBody>
      </p:sp>
      <p:sp>
        <p:nvSpPr>
          <p:cNvPr id="10" name="Text 8"/>
          <p:cNvSpPr/>
          <p:nvPr/>
        </p:nvSpPr>
        <p:spPr>
          <a:xfrm>
            <a:off x="5166360" y="960120"/>
            <a:ext cx="1371600" cy="310896"/>
          </a:xfrm>
          <a:prstGeom prst="rect">
            <a:avLst/>
          </a:prstGeom>
          <a:noFill/>
          <a:ln/>
        </p:spPr>
        <p:txBody>
          <a:bodyPr wrap="square" lIns="0" tIns="0" rIns="0" bIns="0" rtlCol="0" anchor="ctr"/>
          <a:lstStyle/>
          <a:p>
            <a:pPr marL="0" indent="0" algn="ctr">
              <a:buNone/>
            </a:pPr>
            <a:r>
              <a:rPr lang="en-US" sz="2000" b="1" dirty="0">
                <a:solidFill>
                  <a:srgbClr val="1E5AA8"/>
                </a:solidFill>
                <a:latin typeface="Carlito"/>
                <a:ea typeface="Aptos Display" pitchFamily="34" charset="-122"/>
                <a:cs typeface="Aptos Display" pitchFamily="34" charset="-120"/>
              </a:rPr>
              <a:t>.9771</a:t>
            </a:r>
            <a:endParaRPr lang="en-US" sz="2000" dirty="0">
              <a:latin typeface="Carlito"/>
            </a:endParaRPr>
          </a:p>
        </p:txBody>
      </p:sp>
      <p:sp>
        <p:nvSpPr>
          <p:cNvPr id="11" name="Text 9"/>
          <p:cNvSpPr/>
          <p:nvPr/>
        </p:nvSpPr>
        <p:spPr>
          <a:xfrm>
            <a:off x="5166360" y="1298448"/>
            <a:ext cx="1371600" cy="237744"/>
          </a:xfrm>
          <a:prstGeom prst="rect">
            <a:avLst/>
          </a:prstGeom>
          <a:noFill/>
          <a:ln/>
        </p:spPr>
        <p:txBody>
          <a:bodyPr wrap="square" lIns="0" tIns="0" rIns="0" bIns="0" rtlCol="0" anchor="ctr">
            <a:noAutofit/>
          </a:bodyPr>
          <a:lstStyle/>
          <a:p>
            <a:pPr marL="0" indent="0" algn="ctr">
              <a:buNone/>
            </a:pPr>
            <a:r>
              <a:rPr lang="en-US" sz="1600" dirty="0">
                <a:solidFill>
                  <a:srgbClr val="5B5B5B"/>
                </a:solidFill>
                <a:latin typeface="Carlito"/>
                <a:ea typeface="Aptos" pitchFamily="34" charset="-122"/>
                <a:cs typeface="Aptos" pitchFamily="34" charset="-120"/>
              </a:rPr>
              <a:t>AUC-ROC</a:t>
            </a:r>
            <a:endParaRPr lang="en-US" sz="1600" dirty="0">
              <a:latin typeface="Carlito"/>
            </a:endParaRPr>
          </a:p>
        </p:txBody>
      </p:sp>
      <p:sp>
        <p:nvSpPr>
          <p:cNvPr id="12" name="Text 10"/>
          <p:cNvSpPr/>
          <p:nvPr/>
        </p:nvSpPr>
        <p:spPr>
          <a:xfrm>
            <a:off x="6675120" y="960120"/>
            <a:ext cx="1371600" cy="310896"/>
          </a:xfrm>
          <a:prstGeom prst="rect">
            <a:avLst/>
          </a:prstGeom>
          <a:noFill/>
          <a:ln/>
        </p:spPr>
        <p:txBody>
          <a:bodyPr wrap="square" lIns="0" tIns="0" rIns="0" bIns="0" rtlCol="0" anchor="ctr"/>
          <a:lstStyle/>
          <a:p>
            <a:pPr marL="0" indent="0" algn="ctr">
              <a:buNone/>
            </a:pPr>
            <a:r>
              <a:rPr lang="en-US" sz="2000" b="1" dirty="0">
                <a:solidFill>
                  <a:srgbClr val="B3261E"/>
                </a:solidFill>
                <a:latin typeface="Carlito"/>
                <a:ea typeface="Aptos Display" pitchFamily="34" charset="-122"/>
                <a:cs typeface="Aptos Display" pitchFamily="34" charset="-120"/>
              </a:rPr>
              <a:t>.1972</a:t>
            </a:r>
            <a:endParaRPr lang="en-US" sz="2000" dirty="0">
              <a:latin typeface="Carlito"/>
            </a:endParaRPr>
          </a:p>
        </p:txBody>
      </p:sp>
      <p:sp>
        <p:nvSpPr>
          <p:cNvPr id="13" name="Text 11"/>
          <p:cNvSpPr/>
          <p:nvPr/>
        </p:nvSpPr>
        <p:spPr>
          <a:xfrm>
            <a:off x="6675120" y="1298448"/>
            <a:ext cx="1371600" cy="237744"/>
          </a:xfrm>
          <a:prstGeom prst="rect">
            <a:avLst/>
          </a:prstGeom>
          <a:noFill/>
          <a:ln/>
        </p:spPr>
        <p:txBody>
          <a:bodyPr wrap="square" lIns="0" tIns="0" rIns="0" bIns="0" rtlCol="0" anchor="ctr">
            <a:noAutofit/>
          </a:bodyPr>
          <a:lstStyle/>
          <a:p>
            <a:pPr marL="0" indent="0" algn="ctr">
              <a:buNone/>
            </a:pPr>
            <a:r>
              <a:rPr lang="en-US" sz="1600" dirty="0">
                <a:solidFill>
                  <a:srgbClr val="5B5B5B"/>
                </a:solidFill>
                <a:latin typeface="Carlito"/>
                <a:ea typeface="Aptos" pitchFamily="34" charset="-122"/>
                <a:cs typeface="Aptos" pitchFamily="34" charset="-120"/>
              </a:rPr>
              <a:t>Gap Val-Test</a:t>
            </a:r>
            <a:endParaRPr lang="en-US" sz="1600" dirty="0">
              <a:latin typeface="Carlito"/>
            </a:endParaRPr>
          </a:p>
        </p:txBody>
      </p:sp>
      <p:pic>
        <p:nvPicPr>
          <p:cNvPr id="14" name="Image 0" descr="/mnt/data/colab_figs_v7/cell48_1_17_1_Gráfico___F1_por_clase.png"/>
          <p:cNvPicPr>
            <a:picLocks noChangeAspect="1"/>
          </p:cNvPicPr>
          <p:nvPr/>
        </p:nvPicPr>
        <p:blipFill>
          <a:blip r:embed="rId3"/>
          <a:stretch>
            <a:fillRect/>
          </a:stretch>
        </p:blipFill>
        <p:spPr>
          <a:xfrm>
            <a:off x="67563" y="1874519"/>
            <a:ext cx="6204485" cy="3701361"/>
          </a:xfrm>
          <a:prstGeom prst="rect">
            <a:avLst/>
          </a:prstGeom>
        </p:spPr>
      </p:pic>
      <p:graphicFrame>
        <p:nvGraphicFramePr>
          <p:cNvPr id="15" name="Table 0"/>
          <p:cNvGraphicFramePr>
            <a:graphicFrameLocks noGrp="1"/>
          </p:cNvGraphicFramePr>
          <p:nvPr>
            <p:extLst>
              <p:ext uri="{D42A27DB-BD31-4B8C-83A1-F6EECF244321}">
                <p14:modId xmlns:p14="http://schemas.microsoft.com/office/powerpoint/2010/main" val="854562959"/>
              </p:ext>
            </p:extLst>
          </p:nvPr>
        </p:nvGraphicFramePr>
        <p:xfrm>
          <a:off x="6629400" y="1874520"/>
          <a:ext cx="4754880" cy="2732532"/>
        </p:xfrm>
        <a:graphic>
          <a:graphicData uri="http://schemas.openxmlformats.org/drawingml/2006/table">
            <a:tbl>
              <a:tblPr/>
              <a:tblGrid>
                <a:gridCol w="2560320">
                  <a:extLst>
                    <a:ext uri="{9D8B030D-6E8A-4147-A177-3AD203B41FA5}">
                      <a16:colId xmlns:a16="http://schemas.microsoft.com/office/drawing/2014/main" val="20000"/>
                    </a:ext>
                  </a:extLst>
                </a:gridCol>
                <a:gridCol w="731520">
                  <a:extLst>
                    <a:ext uri="{9D8B030D-6E8A-4147-A177-3AD203B41FA5}">
                      <a16:colId xmlns:a16="http://schemas.microsoft.com/office/drawing/2014/main" val="20001"/>
                    </a:ext>
                  </a:extLst>
                </a:gridCol>
                <a:gridCol w="1463040">
                  <a:extLst>
                    <a:ext uri="{9D8B030D-6E8A-4147-A177-3AD203B41FA5}">
                      <a16:colId xmlns:a16="http://schemas.microsoft.com/office/drawing/2014/main" val="20002"/>
                    </a:ext>
                  </a:extLst>
                </a:gridCol>
              </a:tblGrid>
              <a:tr h="434340">
                <a:tc>
                  <a:txBody>
                    <a:bodyPr/>
                    <a:lstStyle/>
                    <a:p>
                      <a:pPr marL="0" indent="0">
                        <a:buNone/>
                      </a:pPr>
                      <a:r>
                        <a:rPr lang="en-US" sz="1600" b="1" dirty="0">
                          <a:solidFill>
                            <a:srgbClr val="FFFFFF"/>
                          </a:solidFill>
                          <a:latin typeface="Carlito"/>
                          <a:ea typeface="Aptos" pitchFamily="34" charset="-122"/>
                          <a:cs typeface="Aptos" pitchFamily="34" charset="-120"/>
                        </a:rPr>
                        <a:t>Clase</a:t>
                      </a:r>
                      <a:endParaRPr lang="en-US" sz="16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7A0019"/>
                    </a:solidFill>
                  </a:tcPr>
                </a:tc>
                <a:tc>
                  <a:txBody>
                    <a:bodyPr/>
                    <a:lstStyle/>
                    <a:p>
                      <a:pPr marL="0" indent="0">
                        <a:buNone/>
                      </a:pPr>
                      <a:r>
                        <a:rPr lang="en-US" sz="1600" b="1" dirty="0">
                          <a:solidFill>
                            <a:srgbClr val="FFFFFF"/>
                          </a:solidFill>
                          <a:latin typeface="Carlito"/>
                          <a:ea typeface="Aptos" pitchFamily="34" charset="-122"/>
                          <a:cs typeface="Aptos" pitchFamily="34" charset="-120"/>
                        </a:rPr>
                        <a:t>F1</a:t>
                      </a:r>
                      <a:endParaRPr lang="en-US" sz="16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7A0019"/>
                    </a:solidFill>
                  </a:tcPr>
                </a:tc>
                <a:tc>
                  <a:txBody>
                    <a:bodyPr/>
                    <a:lstStyle/>
                    <a:p>
                      <a:pPr marL="0" indent="0">
                        <a:buNone/>
                      </a:pPr>
                      <a:r>
                        <a:rPr lang="en-US" sz="1600" b="1" dirty="0">
                          <a:solidFill>
                            <a:srgbClr val="FFFFFF"/>
                          </a:solidFill>
                          <a:latin typeface="Carlito"/>
                          <a:ea typeface="Aptos" pitchFamily="34" charset="-122"/>
                          <a:cs typeface="Aptos" pitchFamily="34" charset="-120"/>
                        </a:rPr>
                        <a:t>Lectura</a:t>
                      </a:r>
                      <a:endParaRPr lang="en-US" sz="16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7A0019"/>
                    </a:solidFill>
                  </a:tcPr>
                </a:tc>
                <a:extLst>
                  <a:ext uri="{0D108BD9-81ED-4DB2-BD59-A6C34878D82A}">
                    <a16:rowId xmlns:a16="http://schemas.microsoft.com/office/drawing/2014/main" val="10000"/>
                  </a:ext>
                </a:extLst>
              </a:tr>
              <a:tr h="434340">
                <a:tc>
                  <a:txBody>
                    <a:bodyPr/>
                    <a:lstStyle/>
                    <a:p>
                      <a:pPr marL="0" indent="0">
                        <a:buNone/>
                      </a:pPr>
                      <a:r>
                        <a:rPr lang="en-US" sz="1600" dirty="0">
                          <a:solidFill>
                            <a:srgbClr val="1B1B1B"/>
                          </a:solidFill>
                          <a:latin typeface="Carlito"/>
                          <a:ea typeface="Aptos" pitchFamily="34" charset="-122"/>
                          <a:cs typeface="Aptos" pitchFamily="34" charset="-120"/>
                        </a:rPr>
                        <a:t>fraude_comercio_electronico</a:t>
                      </a:r>
                      <a:endParaRPr lang="en-US" sz="16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tc>
                  <a:txBody>
                    <a:bodyPr/>
                    <a:lstStyle/>
                    <a:p>
                      <a:pPr marL="0" indent="0">
                        <a:buNone/>
                      </a:pPr>
                      <a:r>
                        <a:rPr lang="en-US" sz="1600" dirty="0">
                          <a:solidFill>
                            <a:srgbClr val="1B1B1B"/>
                          </a:solidFill>
                          <a:latin typeface="Carlito"/>
                          <a:ea typeface="Aptos" pitchFamily="34" charset="-122"/>
                          <a:cs typeface="Aptos" pitchFamily="34" charset="-120"/>
                        </a:rPr>
                        <a:t>.9975</a:t>
                      </a:r>
                      <a:endParaRPr lang="en-US" sz="16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tc>
                  <a:txBody>
                    <a:bodyPr/>
                    <a:lstStyle/>
                    <a:p>
                      <a:pPr marL="0" indent="0">
                        <a:buNone/>
                      </a:pPr>
                      <a:r>
                        <a:rPr lang="en-US" sz="1600" dirty="0">
                          <a:solidFill>
                            <a:srgbClr val="1B1B1B"/>
                          </a:solidFill>
                          <a:latin typeface="Carlito"/>
                          <a:ea typeface="Aptos" pitchFamily="34" charset="-122"/>
                          <a:cs typeface="Aptos" pitchFamily="34" charset="-120"/>
                        </a:rPr>
                        <a:t>Muy fuerte</a:t>
                      </a:r>
                      <a:endParaRPr lang="en-US" sz="16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10001"/>
                  </a:ext>
                </a:extLst>
              </a:tr>
              <a:tr h="434340">
                <a:tc>
                  <a:txBody>
                    <a:bodyPr/>
                    <a:lstStyle/>
                    <a:p>
                      <a:pPr marL="0" indent="0">
                        <a:buNone/>
                      </a:pPr>
                      <a:r>
                        <a:rPr lang="en-US" sz="1600" dirty="0">
                          <a:solidFill>
                            <a:srgbClr val="1B1B1B"/>
                          </a:solidFill>
                          <a:latin typeface="Carlito"/>
                          <a:ea typeface="Aptos" pitchFamily="34" charset="-122"/>
                          <a:cs typeface="Aptos" pitchFamily="34" charset="-120"/>
                        </a:rPr>
                        <a:t>extorsion_amenaza_directa</a:t>
                      </a:r>
                      <a:endParaRPr lang="en-US" sz="16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tc>
                  <a:txBody>
                    <a:bodyPr/>
                    <a:lstStyle/>
                    <a:p>
                      <a:pPr marL="0" indent="0">
                        <a:buNone/>
                      </a:pPr>
                      <a:r>
                        <a:rPr lang="en-US" sz="1600" dirty="0">
                          <a:solidFill>
                            <a:srgbClr val="1B1B1B"/>
                          </a:solidFill>
                          <a:latin typeface="Carlito"/>
                          <a:ea typeface="Aptos" pitchFamily="34" charset="-122"/>
                          <a:cs typeface="Aptos" pitchFamily="34" charset="-120"/>
                        </a:rPr>
                        <a:t>.9359</a:t>
                      </a:r>
                      <a:endParaRPr lang="en-US" sz="16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tc>
                  <a:txBody>
                    <a:bodyPr/>
                    <a:lstStyle/>
                    <a:p>
                      <a:pPr marL="0" indent="0">
                        <a:buNone/>
                      </a:pPr>
                      <a:r>
                        <a:rPr lang="en-US" sz="1600" dirty="0">
                          <a:solidFill>
                            <a:srgbClr val="1B1B1B"/>
                          </a:solidFill>
                          <a:latin typeface="Carlito"/>
                          <a:ea typeface="Aptos" pitchFamily="34" charset="-122"/>
                          <a:cs typeface="Aptos" pitchFamily="34" charset="-120"/>
                        </a:rPr>
                        <a:t>Muy fuerte</a:t>
                      </a:r>
                      <a:endParaRPr lang="en-US" sz="16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434340">
                <a:tc>
                  <a:txBody>
                    <a:bodyPr/>
                    <a:lstStyle/>
                    <a:p>
                      <a:pPr marL="0" indent="0">
                        <a:buNone/>
                      </a:pPr>
                      <a:r>
                        <a:rPr lang="en-US" sz="1600" dirty="0">
                          <a:solidFill>
                            <a:srgbClr val="1B1B1B"/>
                          </a:solidFill>
                          <a:latin typeface="Carlito"/>
                          <a:ea typeface="Aptos" pitchFamily="34" charset="-122"/>
                          <a:cs typeface="Aptos" pitchFamily="34" charset="-120"/>
                        </a:rPr>
                        <a:t>legitimo_no_fraudulento</a:t>
                      </a:r>
                      <a:endParaRPr lang="en-US" sz="16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tc>
                  <a:txBody>
                    <a:bodyPr/>
                    <a:lstStyle/>
                    <a:p>
                      <a:pPr marL="0" indent="0">
                        <a:buNone/>
                      </a:pPr>
                      <a:r>
                        <a:rPr lang="en-US" sz="1600" dirty="0">
                          <a:solidFill>
                            <a:srgbClr val="1B1B1B"/>
                          </a:solidFill>
                          <a:latin typeface="Carlito"/>
                          <a:ea typeface="Aptos" pitchFamily="34" charset="-122"/>
                          <a:cs typeface="Aptos" pitchFamily="34" charset="-120"/>
                        </a:rPr>
                        <a:t>.4062</a:t>
                      </a:r>
                      <a:endParaRPr lang="en-US" sz="16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tc>
                  <a:txBody>
                    <a:bodyPr/>
                    <a:lstStyle/>
                    <a:p>
                      <a:pPr marL="0" indent="0">
                        <a:buNone/>
                      </a:pPr>
                      <a:r>
                        <a:rPr lang="en-US" sz="1600" dirty="0">
                          <a:solidFill>
                            <a:srgbClr val="1B1B1B"/>
                          </a:solidFill>
                          <a:latin typeface="Carlito"/>
                          <a:ea typeface="Aptos" pitchFamily="34" charset="-122"/>
                          <a:cs typeface="Aptos" pitchFamily="34" charset="-120"/>
                        </a:rPr>
                        <a:t>Crítica</a:t>
                      </a:r>
                      <a:endParaRPr lang="en-US" sz="16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10003"/>
                  </a:ext>
                </a:extLst>
              </a:tr>
              <a:tr h="434340">
                <a:tc>
                  <a:txBody>
                    <a:bodyPr/>
                    <a:lstStyle/>
                    <a:p>
                      <a:pPr marL="0" indent="0">
                        <a:buNone/>
                      </a:pPr>
                      <a:r>
                        <a:rPr lang="en-US" sz="1600" dirty="0">
                          <a:solidFill>
                            <a:srgbClr val="1B1B1B"/>
                          </a:solidFill>
                          <a:latin typeface="Carlito"/>
                          <a:ea typeface="Aptos" pitchFamily="34" charset="-122"/>
                          <a:cs typeface="Aptos" pitchFamily="34" charset="-120"/>
                        </a:rPr>
                        <a:t>suplantacion_financiera</a:t>
                      </a:r>
                      <a:endParaRPr lang="en-US" sz="16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tc>
                  <a:txBody>
                    <a:bodyPr/>
                    <a:lstStyle/>
                    <a:p>
                      <a:pPr marL="0" indent="0">
                        <a:buNone/>
                      </a:pPr>
                      <a:r>
                        <a:rPr lang="en-US" sz="1600" dirty="0">
                          <a:solidFill>
                            <a:srgbClr val="1B1B1B"/>
                          </a:solidFill>
                          <a:latin typeface="Carlito"/>
                          <a:ea typeface="Aptos" pitchFamily="34" charset="-122"/>
                          <a:cs typeface="Aptos" pitchFamily="34" charset="-120"/>
                        </a:rPr>
                        <a:t>.5697</a:t>
                      </a:r>
                      <a:endParaRPr lang="en-US" sz="16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tc>
                  <a:txBody>
                    <a:bodyPr/>
                    <a:lstStyle/>
                    <a:p>
                      <a:pPr marL="0" indent="0">
                        <a:buNone/>
                      </a:pPr>
                      <a:r>
                        <a:rPr lang="en-US" sz="1600" dirty="0">
                          <a:solidFill>
                            <a:srgbClr val="1B1B1B"/>
                          </a:solidFill>
                          <a:latin typeface="Carlito"/>
                          <a:ea typeface="Aptos" pitchFamily="34" charset="-122"/>
                          <a:cs typeface="Aptos" pitchFamily="34" charset="-120"/>
                        </a:rPr>
                        <a:t>Débil</a:t>
                      </a:r>
                      <a:endParaRPr lang="en-US" sz="16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10004"/>
                  </a:ext>
                </a:extLst>
              </a:tr>
              <a:tr h="434340">
                <a:tc>
                  <a:txBody>
                    <a:bodyPr/>
                    <a:lstStyle/>
                    <a:p>
                      <a:pPr marL="0" indent="0">
                        <a:buNone/>
                      </a:pPr>
                      <a:r>
                        <a:rPr lang="en-US" sz="1600" dirty="0">
                          <a:solidFill>
                            <a:srgbClr val="1B1B1B"/>
                          </a:solidFill>
                          <a:latin typeface="Carlito"/>
                          <a:ea typeface="Aptos" pitchFamily="34" charset="-122"/>
                          <a:cs typeface="Aptos" pitchFamily="34" charset="-120"/>
                        </a:rPr>
                        <a:t>suplantacion_entidad_servicio</a:t>
                      </a:r>
                      <a:endParaRPr lang="en-US" sz="16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tc>
                  <a:txBody>
                    <a:bodyPr/>
                    <a:lstStyle/>
                    <a:p>
                      <a:pPr marL="0" indent="0">
                        <a:buNone/>
                      </a:pPr>
                      <a:r>
                        <a:rPr lang="en-US" sz="1600" dirty="0">
                          <a:solidFill>
                            <a:srgbClr val="1B1B1B"/>
                          </a:solidFill>
                          <a:latin typeface="Carlito"/>
                          <a:ea typeface="Aptos" pitchFamily="34" charset="-122"/>
                          <a:cs typeface="Aptos" pitchFamily="34" charset="-120"/>
                        </a:rPr>
                        <a:t>.5778</a:t>
                      </a:r>
                      <a:endParaRPr lang="en-US" sz="16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tc>
                  <a:txBody>
                    <a:bodyPr/>
                    <a:lstStyle/>
                    <a:p>
                      <a:pPr marL="0" indent="0">
                        <a:buNone/>
                      </a:pPr>
                      <a:r>
                        <a:rPr lang="en-US" sz="1600" dirty="0">
                          <a:solidFill>
                            <a:srgbClr val="1B1B1B"/>
                          </a:solidFill>
                          <a:latin typeface="Carlito"/>
                          <a:ea typeface="Aptos" pitchFamily="34" charset="-122"/>
                          <a:cs typeface="Aptos" pitchFamily="34" charset="-120"/>
                        </a:rPr>
                        <a:t>Débil</a:t>
                      </a:r>
                      <a:endParaRPr lang="en-US" sz="16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10005"/>
                  </a:ext>
                </a:extLst>
              </a:tr>
            </a:tbl>
          </a:graphicData>
        </a:graphic>
      </p:graphicFrame>
      <p:sp>
        <p:nvSpPr>
          <p:cNvPr id="16" name="Shape 12"/>
          <p:cNvSpPr/>
          <p:nvPr/>
        </p:nvSpPr>
        <p:spPr>
          <a:xfrm>
            <a:off x="6711696" y="5007429"/>
            <a:ext cx="4802912" cy="968175"/>
          </a:xfrm>
          <a:prstGeom prst="roundRect">
            <a:avLst>
              <a:gd name="adj" fmla="val 7273"/>
            </a:avLst>
          </a:prstGeom>
          <a:solidFill>
            <a:srgbClr val="FFF8F0"/>
          </a:solidFill>
          <a:ln w="8890">
            <a:solidFill>
              <a:srgbClr val="D6A84F"/>
            </a:solidFill>
            <a:prstDash val="solid"/>
          </a:ln>
        </p:spPr>
        <p:txBody>
          <a:bodyPr/>
          <a:lstStyle/>
          <a:p>
            <a:endParaRPr lang="es-PE" sz="2000">
              <a:latin typeface="Carlito"/>
            </a:endParaRPr>
          </a:p>
        </p:txBody>
      </p:sp>
      <p:sp>
        <p:nvSpPr>
          <p:cNvPr id="17" name="Text 13"/>
          <p:cNvSpPr/>
          <p:nvPr/>
        </p:nvSpPr>
        <p:spPr>
          <a:xfrm>
            <a:off x="6839712" y="5429577"/>
            <a:ext cx="4480560" cy="146304"/>
          </a:xfrm>
          <a:prstGeom prst="rect">
            <a:avLst/>
          </a:prstGeom>
          <a:noFill/>
          <a:ln/>
        </p:spPr>
        <p:txBody>
          <a:bodyPr wrap="square" lIns="0" tIns="0" rIns="0" bIns="0" rtlCol="0" anchor="ctr"/>
          <a:lstStyle/>
          <a:p>
            <a:pPr marL="0" indent="0" algn="ctr">
              <a:buNone/>
            </a:pPr>
            <a:r>
              <a:rPr lang="en-US" sz="1600" b="1" dirty="0">
                <a:solidFill>
                  <a:srgbClr val="7A0019"/>
                </a:solidFill>
                <a:latin typeface="Carlito"/>
              </a:rPr>
              <a:t>AUC alto no implica mejores decisiones Top-1; por eso F1-macro sigue siendo la métrica central.</a:t>
            </a:r>
            <a:endParaRPr lang="en-US" sz="1600" dirty="0">
              <a:latin typeface="Carlito"/>
            </a:endParaRPr>
          </a:p>
        </p:txBody>
      </p:sp>
      <p:sp>
        <p:nvSpPr>
          <p:cNvPr id="18" name="Shape 14"/>
          <p:cNvSpPr/>
          <p:nvPr/>
        </p:nvSpPr>
        <p:spPr>
          <a:xfrm>
            <a:off x="502920" y="6492240"/>
            <a:ext cx="11155680" cy="0"/>
          </a:xfrm>
          <a:prstGeom prst="line">
            <a:avLst/>
          </a:prstGeom>
          <a:noFill/>
          <a:ln w="7620">
            <a:solidFill>
              <a:srgbClr val="7A0019">
                <a:alpha val="45000"/>
              </a:srgbClr>
            </a:solidFill>
            <a:prstDash val="solid"/>
          </a:ln>
        </p:spPr>
        <p:txBody>
          <a:bodyPr/>
          <a:lstStyle/>
          <a:p>
            <a:endParaRPr lang="es-PE" sz="1400"/>
          </a:p>
        </p:txBody>
      </p:sp>
      <p:sp>
        <p:nvSpPr>
          <p:cNvPr id="20" name="Text 16"/>
          <p:cNvSpPr/>
          <p:nvPr/>
        </p:nvSpPr>
        <p:spPr>
          <a:xfrm>
            <a:off x="11320272" y="6537960"/>
            <a:ext cx="365760" cy="182880"/>
          </a:xfrm>
          <a:prstGeom prst="rect">
            <a:avLst/>
          </a:prstGeom>
          <a:noFill/>
          <a:ln/>
        </p:spPr>
        <p:txBody>
          <a:bodyPr wrap="square" lIns="0" tIns="0" rIns="0" bIns="0" rtlCol="0" anchor="ctr"/>
          <a:lstStyle/>
          <a:p>
            <a:pPr marL="0" indent="0" algn="r">
              <a:buNone/>
            </a:pPr>
            <a:r>
              <a:rPr lang="en-US" sz="1400" dirty="0">
                <a:solidFill>
                  <a:srgbClr val="5B5B5B"/>
                </a:solidFill>
                <a:latin typeface="Aptos" pitchFamily="34" charset="0"/>
                <a:ea typeface="Aptos" pitchFamily="34" charset="-122"/>
                <a:cs typeface="Aptos" pitchFamily="34" charset="-120"/>
              </a:rPr>
              <a:t>08</a:t>
            </a:r>
            <a:endParaRPr lang="en-US" sz="14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9">
    <p:spTree>
      <p:nvGrpSpPr>
        <p:cNvPr id="1" name=""/>
        <p:cNvGrpSpPr/>
        <p:nvPr/>
      </p:nvGrpSpPr>
      <p:grpSpPr>
        <a:xfrm>
          <a:off x="0" y="0"/>
          <a:ext cx="0" cy="0"/>
          <a:chOff x="0" y="0"/>
          <a:chExt cx="0" cy="0"/>
        </a:xfrm>
      </p:grpSpPr>
      <p:sp>
        <p:nvSpPr>
          <p:cNvPr id="2" name="Text 0"/>
          <p:cNvSpPr/>
          <p:nvPr/>
        </p:nvSpPr>
        <p:spPr>
          <a:xfrm>
            <a:off x="502920" y="391928"/>
            <a:ext cx="10607040" cy="365760"/>
          </a:xfrm>
          <a:prstGeom prst="rect">
            <a:avLst/>
          </a:prstGeom>
          <a:noFill/>
          <a:ln/>
        </p:spPr>
        <p:txBody>
          <a:bodyPr wrap="square" lIns="0" tIns="0" rIns="0" bIns="0" rtlCol="0" anchor="ctr"/>
          <a:lstStyle/>
          <a:p>
            <a:pPr marL="0" indent="0">
              <a:buNone/>
            </a:pPr>
            <a:r>
              <a:rPr lang="en-US" sz="4000" b="1" dirty="0">
                <a:solidFill>
                  <a:srgbClr val="7A0019"/>
                </a:solidFill>
                <a:latin typeface="Carlito"/>
                <a:ea typeface="Aptos Display" pitchFamily="34" charset="-122"/>
                <a:cs typeface="Aptos Display" pitchFamily="34" charset="-120"/>
              </a:rPr>
              <a:t>Generalización y errores: dónde se pierde desempeño</a:t>
            </a:r>
            <a:endParaRPr lang="en-US" sz="4000" dirty="0">
              <a:latin typeface="Carlito"/>
            </a:endParaRPr>
          </a:p>
        </p:txBody>
      </p:sp>
      <p:sp>
        <p:nvSpPr>
          <p:cNvPr id="3" name="Text 1"/>
          <p:cNvSpPr/>
          <p:nvPr/>
        </p:nvSpPr>
        <p:spPr>
          <a:xfrm>
            <a:off x="530352" y="1215323"/>
            <a:ext cx="10607040" cy="228600"/>
          </a:xfrm>
          <a:prstGeom prst="rect">
            <a:avLst/>
          </a:prstGeom>
          <a:noFill/>
          <a:ln/>
        </p:spPr>
        <p:txBody>
          <a:bodyPr wrap="square" lIns="0" tIns="0" rIns="0" bIns="0" rtlCol="0" anchor="ctr"/>
          <a:lstStyle/>
          <a:p>
            <a:pPr marL="0" indent="0">
              <a:buNone/>
            </a:pPr>
            <a:r>
              <a:rPr lang="en-US" sz="2000" dirty="0">
                <a:solidFill>
                  <a:srgbClr val="5B5B5B"/>
                </a:solidFill>
                <a:latin typeface="Carlito"/>
                <a:ea typeface="Aptos" pitchFamily="34" charset="-122"/>
                <a:cs typeface="Aptos" pitchFamily="34" charset="-120"/>
              </a:rPr>
              <a:t>La caída no es uniforme: se concentra en fronteras semánticas específicas</a:t>
            </a:r>
            <a:endParaRPr lang="en-US" sz="2000" dirty="0">
              <a:latin typeface="Carlito"/>
            </a:endParaRPr>
          </a:p>
        </p:txBody>
      </p:sp>
      <p:pic>
        <p:nvPicPr>
          <p:cNvPr id="4" name="Image 0" descr="/mnt/data/colab_figs_v7/cell46_1_17_1_Diagnóstico_de_brecha_por_clase__validation_vs__test.png"/>
          <p:cNvPicPr>
            <a:picLocks noChangeAspect="1"/>
          </p:cNvPicPr>
          <p:nvPr/>
        </p:nvPicPr>
        <p:blipFill>
          <a:blip r:embed="rId3"/>
          <a:stretch>
            <a:fillRect/>
          </a:stretch>
        </p:blipFill>
        <p:spPr>
          <a:xfrm>
            <a:off x="853440" y="1617182"/>
            <a:ext cx="4980432" cy="3474720"/>
          </a:xfrm>
          <a:prstGeom prst="rect">
            <a:avLst/>
          </a:prstGeom>
        </p:spPr>
      </p:pic>
      <p:pic>
        <p:nvPicPr>
          <p:cNvPr id="5" name="Image 1" descr="/mnt/data/colab_figs_v7/cell60_1_19_1_Gráfico___principales_pares_de_confusión.png"/>
          <p:cNvPicPr>
            <a:picLocks noChangeAspect="1"/>
          </p:cNvPicPr>
          <p:nvPr/>
        </p:nvPicPr>
        <p:blipFill>
          <a:blip r:embed="rId4"/>
          <a:stretch>
            <a:fillRect/>
          </a:stretch>
        </p:blipFill>
        <p:spPr>
          <a:xfrm>
            <a:off x="6428232" y="1879134"/>
            <a:ext cx="5257800" cy="3328332"/>
          </a:xfrm>
          <a:prstGeom prst="rect">
            <a:avLst/>
          </a:prstGeom>
        </p:spPr>
      </p:pic>
      <p:sp>
        <p:nvSpPr>
          <p:cNvPr id="6" name="Text 2"/>
          <p:cNvSpPr/>
          <p:nvPr/>
        </p:nvSpPr>
        <p:spPr>
          <a:xfrm>
            <a:off x="914400" y="5366657"/>
            <a:ext cx="2011680" cy="310896"/>
          </a:xfrm>
          <a:prstGeom prst="rect">
            <a:avLst/>
          </a:prstGeom>
          <a:noFill/>
          <a:ln/>
        </p:spPr>
        <p:txBody>
          <a:bodyPr wrap="square" lIns="0" tIns="0" rIns="0" bIns="0" rtlCol="0" anchor="ctr"/>
          <a:lstStyle/>
          <a:p>
            <a:pPr marL="0" indent="0" algn="ctr">
              <a:buNone/>
            </a:pPr>
            <a:r>
              <a:rPr lang="en-US" sz="2000" b="1" dirty="0">
                <a:solidFill>
                  <a:srgbClr val="B3261E"/>
                </a:solidFill>
                <a:latin typeface="Carlito"/>
                <a:ea typeface="Aptos Display" pitchFamily="34" charset="-122"/>
                <a:cs typeface="Aptos Display" pitchFamily="34" charset="-120"/>
              </a:rPr>
              <a:t>315</a:t>
            </a:r>
            <a:endParaRPr lang="en-US" sz="2000" dirty="0">
              <a:latin typeface="Carlito"/>
            </a:endParaRPr>
          </a:p>
        </p:txBody>
      </p:sp>
      <p:sp>
        <p:nvSpPr>
          <p:cNvPr id="7" name="Text 3"/>
          <p:cNvSpPr/>
          <p:nvPr/>
        </p:nvSpPr>
        <p:spPr>
          <a:xfrm>
            <a:off x="914400" y="5823857"/>
            <a:ext cx="2011680" cy="237744"/>
          </a:xfrm>
          <a:prstGeom prst="rect">
            <a:avLst/>
          </a:prstGeom>
          <a:noFill/>
          <a:ln/>
        </p:spPr>
        <p:txBody>
          <a:bodyPr wrap="square" lIns="0" tIns="0" rIns="0" bIns="0" rtlCol="0" anchor="ctr">
            <a:noAutofit/>
          </a:bodyPr>
          <a:lstStyle/>
          <a:p>
            <a:pPr marL="0" indent="0" algn="ctr">
              <a:buNone/>
            </a:pPr>
            <a:r>
              <a:rPr lang="en-US" sz="1600" dirty="0">
                <a:solidFill>
                  <a:srgbClr val="5B5B5B"/>
                </a:solidFill>
                <a:latin typeface="Carlito"/>
                <a:ea typeface="Aptos" pitchFamily="34" charset="-122"/>
                <a:cs typeface="Aptos" pitchFamily="34" charset="-120"/>
              </a:rPr>
              <a:t>errores alta confianza ≥ .80</a:t>
            </a:r>
            <a:endParaRPr lang="en-US" sz="1600" dirty="0">
              <a:latin typeface="Carlito"/>
            </a:endParaRPr>
          </a:p>
        </p:txBody>
      </p:sp>
      <p:sp>
        <p:nvSpPr>
          <p:cNvPr id="8" name="Text 4"/>
          <p:cNvSpPr/>
          <p:nvPr/>
        </p:nvSpPr>
        <p:spPr>
          <a:xfrm>
            <a:off x="3246120" y="5366657"/>
            <a:ext cx="1645920" cy="310896"/>
          </a:xfrm>
          <a:prstGeom prst="rect">
            <a:avLst/>
          </a:prstGeom>
          <a:noFill/>
          <a:ln/>
        </p:spPr>
        <p:txBody>
          <a:bodyPr wrap="square" lIns="0" tIns="0" rIns="0" bIns="0" rtlCol="0" anchor="ctr"/>
          <a:lstStyle/>
          <a:p>
            <a:pPr marL="0" indent="0" algn="ctr">
              <a:buNone/>
            </a:pPr>
            <a:r>
              <a:rPr lang="en-US" sz="2000" b="1" dirty="0">
                <a:solidFill>
                  <a:srgbClr val="B3261E"/>
                </a:solidFill>
                <a:latin typeface="Carlito"/>
                <a:ea typeface="Aptos Display" pitchFamily="34" charset="-122"/>
                <a:cs typeface="Aptos Display" pitchFamily="34" charset="-120"/>
              </a:rPr>
              <a:t>.582</a:t>
            </a:r>
            <a:endParaRPr lang="en-US" sz="2000" dirty="0">
              <a:latin typeface="Carlito"/>
            </a:endParaRPr>
          </a:p>
        </p:txBody>
      </p:sp>
      <p:sp>
        <p:nvSpPr>
          <p:cNvPr id="9" name="Text 5"/>
          <p:cNvSpPr/>
          <p:nvPr/>
        </p:nvSpPr>
        <p:spPr>
          <a:xfrm>
            <a:off x="3246120" y="5727409"/>
            <a:ext cx="1645920" cy="237744"/>
          </a:xfrm>
          <a:prstGeom prst="rect">
            <a:avLst/>
          </a:prstGeom>
          <a:noFill/>
          <a:ln/>
        </p:spPr>
        <p:txBody>
          <a:bodyPr wrap="square" lIns="0" tIns="0" rIns="0" bIns="0" rtlCol="0" anchor="ctr">
            <a:noAutofit/>
          </a:bodyPr>
          <a:lstStyle/>
          <a:p>
            <a:pPr marL="0" indent="0" algn="ctr">
              <a:buNone/>
            </a:pPr>
            <a:r>
              <a:rPr lang="en-US" sz="1600" dirty="0">
                <a:solidFill>
                  <a:srgbClr val="5B5B5B"/>
                </a:solidFill>
                <a:latin typeface="Carlito"/>
                <a:ea typeface="Aptos" pitchFamily="34" charset="-122"/>
                <a:cs typeface="Aptos" pitchFamily="34" charset="-120"/>
              </a:rPr>
              <a:t>gap legítimo</a:t>
            </a:r>
            <a:endParaRPr lang="en-US" sz="1600" dirty="0">
              <a:latin typeface="Carlito"/>
            </a:endParaRPr>
          </a:p>
        </p:txBody>
      </p:sp>
      <p:sp>
        <p:nvSpPr>
          <p:cNvPr id="10" name="Text 6"/>
          <p:cNvSpPr/>
          <p:nvPr/>
        </p:nvSpPr>
        <p:spPr>
          <a:xfrm>
            <a:off x="5212080" y="5366657"/>
            <a:ext cx="1645920" cy="310896"/>
          </a:xfrm>
          <a:prstGeom prst="rect">
            <a:avLst/>
          </a:prstGeom>
          <a:noFill/>
          <a:ln/>
        </p:spPr>
        <p:txBody>
          <a:bodyPr wrap="square" lIns="0" tIns="0" rIns="0" bIns="0" rtlCol="0" anchor="ctr"/>
          <a:lstStyle/>
          <a:p>
            <a:pPr marL="0" indent="0" algn="ctr">
              <a:buNone/>
            </a:pPr>
            <a:r>
              <a:rPr lang="en-US" sz="2000" b="1" dirty="0">
                <a:solidFill>
                  <a:srgbClr val="B3261E"/>
                </a:solidFill>
                <a:latin typeface="Carlito"/>
                <a:ea typeface="Aptos Display" pitchFamily="34" charset="-122"/>
                <a:cs typeface="Aptos Display" pitchFamily="34" charset="-120"/>
              </a:rPr>
              <a:t>.374</a:t>
            </a:r>
            <a:endParaRPr lang="en-US" sz="2000" dirty="0">
              <a:latin typeface="Carlito"/>
            </a:endParaRPr>
          </a:p>
        </p:txBody>
      </p:sp>
      <p:sp>
        <p:nvSpPr>
          <p:cNvPr id="11" name="Text 7"/>
          <p:cNvSpPr/>
          <p:nvPr/>
        </p:nvSpPr>
        <p:spPr>
          <a:xfrm>
            <a:off x="5212080" y="5751534"/>
            <a:ext cx="1645920" cy="237744"/>
          </a:xfrm>
          <a:prstGeom prst="rect">
            <a:avLst/>
          </a:prstGeom>
          <a:noFill/>
          <a:ln/>
        </p:spPr>
        <p:txBody>
          <a:bodyPr wrap="square" lIns="0" tIns="0" rIns="0" bIns="0" rtlCol="0" anchor="ctr">
            <a:noAutofit/>
          </a:bodyPr>
          <a:lstStyle/>
          <a:p>
            <a:pPr marL="0" indent="0" algn="ctr">
              <a:buNone/>
            </a:pPr>
            <a:r>
              <a:rPr lang="en-US" sz="1600" dirty="0">
                <a:solidFill>
                  <a:srgbClr val="5B5B5B"/>
                </a:solidFill>
                <a:latin typeface="Carlito"/>
                <a:ea typeface="Aptos" pitchFamily="34" charset="-122"/>
                <a:cs typeface="Aptos" pitchFamily="34" charset="-120"/>
              </a:rPr>
              <a:t>gap entidad/servicio</a:t>
            </a:r>
            <a:endParaRPr lang="en-US" sz="1600" dirty="0">
              <a:latin typeface="Carlito"/>
            </a:endParaRPr>
          </a:p>
        </p:txBody>
      </p:sp>
      <p:sp>
        <p:nvSpPr>
          <p:cNvPr id="12" name="Text 8"/>
          <p:cNvSpPr/>
          <p:nvPr/>
        </p:nvSpPr>
        <p:spPr>
          <a:xfrm>
            <a:off x="7315200" y="5485529"/>
            <a:ext cx="4789714" cy="457200"/>
          </a:xfrm>
          <a:prstGeom prst="rect">
            <a:avLst/>
          </a:prstGeom>
          <a:noFill/>
          <a:ln/>
        </p:spPr>
        <p:txBody>
          <a:bodyPr wrap="square" lIns="381" tIns="381" rIns="381" bIns="381" rtlCol="0" anchor="ctr"/>
          <a:lstStyle/>
          <a:p>
            <a:pPr marL="0" indent="0">
              <a:buNone/>
            </a:pPr>
            <a:r>
              <a:rPr lang="en-US" sz="1600" dirty="0">
                <a:solidFill>
                  <a:srgbClr val="1B1B1B"/>
                </a:solidFill>
                <a:latin typeface="Carlito"/>
              </a:rPr>
              <a:t>Principales fronteras: legítimo ↔ entidad/servicio, financiera ↔ entidad/servicio, cupo ↔ empleo.</a:t>
            </a:r>
            <a:endParaRPr lang="en-US" sz="1600" dirty="0">
              <a:latin typeface="Carlito"/>
            </a:endParaRPr>
          </a:p>
        </p:txBody>
      </p:sp>
      <p:sp>
        <p:nvSpPr>
          <p:cNvPr id="13" name="Shape 9"/>
          <p:cNvSpPr/>
          <p:nvPr/>
        </p:nvSpPr>
        <p:spPr>
          <a:xfrm>
            <a:off x="502920" y="6492240"/>
            <a:ext cx="11155680" cy="0"/>
          </a:xfrm>
          <a:prstGeom prst="line">
            <a:avLst/>
          </a:prstGeom>
          <a:noFill/>
          <a:ln w="7620">
            <a:solidFill>
              <a:srgbClr val="7A0019">
                <a:alpha val="45000"/>
              </a:srgbClr>
            </a:solidFill>
            <a:prstDash val="solid"/>
          </a:ln>
        </p:spPr>
        <p:txBody>
          <a:bodyPr/>
          <a:lstStyle/>
          <a:p>
            <a:endParaRPr lang="es-PE" sz="1400"/>
          </a:p>
        </p:txBody>
      </p:sp>
      <p:sp>
        <p:nvSpPr>
          <p:cNvPr id="15" name="Text 11"/>
          <p:cNvSpPr/>
          <p:nvPr/>
        </p:nvSpPr>
        <p:spPr>
          <a:xfrm>
            <a:off x="11320272" y="6537960"/>
            <a:ext cx="365760" cy="182880"/>
          </a:xfrm>
          <a:prstGeom prst="rect">
            <a:avLst/>
          </a:prstGeom>
          <a:noFill/>
          <a:ln/>
        </p:spPr>
        <p:txBody>
          <a:bodyPr wrap="square" lIns="0" tIns="0" rIns="0" bIns="0" rtlCol="0" anchor="ctr"/>
          <a:lstStyle/>
          <a:p>
            <a:pPr marL="0" indent="0" algn="r">
              <a:buNone/>
            </a:pPr>
            <a:r>
              <a:rPr lang="en-US" sz="1400" dirty="0">
                <a:solidFill>
                  <a:srgbClr val="5B5B5B"/>
                </a:solidFill>
                <a:latin typeface="Aptos" pitchFamily="34" charset="0"/>
                <a:ea typeface="Aptos" pitchFamily="34" charset="-122"/>
                <a:cs typeface="Aptos" pitchFamily="34" charset="-120"/>
              </a:rPr>
              <a:t>09</a:t>
            </a:r>
            <a:endParaRPr lang="en-US" sz="140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0">
  <p:cSld name="Slide 10">
    <p:spTree>
      <p:nvGrpSpPr>
        <p:cNvPr id="1" name=""/>
        <p:cNvGrpSpPr/>
        <p:nvPr/>
      </p:nvGrpSpPr>
      <p:grpSpPr>
        <a:xfrm>
          <a:off x="0" y="0"/>
          <a:ext cx="0" cy="0"/>
          <a:chOff x="0" y="0"/>
          <a:chExt cx="0" cy="0"/>
        </a:xfrm>
      </p:grpSpPr>
      <p:sp>
        <p:nvSpPr>
          <p:cNvPr id="2" name="Text 0"/>
          <p:cNvSpPr/>
          <p:nvPr/>
        </p:nvSpPr>
        <p:spPr>
          <a:xfrm>
            <a:off x="502920" y="228600"/>
            <a:ext cx="10607040" cy="365760"/>
          </a:xfrm>
          <a:prstGeom prst="rect">
            <a:avLst/>
          </a:prstGeom>
          <a:noFill/>
          <a:ln/>
        </p:spPr>
        <p:txBody>
          <a:bodyPr wrap="square" lIns="0" tIns="0" rIns="0" bIns="0" rtlCol="0" anchor="ctr"/>
          <a:lstStyle/>
          <a:p>
            <a:pPr marL="0" indent="0">
              <a:buNone/>
            </a:pPr>
            <a:r>
              <a:rPr lang="en-US" sz="4000" b="1" dirty="0">
                <a:solidFill>
                  <a:srgbClr val="7A0019"/>
                </a:solidFill>
                <a:latin typeface="Carlito"/>
                <a:ea typeface="Aptos Display" pitchFamily="34" charset="-122"/>
                <a:cs typeface="Aptos Display" pitchFamily="34" charset="-120"/>
              </a:rPr>
              <a:t>Revisión humana y robustez</a:t>
            </a:r>
            <a:endParaRPr lang="en-US" sz="4000" dirty="0">
              <a:latin typeface="Carlito"/>
            </a:endParaRPr>
          </a:p>
        </p:txBody>
      </p:sp>
      <p:sp>
        <p:nvSpPr>
          <p:cNvPr id="3" name="Text 1"/>
          <p:cNvSpPr/>
          <p:nvPr/>
        </p:nvSpPr>
        <p:spPr>
          <a:xfrm>
            <a:off x="530352" y="788082"/>
            <a:ext cx="10607040" cy="228600"/>
          </a:xfrm>
          <a:prstGeom prst="rect">
            <a:avLst/>
          </a:prstGeom>
          <a:noFill/>
          <a:ln/>
        </p:spPr>
        <p:txBody>
          <a:bodyPr wrap="square" lIns="0" tIns="0" rIns="0" bIns="0" rtlCol="0" anchor="ctr"/>
          <a:lstStyle/>
          <a:p>
            <a:pPr marL="0" indent="0">
              <a:buNone/>
            </a:pPr>
            <a:r>
              <a:rPr lang="en-US" sz="2000" dirty="0">
                <a:solidFill>
                  <a:srgbClr val="5B5B5B"/>
                </a:solidFill>
                <a:latin typeface="Carlito"/>
                <a:ea typeface="Aptos" pitchFamily="34" charset="-122"/>
                <a:cs typeface="Aptos" pitchFamily="34" charset="-120"/>
              </a:rPr>
              <a:t>El umbral permite controlar el trade-off entre automatización y precisión</a:t>
            </a:r>
            <a:endParaRPr lang="en-US" sz="2000" dirty="0">
              <a:latin typeface="Carlito"/>
            </a:endParaRPr>
          </a:p>
        </p:txBody>
      </p:sp>
      <p:pic>
        <p:nvPicPr>
          <p:cNvPr id="4" name="Image 0" descr="/mnt/data/colab_figs_v7/cell68_1_21_1_Gráficos___cobertura_y_precisión_según_umbral.png"/>
          <p:cNvPicPr>
            <a:picLocks noChangeAspect="1"/>
          </p:cNvPicPr>
          <p:nvPr/>
        </p:nvPicPr>
        <p:blipFill>
          <a:blip r:embed="rId3"/>
          <a:stretch>
            <a:fillRect/>
          </a:stretch>
        </p:blipFill>
        <p:spPr>
          <a:xfrm>
            <a:off x="797301" y="1147572"/>
            <a:ext cx="4983480" cy="3091020"/>
          </a:xfrm>
          <a:prstGeom prst="rect">
            <a:avLst/>
          </a:prstGeom>
        </p:spPr>
      </p:pic>
      <p:pic>
        <p:nvPicPr>
          <p:cNvPr id="5" name="Image 1" descr="/mnt/data/colab_figs_v7/cell68_2_21_1_Gráficos___cobertura_y_precisión_según_umbral.png"/>
          <p:cNvPicPr>
            <a:picLocks noChangeAspect="1"/>
          </p:cNvPicPr>
          <p:nvPr/>
        </p:nvPicPr>
        <p:blipFill>
          <a:blip r:embed="rId4"/>
          <a:stretch>
            <a:fillRect/>
          </a:stretch>
        </p:blipFill>
        <p:spPr>
          <a:xfrm>
            <a:off x="6411221" y="1110822"/>
            <a:ext cx="5359411" cy="3324192"/>
          </a:xfrm>
          <a:prstGeom prst="rect">
            <a:avLst/>
          </a:prstGeom>
        </p:spPr>
      </p:pic>
      <p:graphicFrame>
        <p:nvGraphicFramePr>
          <p:cNvPr id="11" name="Table 0"/>
          <p:cNvGraphicFramePr>
            <a:graphicFrameLocks noGrp="1"/>
          </p:cNvGraphicFramePr>
          <p:nvPr>
            <p:extLst>
              <p:ext uri="{D42A27DB-BD31-4B8C-83A1-F6EECF244321}">
                <p14:modId xmlns:p14="http://schemas.microsoft.com/office/powerpoint/2010/main" val="3007652965"/>
              </p:ext>
            </p:extLst>
          </p:nvPr>
        </p:nvGraphicFramePr>
        <p:xfrm>
          <a:off x="931349" y="4447032"/>
          <a:ext cx="5295279" cy="1755648"/>
        </p:xfrm>
        <a:graphic>
          <a:graphicData uri="http://schemas.openxmlformats.org/drawingml/2006/table">
            <a:tbl>
              <a:tblPr/>
              <a:tblGrid>
                <a:gridCol w="945586">
                  <a:extLst>
                    <a:ext uri="{9D8B030D-6E8A-4147-A177-3AD203B41FA5}">
                      <a16:colId xmlns:a16="http://schemas.microsoft.com/office/drawing/2014/main" val="20000"/>
                    </a:ext>
                  </a:extLst>
                </a:gridCol>
                <a:gridCol w="1181982">
                  <a:extLst>
                    <a:ext uri="{9D8B030D-6E8A-4147-A177-3AD203B41FA5}">
                      <a16:colId xmlns:a16="http://schemas.microsoft.com/office/drawing/2014/main" val="20001"/>
                    </a:ext>
                  </a:extLst>
                </a:gridCol>
                <a:gridCol w="1560216">
                  <a:extLst>
                    <a:ext uri="{9D8B030D-6E8A-4147-A177-3AD203B41FA5}">
                      <a16:colId xmlns:a16="http://schemas.microsoft.com/office/drawing/2014/main" val="20002"/>
                    </a:ext>
                  </a:extLst>
                </a:gridCol>
                <a:gridCol w="1607495">
                  <a:extLst>
                    <a:ext uri="{9D8B030D-6E8A-4147-A177-3AD203B41FA5}">
                      <a16:colId xmlns:a16="http://schemas.microsoft.com/office/drawing/2014/main" val="20003"/>
                    </a:ext>
                  </a:extLst>
                </a:gridCol>
              </a:tblGrid>
              <a:tr h="308610">
                <a:tc>
                  <a:txBody>
                    <a:bodyPr/>
                    <a:lstStyle/>
                    <a:p>
                      <a:pPr marL="0" indent="0">
                        <a:buNone/>
                      </a:pPr>
                      <a:r>
                        <a:rPr lang="en-US" sz="1600" b="1" dirty="0">
                          <a:solidFill>
                            <a:srgbClr val="FFFFFF"/>
                          </a:solidFill>
                          <a:latin typeface="Carlito"/>
                          <a:ea typeface="Aptos" pitchFamily="34" charset="-122"/>
                          <a:cs typeface="Aptos" pitchFamily="34" charset="-120"/>
                        </a:rPr>
                        <a:t>Umbral</a:t>
                      </a:r>
                      <a:endParaRPr lang="en-US" sz="16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7A0019"/>
                    </a:solidFill>
                  </a:tcPr>
                </a:tc>
                <a:tc>
                  <a:txBody>
                    <a:bodyPr/>
                    <a:lstStyle/>
                    <a:p>
                      <a:pPr marL="0" indent="0">
                        <a:buNone/>
                      </a:pPr>
                      <a:r>
                        <a:rPr lang="en-US" sz="1600" b="1" dirty="0">
                          <a:solidFill>
                            <a:srgbClr val="FFFFFF"/>
                          </a:solidFill>
                          <a:latin typeface="Carlito"/>
                          <a:ea typeface="Aptos" pitchFamily="34" charset="-122"/>
                          <a:cs typeface="Aptos" pitchFamily="34" charset="-120"/>
                        </a:rPr>
                        <a:t>Cobertura</a:t>
                      </a:r>
                      <a:endParaRPr lang="en-US" sz="16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7A0019"/>
                    </a:solidFill>
                  </a:tcPr>
                </a:tc>
                <a:tc>
                  <a:txBody>
                    <a:bodyPr/>
                    <a:lstStyle/>
                    <a:p>
                      <a:pPr marL="0" indent="0">
                        <a:buNone/>
                      </a:pPr>
                      <a:r>
                        <a:rPr lang="en-US" sz="1600" b="1" dirty="0">
                          <a:solidFill>
                            <a:srgbClr val="FFFFFF"/>
                          </a:solidFill>
                          <a:latin typeface="Carlito"/>
                          <a:ea typeface="Aptos" pitchFamily="34" charset="-122"/>
                          <a:cs typeface="Aptos" pitchFamily="34" charset="-120"/>
                        </a:rPr>
                        <a:t>Accuracy aceptada</a:t>
                      </a:r>
                      <a:endParaRPr lang="en-US" sz="16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7A0019"/>
                    </a:solidFill>
                  </a:tcPr>
                </a:tc>
                <a:tc>
                  <a:txBody>
                    <a:bodyPr/>
                    <a:lstStyle/>
                    <a:p>
                      <a:pPr marL="0" indent="0">
                        <a:buNone/>
                      </a:pPr>
                      <a:r>
                        <a:rPr lang="en-US" sz="1600" b="1" dirty="0">
                          <a:solidFill>
                            <a:srgbClr val="FFFFFF"/>
                          </a:solidFill>
                          <a:latin typeface="Carlito"/>
                          <a:ea typeface="Aptos" pitchFamily="34" charset="-122"/>
                          <a:cs typeface="Aptos" pitchFamily="34" charset="-120"/>
                        </a:rPr>
                        <a:t>Uso recomendado</a:t>
                      </a:r>
                      <a:endParaRPr lang="en-US" sz="16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7A0019"/>
                    </a:solidFill>
                  </a:tcPr>
                </a:tc>
                <a:extLst>
                  <a:ext uri="{0D108BD9-81ED-4DB2-BD59-A6C34878D82A}">
                    <a16:rowId xmlns:a16="http://schemas.microsoft.com/office/drawing/2014/main" val="10000"/>
                  </a:ext>
                </a:extLst>
              </a:tr>
              <a:tr h="308610">
                <a:tc>
                  <a:txBody>
                    <a:bodyPr/>
                    <a:lstStyle/>
                    <a:p>
                      <a:pPr marL="0" indent="0">
                        <a:buNone/>
                      </a:pPr>
                      <a:r>
                        <a:rPr lang="en-US" sz="1600" dirty="0">
                          <a:solidFill>
                            <a:srgbClr val="1B1B1B"/>
                          </a:solidFill>
                          <a:latin typeface="Carlito"/>
                          <a:ea typeface="Aptos" pitchFamily="34" charset="-122"/>
                          <a:cs typeface="Aptos" pitchFamily="34" charset="-120"/>
                        </a:rPr>
                        <a:t>0.75</a:t>
                      </a:r>
                      <a:endParaRPr lang="en-US" sz="16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tc>
                  <a:txBody>
                    <a:bodyPr/>
                    <a:lstStyle/>
                    <a:p>
                      <a:pPr marL="0" indent="0">
                        <a:buNone/>
                      </a:pPr>
                      <a:r>
                        <a:rPr lang="en-US" sz="1600" dirty="0">
                          <a:solidFill>
                            <a:srgbClr val="1B1B1B"/>
                          </a:solidFill>
                          <a:latin typeface="Carlito"/>
                          <a:ea typeface="Aptos" pitchFamily="34" charset="-122"/>
                          <a:cs typeface="Aptos" pitchFamily="34" charset="-120"/>
                        </a:rPr>
                        <a:t>90.8%</a:t>
                      </a:r>
                      <a:endParaRPr lang="en-US" sz="16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tc>
                  <a:txBody>
                    <a:bodyPr/>
                    <a:lstStyle/>
                    <a:p>
                      <a:pPr marL="0" indent="0">
                        <a:buNone/>
                      </a:pPr>
                      <a:r>
                        <a:rPr lang="en-US" sz="1600" dirty="0">
                          <a:solidFill>
                            <a:srgbClr val="1B1B1B"/>
                          </a:solidFill>
                          <a:latin typeface="Carlito"/>
                          <a:ea typeface="Aptos" pitchFamily="34" charset="-122"/>
                          <a:cs typeface="Aptos" pitchFamily="34" charset="-120"/>
                        </a:rPr>
                        <a:t>83.2%</a:t>
                      </a:r>
                      <a:endParaRPr lang="en-US" sz="16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tc>
                  <a:txBody>
                    <a:bodyPr/>
                    <a:lstStyle/>
                    <a:p>
                      <a:pPr marL="0" indent="0">
                        <a:buNone/>
                      </a:pPr>
                      <a:r>
                        <a:rPr lang="en-US" sz="1600" dirty="0">
                          <a:solidFill>
                            <a:srgbClr val="1B1B1B"/>
                          </a:solidFill>
                          <a:latin typeface="Carlito"/>
                          <a:ea typeface="Aptos" pitchFamily="34" charset="-122"/>
                          <a:cs typeface="Aptos" pitchFamily="34" charset="-120"/>
                        </a:rPr>
                        <a:t>Alta automatización</a:t>
                      </a:r>
                      <a:endParaRPr lang="en-US" sz="16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10001"/>
                  </a:ext>
                </a:extLst>
              </a:tr>
              <a:tr h="308610">
                <a:tc>
                  <a:txBody>
                    <a:bodyPr/>
                    <a:lstStyle/>
                    <a:p>
                      <a:pPr marL="0" indent="0">
                        <a:buNone/>
                      </a:pPr>
                      <a:r>
                        <a:rPr lang="en-US" sz="1600" dirty="0">
                          <a:solidFill>
                            <a:srgbClr val="1B1B1B"/>
                          </a:solidFill>
                          <a:latin typeface="Carlito"/>
                          <a:ea typeface="Aptos" pitchFamily="34" charset="-122"/>
                          <a:cs typeface="Aptos" pitchFamily="34" charset="-120"/>
                        </a:rPr>
                        <a:t>0.90</a:t>
                      </a:r>
                      <a:endParaRPr lang="en-US" sz="16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tc>
                  <a:txBody>
                    <a:bodyPr/>
                    <a:lstStyle/>
                    <a:p>
                      <a:pPr marL="0" indent="0">
                        <a:buNone/>
                      </a:pPr>
                      <a:r>
                        <a:rPr lang="en-US" sz="1600" dirty="0">
                          <a:solidFill>
                            <a:srgbClr val="1B1B1B"/>
                          </a:solidFill>
                          <a:latin typeface="Carlito"/>
                          <a:ea typeface="Aptos" pitchFamily="34" charset="-122"/>
                          <a:cs typeface="Aptos" pitchFamily="34" charset="-120"/>
                        </a:rPr>
                        <a:t>81.3%</a:t>
                      </a:r>
                      <a:endParaRPr lang="en-US" sz="16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tc>
                  <a:txBody>
                    <a:bodyPr/>
                    <a:lstStyle/>
                    <a:p>
                      <a:pPr marL="0" indent="0">
                        <a:buNone/>
                      </a:pPr>
                      <a:r>
                        <a:rPr lang="en-US" sz="1600" dirty="0">
                          <a:solidFill>
                            <a:srgbClr val="1B1B1B"/>
                          </a:solidFill>
                          <a:latin typeface="Carlito"/>
                          <a:ea typeface="Aptos" pitchFamily="34" charset="-122"/>
                          <a:cs typeface="Aptos" pitchFamily="34" charset="-120"/>
                        </a:rPr>
                        <a:t>87.6%</a:t>
                      </a:r>
                      <a:endParaRPr lang="en-US" sz="16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tc>
                  <a:txBody>
                    <a:bodyPr/>
                    <a:lstStyle/>
                    <a:p>
                      <a:pPr marL="0" indent="0">
                        <a:buNone/>
                      </a:pPr>
                      <a:r>
                        <a:rPr lang="en-US" sz="1600" dirty="0">
                          <a:solidFill>
                            <a:srgbClr val="1B1B1B"/>
                          </a:solidFill>
                          <a:latin typeface="Carlito"/>
                          <a:ea typeface="Aptos" pitchFamily="34" charset="-122"/>
                          <a:cs typeface="Aptos" pitchFamily="34" charset="-120"/>
                        </a:rPr>
                        <a:t>Balance operativo</a:t>
                      </a:r>
                      <a:endParaRPr lang="en-US" sz="16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308610">
                <a:tc>
                  <a:txBody>
                    <a:bodyPr/>
                    <a:lstStyle/>
                    <a:p>
                      <a:pPr marL="0" indent="0">
                        <a:buNone/>
                      </a:pPr>
                      <a:r>
                        <a:rPr lang="en-US" sz="1600" dirty="0">
                          <a:solidFill>
                            <a:srgbClr val="1B1B1B"/>
                          </a:solidFill>
                          <a:latin typeface="Carlito"/>
                          <a:ea typeface="Aptos" pitchFamily="34" charset="-122"/>
                          <a:cs typeface="Aptos" pitchFamily="34" charset="-120"/>
                        </a:rPr>
                        <a:t>0.95</a:t>
                      </a:r>
                      <a:endParaRPr lang="en-US" sz="16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tc>
                  <a:txBody>
                    <a:bodyPr/>
                    <a:lstStyle/>
                    <a:p>
                      <a:pPr marL="0" indent="0">
                        <a:buNone/>
                      </a:pPr>
                      <a:r>
                        <a:rPr lang="en-US" sz="1600" dirty="0">
                          <a:solidFill>
                            <a:srgbClr val="1B1B1B"/>
                          </a:solidFill>
                          <a:latin typeface="Carlito"/>
                          <a:ea typeface="Aptos" pitchFamily="34" charset="-122"/>
                          <a:cs typeface="Aptos" pitchFamily="34" charset="-120"/>
                        </a:rPr>
                        <a:t>61.7%</a:t>
                      </a:r>
                      <a:endParaRPr lang="en-US" sz="16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tc>
                  <a:txBody>
                    <a:bodyPr/>
                    <a:lstStyle/>
                    <a:p>
                      <a:pPr marL="0" indent="0">
                        <a:buNone/>
                      </a:pPr>
                      <a:r>
                        <a:rPr lang="en-US" sz="1600" dirty="0">
                          <a:solidFill>
                            <a:srgbClr val="1B1B1B"/>
                          </a:solidFill>
                          <a:latin typeface="Carlito"/>
                          <a:ea typeface="Aptos" pitchFamily="34" charset="-122"/>
                          <a:cs typeface="Aptos" pitchFamily="34" charset="-120"/>
                        </a:rPr>
                        <a:t>95.4%</a:t>
                      </a:r>
                      <a:endParaRPr lang="en-US" sz="16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tc>
                  <a:txBody>
                    <a:bodyPr/>
                    <a:lstStyle/>
                    <a:p>
                      <a:pPr marL="0" indent="0">
                        <a:buNone/>
                      </a:pPr>
                      <a:r>
                        <a:rPr lang="en-US" sz="1600" dirty="0">
                          <a:solidFill>
                            <a:srgbClr val="1B1B1B"/>
                          </a:solidFill>
                          <a:latin typeface="Carlito"/>
                          <a:ea typeface="Aptos" pitchFamily="34" charset="-122"/>
                          <a:cs typeface="Aptos" pitchFamily="34" charset="-120"/>
                        </a:rPr>
                        <a:t>Alta precisión</a:t>
                      </a:r>
                      <a:endParaRPr lang="en-US" sz="16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10003"/>
                  </a:ext>
                </a:extLst>
              </a:tr>
            </a:tbl>
          </a:graphicData>
        </a:graphic>
      </p:graphicFrame>
      <p:sp>
        <p:nvSpPr>
          <p:cNvPr id="7" name="Text 2"/>
          <p:cNvSpPr/>
          <p:nvPr/>
        </p:nvSpPr>
        <p:spPr>
          <a:xfrm>
            <a:off x="6644640" y="5189220"/>
            <a:ext cx="4572000" cy="685800"/>
          </a:xfrm>
          <a:prstGeom prst="rect">
            <a:avLst/>
          </a:prstGeom>
          <a:noFill/>
          <a:ln/>
        </p:spPr>
        <p:txBody>
          <a:bodyPr wrap="square" lIns="508" tIns="508" rIns="508" bIns="508" rtlCol="0" anchor="ctr">
            <a:noAutofit/>
          </a:bodyPr>
          <a:lstStyle/>
          <a:p>
            <a:pPr marL="0" indent="0">
              <a:buNone/>
            </a:pPr>
            <a:r>
              <a:rPr lang="en-US" sz="2000" dirty="0">
                <a:solidFill>
                  <a:srgbClr val="1B1B1B"/>
                </a:solidFill>
                <a:latin typeface="Carlito"/>
              </a:rPr>
              <a:t>Robustez cualitativa: 5/8 casos correctos. Fallos principales: texto con errores ortográficos, legítimo informal y entidad/servicio.</a:t>
            </a:r>
            <a:endParaRPr lang="en-US" sz="2000" dirty="0">
              <a:latin typeface="Carlito"/>
            </a:endParaRPr>
          </a:p>
        </p:txBody>
      </p:sp>
      <p:sp>
        <p:nvSpPr>
          <p:cNvPr id="8" name="Shape 3"/>
          <p:cNvSpPr/>
          <p:nvPr/>
        </p:nvSpPr>
        <p:spPr>
          <a:xfrm>
            <a:off x="502920" y="6492240"/>
            <a:ext cx="11155680" cy="0"/>
          </a:xfrm>
          <a:prstGeom prst="line">
            <a:avLst/>
          </a:prstGeom>
          <a:noFill/>
          <a:ln w="7620">
            <a:solidFill>
              <a:srgbClr val="7A0019">
                <a:alpha val="45000"/>
              </a:srgbClr>
            </a:solidFill>
            <a:prstDash val="solid"/>
          </a:ln>
        </p:spPr>
        <p:txBody>
          <a:bodyPr/>
          <a:lstStyle/>
          <a:p>
            <a:endParaRPr lang="es-PE" sz="1400"/>
          </a:p>
        </p:txBody>
      </p:sp>
      <p:sp>
        <p:nvSpPr>
          <p:cNvPr id="10" name="Text 5"/>
          <p:cNvSpPr/>
          <p:nvPr/>
        </p:nvSpPr>
        <p:spPr>
          <a:xfrm>
            <a:off x="11320272" y="6537960"/>
            <a:ext cx="365760" cy="182880"/>
          </a:xfrm>
          <a:prstGeom prst="rect">
            <a:avLst/>
          </a:prstGeom>
          <a:noFill/>
          <a:ln/>
        </p:spPr>
        <p:txBody>
          <a:bodyPr wrap="square" lIns="0" tIns="0" rIns="0" bIns="0" rtlCol="0" anchor="ctr"/>
          <a:lstStyle/>
          <a:p>
            <a:pPr marL="0" indent="0" algn="r">
              <a:buNone/>
            </a:pPr>
            <a:r>
              <a:rPr lang="en-US" sz="1400" dirty="0">
                <a:solidFill>
                  <a:srgbClr val="5B5B5B"/>
                </a:solidFill>
                <a:latin typeface="Aptos" pitchFamily="34" charset="0"/>
                <a:ea typeface="Aptos" pitchFamily="34" charset="-122"/>
                <a:cs typeface="Aptos" pitchFamily="34" charset="-120"/>
              </a:rPr>
              <a:t>10</a:t>
            </a:r>
            <a:endParaRPr lang="en-US" sz="14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11">
    <p:spTree>
      <p:nvGrpSpPr>
        <p:cNvPr id="1" name=""/>
        <p:cNvGrpSpPr/>
        <p:nvPr/>
      </p:nvGrpSpPr>
      <p:grpSpPr>
        <a:xfrm>
          <a:off x="0" y="0"/>
          <a:ext cx="0" cy="0"/>
          <a:chOff x="0" y="0"/>
          <a:chExt cx="0" cy="0"/>
        </a:xfrm>
      </p:grpSpPr>
      <p:sp>
        <p:nvSpPr>
          <p:cNvPr id="2" name="Text 0"/>
          <p:cNvSpPr/>
          <p:nvPr/>
        </p:nvSpPr>
        <p:spPr>
          <a:xfrm>
            <a:off x="502920" y="228600"/>
            <a:ext cx="10607040" cy="365760"/>
          </a:xfrm>
          <a:prstGeom prst="rect">
            <a:avLst/>
          </a:prstGeom>
          <a:noFill/>
          <a:ln/>
        </p:spPr>
        <p:txBody>
          <a:bodyPr wrap="square" lIns="0" tIns="0" rIns="0" bIns="0" rtlCol="0" anchor="ctr"/>
          <a:lstStyle/>
          <a:p>
            <a:pPr marL="0" indent="0">
              <a:buNone/>
            </a:pPr>
            <a:r>
              <a:rPr lang="en-US" sz="4000" b="1" dirty="0">
                <a:solidFill>
                  <a:srgbClr val="7A0019"/>
                </a:solidFill>
                <a:latin typeface="Carlito"/>
                <a:ea typeface="Aptos Display" pitchFamily="34" charset="-122"/>
                <a:cs typeface="Aptos Display" pitchFamily="34" charset="-120"/>
              </a:rPr>
              <a:t>Benchmark comparativo de modelos</a:t>
            </a:r>
            <a:endParaRPr lang="en-US" sz="4000" dirty="0">
              <a:latin typeface="Carlito"/>
            </a:endParaRPr>
          </a:p>
        </p:txBody>
      </p:sp>
      <p:sp>
        <p:nvSpPr>
          <p:cNvPr id="3" name="Text 1"/>
          <p:cNvSpPr/>
          <p:nvPr/>
        </p:nvSpPr>
        <p:spPr>
          <a:xfrm>
            <a:off x="502920" y="782889"/>
            <a:ext cx="10607040" cy="228600"/>
          </a:xfrm>
          <a:prstGeom prst="rect">
            <a:avLst/>
          </a:prstGeom>
          <a:noFill/>
          <a:ln/>
        </p:spPr>
        <p:txBody>
          <a:bodyPr wrap="square" lIns="0" tIns="0" rIns="0" bIns="0" rtlCol="0" anchor="ctr"/>
          <a:lstStyle/>
          <a:p>
            <a:pPr marL="0" indent="0">
              <a:buNone/>
            </a:pPr>
            <a:r>
              <a:rPr lang="en-US" sz="2000" dirty="0">
                <a:solidFill>
                  <a:srgbClr val="5B5B5B"/>
                </a:solidFill>
                <a:latin typeface="Carlito"/>
                <a:ea typeface="Aptos" pitchFamily="34" charset="-122"/>
                <a:cs typeface="Aptos" pitchFamily="34" charset="-120"/>
              </a:rPr>
              <a:t>BETO cased lidera el test interno; XLM-R lidera el externo sintético</a:t>
            </a:r>
            <a:endParaRPr lang="en-US" sz="2000" dirty="0">
              <a:latin typeface="Carlito"/>
            </a:endParaRPr>
          </a:p>
        </p:txBody>
      </p:sp>
      <p:pic>
        <p:nvPicPr>
          <p:cNvPr id="4" name="Image 0" descr="/mnt/data/colab_figs_v7/cell80_1_25__Benchmark_comparativo_de_Transformers_y_datasets_externo.png"/>
          <p:cNvPicPr>
            <a:picLocks noChangeAspect="1"/>
          </p:cNvPicPr>
          <p:nvPr/>
        </p:nvPicPr>
        <p:blipFill>
          <a:blip r:embed="rId3"/>
          <a:stretch>
            <a:fillRect/>
          </a:stretch>
        </p:blipFill>
        <p:spPr>
          <a:xfrm>
            <a:off x="0" y="1463756"/>
            <a:ext cx="4308565" cy="2134679"/>
          </a:xfrm>
          <a:prstGeom prst="rect">
            <a:avLst/>
          </a:prstGeom>
        </p:spPr>
      </p:pic>
      <p:pic>
        <p:nvPicPr>
          <p:cNvPr id="5" name="Image 1" descr="/mnt/data/colab_figs_v7/cell80_2_25__Benchmark_comparativo_de_Transformers_y_datasets_externo.png"/>
          <p:cNvPicPr>
            <a:picLocks noChangeAspect="1"/>
          </p:cNvPicPr>
          <p:nvPr/>
        </p:nvPicPr>
        <p:blipFill>
          <a:blip r:embed="rId4"/>
          <a:stretch>
            <a:fillRect/>
          </a:stretch>
        </p:blipFill>
        <p:spPr>
          <a:xfrm>
            <a:off x="4308565" y="1554075"/>
            <a:ext cx="4126269" cy="2044360"/>
          </a:xfrm>
          <a:prstGeom prst="rect">
            <a:avLst/>
          </a:prstGeom>
        </p:spPr>
      </p:pic>
      <p:pic>
        <p:nvPicPr>
          <p:cNvPr id="6" name="Image 2" descr="/mnt/data/colab_figs_v7/cell80_3_25__Benchmark_comparativo_de_Transformers_y_datasets_externo.png"/>
          <p:cNvPicPr>
            <a:picLocks noChangeAspect="1"/>
          </p:cNvPicPr>
          <p:nvPr/>
        </p:nvPicPr>
        <p:blipFill>
          <a:blip r:embed="rId5"/>
          <a:stretch>
            <a:fillRect/>
          </a:stretch>
        </p:blipFill>
        <p:spPr>
          <a:xfrm>
            <a:off x="8602982" y="1742565"/>
            <a:ext cx="3589018" cy="1778179"/>
          </a:xfrm>
          <a:prstGeom prst="rect">
            <a:avLst/>
          </a:prstGeom>
        </p:spPr>
      </p:pic>
      <p:graphicFrame>
        <p:nvGraphicFramePr>
          <p:cNvPr id="12" name="Table 0"/>
          <p:cNvGraphicFramePr>
            <a:graphicFrameLocks noGrp="1"/>
          </p:cNvGraphicFramePr>
          <p:nvPr>
            <p:extLst>
              <p:ext uri="{D42A27DB-BD31-4B8C-83A1-F6EECF244321}">
                <p14:modId xmlns:p14="http://schemas.microsoft.com/office/powerpoint/2010/main" val="684464702"/>
              </p:ext>
            </p:extLst>
          </p:nvPr>
        </p:nvGraphicFramePr>
        <p:xfrm>
          <a:off x="749808" y="4214977"/>
          <a:ext cx="6629400" cy="1584960"/>
        </p:xfrm>
        <a:graphic>
          <a:graphicData uri="http://schemas.openxmlformats.org/drawingml/2006/table">
            <a:tbl>
              <a:tblPr/>
              <a:tblGrid>
                <a:gridCol w="1554480">
                  <a:extLst>
                    <a:ext uri="{9D8B030D-6E8A-4147-A177-3AD203B41FA5}">
                      <a16:colId xmlns:a16="http://schemas.microsoft.com/office/drawing/2014/main" val="20000"/>
                    </a:ext>
                  </a:extLst>
                </a:gridCol>
                <a:gridCol w="914400">
                  <a:extLst>
                    <a:ext uri="{9D8B030D-6E8A-4147-A177-3AD203B41FA5}">
                      <a16:colId xmlns:a16="http://schemas.microsoft.com/office/drawing/2014/main" val="20001"/>
                    </a:ext>
                  </a:extLst>
                </a:gridCol>
                <a:gridCol w="1097280">
                  <a:extLst>
                    <a:ext uri="{9D8B030D-6E8A-4147-A177-3AD203B41FA5}">
                      <a16:colId xmlns:a16="http://schemas.microsoft.com/office/drawing/2014/main" val="20002"/>
                    </a:ext>
                  </a:extLst>
                </a:gridCol>
                <a:gridCol w="914400">
                  <a:extLst>
                    <a:ext uri="{9D8B030D-6E8A-4147-A177-3AD203B41FA5}">
                      <a16:colId xmlns:a16="http://schemas.microsoft.com/office/drawing/2014/main" val="20003"/>
                    </a:ext>
                  </a:extLst>
                </a:gridCol>
                <a:gridCol w="1234440">
                  <a:extLst>
                    <a:ext uri="{9D8B030D-6E8A-4147-A177-3AD203B41FA5}">
                      <a16:colId xmlns:a16="http://schemas.microsoft.com/office/drawing/2014/main" val="20004"/>
                    </a:ext>
                  </a:extLst>
                </a:gridCol>
                <a:gridCol w="914400">
                  <a:extLst>
                    <a:ext uri="{9D8B030D-6E8A-4147-A177-3AD203B41FA5}">
                      <a16:colId xmlns:a16="http://schemas.microsoft.com/office/drawing/2014/main" val="20005"/>
                    </a:ext>
                  </a:extLst>
                </a:gridCol>
              </a:tblGrid>
              <a:tr h="301752">
                <a:tc>
                  <a:txBody>
                    <a:bodyPr/>
                    <a:lstStyle/>
                    <a:p>
                      <a:pPr marL="0" indent="0">
                        <a:buNone/>
                      </a:pPr>
                      <a:r>
                        <a:rPr lang="en-US" sz="1600" b="1" dirty="0">
                          <a:solidFill>
                            <a:srgbClr val="FFFFFF"/>
                          </a:solidFill>
                          <a:latin typeface="Carlito"/>
                          <a:ea typeface="Aptos" pitchFamily="34" charset="-122"/>
                          <a:cs typeface="Aptos" pitchFamily="34" charset="-120"/>
                        </a:rPr>
                        <a:t>Modelo</a:t>
                      </a:r>
                      <a:endParaRPr lang="en-US" sz="16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7A0019"/>
                    </a:solidFill>
                  </a:tcPr>
                </a:tc>
                <a:tc>
                  <a:txBody>
                    <a:bodyPr/>
                    <a:lstStyle/>
                    <a:p>
                      <a:pPr marL="0" indent="0">
                        <a:buNone/>
                      </a:pPr>
                      <a:r>
                        <a:rPr lang="en-US" sz="1600" b="1" dirty="0">
                          <a:solidFill>
                            <a:srgbClr val="FFFFFF"/>
                          </a:solidFill>
                          <a:latin typeface="Carlito"/>
                          <a:ea typeface="Aptos" pitchFamily="34" charset="-122"/>
                          <a:cs typeface="Aptos" pitchFamily="34" charset="-120"/>
                        </a:rPr>
                        <a:t>Estado</a:t>
                      </a:r>
                      <a:endParaRPr lang="en-US" sz="16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7A0019"/>
                    </a:solidFill>
                  </a:tcPr>
                </a:tc>
                <a:tc>
                  <a:txBody>
                    <a:bodyPr/>
                    <a:lstStyle/>
                    <a:p>
                      <a:pPr marL="0" indent="0">
                        <a:buNone/>
                      </a:pPr>
                      <a:r>
                        <a:rPr lang="en-US" sz="1600" b="1" dirty="0">
                          <a:solidFill>
                            <a:srgbClr val="FFFFFF"/>
                          </a:solidFill>
                          <a:latin typeface="Carlito"/>
                          <a:ea typeface="Aptos" pitchFamily="34" charset="-122"/>
                          <a:cs typeface="Aptos" pitchFamily="34" charset="-120"/>
                        </a:rPr>
                        <a:t>F1 interno</a:t>
                      </a:r>
                      <a:endParaRPr lang="en-US" sz="16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7A0019"/>
                    </a:solidFill>
                  </a:tcPr>
                </a:tc>
                <a:tc>
                  <a:txBody>
                    <a:bodyPr/>
                    <a:lstStyle/>
                    <a:p>
                      <a:pPr marL="0" indent="0">
                        <a:buNone/>
                      </a:pPr>
                      <a:r>
                        <a:rPr lang="en-US" sz="1600" b="1" dirty="0">
                          <a:solidFill>
                            <a:srgbClr val="FFFFFF"/>
                          </a:solidFill>
                          <a:latin typeface="Carlito"/>
                          <a:ea typeface="Aptos" pitchFamily="34" charset="-122"/>
                          <a:cs typeface="Aptos" pitchFamily="34" charset="-120"/>
                        </a:rPr>
                        <a:t>Min F1</a:t>
                      </a:r>
                      <a:endParaRPr lang="en-US" sz="16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7A0019"/>
                    </a:solidFill>
                  </a:tcPr>
                </a:tc>
                <a:tc>
                  <a:txBody>
                    <a:bodyPr/>
                    <a:lstStyle/>
                    <a:p>
                      <a:pPr marL="0" indent="0">
                        <a:buNone/>
                      </a:pPr>
                      <a:r>
                        <a:rPr lang="en-US" sz="1600" b="1" dirty="0">
                          <a:solidFill>
                            <a:srgbClr val="FFFFFF"/>
                          </a:solidFill>
                          <a:latin typeface="Carlito"/>
                          <a:ea typeface="Aptos" pitchFamily="34" charset="-122"/>
                          <a:cs typeface="Aptos" pitchFamily="34" charset="-120"/>
                        </a:rPr>
                        <a:t>F1 sintético</a:t>
                      </a:r>
                      <a:endParaRPr lang="en-US" sz="16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7A0019"/>
                    </a:solidFill>
                  </a:tcPr>
                </a:tc>
                <a:tc>
                  <a:txBody>
                    <a:bodyPr/>
                    <a:lstStyle/>
                    <a:p>
                      <a:pPr marL="0" indent="0">
                        <a:buNone/>
                      </a:pPr>
                      <a:r>
                        <a:rPr lang="en-US" sz="1600" b="1" dirty="0">
                          <a:solidFill>
                            <a:srgbClr val="FFFFFF"/>
                          </a:solidFill>
                          <a:latin typeface="Carlito"/>
                          <a:ea typeface="Aptos" pitchFamily="34" charset="-122"/>
                          <a:cs typeface="Aptos" pitchFamily="34" charset="-120"/>
                        </a:rPr>
                        <a:t>Params</a:t>
                      </a:r>
                      <a:endParaRPr lang="en-US" sz="16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7A0019"/>
                    </a:solidFill>
                  </a:tcPr>
                </a:tc>
                <a:extLst>
                  <a:ext uri="{0D108BD9-81ED-4DB2-BD59-A6C34878D82A}">
                    <a16:rowId xmlns:a16="http://schemas.microsoft.com/office/drawing/2014/main" val="10000"/>
                  </a:ext>
                </a:extLst>
              </a:tr>
              <a:tr h="301752">
                <a:tc>
                  <a:txBody>
                    <a:bodyPr/>
                    <a:lstStyle/>
                    <a:p>
                      <a:pPr marL="0" indent="0">
                        <a:buNone/>
                      </a:pPr>
                      <a:r>
                        <a:rPr lang="en-US" sz="1600" dirty="0">
                          <a:solidFill>
                            <a:srgbClr val="1B1B1B"/>
                          </a:solidFill>
                          <a:latin typeface="Carlito"/>
                          <a:ea typeface="Aptos" pitchFamily="34" charset="-122"/>
                          <a:cs typeface="Aptos" pitchFamily="34" charset="-120"/>
                        </a:rPr>
                        <a:t>BETO cased</a:t>
                      </a:r>
                      <a:endParaRPr lang="en-US" sz="16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tc>
                  <a:txBody>
                    <a:bodyPr/>
                    <a:lstStyle/>
                    <a:p>
                      <a:pPr marL="0" indent="0">
                        <a:buNone/>
                      </a:pPr>
                      <a:r>
                        <a:rPr lang="en-US" sz="1600" dirty="0">
                          <a:solidFill>
                            <a:srgbClr val="1B1B1B"/>
                          </a:solidFill>
                          <a:latin typeface="Carlito"/>
                          <a:ea typeface="Aptos" pitchFamily="34" charset="-122"/>
                          <a:cs typeface="Aptos" pitchFamily="34" charset="-120"/>
                        </a:rPr>
                        <a:t>OK</a:t>
                      </a:r>
                      <a:endParaRPr lang="en-US" sz="16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tc>
                  <a:txBody>
                    <a:bodyPr/>
                    <a:lstStyle/>
                    <a:p>
                      <a:pPr marL="0" indent="0">
                        <a:buNone/>
                      </a:pPr>
                      <a:r>
                        <a:rPr lang="en-US" sz="1600" dirty="0">
                          <a:solidFill>
                            <a:srgbClr val="1B1B1B"/>
                          </a:solidFill>
                          <a:latin typeface="Carlito"/>
                          <a:ea typeface="Aptos" pitchFamily="34" charset="-122"/>
                          <a:cs typeface="Aptos" pitchFamily="34" charset="-120"/>
                        </a:rPr>
                        <a:t>.8437</a:t>
                      </a:r>
                      <a:endParaRPr lang="en-US" sz="16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tc>
                  <a:txBody>
                    <a:bodyPr/>
                    <a:lstStyle/>
                    <a:p>
                      <a:pPr marL="0" indent="0">
                        <a:buNone/>
                      </a:pPr>
                      <a:r>
                        <a:rPr lang="en-US" sz="1600" dirty="0">
                          <a:solidFill>
                            <a:srgbClr val="1B1B1B"/>
                          </a:solidFill>
                          <a:latin typeface="Carlito"/>
                          <a:ea typeface="Aptos" pitchFamily="34" charset="-122"/>
                          <a:cs typeface="Aptos" pitchFamily="34" charset="-120"/>
                        </a:rPr>
                        <a:t>.6575</a:t>
                      </a:r>
                      <a:endParaRPr lang="en-US" sz="16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tc>
                  <a:txBody>
                    <a:bodyPr/>
                    <a:lstStyle/>
                    <a:p>
                      <a:pPr marL="0" indent="0">
                        <a:buNone/>
                      </a:pPr>
                      <a:r>
                        <a:rPr lang="en-US" sz="1600" dirty="0">
                          <a:solidFill>
                            <a:srgbClr val="1B1B1B"/>
                          </a:solidFill>
                          <a:latin typeface="Carlito"/>
                          <a:ea typeface="Aptos" pitchFamily="34" charset="-122"/>
                          <a:cs typeface="Aptos" pitchFamily="34" charset="-120"/>
                        </a:rPr>
                        <a:t>.8150</a:t>
                      </a:r>
                      <a:endParaRPr lang="en-US" sz="16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tc>
                  <a:txBody>
                    <a:bodyPr/>
                    <a:lstStyle/>
                    <a:p>
                      <a:pPr marL="0" indent="0">
                        <a:buNone/>
                      </a:pPr>
                      <a:r>
                        <a:rPr lang="en-US" sz="1600" dirty="0">
                          <a:solidFill>
                            <a:srgbClr val="1B1B1B"/>
                          </a:solidFill>
                          <a:latin typeface="Carlito"/>
                          <a:ea typeface="Aptos" pitchFamily="34" charset="-122"/>
                          <a:cs typeface="Aptos" pitchFamily="34" charset="-120"/>
                        </a:rPr>
                        <a:t>109.9M</a:t>
                      </a:r>
                      <a:endParaRPr lang="en-US" sz="16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10001"/>
                  </a:ext>
                </a:extLst>
              </a:tr>
              <a:tr h="301752">
                <a:tc>
                  <a:txBody>
                    <a:bodyPr/>
                    <a:lstStyle/>
                    <a:p>
                      <a:pPr marL="0" indent="0">
                        <a:buNone/>
                      </a:pPr>
                      <a:r>
                        <a:rPr lang="en-US" sz="1600" dirty="0">
                          <a:solidFill>
                            <a:srgbClr val="1B1B1B"/>
                          </a:solidFill>
                          <a:latin typeface="Carlito"/>
                          <a:ea typeface="Aptos" pitchFamily="34" charset="-122"/>
                          <a:cs typeface="Aptos" pitchFamily="34" charset="-120"/>
                        </a:rPr>
                        <a:t>BETO uncased</a:t>
                      </a:r>
                      <a:endParaRPr lang="en-US" sz="16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tc>
                  <a:txBody>
                    <a:bodyPr/>
                    <a:lstStyle/>
                    <a:p>
                      <a:pPr marL="0" indent="0">
                        <a:buNone/>
                      </a:pPr>
                      <a:r>
                        <a:rPr lang="en-US" sz="1600" dirty="0">
                          <a:solidFill>
                            <a:srgbClr val="1B1B1B"/>
                          </a:solidFill>
                          <a:latin typeface="Carlito"/>
                          <a:ea typeface="Aptos" pitchFamily="34" charset="-122"/>
                          <a:cs typeface="Aptos" pitchFamily="34" charset="-120"/>
                        </a:rPr>
                        <a:t>OK</a:t>
                      </a:r>
                      <a:endParaRPr lang="en-US" sz="16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tc>
                  <a:txBody>
                    <a:bodyPr/>
                    <a:lstStyle/>
                    <a:p>
                      <a:pPr marL="0" indent="0">
                        <a:buNone/>
                      </a:pPr>
                      <a:r>
                        <a:rPr lang="en-US" sz="1600" dirty="0">
                          <a:solidFill>
                            <a:srgbClr val="1B1B1B"/>
                          </a:solidFill>
                          <a:latin typeface="Carlito"/>
                          <a:ea typeface="Aptos" pitchFamily="34" charset="-122"/>
                          <a:cs typeface="Aptos" pitchFamily="34" charset="-120"/>
                        </a:rPr>
                        <a:t>.7791</a:t>
                      </a:r>
                      <a:endParaRPr lang="en-US" sz="16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tc>
                  <a:txBody>
                    <a:bodyPr/>
                    <a:lstStyle/>
                    <a:p>
                      <a:pPr marL="0" indent="0">
                        <a:buNone/>
                      </a:pPr>
                      <a:r>
                        <a:rPr lang="en-US" sz="1600" dirty="0">
                          <a:solidFill>
                            <a:srgbClr val="1B1B1B"/>
                          </a:solidFill>
                          <a:latin typeface="Carlito"/>
                          <a:ea typeface="Aptos" pitchFamily="34" charset="-122"/>
                          <a:cs typeface="Aptos" pitchFamily="34" charset="-120"/>
                        </a:rPr>
                        <a:t>.4062</a:t>
                      </a:r>
                      <a:endParaRPr lang="en-US" sz="16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tc>
                  <a:txBody>
                    <a:bodyPr/>
                    <a:lstStyle/>
                    <a:p>
                      <a:pPr marL="0" indent="0">
                        <a:buNone/>
                      </a:pPr>
                      <a:r>
                        <a:rPr lang="en-US" sz="1600" dirty="0">
                          <a:solidFill>
                            <a:srgbClr val="1B1B1B"/>
                          </a:solidFill>
                          <a:latin typeface="Carlito"/>
                          <a:ea typeface="Aptos" pitchFamily="34" charset="-122"/>
                          <a:cs typeface="Aptos" pitchFamily="34" charset="-120"/>
                        </a:rPr>
                        <a:t>.8265</a:t>
                      </a:r>
                      <a:endParaRPr lang="en-US" sz="16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tc>
                  <a:txBody>
                    <a:bodyPr/>
                    <a:lstStyle/>
                    <a:p>
                      <a:pPr marL="0" indent="0">
                        <a:buNone/>
                      </a:pPr>
                      <a:r>
                        <a:rPr lang="en-US" sz="1600" dirty="0">
                          <a:solidFill>
                            <a:srgbClr val="1B1B1B"/>
                          </a:solidFill>
                          <a:latin typeface="Carlito"/>
                          <a:ea typeface="Aptos" pitchFamily="34" charset="-122"/>
                          <a:cs typeface="Aptos" pitchFamily="34" charset="-120"/>
                        </a:rPr>
                        <a:t>109.9M</a:t>
                      </a:r>
                      <a:endParaRPr lang="en-US" sz="16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301752">
                <a:tc>
                  <a:txBody>
                    <a:bodyPr/>
                    <a:lstStyle/>
                    <a:p>
                      <a:pPr marL="0" indent="0">
                        <a:buNone/>
                      </a:pPr>
                      <a:r>
                        <a:rPr lang="en-US" sz="1600" dirty="0">
                          <a:solidFill>
                            <a:srgbClr val="1B1B1B"/>
                          </a:solidFill>
                          <a:latin typeface="Carlito"/>
                          <a:ea typeface="Aptos" pitchFamily="34" charset="-122"/>
                          <a:cs typeface="Aptos" pitchFamily="34" charset="-120"/>
                        </a:rPr>
                        <a:t>XLM-RoBERTa</a:t>
                      </a:r>
                      <a:endParaRPr lang="en-US" sz="16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tc>
                  <a:txBody>
                    <a:bodyPr/>
                    <a:lstStyle/>
                    <a:p>
                      <a:pPr marL="0" indent="0">
                        <a:buNone/>
                      </a:pPr>
                      <a:r>
                        <a:rPr lang="en-US" sz="1600" dirty="0">
                          <a:solidFill>
                            <a:srgbClr val="1B1B1B"/>
                          </a:solidFill>
                          <a:latin typeface="Carlito"/>
                          <a:ea typeface="Aptos" pitchFamily="34" charset="-122"/>
                          <a:cs typeface="Aptos" pitchFamily="34" charset="-120"/>
                        </a:rPr>
                        <a:t>OK</a:t>
                      </a:r>
                      <a:endParaRPr lang="en-US" sz="16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tc>
                  <a:txBody>
                    <a:bodyPr/>
                    <a:lstStyle/>
                    <a:p>
                      <a:pPr marL="0" indent="0">
                        <a:buNone/>
                      </a:pPr>
                      <a:r>
                        <a:rPr lang="en-US" sz="1600" dirty="0">
                          <a:solidFill>
                            <a:srgbClr val="1B1B1B"/>
                          </a:solidFill>
                          <a:latin typeface="Carlito"/>
                          <a:ea typeface="Aptos" pitchFamily="34" charset="-122"/>
                          <a:cs typeface="Aptos" pitchFamily="34" charset="-120"/>
                        </a:rPr>
                        <a:t>.7669</a:t>
                      </a:r>
                      <a:endParaRPr lang="en-US" sz="16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tc>
                  <a:txBody>
                    <a:bodyPr/>
                    <a:lstStyle/>
                    <a:p>
                      <a:pPr marL="0" indent="0">
                        <a:buNone/>
                      </a:pPr>
                      <a:r>
                        <a:rPr lang="en-US" sz="1600" dirty="0">
                          <a:solidFill>
                            <a:srgbClr val="1B1B1B"/>
                          </a:solidFill>
                          <a:latin typeface="Carlito"/>
                          <a:ea typeface="Aptos" pitchFamily="34" charset="-122"/>
                          <a:cs typeface="Aptos" pitchFamily="34" charset="-120"/>
                        </a:rPr>
                        <a:t>.4962</a:t>
                      </a:r>
                      <a:endParaRPr lang="en-US" sz="16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tc>
                  <a:txBody>
                    <a:bodyPr/>
                    <a:lstStyle/>
                    <a:p>
                      <a:pPr marL="0" indent="0">
                        <a:buNone/>
                      </a:pPr>
                      <a:r>
                        <a:rPr lang="en-US" sz="1600" dirty="0">
                          <a:solidFill>
                            <a:srgbClr val="1B1B1B"/>
                          </a:solidFill>
                          <a:latin typeface="Carlito"/>
                          <a:ea typeface="Aptos" pitchFamily="34" charset="-122"/>
                          <a:cs typeface="Aptos" pitchFamily="34" charset="-120"/>
                        </a:rPr>
                        <a:t>.8619</a:t>
                      </a:r>
                      <a:endParaRPr lang="en-US" sz="16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tc>
                  <a:txBody>
                    <a:bodyPr/>
                    <a:lstStyle/>
                    <a:p>
                      <a:pPr marL="0" indent="0">
                        <a:buNone/>
                      </a:pPr>
                      <a:r>
                        <a:rPr lang="en-US" sz="1600" dirty="0">
                          <a:solidFill>
                            <a:srgbClr val="1B1B1B"/>
                          </a:solidFill>
                          <a:latin typeface="Carlito"/>
                          <a:ea typeface="Aptos" pitchFamily="34" charset="-122"/>
                          <a:cs typeface="Aptos" pitchFamily="34" charset="-120"/>
                        </a:rPr>
                        <a:t>278.1M</a:t>
                      </a:r>
                      <a:endParaRPr lang="en-US" sz="16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10003"/>
                  </a:ext>
                </a:extLst>
              </a:tr>
              <a:tr h="301752">
                <a:tc>
                  <a:txBody>
                    <a:bodyPr/>
                    <a:lstStyle/>
                    <a:p>
                      <a:pPr marL="0" indent="0">
                        <a:buNone/>
                      </a:pPr>
                      <a:r>
                        <a:rPr lang="en-US" sz="1600" dirty="0">
                          <a:solidFill>
                            <a:srgbClr val="1B1B1B"/>
                          </a:solidFill>
                          <a:latin typeface="Carlito"/>
                          <a:ea typeface="Aptos" pitchFamily="34" charset="-122"/>
                          <a:cs typeface="Aptos" pitchFamily="34" charset="-120"/>
                        </a:rPr>
                        <a:t>mDeBERTa-v3</a:t>
                      </a:r>
                      <a:endParaRPr lang="en-US" sz="16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tc>
                  <a:txBody>
                    <a:bodyPr/>
                    <a:lstStyle/>
                    <a:p>
                      <a:pPr marL="0" indent="0">
                        <a:buNone/>
                      </a:pPr>
                      <a:r>
                        <a:rPr lang="en-US" sz="1600" dirty="0">
                          <a:solidFill>
                            <a:srgbClr val="1B1B1B"/>
                          </a:solidFill>
                          <a:latin typeface="Carlito"/>
                          <a:ea typeface="Aptos" pitchFamily="34" charset="-122"/>
                          <a:cs typeface="Aptos" pitchFamily="34" charset="-120"/>
                        </a:rPr>
                        <a:t>INVALID</a:t>
                      </a:r>
                      <a:endParaRPr lang="en-US" sz="16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tc>
                  <a:txBody>
                    <a:bodyPr/>
                    <a:lstStyle/>
                    <a:p>
                      <a:pPr marL="0" indent="0">
                        <a:buNone/>
                      </a:pPr>
                      <a:r>
                        <a:rPr lang="en-US" sz="1600" dirty="0">
                          <a:solidFill>
                            <a:srgbClr val="1B1B1B"/>
                          </a:solidFill>
                          <a:latin typeface="Carlito"/>
                          <a:ea typeface="Aptos" pitchFamily="34" charset="-122"/>
                          <a:cs typeface="Aptos" pitchFamily="34" charset="-120"/>
                        </a:rPr>
                        <a:t>—</a:t>
                      </a:r>
                      <a:endParaRPr lang="en-US" sz="16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tc>
                  <a:txBody>
                    <a:bodyPr/>
                    <a:lstStyle/>
                    <a:p>
                      <a:pPr marL="0" indent="0">
                        <a:buNone/>
                      </a:pPr>
                      <a:r>
                        <a:rPr lang="en-US" sz="1600" dirty="0">
                          <a:solidFill>
                            <a:srgbClr val="1B1B1B"/>
                          </a:solidFill>
                          <a:latin typeface="Carlito"/>
                          <a:ea typeface="Aptos" pitchFamily="34" charset="-122"/>
                          <a:cs typeface="Aptos" pitchFamily="34" charset="-120"/>
                        </a:rPr>
                        <a:t>—</a:t>
                      </a:r>
                      <a:endParaRPr lang="en-US" sz="16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tc>
                  <a:txBody>
                    <a:bodyPr/>
                    <a:lstStyle/>
                    <a:p>
                      <a:pPr marL="0" indent="0">
                        <a:buNone/>
                      </a:pPr>
                      <a:r>
                        <a:rPr lang="en-US" sz="1600" dirty="0">
                          <a:solidFill>
                            <a:srgbClr val="1B1B1B"/>
                          </a:solidFill>
                          <a:latin typeface="Carlito"/>
                          <a:ea typeface="Aptos" pitchFamily="34" charset="-122"/>
                          <a:cs typeface="Aptos" pitchFamily="34" charset="-120"/>
                        </a:rPr>
                        <a:t>—</a:t>
                      </a:r>
                      <a:endParaRPr lang="en-US" sz="16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tc>
                  <a:txBody>
                    <a:bodyPr/>
                    <a:lstStyle/>
                    <a:p>
                      <a:pPr marL="0" indent="0">
                        <a:buNone/>
                      </a:pPr>
                      <a:r>
                        <a:rPr lang="en-US" sz="1600" dirty="0">
                          <a:solidFill>
                            <a:srgbClr val="1B1B1B"/>
                          </a:solidFill>
                          <a:latin typeface="Carlito"/>
                          <a:ea typeface="Aptos" pitchFamily="34" charset="-122"/>
                          <a:cs typeface="Aptos" pitchFamily="34" charset="-120"/>
                        </a:rPr>
                        <a:t>—</a:t>
                      </a:r>
                      <a:endParaRPr lang="en-US" sz="16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10004"/>
                  </a:ext>
                </a:extLst>
              </a:tr>
            </a:tbl>
          </a:graphicData>
        </a:graphic>
      </p:graphicFrame>
      <p:sp>
        <p:nvSpPr>
          <p:cNvPr id="8" name="Shape 2"/>
          <p:cNvSpPr/>
          <p:nvPr/>
        </p:nvSpPr>
        <p:spPr>
          <a:xfrm>
            <a:off x="8001000" y="3986378"/>
            <a:ext cx="4049486" cy="2142274"/>
          </a:xfrm>
          <a:prstGeom prst="roundRect">
            <a:avLst>
              <a:gd name="adj" fmla="val 2424"/>
            </a:avLst>
          </a:prstGeom>
          <a:solidFill>
            <a:srgbClr val="FFF8F0"/>
          </a:solidFill>
          <a:ln w="10160">
            <a:solidFill>
              <a:srgbClr val="D6A84F"/>
            </a:solidFill>
            <a:prstDash val="solid"/>
          </a:ln>
        </p:spPr>
        <p:txBody>
          <a:bodyPr/>
          <a:lstStyle/>
          <a:p>
            <a:endParaRPr lang="es-PE" sz="2000">
              <a:latin typeface="Carlito"/>
            </a:endParaRPr>
          </a:p>
        </p:txBody>
      </p:sp>
      <p:sp>
        <p:nvSpPr>
          <p:cNvPr id="9" name="Text 3"/>
          <p:cNvSpPr/>
          <p:nvPr/>
        </p:nvSpPr>
        <p:spPr>
          <a:xfrm>
            <a:off x="8183880" y="4496317"/>
            <a:ext cx="3768634" cy="1143000"/>
          </a:xfrm>
          <a:prstGeom prst="rect">
            <a:avLst/>
          </a:prstGeom>
          <a:noFill/>
          <a:ln/>
        </p:spPr>
        <p:txBody>
          <a:bodyPr wrap="square" lIns="254" tIns="254" rIns="254" bIns="254" rtlCol="0" anchor="ctr">
            <a:noAutofit/>
          </a:bodyPr>
          <a:lstStyle/>
          <a:p>
            <a:pPr marL="0" indent="0">
              <a:buNone/>
            </a:pPr>
            <a:r>
              <a:rPr lang="en-US" sz="1600" dirty="0">
                <a:solidFill>
                  <a:srgbClr val="1B1B1B"/>
                </a:solidFill>
                <a:latin typeface="Carlito"/>
              </a:rPr>
              <a:t>Modelo sugerido por el notebook: BETO_CASED</a:t>
            </a:r>
            <a:endParaRPr lang="en-US" sz="1600" dirty="0">
              <a:latin typeface="Carlito"/>
            </a:endParaRPr>
          </a:p>
          <a:p>
            <a:pPr marL="0" indent="0">
              <a:buNone/>
            </a:pPr>
            <a:endParaRPr lang="en-US" sz="1600" dirty="0">
              <a:latin typeface="Carlito"/>
            </a:endParaRPr>
          </a:p>
          <a:p>
            <a:pPr marL="0" indent="0">
              <a:buNone/>
            </a:pPr>
            <a:r>
              <a:rPr lang="en-US" sz="1600" dirty="0">
                <a:solidFill>
                  <a:srgbClr val="1B1B1B"/>
                </a:solidFill>
                <a:latin typeface="Carlito"/>
              </a:rPr>
              <a:t>Criterio: mejor F1 interno, mejor peor-clase y menor costo que XLM-R. XLM-R queda como candidato fuerte por externo sintético.</a:t>
            </a:r>
            <a:endParaRPr lang="en-US" sz="1600" dirty="0">
              <a:latin typeface="Carlito"/>
            </a:endParaRPr>
          </a:p>
        </p:txBody>
      </p:sp>
      <p:sp>
        <p:nvSpPr>
          <p:cNvPr id="10" name="Shape 4"/>
          <p:cNvSpPr/>
          <p:nvPr/>
        </p:nvSpPr>
        <p:spPr>
          <a:xfrm>
            <a:off x="502920" y="6492240"/>
            <a:ext cx="11155680" cy="0"/>
          </a:xfrm>
          <a:prstGeom prst="line">
            <a:avLst/>
          </a:prstGeom>
          <a:noFill/>
          <a:ln w="7620">
            <a:solidFill>
              <a:srgbClr val="7A0019">
                <a:alpha val="45000"/>
              </a:srgbClr>
            </a:solidFill>
            <a:prstDash val="solid"/>
          </a:ln>
        </p:spPr>
        <p:txBody>
          <a:bodyPr/>
          <a:lstStyle/>
          <a:p>
            <a:endParaRPr lang="es-PE" sz="1400"/>
          </a:p>
        </p:txBody>
      </p:sp>
      <p:sp>
        <p:nvSpPr>
          <p:cNvPr id="7" name="Text 6"/>
          <p:cNvSpPr/>
          <p:nvPr/>
        </p:nvSpPr>
        <p:spPr>
          <a:xfrm>
            <a:off x="11320272" y="6537960"/>
            <a:ext cx="365760" cy="182880"/>
          </a:xfrm>
          <a:prstGeom prst="rect">
            <a:avLst/>
          </a:prstGeom>
          <a:noFill/>
          <a:ln/>
        </p:spPr>
        <p:txBody>
          <a:bodyPr wrap="square" lIns="0" tIns="0" rIns="0" bIns="0" rtlCol="0" anchor="ctr"/>
          <a:lstStyle/>
          <a:p>
            <a:pPr marL="0" indent="0" algn="r">
              <a:buNone/>
            </a:pPr>
            <a:r>
              <a:rPr lang="en-US" sz="1400" dirty="0">
                <a:solidFill>
                  <a:srgbClr val="5B5B5B"/>
                </a:solidFill>
                <a:latin typeface="Aptos" pitchFamily="34" charset="0"/>
                <a:ea typeface="Aptos" pitchFamily="34" charset="-122"/>
                <a:cs typeface="Aptos" pitchFamily="34" charset="-120"/>
              </a:rPr>
              <a:t>11</a:t>
            </a:r>
            <a:endParaRPr lang="en-US" sz="140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 12">
    <p:spTree>
      <p:nvGrpSpPr>
        <p:cNvPr id="1" name=""/>
        <p:cNvGrpSpPr/>
        <p:nvPr/>
      </p:nvGrpSpPr>
      <p:grpSpPr>
        <a:xfrm>
          <a:off x="0" y="0"/>
          <a:ext cx="0" cy="0"/>
          <a:chOff x="0" y="0"/>
          <a:chExt cx="0" cy="0"/>
        </a:xfrm>
      </p:grpSpPr>
      <p:sp>
        <p:nvSpPr>
          <p:cNvPr id="2" name="Text 0"/>
          <p:cNvSpPr/>
          <p:nvPr/>
        </p:nvSpPr>
        <p:spPr>
          <a:xfrm>
            <a:off x="502920" y="401898"/>
            <a:ext cx="10607040" cy="365760"/>
          </a:xfrm>
          <a:prstGeom prst="rect">
            <a:avLst/>
          </a:prstGeom>
          <a:noFill/>
          <a:ln/>
        </p:spPr>
        <p:txBody>
          <a:bodyPr wrap="square" lIns="0" tIns="0" rIns="0" bIns="0" rtlCol="0" anchor="ctr"/>
          <a:lstStyle/>
          <a:p>
            <a:pPr marL="0" indent="0">
              <a:buNone/>
            </a:pPr>
            <a:r>
              <a:rPr lang="en-US" sz="4000" b="1" dirty="0">
                <a:solidFill>
                  <a:srgbClr val="7A0019"/>
                </a:solidFill>
                <a:latin typeface="Carlito"/>
                <a:ea typeface="Aptos Display" pitchFamily="34" charset="-122"/>
                <a:cs typeface="Aptos Display" pitchFamily="34" charset="-120"/>
              </a:rPr>
              <a:t>Evaluación externa: evidencia y cautela metodológica</a:t>
            </a:r>
            <a:endParaRPr lang="en-US" sz="4000" dirty="0">
              <a:latin typeface="Carlito"/>
            </a:endParaRPr>
          </a:p>
        </p:txBody>
      </p:sp>
      <p:sp>
        <p:nvSpPr>
          <p:cNvPr id="3" name="Text 1"/>
          <p:cNvSpPr/>
          <p:nvPr/>
        </p:nvSpPr>
        <p:spPr>
          <a:xfrm>
            <a:off x="502920" y="1332847"/>
            <a:ext cx="10607040" cy="228600"/>
          </a:xfrm>
          <a:prstGeom prst="rect">
            <a:avLst/>
          </a:prstGeom>
          <a:noFill/>
          <a:ln/>
        </p:spPr>
        <p:txBody>
          <a:bodyPr wrap="square" lIns="0" tIns="0" rIns="0" bIns="0" rtlCol="0" anchor="ctr"/>
          <a:lstStyle/>
          <a:p>
            <a:pPr marL="0" indent="0">
              <a:buNone/>
            </a:pPr>
            <a:r>
              <a:rPr lang="en-US" sz="2000" dirty="0">
                <a:solidFill>
                  <a:srgbClr val="5B5B5B"/>
                </a:solidFill>
                <a:latin typeface="Carlito"/>
                <a:ea typeface="Aptos" pitchFamily="34" charset="-122"/>
                <a:cs typeface="Aptos" pitchFamily="34" charset="-120"/>
              </a:rPr>
              <a:t>El benchmark humano es potente, pero debe auditarse contra el corpus principal</a:t>
            </a:r>
            <a:endParaRPr lang="en-US" sz="2000" dirty="0">
              <a:latin typeface="Carlito"/>
            </a:endParaRPr>
          </a:p>
        </p:txBody>
      </p:sp>
      <p:graphicFrame>
        <p:nvGraphicFramePr>
          <p:cNvPr id="13" name="Table 0"/>
          <p:cNvGraphicFramePr>
            <a:graphicFrameLocks noGrp="1"/>
          </p:cNvGraphicFramePr>
          <p:nvPr>
            <p:extLst>
              <p:ext uri="{D42A27DB-BD31-4B8C-83A1-F6EECF244321}">
                <p14:modId xmlns:p14="http://schemas.microsoft.com/office/powerpoint/2010/main" val="999501286"/>
              </p:ext>
            </p:extLst>
          </p:nvPr>
        </p:nvGraphicFramePr>
        <p:xfrm>
          <a:off x="685800" y="1713412"/>
          <a:ext cx="6080760" cy="2243328"/>
        </p:xfrm>
        <a:graphic>
          <a:graphicData uri="http://schemas.openxmlformats.org/drawingml/2006/table">
            <a:tbl>
              <a:tblPr/>
              <a:tblGrid>
                <a:gridCol w="1463040">
                  <a:extLst>
                    <a:ext uri="{9D8B030D-6E8A-4147-A177-3AD203B41FA5}">
                      <a16:colId xmlns:a16="http://schemas.microsoft.com/office/drawing/2014/main" val="20000"/>
                    </a:ext>
                  </a:extLst>
                </a:gridCol>
                <a:gridCol w="914400">
                  <a:extLst>
                    <a:ext uri="{9D8B030D-6E8A-4147-A177-3AD203B41FA5}">
                      <a16:colId xmlns:a16="http://schemas.microsoft.com/office/drawing/2014/main" val="20001"/>
                    </a:ext>
                  </a:extLst>
                </a:gridCol>
                <a:gridCol w="914400">
                  <a:extLst>
                    <a:ext uri="{9D8B030D-6E8A-4147-A177-3AD203B41FA5}">
                      <a16:colId xmlns:a16="http://schemas.microsoft.com/office/drawing/2014/main" val="20002"/>
                    </a:ext>
                  </a:extLst>
                </a:gridCol>
                <a:gridCol w="822960">
                  <a:extLst>
                    <a:ext uri="{9D8B030D-6E8A-4147-A177-3AD203B41FA5}">
                      <a16:colId xmlns:a16="http://schemas.microsoft.com/office/drawing/2014/main" val="20003"/>
                    </a:ext>
                  </a:extLst>
                </a:gridCol>
                <a:gridCol w="1965960">
                  <a:extLst>
                    <a:ext uri="{9D8B030D-6E8A-4147-A177-3AD203B41FA5}">
                      <a16:colId xmlns:a16="http://schemas.microsoft.com/office/drawing/2014/main" val="20004"/>
                    </a:ext>
                  </a:extLst>
                </a:gridCol>
              </a:tblGrid>
              <a:tr h="342900">
                <a:tc>
                  <a:txBody>
                    <a:bodyPr/>
                    <a:lstStyle/>
                    <a:p>
                      <a:pPr marL="0" indent="0">
                        <a:buNone/>
                      </a:pPr>
                      <a:r>
                        <a:rPr lang="en-US" sz="1600" b="1" dirty="0">
                          <a:solidFill>
                            <a:srgbClr val="FFFFFF"/>
                          </a:solidFill>
                          <a:latin typeface="Carlito"/>
                          <a:ea typeface="Aptos" pitchFamily="34" charset="-122"/>
                          <a:cs typeface="Aptos" pitchFamily="34" charset="-120"/>
                        </a:rPr>
                        <a:t>Benchmark</a:t>
                      </a:r>
                      <a:endParaRPr lang="en-US" sz="16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7A0019"/>
                    </a:solidFill>
                  </a:tcPr>
                </a:tc>
                <a:tc>
                  <a:txBody>
                    <a:bodyPr/>
                    <a:lstStyle/>
                    <a:p>
                      <a:pPr marL="0" indent="0">
                        <a:buNone/>
                      </a:pPr>
                      <a:r>
                        <a:rPr lang="en-US" sz="1600" b="1" dirty="0">
                          <a:solidFill>
                            <a:srgbClr val="FFFFFF"/>
                          </a:solidFill>
                          <a:latin typeface="Carlito"/>
                          <a:ea typeface="Aptos" pitchFamily="34" charset="-122"/>
                          <a:cs typeface="Aptos" pitchFamily="34" charset="-120"/>
                        </a:rPr>
                        <a:t>Registros</a:t>
                      </a:r>
                      <a:endParaRPr lang="en-US" sz="16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7A0019"/>
                    </a:solidFill>
                  </a:tcPr>
                </a:tc>
                <a:tc>
                  <a:txBody>
                    <a:bodyPr/>
                    <a:lstStyle/>
                    <a:p>
                      <a:pPr marL="0" indent="0">
                        <a:buNone/>
                      </a:pPr>
                      <a:r>
                        <a:rPr lang="en-US" sz="1600" b="1" dirty="0">
                          <a:solidFill>
                            <a:srgbClr val="FFFFFF"/>
                          </a:solidFill>
                          <a:latin typeface="Carlito"/>
                          <a:ea typeface="Aptos" pitchFamily="34" charset="-122"/>
                          <a:cs typeface="Aptos" pitchFamily="34" charset="-120"/>
                        </a:rPr>
                        <a:t>F1 principal</a:t>
                      </a:r>
                      <a:endParaRPr lang="en-US" sz="16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7A0019"/>
                    </a:solidFill>
                  </a:tcPr>
                </a:tc>
                <a:tc>
                  <a:txBody>
                    <a:bodyPr/>
                    <a:lstStyle/>
                    <a:p>
                      <a:pPr marL="0" indent="0">
                        <a:buNone/>
                      </a:pPr>
                      <a:r>
                        <a:rPr lang="en-US" sz="1600" b="1" dirty="0">
                          <a:solidFill>
                            <a:srgbClr val="FFFFFF"/>
                          </a:solidFill>
                          <a:latin typeface="Carlito"/>
                          <a:ea typeface="Aptos" pitchFamily="34" charset="-122"/>
                          <a:cs typeface="Aptos" pitchFamily="34" charset="-120"/>
                        </a:rPr>
                        <a:t>Min F1</a:t>
                      </a:r>
                      <a:endParaRPr lang="en-US" sz="16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7A0019"/>
                    </a:solidFill>
                  </a:tcPr>
                </a:tc>
                <a:tc>
                  <a:txBody>
                    <a:bodyPr/>
                    <a:lstStyle/>
                    <a:p>
                      <a:pPr marL="0" indent="0">
                        <a:buNone/>
                      </a:pPr>
                      <a:r>
                        <a:rPr lang="en-US" sz="1600" b="1" dirty="0">
                          <a:solidFill>
                            <a:srgbClr val="FFFFFF"/>
                          </a:solidFill>
                          <a:latin typeface="Carlito"/>
                          <a:ea typeface="Aptos" pitchFamily="34" charset="-122"/>
                          <a:cs typeface="Aptos" pitchFamily="34" charset="-120"/>
                        </a:rPr>
                        <a:t>Lectura</a:t>
                      </a:r>
                      <a:endParaRPr lang="en-US" sz="16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7A0019"/>
                    </a:solidFill>
                  </a:tcPr>
                </a:tc>
                <a:extLst>
                  <a:ext uri="{0D108BD9-81ED-4DB2-BD59-A6C34878D82A}">
                    <a16:rowId xmlns:a16="http://schemas.microsoft.com/office/drawing/2014/main" val="10000"/>
                  </a:ext>
                </a:extLst>
              </a:tr>
              <a:tr h="342900">
                <a:tc>
                  <a:txBody>
                    <a:bodyPr/>
                    <a:lstStyle/>
                    <a:p>
                      <a:pPr marL="0" indent="0">
                        <a:buNone/>
                      </a:pPr>
                      <a:r>
                        <a:rPr lang="en-US" sz="1600" dirty="0">
                          <a:solidFill>
                            <a:srgbClr val="1B1B1B"/>
                          </a:solidFill>
                          <a:latin typeface="Carlito"/>
                          <a:ea typeface="Aptos" pitchFamily="34" charset="-122"/>
                          <a:cs typeface="Aptos" pitchFamily="34" charset="-120"/>
                        </a:rPr>
                        <a:t>Sintético-curado</a:t>
                      </a:r>
                      <a:endParaRPr lang="en-US" sz="16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tc>
                  <a:txBody>
                    <a:bodyPr/>
                    <a:lstStyle/>
                    <a:p>
                      <a:pPr marL="0" indent="0">
                        <a:buNone/>
                      </a:pPr>
                      <a:r>
                        <a:rPr lang="en-US" sz="1600" dirty="0">
                          <a:solidFill>
                            <a:srgbClr val="1B1B1B"/>
                          </a:solidFill>
                          <a:latin typeface="Carlito"/>
                          <a:ea typeface="Aptos" pitchFamily="34" charset="-122"/>
                          <a:cs typeface="Aptos" pitchFamily="34" charset="-120"/>
                        </a:rPr>
                        <a:t>550</a:t>
                      </a:r>
                      <a:endParaRPr lang="en-US" sz="16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tc>
                  <a:txBody>
                    <a:bodyPr/>
                    <a:lstStyle/>
                    <a:p>
                      <a:pPr marL="0" indent="0">
                        <a:buNone/>
                      </a:pPr>
                      <a:r>
                        <a:rPr lang="en-US" sz="1600" dirty="0">
                          <a:solidFill>
                            <a:srgbClr val="1B1B1B"/>
                          </a:solidFill>
                          <a:latin typeface="Carlito"/>
                          <a:ea typeface="Aptos" pitchFamily="34" charset="-122"/>
                          <a:cs typeface="Aptos" pitchFamily="34" charset="-120"/>
                        </a:rPr>
                        <a:t>.8265</a:t>
                      </a:r>
                      <a:endParaRPr lang="en-US" sz="16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tc>
                  <a:txBody>
                    <a:bodyPr/>
                    <a:lstStyle/>
                    <a:p>
                      <a:pPr marL="0" indent="0">
                        <a:buNone/>
                      </a:pPr>
                      <a:r>
                        <a:rPr lang="en-US" sz="1600" dirty="0">
                          <a:solidFill>
                            <a:srgbClr val="1B1B1B"/>
                          </a:solidFill>
                          <a:latin typeface="Carlito"/>
                          <a:ea typeface="Aptos" pitchFamily="34" charset="-122"/>
                          <a:cs typeface="Aptos" pitchFamily="34" charset="-120"/>
                        </a:rPr>
                        <a:t>.5430</a:t>
                      </a:r>
                      <a:endParaRPr lang="en-US" sz="16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tc>
                  <a:txBody>
                    <a:bodyPr/>
                    <a:lstStyle/>
                    <a:p>
                      <a:pPr marL="0" indent="0">
                        <a:buNone/>
                      </a:pPr>
                      <a:r>
                        <a:rPr lang="en-US" sz="1600" dirty="0">
                          <a:solidFill>
                            <a:srgbClr val="1B1B1B"/>
                          </a:solidFill>
                          <a:latin typeface="Carlito"/>
                          <a:ea typeface="Aptos" pitchFamily="34" charset="-122"/>
                          <a:cs typeface="Aptos" pitchFamily="34" charset="-120"/>
                        </a:rPr>
                        <a:t>Dificulta legítimos y comercio</a:t>
                      </a:r>
                      <a:endParaRPr lang="en-US" sz="16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10001"/>
                  </a:ext>
                </a:extLst>
              </a:tr>
              <a:tr h="342900">
                <a:tc>
                  <a:txBody>
                    <a:bodyPr/>
                    <a:lstStyle/>
                    <a:p>
                      <a:pPr marL="0" indent="0">
                        <a:buNone/>
                      </a:pPr>
                      <a:r>
                        <a:rPr lang="en-US" sz="1600" dirty="0">
                          <a:solidFill>
                            <a:srgbClr val="1B1B1B"/>
                          </a:solidFill>
                          <a:latin typeface="Carlito"/>
                          <a:ea typeface="Aptos" pitchFamily="34" charset="-122"/>
                          <a:cs typeface="Aptos" pitchFamily="34" charset="-120"/>
                        </a:rPr>
                        <a:t>Humano real</a:t>
                      </a:r>
                      <a:endParaRPr lang="en-US" sz="16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tc>
                  <a:txBody>
                    <a:bodyPr/>
                    <a:lstStyle/>
                    <a:p>
                      <a:pPr marL="0" indent="0">
                        <a:buNone/>
                      </a:pPr>
                      <a:r>
                        <a:rPr lang="en-US" sz="1600" dirty="0">
                          <a:solidFill>
                            <a:srgbClr val="1B1B1B"/>
                          </a:solidFill>
                          <a:latin typeface="Carlito"/>
                          <a:ea typeface="Aptos" pitchFamily="34" charset="-122"/>
                          <a:cs typeface="Aptos" pitchFamily="34" charset="-120"/>
                        </a:rPr>
                        <a:t>4,506</a:t>
                      </a:r>
                      <a:endParaRPr lang="en-US" sz="16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tc>
                  <a:txBody>
                    <a:bodyPr/>
                    <a:lstStyle/>
                    <a:p>
                      <a:pPr marL="0" indent="0">
                        <a:buNone/>
                      </a:pPr>
                      <a:r>
                        <a:rPr lang="en-US" sz="1600" dirty="0">
                          <a:solidFill>
                            <a:srgbClr val="1B1B1B"/>
                          </a:solidFill>
                          <a:latin typeface="Carlito"/>
                          <a:ea typeface="Aptos" pitchFamily="34" charset="-122"/>
                          <a:cs typeface="Aptos" pitchFamily="34" charset="-120"/>
                        </a:rPr>
                        <a:t>.9938</a:t>
                      </a:r>
                      <a:endParaRPr lang="en-US" sz="16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tc>
                  <a:txBody>
                    <a:bodyPr/>
                    <a:lstStyle/>
                    <a:p>
                      <a:pPr marL="0" indent="0">
                        <a:buNone/>
                      </a:pPr>
                      <a:r>
                        <a:rPr lang="en-US" sz="1600" dirty="0">
                          <a:solidFill>
                            <a:srgbClr val="1B1B1B"/>
                          </a:solidFill>
                          <a:latin typeface="Carlito"/>
                          <a:ea typeface="Aptos" pitchFamily="34" charset="-122"/>
                          <a:cs typeface="Aptos" pitchFamily="34" charset="-120"/>
                        </a:rPr>
                        <a:t>.9828</a:t>
                      </a:r>
                      <a:endParaRPr lang="en-US" sz="16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tc>
                  <a:txBody>
                    <a:bodyPr/>
                    <a:lstStyle/>
                    <a:p>
                      <a:pPr marL="0" indent="0">
                        <a:buNone/>
                      </a:pPr>
                      <a:r>
                        <a:rPr lang="en-US" sz="1600" dirty="0">
                          <a:solidFill>
                            <a:srgbClr val="1B1B1B"/>
                          </a:solidFill>
                          <a:latin typeface="Carlito"/>
                          <a:ea typeface="Aptos" pitchFamily="34" charset="-122"/>
                          <a:cs typeface="Aptos" pitchFamily="34" charset="-120"/>
                        </a:rPr>
                        <a:t>Muy alto; requiere auditoría</a:t>
                      </a:r>
                      <a:endParaRPr lang="en-US" sz="16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342900">
                <a:tc>
                  <a:txBody>
                    <a:bodyPr/>
                    <a:lstStyle/>
                    <a:p>
                      <a:pPr marL="0" indent="0">
                        <a:buNone/>
                      </a:pPr>
                      <a:r>
                        <a:rPr lang="en-US" sz="1600" dirty="0">
                          <a:solidFill>
                            <a:srgbClr val="1B1B1B"/>
                          </a:solidFill>
                          <a:latin typeface="Carlito"/>
                          <a:ea typeface="Aptos" pitchFamily="34" charset="-122"/>
                          <a:cs typeface="Aptos" pitchFamily="34" charset="-120"/>
                        </a:rPr>
                        <a:t>Una prueba por tipo</a:t>
                      </a:r>
                      <a:endParaRPr lang="en-US" sz="16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tc>
                  <a:txBody>
                    <a:bodyPr/>
                    <a:lstStyle/>
                    <a:p>
                      <a:pPr marL="0" indent="0">
                        <a:buNone/>
                      </a:pPr>
                      <a:r>
                        <a:rPr lang="en-US" sz="1600" dirty="0">
                          <a:solidFill>
                            <a:srgbClr val="1B1B1B"/>
                          </a:solidFill>
                          <a:latin typeface="Carlito"/>
                          <a:ea typeface="Aptos" pitchFamily="34" charset="-122"/>
                          <a:cs typeface="Aptos" pitchFamily="34" charset="-120"/>
                        </a:rPr>
                        <a:t>11</a:t>
                      </a:r>
                      <a:endParaRPr lang="en-US" sz="16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tc>
                  <a:txBody>
                    <a:bodyPr/>
                    <a:lstStyle/>
                    <a:p>
                      <a:pPr marL="0" indent="0">
                        <a:buNone/>
                      </a:pPr>
                      <a:r>
                        <a:rPr lang="en-US" sz="1600" dirty="0">
                          <a:solidFill>
                            <a:srgbClr val="1B1B1B"/>
                          </a:solidFill>
                          <a:latin typeface="Carlito"/>
                          <a:ea typeface="Aptos" pitchFamily="34" charset="-122"/>
                          <a:cs typeface="Aptos" pitchFamily="34" charset="-120"/>
                        </a:rPr>
                        <a:t>10/11</a:t>
                      </a:r>
                      <a:endParaRPr lang="en-US" sz="16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tc>
                  <a:txBody>
                    <a:bodyPr/>
                    <a:lstStyle/>
                    <a:p>
                      <a:pPr marL="0" indent="0">
                        <a:buNone/>
                      </a:pPr>
                      <a:r>
                        <a:rPr lang="en-US" sz="1600" dirty="0">
                          <a:solidFill>
                            <a:srgbClr val="1B1B1B"/>
                          </a:solidFill>
                          <a:latin typeface="Carlito"/>
                          <a:ea typeface="Aptos" pitchFamily="34" charset="-122"/>
                          <a:cs typeface="Aptos" pitchFamily="34" charset="-120"/>
                        </a:rPr>
                        <a:t>—</a:t>
                      </a:r>
                      <a:endParaRPr lang="en-US" sz="16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tc>
                  <a:txBody>
                    <a:bodyPr/>
                    <a:lstStyle/>
                    <a:p>
                      <a:pPr marL="0" indent="0">
                        <a:buNone/>
                      </a:pPr>
                      <a:r>
                        <a:rPr lang="en-US" sz="1600" dirty="0">
                          <a:solidFill>
                            <a:srgbClr val="1B1B1B"/>
                          </a:solidFill>
                          <a:latin typeface="Carlito"/>
                          <a:ea typeface="Aptos" pitchFamily="34" charset="-122"/>
                          <a:cs typeface="Aptos" pitchFamily="34" charset="-120"/>
                        </a:rPr>
                        <a:t>Falla suplantación financiera</a:t>
                      </a:r>
                      <a:endParaRPr lang="en-US" sz="16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10003"/>
                  </a:ext>
                </a:extLst>
              </a:tr>
            </a:tbl>
          </a:graphicData>
        </a:graphic>
      </p:graphicFrame>
      <p:sp>
        <p:nvSpPr>
          <p:cNvPr id="5" name="Shape 2"/>
          <p:cNvSpPr/>
          <p:nvPr/>
        </p:nvSpPr>
        <p:spPr>
          <a:xfrm>
            <a:off x="7132319" y="1713411"/>
            <a:ext cx="4646023" cy="2139691"/>
          </a:xfrm>
          <a:prstGeom prst="roundRect">
            <a:avLst>
              <a:gd name="adj" fmla="val 2581"/>
            </a:avLst>
          </a:prstGeom>
          <a:solidFill>
            <a:srgbClr val="FBEDEA"/>
          </a:solidFill>
          <a:ln w="11430">
            <a:solidFill>
              <a:srgbClr val="B3261E"/>
            </a:solidFill>
            <a:prstDash val="solid"/>
          </a:ln>
        </p:spPr>
        <p:txBody>
          <a:bodyPr/>
          <a:lstStyle/>
          <a:p>
            <a:endParaRPr lang="es-PE" sz="1600">
              <a:latin typeface="Carlito"/>
            </a:endParaRPr>
          </a:p>
        </p:txBody>
      </p:sp>
      <p:sp>
        <p:nvSpPr>
          <p:cNvPr id="6" name="Text 3"/>
          <p:cNvSpPr/>
          <p:nvPr/>
        </p:nvSpPr>
        <p:spPr>
          <a:xfrm>
            <a:off x="7086600" y="1806153"/>
            <a:ext cx="3931920" cy="201168"/>
          </a:xfrm>
          <a:prstGeom prst="rect">
            <a:avLst/>
          </a:prstGeom>
          <a:noFill/>
          <a:ln/>
        </p:spPr>
        <p:txBody>
          <a:bodyPr wrap="square" lIns="0" tIns="0" rIns="0" bIns="0" rtlCol="0" anchor="ctr"/>
          <a:lstStyle/>
          <a:p>
            <a:pPr marL="0" indent="0" algn="ctr">
              <a:buNone/>
            </a:pPr>
            <a:r>
              <a:rPr lang="en-US" sz="1600" b="1" dirty="0">
                <a:solidFill>
                  <a:srgbClr val="B3261E"/>
                </a:solidFill>
                <a:latin typeface="Carlito"/>
              </a:rPr>
              <a:t>Alerta metodológica</a:t>
            </a:r>
            <a:endParaRPr lang="en-US" sz="1600" dirty="0">
              <a:latin typeface="Carlito"/>
            </a:endParaRPr>
          </a:p>
        </p:txBody>
      </p:sp>
      <p:sp>
        <p:nvSpPr>
          <p:cNvPr id="7" name="Text 4"/>
          <p:cNvSpPr/>
          <p:nvPr/>
        </p:nvSpPr>
        <p:spPr>
          <a:xfrm>
            <a:off x="7498080" y="2518084"/>
            <a:ext cx="4008120" cy="948800"/>
          </a:xfrm>
          <a:prstGeom prst="rect">
            <a:avLst/>
          </a:prstGeom>
          <a:noFill/>
          <a:ln/>
        </p:spPr>
        <p:txBody>
          <a:bodyPr wrap="square" lIns="381" tIns="381" rIns="381" bIns="381" rtlCol="0" anchor="ctr">
            <a:noAutofit/>
          </a:bodyPr>
          <a:lstStyle/>
          <a:p>
            <a:pPr marL="0" indent="0">
              <a:buNone/>
            </a:pPr>
            <a:r>
              <a:rPr lang="en-US" sz="1600" dirty="0">
                <a:solidFill>
                  <a:srgbClr val="1B1B1B"/>
                </a:solidFill>
                <a:latin typeface="Carlito"/>
              </a:rPr>
              <a:t>4,132 contenido_agregado_v6 + 374 contenido_actualizado_v6 = 4,506. Ese número coincide con external_human_test.csv. Antes de reportar F1=.9938 como externo independiente, auditar solapamiento exacto y similitud.</a:t>
            </a:r>
            <a:endParaRPr lang="en-US" sz="1600" dirty="0">
              <a:latin typeface="Carlito"/>
            </a:endParaRPr>
          </a:p>
        </p:txBody>
      </p:sp>
      <p:sp>
        <p:nvSpPr>
          <p:cNvPr id="8" name="Text 5"/>
          <p:cNvSpPr/>
          <p:nvPr/>
        </p:nvSpPr>
        <p:spPr>
          <a:xfrm>
            <a:off x="685800" y="4402183"/>
            <a:ext cx="4763589" cy="291738"/>
          </a:xfrm>
          <a:prstGeom prst="rect">
            <a:avLst/>
          </a:prstGeom>
          <a:noFill/>
          <a:ln/>
        </p:spPr>
        <p:txBody>
          <a:bodyPr wrap="square" lIns="0" tIns="0" rIns="0" bIns="0" rtlCol="0" anchor="ctr"/>
          <a:lstStyle/>
          <a:p>
            <a:pPr marL="0" indent="0">
              <a:buNone/>
            </a:pPr>
            <a:r>
              <a:rPr lang="en-US" sz="1600" b="1" dirty="0">
                <a:solidFill>
                  <a:srgbClr val="7A0019"/>
                </a:solidFill>
                <a:latin typeface="Carlito"/>
              </a:rPr>
              <a:t>Código mínimo de auditoría recomendado</a:t>
            </a:r>
            <a:endParaRPr lang="en-US" sz="1600" dirty="0">
              <a:latin typeface="Carlito"/>
            </a:endParaRPr>
          </a:p>
        </p:txBody>
      </p:sp>
      <p:sp>
        <p:nvSpPr>
          <p:cNvPr id="9" name="Shape 6"/>
          <p:cNvSpPr/>
          <p:nvPr/>
        </p:nvSpPr>
        <p:spPr>
          <a:xfrm>
            <a:off x="685800" y="4844579"/>
            <a:ext cx="5760720" cy="1051560"/>
          </a:xfrm>
          <a:prstGeom prst="roundRect">
            <a:avLst>
              <a:gd name="adj" fmla="val 3478"/>
            </a:avLst>
          </a:prstGeom>
          <a:solidFill>
            <a:srgbClr val="F7F7F7"/>
          </a:solidFill>
          <a:ln w="6350">
            <a:solidFill>
              <a:srgbClr val="E0E0E0"/>
            </a:solidFill>
            <a:prstDash val="solid"/>
          </a:ln>
        </p:spPr>
        <p:txBody>
          <a:bodyPr/>
          <a:lstStyle/>
          <a:p>
            <a:endParaRPr lang="es-PE" sz="1600">
              <a:latin typeface="Carlito"/>
            </a:endParaRPr>
          </a:p>
        </p:txBody>
      </p:sp>
      <p:sp>
        <p:nvSpPr>
          <p:cNvPr id="10" name="Text 7"/>
          <p:cNvSpPr/>
          <p:nvPr/>
        </p:nvSpPr>
        <p:spPr>
          <a:xfrm>
            <a:off x="918972" y="4836306"/>
            <a:ext cx="5614416" cy="905256"/>
          </a:xfrm>
          <a:prstGeom prst="rect">
            <a:avLst/>
          </a:prstGeom>
          <a:noFill/>
          <a:ln/>
        </p:spPr>
        <p:txBody>
          <a:bodyPr wrap="square" lIns="254" tIns="254" rIns="254" bIns="254" rtlCol="0" anchor="ctr">
            <a:noAutofit/>
          </a:bodyPr>
          <a:lstStyle/>
          <a:p>
            <a:pPr marL="0" indent="0">
              <a:buNone/>
            </a:pPr>
            <a:r>
              <a:rPr lang="en-US" sz="1600" dirty="0">
                <a:solidFill>
                  <a:srgbClr val="1B1B1B"/>
                </a:solidFill>
                <a:latin typeface="Carlito"/>
                <a:ea typeface="Courier New" pitchFamily="34" charset="-122"/>
                <a:cs typeface="Courier New" pitchFamily="34" charset="-120"/>
              </a:rPr>
              <a:t>human_hashes = set(hash(human["mensaje_real"]))</a:t>
            </a:r>
            <a:endParaRPr lang="en-US" sz="1600" dirty="0">
              <a:latin typeface="Carlito"/>
            </a:endParaRPr>
          </a:p>
          <a:p>
            <a:pPr marL="0" indent="0">
              <a:buNone/>
            </a:pPr>
            <a:r>
              <a:rPr lang="en-US" sz="1600" dirty="0">
                <a:solidFill>
                  <a:srgbClr val="1B1B1B"/>
                </a:solidFill>
                <a:latin typeface="Carlito"/>
                <a:ea typeface="Courier New" pitchFamily="34" charset="-122"/>
                <a:cs typeface="Courier New" pitchFamily="34" charset="-120"/>
              </a:rPr>
              <a:t>dev_hashes = set(hash(train+validation+test))</a:t>
            </a:r>
            <a:endParaRPr lang="en-US" sz="1600" dirty="0">
              <a:latin typeface="Carlito"/>
            </a:endParaRPr>
          </a:p>
          <a:p>
            <a:pPr marL="0" indent="0">
              <a:buNone/>
            </a:pPr>
            <a:r>
              <a:rPr lang="en-US" sz="1600" dirty="0">
                <a:solidFill>
                  <a:srgbClr val="1B1B1B"/>
                </a:solidFill>
                <a:latin typeface="Carlito"/>
                <a:ea typeface="Courier New" pitchFamily="34" charset="-122"/>
                <a:cs typeface="Courier New" pitchFamily="34" charset="-120"/>
              </a:rPr>
              <a:t>overlap = human_hashes &amp; dev_hashes</a:t>
            </a:r>
            <a:endParaRPr lang="en-US" sz="1600" dirty="0">
              <a:latin typeface="Carlito"/>
            </a:endParaRPr>
          </a:p>
          <a:p>
            <a:pPr marL="0" indent="0">
              <a:buNone/>
            </a:pPr>
            <a:r>
              <a:rPr lang="en-US" sz="1600" dirty="0">
                <a:solidFill>
                  <a:srgbClr val="1B1B1B"/>
                </a:solidFill>
                <a:latin typeface="Carlito"/>
                <a:ea typeface="Courier New" pitchFamily="34" charset="-122"/>
                <a:cs typeface="Courier New" pitchFamily="34" charset="-120"/>
              </a:rPr>
              <a:t>assert len(overlap) == 0</a:t>
            </a:r>
            <a:endParaRPr lang="en-US" sz="1600" dirty="0">
              <a:latin typeface="Carlito"/>
            </a:endParaRPr>
          </a:p>
        </p:txBody>
      </p:sp>
      <p:sp>
        <p:nvSpPr>
          <p:cNvPr id="11" name="Text 8"/>
          <p:cNvSpPr/>
          <p:nvPr/>
        </p:nvSpPr>
        <p:spPr>
          <a:xfrm>
            <a:off x="7315200" y="3956739"/>
            <a:ext cx="3474720" cy="201168"/>
          </a:xfrm>
          <a:prstGeom prst="rect">
            <a:avLst/>
          </a:prstGeom>
          <a:noFill/>
          <a:ln/>
        </p:spPr>
        <p:txBody>
          <a:bodyPr wrap="square" lIns="0" tIns="0" rIns="0" bIns="0" rtlCol="0" anchor="ctr"/>
          <a:lstStyle/>
          <a:p>
            <a:pPr marL="0" indent="0">
              <a:buNone/>
            </a:pPr>
            <a:r>
              <a:rPr lang="en-US" sz="1600" b="1" dirty="0">
                <a:solidFill>
                  <a:srgbClr val="7A0019"/>
                </a:solidFill>
                <a:latin typeface="Carlito"/>
              </a:rPr>
              <a:t>Por qué importa</a:t>
            </a:r>
            <a:endParaRPr lang="en-US" sz="1600" dirty="0">
              <a:latin typeface="Carlito"/>
            </a:endParaRPr>
          </a:p>
        </p:txBody>
      </p:sp>
      <p:sp>
        <p:nvSpPr>
          <p:cNvPr id="12" name="Text 9"/>
          <p:cNvSpPr/>
          <p:nvPr/>
        </p:nvSpPr>
        <p:spPr>
          <a:xfrm>
            <a:off x="7315200" y="4549358"/>
            <a:ext cx="4343400" cy="822960"/>
          </a:xfrm>
          <a:prstGeom prst="rect">
            <a:avLst/>
          </a:prstGeom>
          <a:noFill/>
          <a:ln/>
        </p:spPr>
        <p:txBody>
          <a:bodyPr wrap="square" lIns="508" tIns="508" rIns="508" bIns="508" rtlCol="0" anchor="ctr">
            <a:noAutofit/>
          </a:bodyPr>
          <a:lstStyle/>
          <a:p>
            <a:pPr marL="0" indent="0">
              <a:buNone/>
            </a:pPr>
            <a:r>
              <a:rPr lang="en-US" sz="1600" dirty="0">
                <a:solidFill>
                  <a:srgbClr val="1B1B1B"/>
                </a:solidFill>
                <a:latin typeface="Carlito"/>
              </a:rPr>
              <a:t>Si el human test comparte textos o familias con entrenamiento, deja de ser una validación externa. En ese caso debe reclasificarse como evaluación de desarrollo o reemplazarse por un holdout humano sellado.</a:t>
            </a:r>
            <a:endParaRPr lang="en-US" sz="1600" dirty="0">
              <a:latin typeface="Carlito"/>
            </a:endParaRPr>
          </a:p>
        </p:txBody>
      </p:sp>
      <p:sp>
        <p:nvSpPr>
          <p:cNvPr id="4" name="Text 10"/>
          <p:cNvSpPr/>
          <p:nvPr/>
        </p:nvSpPr>
        <p:spPr>
          <a:xfrm>
            <a:off x="685800" y="6063344"/>
            <a:ext cx="10857411" cy="396239"/>
          </a:xfrm>
          <a:prstGeom prst="rect">
            <a:avLst/>
          </a:prstGeom>
          <a:noFill/>
          <a:ln/>
        </p:spPr>
        <p:txBody>
          <a:bodyPr wrap="square" lIns="0" tIns="0" rIns="0" bIns="0" rtlCol="0" anchor="ctr"/>
          <a:lstStyle/>
          <a:p>
            <a:pPr marL="0" indent="0" algn="ctr">
              <a:buNone/>
            </a:pPr>
            <a:r>
              <a:rPr lang="en-US" sz="2000" b="1" dirty="0">
                <a:solidFill>
                  <a:srgbClr val="7A0019"/>
                </a:solidFill>
                <a:latin typeface="Carlito"/>
              </a:rPr>
              <a:t>Estructura correcta: train/validation/test interno + benchmark sintético + human holdout final auditado.</a:t>
            </a:r>
            <a:endParaRPr lang="en-US" sz="2000" dirty="0">
              <a:latin typeface="Carlito"/>
            </a:endParaRPr>
          </a:p>
        </p:txBody>
      </p:sp>
      <p:sp>
        <p:nvSpPr>
          <p:cNvPr id="14" name="Shape 11"/>
          <p:cNvSpPr/>
          <p:nvPr/>
        </p:nvSpPr>
        <p:spPr>
          <a:xfrm>
            <a:off x="502920" y="6492240"/>
            <a:ext cx="11155680" cy="0"/>
          </a:xfrm>
          <a:prstGeom prst="line">
            <a:avLst/>
          </a:prstGeom>
          <a:noFill/>
          <a:ln w="7620">
            <a:solidFill>
              <a:srgbClr val="7A0019">
                <a:alpha val="45000"/>
              </a:srgbClr>
            </a:solidFill>
            <a:prstDash val="solid"/>
          </a:ln>
        </p:spPr>
        <p:txBody>
          <a:bodyPr/>
          <a:lstStyle/>
          <a:p>
            <a:endParaRPr lang="es-PE" sz="1400"/>
          </a:p>
        </p:txBody>
      </p:sp>
      <p:sp>
        <p:nvSpPr>
          <p:cNvPr id="16" name="Text 13"/>
          <p:cNvSpPr/>
          <p:nvPr/>
        </p:nvSpPr>
        <p:spPr>
          <a:xfrm>
            <a:off x="11320272" y="6537960"/>
            <a:ext cx="365760" cy="182880"/>
          </a:xfrm>
          <a:prstGeom prst="rect">
            <a:avLst/>
          </a:prstGeom>
          <a:noFill/>
          <a:ln/>
        </p:spPr>
        <p:txBody>
          <a:bodyPr wrap="square" lIns="0" tIns="0" rIns="0" bIns="0" rtlCol="0" anchor="ctr"/>
          <a:lstStyle/>
          <a:p>
            <a:pPr marL="0" indent="0" algn="r">
              <a:buNone/>
            </a:pPr>
            <a:r>
              <a:rPr lang="en-US" sz="1400" dirty="0">
                <a:solidFill>
                  <a:srgbClr val="5B5B5B"/>
                </a:solidFill>
                <a:latin typeface="Aptos" pitchFamily="34" charset="0"/>
                <a:ea typeface="Aptos" pitchFamily="34" charset="-122"/>
                <a:cs typeface="Aptos" pitchFamily="34" charset="-120"/>
              </a:rPr>
              <a:t>12</a:t>
            </a:r>
            <a:endParaRPr lang="en-US" sz="140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 13">
    <p:spTree>
      <p:nvGrpSpPr>
        <p:cNvPr id="1" name=""/>
        <p:cNvGrpSpPr/>
        <p:nvPr/>
      </p:nvGrpSpPr>
      <p:grpSpPr>
        <a:xfrm>
          <a:off x="0" y="0"/>
          <a:ext cx="0" cy="0"/>
          <a:chOff x="0" y="0"/>
          <a:chExt cx="0" cy="0"/>
        </a:xfrm>
      </p:grpSpPr>
      <p:sp>
        <p:nvSpPr>
          <p:cNvPr id="2" name="Text 0"/>
          <p:cNvSpPr/>
          <p:nvPr/>
        </p:nvSpPr>
        <p:spPr>
          <a:xfrm>
            <a:off x="502920" y="228600"/>
            <a:ext cx="10607040" cy="365760"/>
          </a:xfrm>
          <a:prstGeom prst="rect">
            <a:avLst/>
          </a:prstGeom>
          <a:noFill/>
          <a:ln/>
        </p:spPr>
        <p:txBody>
          <a:bodyPr wrap="square" lIns="0" tIns="0" rIns="0" bIns="0" rtlCol="0" anchor="ctr"/>
          <a:lstStyle/>
          <a:p>
            <a:pPr marL="0" indent="0">
              <a:buNone/>
            </a:pPr>
            <a:r>
              <a:rPr lang="en-US" sz="4000" b="1" dirty="0">
                <a:solidFill>
                  <a:srgbClr val="7A0019"/>
                </a:solidFill>
                <a:latin typeface="Carlito"/>
                <a:ea typeface="Aptos Display" pitchFamily="34" charset="-122"/>
                <a:cs typeface="Aptos Display" pitchFamily="34" charset="-120"/>
              </a:rPr>
              <a:t>Conclusiones y próximos pasos</a:t>
            </a:r>
            <a:endParaRPr lang="en-US" sz="4000" dirty="0">
              <a:latin typeface="Carlito"/>
            </a:endParaRPr>
          </a:p>
        </p:txBody>
      </p:sp>
      <p:sp>
        <p:nvSpPr>
          <p:cNvPr id="3" name="Text 1"/>
          <p:cNvSpPr/>
          <p:nvPr/>
        </p:nvSpPr>
        <p:spPr>
          <a:xfrm>
            <a:off x="594360" y="871947"/>
            <a:ext cx="10607040" cy="228600"/>
          </a:xfrm>
          <a:prstGeom prst="rect">
            <a:avLst/>
          </a:prstGeom>
          <a:noFill/>
          <a:ln/>
        </p:spPr>
        <p:txBody>
          <a:bodyPr wrap="square" lIns="0" tIns="0" rIns="0" bIns="0" rtlCol="0" anchor="ctr"/>
          <a:lstStyle/>
          <a:p>
            <a:pPr marL="0" indent="0">
              <a:buNone/>
            </a:pPr>
            <a:r>
              <a:rPr lang="en-US" sz="2000" dirty="0">
                <a:solidFill>
                  <a:srgbClr val="5B5B5B"/>
                </a:solidFill>
                <a:latin typeface="Carlito"/>
                <a:ea typeface="Aptos" pitchFamily="34" charset="-122"/>
                <a:cs typeface="Aptos" pitchFamily="34" charset="-120"/>
              </a:rPr>
              <a:t>Modelo candidato, límites de validez y trabajo pendiente</a:t>
            </a:r>
            <a:endParaRPr lang="en-US" sz="2000" dirty="0">
              <a:latin typeface="Carlito"/>
            </a:endParaRPr>
          </a:p>
        </p:txBody>
      </p:sp>
      <p:graphicFrame>
        <p:nvGraphicFramePr>
          <p:cNvPr id="14" name="Table 0"/>
          <p:cNvGraphicFramePr>
            <a:graphicFrameLocks noGrp="1"/>
          </p:cNvGraphicFramePr>
          <p:nvPr>
            <p:extLst>
              <p:ext uri="{D42A27DB-BD31-4B8C-83A1-F6EECF244321}">
                <p14:modId xmlns:p14="http://schemas.microsoft.com/office/powerpoint/2010/main" val="1215137907"/>
              </p:ext>
            </p:extLst>
          </p:nvPr>
        </p:nvGraphicFramePr>
        <p:xfrm>
          <a:off x="594360" y="1436916"/>
          <a:ext cx="6400800" cy="2331720"/>
        </p:xfrm>
        <a:graphic>
          <a:graphicData uri="http://schemas.openxmlformats.org/drawingml/2006/table">
            <a:tbl>
              <a:tblPr/>
              <a:tblGrid>
                <a:gridCol w="1828800">
                  <a:extLst>
                    <a:ext uri="{9D8B030D-6E8A-4147-A177-3AD203B41FA5}">
                      <a16:colId xmlns:a16="http://schemas.microsoft.com/office/drawing/2014/main" val="20000"/>
                    </a:ext>
                  </a:extLst>
                </a:gridCol>
                <a:gridCol w="1508760">
                  <a:extLst>
                    <a:ext uri="{9D8B030D-6E8A-4147-A177-3AD203B41FA5}">
                      <a16:colId xmlns:a16="http://schemas.microsoft.com/office/drawing/2014/main" val="20001"/>
                    </a:ext>
                  </a:extLst>
                </a:gridCol>
                <a:gridCol w="1508760">
                  <a:extLst>
                    <a:ext uri="{9D8B030D-6E8A-4147-A177-3AD203B41FA5}">
                      <a16:colId xmlns:a16="http://schemas.microsoft.com/office/drawing/2014/main" val="20002"/>
                    </a:ext>
                  </a:extLst>
                </a:gridCol>
                <a:gridCol w="1554480">
                  <a:extLst>
                    <a:ext uri="{9D8B030D-6E8A-4147-A177-3AD203B41FA5}">
                      <a16:colId xmlns:a16="http://schemas.microsoft.com/office/drawing/2014/main" val="20003"/>
                    </a:ext>
                  </a:extLst>
                </a:gridCol>
              </a:tblGrid>
              <a:tr h="388620">
                <a:tc>
                  <a:txBody>
                    <a:bodyPr/>
                    <a:lstStyle/>
                    <a:p>
                      <a:pPr marL="0" indent="0">
                        <a:buNone/>
                      </a:pPr>
                      <a:r>
                        <a:rPr lang="en-US" sz="1600" b="1" dirty="0">
                          <a:solidFill>
                            <a:srgbClr val="FFFFFF"/>
                          </a:solidFill>
                          <a:latin typeface="Carlito"/>
                          <a:ea typeface="Aptos" pitchFamily="34" charset="-122"/>
                          <a:cs typeface="Aptos" pitchFamily="34" charset="-120"/>
                        </a:rPr>
                        <a:t>Criterio</a:t>
                      </a:r>
                      <a:endParaRPr lang="en-US" sz="16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7A0019"/>
                    </a:solidFill>
                  </a:tcPr>
                </a:tc>
                <a:tc>
                  <a:txBody>
                    <a:bodyPr/>
                    <a:lstStyle/>
                    <a:p>
                      <a:pPr marL="0" indent="0">
                        <a:buNone/>
                      </a:pPr>
                      <a:r>
                        <a:rPr lang="en-US" sz="1600" b="1" dirty="0">
                          <a:solidFill>
                            <a:srgbClr val="FFFFFF"/>
                          </a:solidFill>
                          <a:latin typeface="Carlito"/>
                          <a:ea typeface="Aptos" pitchFamily="34" charset="-122"/>
                          <a:cs typeface="Aptos" pitchFamily="34" charset="-120"/>
                        </a:rPr>
                        <a:t>BETO cased</a:t>
                      </a:r>
                      <a:endParaRPr lang="en-US" sz="16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7A0019"/>
                    </a:solidFill>
                  </a:tcPr>
                </a:tc>
                <a:tc>
                  <a:txBody>
                    <a:bodyPr/>
                    <a:lstStyle/>
                    <a:p>
                      <a:pPr marL="0" indent="0">
                        <a:buNone/>
                      </a:pPr>
                      <a:r>
                        <a:rPr lang="en-US" sz="1600" b="1" dirty="0">
                          <a:solidFill>
                            <a:srgbClr val="FFFFFF"/>
                          </a:solidFill>
                          <a:latin typeface="Carlito"/>
                          <a:ea typeface="Aptos" pitchFamily="34" charset="-122"/>
                          <a:cs typeface="Aptos" pitchFamily="34" charset="-120"/>
                        </a:rPr>
                        <a:t>BETO uncased</a:t>
                      </a:r>
                      <a:endParaRPr lang="en-US" sz="16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7A0019"/>
                    </a:solidFill>
                  </a:tcPr>
                </a:tc>
                <a:tc>
                  <a:txBody>
                    <a:bodyPr/>
                    <a:lstStyle/>
                    <a:p>
                      <a:pPr marL="0" indent="0">
                        <a:buNone/>
                      </a:pPr>
                      <a:r>
                        <a:rPr lang="en-US" sz="1600" b="1" dirty="0">
                          <a:solidFill>
                            <a:srgbClr val="FFFFFF"/>
                          </a:solidFill>
                          <a:latin typeface="Carlito"/>
                          <a:ea typeface="Aptos" pitchFamily="34" charset="-122"/>
                          <a:cs typeface="Aptos" pitchFamily="34" charset="-120"/>
                        </a:rPr>
                        <a:t>XLM-R</a:t>
                      </a:r>
                      <a:endParaRPr lang="en-US" sz="16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7A0019"/>
                    </a:solidFill>
                  </a:tcPr>
                </a:tc>
                <a:extLst>
                  <a:ext uri="{0D108BD9-81ED-4DB2-BD59-A6C34878D82A}">
                    <a16:rowId xmlns:a16="http://schemas.microsoft.com/office/drawing/2014/main" val="10000"/>
                  </a:ext>
                </a:extLst>
              </a:tr>
              <a:tr h="388620">
                <a:tc>
                  <a:txBody>
                    <a:bodyPr/>
                    <a:lstStyle/>
                    <a:p>
                      <a:pPr marL="0" indent="0">
                        <a:buNone/>
                      </a:pPr>
                      <a:r>
                        <a:rPr lang="en-US" sz="1600" dirty="0">
                          <a:solidFill>
                            <a:srgbClr val="1B1B1B"/>
                          </a:solidFill>
                          <a:latin typeface="Carlito"/>
                          <a:ea typeface="Aptos" pitchFamily="34" charset="-122"/>
                          <a:cs typeface="Aptos" pitchFamily="34" charset="-120"/>
                        </a:rPr>
                        <a:t>F1 test interno</a:t>
                      </a:r>
                      <a:endParaRPr lang="en-US" sz="16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tc>
                  <a:txBody>
                    <a:bodyPr/>
                    <a:lstStyle/>
                    <a:p>
                      <a:pPr marL="0" indent="0">
                        <a:buNone/>
                      </a:pPr>
                      <a:r>
                        <a:rPr lang="en-US" sz="1600" dirty="0">
                          <a:solidFill>
                            <a:srgbClr val="1B1B1B"/>
                          </a:solidFill>
                          <a:latin typeface="Carlito"/>
                          <a:ea typeface="Aptos" pitchFamily="34" charset="-122"/>
                          <a:cs typeface="Aptos" pitchFamily="34" charset="-120"/>
                        </a:rPr>
                        <a:t>🟢 .8437</a:t>
                      </a:r>
                      <a:endParaRPr lang="en-US" sz="16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tc>
                  <a:txBody>
                    <a:bodyPr/>
                    <a:lstStyle/>
                    <a:p>
                      <a:pPr marL="0" indent="0">
                        <a:buNone/>
                      </a:pPr>
                      <a:r>
                        <a:rPr lang="en-US" sz="1600" dirty="0">
                          <a:solidFill>
                            <a:srgbClr val="1B1B1B"/>
                          </a:solidFill>
                          <a:latin typeface="Carlito"/>
                          <a:ea typeface="Aptos" pitchFamily="34" charset="-122"/>
                          <a:cs typeface="Aptos" pitchFamily="34" charset="-120"/>
                        </a:rPr>
                        <a:t>🟡 .7791</a:t>
                      </a:r>
                      <a:endParaRPr lang="en-US" sz="16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tc>
                  <a:txBody>
                    <a:bodyPr/>
                    <a:lstStyle/>
                    <a:p>
                      <a:pPr marL="0" indent="0">
                        <a:buNone/>
                      </a:pPr>
                      <a:r>
                        <a:rPr lang="en-US" sz="1600" dirty="0">
                          <a:solidFill>
                            <a:srgbClr val="1B1B1B"/>
                          </a:solidFill>
                          <a:latin typeface="Carlito"/>
                          <a:ea typeface="Aptos" pitchFamily="34" charset="-122"/>
                          <a:cs typeface="Aptos" pitchFamily="34" charset="-120"/>
                        </a:rPr>
                        <a:t>🟡 .7669</a:t>
                      </a:r>
                      <a:endParaRPr lang="en-US" sz="16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10001"/>
                  </a:ext>
                </a:extLst>
              </a:tr>
              <a:tr h="388620">
                <a:tc>
                  <a:txBody>
                    <a:bodyPr/>
                    <a:lstStyle/>
                    <a:p>
                      <a:pPr marL="0" indent="0">
                        <a:buNone/>
                      </a:pPr>
                      <a:r>
                        <a:rPr lang="en-US" sz="1600" dirty="0">
                          <a:solidFill>
                            <a:srgbClr val="1B1B1B"/>
                          </a:solidFill>
                          <a:latin typeface="Carlito"/>
                          <a:ea typeface="Aptos" pitchFamily="34" charset="-122"/>
                          <a:cs typeface="Aptos" pitchFamily="34" charset="-120"/>
                        </a:rPr>
                        <a:t>Peor F1 clase</a:t>
                      </a:r>
                      <a:endParaRPr lang="en-US" sz="16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tc>
                  <a:txBody>
                    <a:bodyPr/>
                    <a:lstStyle/>
                    <a:p>
                      <a:pPr marL="0" indent="0">
                        <a:buNone/>
                      </a:pPr>
                      <a:r>
                        <a:rPr lang="en-US" sz="1600" dirty="0">
                          <a:solidFill>
                            <a:srgbClr val="1B1B1B"/>
                          </a:solidFill>
                          <a:latin typeface="Carlito"/>
                          <a:ea typeface="Aptos" pitchFamily="34" charset="-122"/>
                          <a:cs typeface="Aptos" pitchFamily="34" charset="-120"/>
                        </a:rPr>
                        <a:t>🟢 .6575</a:t>
                      </a:r>
                      <a:endParaRPr lang="en-US" sz="16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tc>
                  <a:txBody>
                    <a:bodyPr/>
                    <a:lstStyle/>
                    <a:p>
                      <a:pPr marL="0" indent="0">
                        <a:buNone/>
                      </a:pPr>
                      <a:r>
                        <a:rPr lang="en-US" sz="1600" dirty="0">
                          <a:solidFill>
                            <a:srgbClr val="1B1B1B"/>
                          </a:solidFill>
                          <a:latin typeface="Carlito"/>
                          <a:ea typeface="Aptos" pitchFamily="34" charset="-122"/>
                          <a:cs typeface="Aptos" pitchFamily="34" charset="-120"/>
                        </a:rPr>
                        <a:t>🔴 .4062</a:t>
                      </a:r>
                      <a:endParaRPr lang="en-US" sz="16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tc>
                  <a:txBody>
                    <a:bodyPr/>
                    <a:lstStyle/>
                    <a:p>
                      <a:pPr marL="0" indent="0">
                        <a:buNone/>
                      </a:pPr>
                      <a:r>
                        <a:rPr lang="en-US" sz="1600" dirty="0">
                          <a:solidFill>
                            <a:srgbClr val="1B1B1B"/>
                          </a:solidFill>
                          <a:latin typeface="Carlito"/>
                          <a:ea typeface="Aptos" pitchFamily="34" charset="-122"/>
                          <a:cs typeface="Aptos" pitchFamily="34" charset="-120"/>
                        </a:rPr>
                        <a:t>🟡 .4962</a:t>
                      </a:r>
                      <a:endParaRPr lang="en-US" sz="16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388620">
                <a:tc>
                  <a:txBody>
                    <a:bodyPr/>
                    <a:lstStyle/>
                    <a:p>
                      <a:pPr marL="0" indent="0">
                        <a:buNone/>
                      </a:pPr>
                      <a:r>
                        <a:rPr lang="en-US" sz="1600" dirty="0">
                          <a:solidFill>
                            <a:srgbClr val="1B1B1B"/>
                          </a:solidFill>
                          <a:latin typeface="Carlito"/>
                          <a:ea typeface="Aptos" pitchFamily="34" charset="-122"/>
                          <a:cs typeface="Aptos" pitchFamily="34" charset="-120"/>
                        </a:rPr>
                        <a:t>AUC interno</a:t>
                      </a:r>
                      <a:endParaRPr lang="en-US" sz="16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tc>
                  <a:txBody>
                    <a:bodyPr/>
                    <a:lstStyle/>
                    <a:p>
                      <a:pPr marL="0" indent="0">
                        <a:buNone/>
                      </a:pPr>
                      <a:r>
                        <a:rPr lang="en-US" sz="1600" dirty="0">
                          <a:solidFill>
                            <a:srgbClr val="1B1B1B"/>
                          </a:solidFill>
                          <a:latin typeface="Carlito"/>
                          <a:ea typeface="Aptos" pitchFamily="34" charset="-122"/>
                          <a:cs typeface="Aptos" pitchFamily="34" charset="-120"/>
                        </a:rPr>
                        <a:t>🟢 .9920</a:t>
                      </a:r>
                      <a:endParaRPr lang="en-US" sz="16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tc>
                  <a:txBody>
                    <a:bodyPr/>
                    <a:lstStyle/>
                    <a:p>
                      <a:pPr marL="0" indent="0">
                        <a:buNone/>
                      </a:pPr>
                      <a:r>
                        <a:rPr lang="en-US" sz="1600" dirty="0">
                          <a:solidFill>
                            <a:srgbClr val="1B1B1B"/>
                          </a:solidFill>
                          <a:latin typeface="Carlito"/>
                          <a:ea typeface="Aptos" pitchFamily="34" charset="-122"/>
                          <a:cs typeface="Aptos" pitchFamily="34" charset="-120"/>
                        </a:rPr>
                        <a:t>🟡 .9771</a:t>
                      </a:r>
                      <a:endParaRPr lang="en-US" sz="16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tc>
                  <a:txBody>
                    <a:bodyPr/>
                    <a:lstStyle/>
                    <a:p>
                      <a:pPr marL="0" indent="0">
                        <a:buNone/>
                      </a:pPr>
                      <a:r>
                        <a:rPr lang="en-US" sz="1600" dirty="0">
                          <a:solidFill>
                            <a:srgbClr val="1B1B1B"/>
                          </a:solidFill>
                          <a:latin typeface="Carlito"/>
                          <a:ea typeface="Aptos" pitchFamily="34" charset="-122"/>
                          <a:cs typeface="Aptos" pitchFamily="34" charset="-120"/>
                        </a:rPr>
                        <a:t>🟡 .9723</a:t>
                      </a:r>
                      <a:endParaRPr lang="en-US" sz="16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10003"/>
                  </a:ext>
                </a:extLst>
              </a:tr>
              <a:tr h="388620">
                <a:tc>
                  <a:txBody>
                    <a:bodyPr/>
                    <a:lstStyle/>
                    <a:p>
                      <a:pPr marL="0" indent="0">
                        <a:buNone/>
                      </a:pPr>
                      <a:r>
                        <a:rPr lang="en-US" sz="1600" dirty="0">
                          <a:solidFill>
                            <a:srgbClr val="1B1B1B"/>
                          </a:solidFill>
                          <a:latin typeface="Carlito"/>
                          <a:ea typeface="Aptos" pitchFamily="34" charset="-122"/>
                          <a:cs typeface="Aptos" pitchFamily="34" charset="-120"/>
                        </a:rPr>
                        <a:t>Externo sintético</a:t>
                      </a:r>
                      <a:endParaRPr lang="en-US" sz="16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tc>
                  <a:txBody>
                    <a:bodyPr/>
                    <a:lstStyle/>
                    <a:p>
                      <a:pPr marL="0" indent="0">
                        <a:buNone/>
                      </a:pPr>
                      <a:r>
                        <a:rPr lang="en-US" sz="1600" dirty="0">
                          <a:solidFill>
                            <a:srgbClr val="1B1B1B"/>
                          </a:solidFill>
                          <a:latin typeface="Carlito"/>
                          <a:ea typeface="Aptos" pitchFamily="34" charset="-122"/>
                          <a:cs typeface="Aptos" pitchFamily="34" charset="-120"/>
                        </a:rPr>
                        <a:t>🟡 .8150</a:t>
                      </a:r>
                      <a:endParaRPr lang="en-US" sz="16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tc>
                  <a:txBody>
                    <a:bodyPr/>
                    <a:lstStyle/>
                    <a:p>
                      <a:pPr marL="0" indent="0">
                        <a:buNone/>
                      </a:pPr>
                      <a:r>
                        <a:rPr lang="en-US" sz="1600" dirty="0">
                          <a:solidFill>
                            <a:srgbClr val="1B1B1B"/>
                          </a:solidFill>
                          <a:latin typeface="Carlito"/>
                          <a:ea typeface="Aptos" pitchFamily="34" charset="-122"/>
                          <a:cs typeface="Aptos" pitchFamily="34" charset="-120"/>
                        </a:rPr>
                        <a:t>🟡 .8265</a:t>
                      </a:r>
                      <a:endParaRPr lang="en-US" sz="16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tc>
                  <a:txBody>
                    <a:bodyPr/>
                    <a:lstStyle/>
                    <a:p>
                      <a:pPr marL="0" indent="0">
                        <a:buNone/>
                      </a:pPr>
                      <a:r>
                        <a:rPr lang="en-US" sz="1600" dirty="0">
                          <a:solidFill>
                            <a:srgbClr val="1B1B1B"/>
                          </a:solidFill>
                          <a:latin typeface="Carlito"/>
                          <a:ea typeface="Aptos" pitchFamily="34" charset="-122"/>
                          <a:cs typeface="Aptos" pitchFamily="34" charset="-120"/>
                        </a:rPr>
                        <a:t>🟢 .8619</a:t>
                      </a:r>
                      <a:endParaRPr lang="en-US" sz="16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10004"/>
                  </a:ext>
                </a:extLst>
              </a:tr>
              <a:tr h="388620">
                <a:tc>
                  <a:txBody>
                    <a:bodyPr/>
                    <a:lstStyle/>
                    <a:p>
                      <a:pPr marL="0" indent="0">
                        <a:buNone/>
                      </a:pPr>
                      <a:r>
                        <a:rPr lang="en-US" sz="1600" dirty="0">
                          <a:solidFill>
                            <a:srgbClr val="1B1B1B"/>
                          </a:solidFill>
                          <a:latin typeface="Carlito"/>
                          <a:ea typeface="Aptos" pitchFamily="34" charset="-122"/>
                          <a:cs typeface="Aptos" pitchFamily="34" charset="-120"/>
                        </a:rPr>
                        <a:t>Costo</a:t>
                      </a:r>
                      <a:endParaRPr lang="en-US" sz="16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tc>
                  <a:txBody>
                    <a:bodyPr/>
                    <a:lstStyle/>
                    <a:p>
                      <a:pPr marL="0" indent="0">
                        <a:buNone/>
                      </a:pPr>
                      <a:r>
                        <a:rPr lang="en-US" sz="1600" dirty="0">
                          <a:solidFill>
                            <a:srgbClr val="1B1B1B"/>
                          </a:solidFill>
                          <a:latin typeface="Carlito"/>
                          <a:ea typeface="Aptos" pitchFamily="34" charset="-122"/>
                          <a:cs typeface="Aptos" pitchFamily="34" charset="-120"/>
                        </a:rPr>
                        <a:t>🟢 109.9M</a:t>
                      </a:r>
                      <a:endParaRPr lang="en-US" sz="16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tc>
                  <a:txBody>
                    <a:bodyPr/>
                    <a:lstStyle/>
                    <a:p>
                      <a:pPr marL="0" indent="0">
                        <a:buNone/>
                      </a:pPr>
                      <a:r>
                        <a:rPr lang="en-US" sz="1600" dirty="0">
                          <a:solidFill>
                            <a:srgbClr val="1B1B1B"/>
                          </a:solidFill>
                          <a:latin typeface="Carlito"/>
                          <a:ea typeface="Aptos" pitchFamily="34" charset="-122"/>
                          <a:cs typeface="Aptos" pitchFamily="34" charset="-120"/>
                        </a:rPr>
                        <a:t>🟢 109.9M</a:t>
                      </a:r>
                      <a:endParaRPr lang="en-US" sz="16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tc>
                  <a:txBody>
                    <a:bodyPr/>
                    <a:lstStyle/>
                    <a:p>
                      <a:pPr marL="0" indent="0">
                        <a:buNone/>
                      </a:pPr>
                      <a:r>
                        <a:rPr lang="en-US" sz="1600" dirty="0">
                          <a:solidFill>
                            <a:srgbClr val="1B1B1B"/>
                          </a:solidFill>
                          <a:latin typeface="Carlito"/>
                          <a:ea typeface="Aptos" pitchFamily="34" charset="-122"/>
                          <a:cs typeface="Aptos" pitchFamily="34" charset="-120"/>
                        </a:rPr>
                        <a:t>🔴 278.1M</a:t>
                      </a:r>
                      <a:endParaRPr lang="en-US" sz="1600" dirty="0">
                        <a:latin typeface="Carlito"/>
                        <a:ea typeface="Aptos" charset="0"/>
                        <a:cs typeface="Aptos" charset="0"/>
                      </a:endParaRPr>
                    </a:p>
                  </a:txBody>
                  <a:tcPr marL="36576" marR="36576" marT="36576" marB="36576">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10005"/>
                  </a:ext>
                </a:extLst>
              </a:tr>
            </a:tbl>
          </a:graphicData>
        </a:graphic>
      </p:graphicFrame>
      <p:sp>
        <p:nvSpPr>
          <p:cNvPr id="5" name="Shape 2"/>
          <p:cNvSpPr/>
          <p:nvPr/>
        </p:nvSpPr>
        <p:spPr>
          <a:xfrm>
            <a:off x="7315200" y="1436915"/>
            <a:ext cx="3977640" cy="2788919"/>
          </a:xfrm>
          <a:prstGeom prst="roundRect">
            <a:avLst>
              <a:gd name="adj" fmla="val 1569"/>
            </a:avLst>
          </a:prstGeom>
          <a:solidFill>
            <a:srgbClr val="FFF8F0"/>
          </a:solidFill>
          <a:ln w="10160">
            <a:solidFill>
              <a:srgbClr val="D6A84F"/>
            </a:solidFill>
            <a:prstDash val="solid"/>
          </a:ln>
        </p:spPr>
        <p:txBody>
          <a:bodyPr/>
          <a:lstStyle/>
          <a:p>
            <a:endParaRPr lang="es-PE" sz="1600">
              <a:latin typeface="Carlito"/>
            </a:endParaRPr>
          </a:p>
        </p:txBody>
      </p:sp>
      <p:sp>
        <p:nvSpPr>
          <p:cNvPr id="6" name="Text 3"/>
          <p:cNvSpPr/>
          <p:nvPr/>
        </p:nvSpPr>
        <p:spPr>
          <a:xfrm>
            <a:off x="7543800" y="1665516"/>
            <a:ext cx="3474720" cy="228600"/>
          </a:xfrm>
          <a:prstGeom prst="rect">
            <a:avLst/>
          </a:prstGeom>
          <a:noFill/>
          <a:ln/>
        </p:spPr>
        <p:txBody>
          <a:bodyPr wrap="square" lIns="0" tIns="0" rIns="0" bIns="0" rtlCol="0" anchor="ctr"/>
          <a:lstStyle/>
          <a:p>
            <a:pPr marL="0" indent="0" algn="ctr">
              <a:buNone/>
            </a:pPr>
            <a:r>
              <a:rPr lang="en-US" sz="1600" b="1" dirty="0">
                <a:solidFill>
                  <a:srgbClr val="7A0019"/>
                </a:solidFill>
                <a:latin typeface="Carlito"/>
              </a:rPr>
              <a:t>Conclusión actual</a:t>
            </a:r>
            <a:endParaRPr lang="en-US" sz="1600" dirty="0">
              <a:latin typeface="Carlito"/>
            </a:endParaRPr>
          </a:p>
        </p:txBody>
      </p:sp>
      <p:sp>
        <p:nvSpPr>
          <p:cNvPr id="7" name="Text 4"/>
          <p:cNvSpPr/>
          <p:nvPr/>
        </p:nvSpPr>
        <p:spPr>
          <a:xfrm>
            <a:off x="7543800" y="2299935"/>
            <a:ext cx="3474720" cy="1352004"/>
          </a:xfrm>
          <a:prstGeom prst="rect">
            <a:avLst/>
          </a:prstGeom>
          <a:noFill/>
          <a:ln/>
        </p:spPr>
        <p:txBody>
          <a:bodyPr wrap="square" lIns="508" tIns="508" rIns="508" bIns="508" rtlCol="0" anchor="ctr">
            <a:noAutofit/>
          </a:bodyPr>
          <a:lstStyle/>
          <a:p>
            <a:pPr marL="0" indent="0">
              <a:buNone/>
            </a:pPr>
            <a:r>
              <a:rPr lang="en-US" sz="1600" dirty="0">
                <a:solidFill>
                  <a:srgbClr val="1B1B1B"/>
                </a:solidFill>
                <a:latin typeface="Carlito"/>
              </a:rPr>
              <a:t>BETO cased es el candidato recomendado por el benchmark interno. XLM-R es el principal competidor por desempeño en benchmark sintético externo. La selección definitiva depende de auditar el human holdout y ejecutar multisemilla.</a:t>
            </a:r>
            <a:endParaRPr lang="en-US" sz="1600" dirty="0">
              <a:latin typeface="Carlito"/>
            </a:endParaRPr>
          </a:p>
        </p:txBody>
      </p:sp>
      <p:sp>
        <p:nvSpPr>
          <p:cNvPr id="8" name="Text 5"/>
          <p:cNvSpPr/>
          <p:nvPr/>
        </p:nvSpPr>
        <p:spPr>
          <a:xfrm>
            <a:off x="731520" y="4225836"/>
            <a:ext cx="3657600" cy="228600"/>
          </a:xfrm>
          <a:prstGeom prst="rect">
            <a:avLst/>
          </a:prstGeom>
          <a:noFill/>
          <a:ln/>
        </p:spPr>
        <p:txBody>
          <a:bodyPr wrap="square" lIns="0" tIns="0" rIns="0" bIns="0" rtlCol="0" anchor="ctr"/>
          <a:lstStyle/>
          <a:p>
            <a:pPr marL="0" indent="0">
              <a:buNone/>
            </a:pPr>
            <a:r>
              <a:rPr lang="en-US" sz="2000" b="1" dirty="0">
                <a:solidFill>
                  <a:srgbClr val="7A0019"/>
                </a:solidFill>
                <a:latin typeface="Carlito"/>
              </a:rPr>
              <a:t>Próximos pasos de investigación</a:t>
            </a:r>
            <a:endParaRPr lang="en-US" sz="2000" dirty="0">
              <a:latin typeface="Carlito"/>
            </a:endParaRPr>
          </a:p>
        </p:txBody>
      </p:sp>
      <p:sp>
        <p:nvSpPr>
          <p:cNvPr id="9" name="Text 6"/>
          <p:cNvSpPr/>
          <p:nvPr/>
        </p:nvSpPr>
        <p:spPr>
          <a:xfrm>
            <a:off x="713232" y="4911636"/>
            <a:ext cx="10424160" cy="1234440"/>
          </a:xfrm>
          <a:prstGeom prst="rect">
            <a:avLst/>
          </a:prstGeom>
          <a:noFill/>
          <a:ln/>
        </p:spPr>
        <p:txBody>
          <a:bodyPr wrap="square" lIns="381" tIns="381" rIns="381" bIns="381" rtlCol="0" anchor="ctr">
            <a:noAutofit/>
          </a:bodyPr>
          <a:lstStyle/>
          <a:p>
            <a:pPr marL="0" indent="0">
              <a:buNone/>
            </a:pPr>
            <a:r>
              <a:rPr lang="en-US" sz="2000" dirty="0">
                <a:solidFill>
                  <a:srgbClr val="1B1B1B"/>
                </a:solidFill>
                <a:latin typeface="Carlito"/>
              </a:rPr>
              <a:t>1. Auditar external_human_test.csv por hash y similitud.</a:t>
            </a:r>
            <a:endParaRPr lang="en-US" sz="2000" dirty="0">
              <a:latin typeface="Carlito"/>
            </a:endParaRPr>
          </a:p>
          <a:p>
            <a:pPr marL="0" indent="0">
              <a:buNone/>
            </a:pPr>
            <a:r>
              <a:rPr lang="en-US" sz="2000" dirty="0">
                <a:solidFill>
                  <a:srgbClr val="1B1B1B"/>
                </a:solidFill>
                <a:latin typeface="Carlito"/>
              </a:rPr>
              <a:t>2. Ejecutar 3 semillas para BETO cased y XLM-R.</a:t>
            </a:r>
            <a:endParaRPr lang="en-US" sz="2000" dirty="0">
              <a:latin typeface="Carlito"/>
            </a:endParaRPr>
          </a:p>
          <a:p>
            <a:pPr marL="0" indent="0">
              <a:buNone/>
            </a:pPr>
            <a:r>
              <a:rPr lang="en-US" sz="2000" dirty="0">
                <a:solidFill>
                  <a:srgbClr val="1B1B1B"/>
                </a:solidFill>
                <a:latin typeface="Carlito"/>
              </a:rPr>
              <a:t>3. Reentrenar o estabilizar mDeBERTa antes de descartarlo.</a:t>
            </a:r>
            <a:endParaRPr lang="en-US" sz="2000" dirty="0">
              <a:latin typeface="Carlito"/>
            </a:endParaRPr>
          </a:p>
          <a:p>
            <a:pPr marL="0" indent="0">
              <a:buNone/>
            </a:pPr>
            <a:r>
              <a:rPr lang="en-US" sz="2000" dirty="0">
                <a:solidFill>
                  <a:srgbClr val="1B1B1B"/>
                </a:solidFill>
                <a:latin typeface="Carlito"/>
              </a:rPr>
              <a:t>4. Reforzar hard negatives en legítimo, financiera y entidad/servicio.</a:t>
            </a:r>
            <a:endParaRPr lang="en-US" sz="2000" dirty="0">
              <a:latin typeface="Carlito"/>
            </a:endParaRPr>
          </a:p>
          <a:p>
            <a:pPr marL="0" indent="0">
              <a:buNone/>
            </a:pPr>
            <a:r>
              <a:rPr lang="en-US" sz="2000" dirty="0">
                <a:solidFill>
                  <a:srgbClr val="1B1B1B"/>
                </a:solidFill>
                <a:latin typeface="Carlito"/>
              </a:rPr>
              <a:t>5. Definir umbral operativo si se propone Human-in-the-Loop.</a:t>
            </a:r>
            <a:endParaRPr lang="en-US" sz="2000" dirty="0">
              <a:latin typeface="Carlito"/>
            </a:endParaRPr>
          </a:p>
        </p:txBody>
      </p:sp>
      <p:sp>
        <p:nvSpPr>
          <p:cNvPr id="10" name="Shape 7"/>
          <p:cNvSpPr/>
          <p:nvPr/>
        </p:nvSpPr>
        <p:spPr>
          <a:xfrm>
            <a:off x="502920" y="6492240"/>
            <a:ext cx="11155680" cy="0"/>
          </a:xfrm>
          <a:prstGeom prst="line">
            <a:avLst/>
          </a:prstGeom>
          <a:noFill/>
          <a:ln w="7620">
            <a:solidFill>
              <a:srgbClr val="7A0019">
                <a:alpha val="45000"/>
              </a:srgbClr>
            </a:solidFill>
            <a:prstDash val="solid"/>
          </a:ln>
        </p:spPr>
        <p:txBody>
          <a:bodyPr/>
          <a:lstStyle/>
          <a:p>
            <a:endParaRPr lang="es-PE" sz="1400"/>
          </a:p>
        </p:txBody>
      </p:sp>
      <p:sp>
        <p:nvSpPr>
          <p:cNvPr id="12" name="Text 9"/>
          <p:cNvSpPr/>
          <p:nvPr/>
        </p:nvSpPr>
        <p:spPr>
          <a:xfrm>
            <a:off x="11320272" y="6537960"/>
            <a:ext cx="365760" cy="182880"/>
          </a:xfrm>
          <a:prstGeom prst="rect">
            <a:avLst/>
          </a:prstGeom>
          <a:noFill/>
          <a:ln/>
        </p:spPr>
        <p:txBody>
          <a:bodyPr wrap="square" lIns="0" tIns="0" rIns="0" bIns="0" rtlCol="0" anchor="ctr"/>
          <a:lstStyle/>
          <a:p>
            <a:pPr marL="0" indent="0" algn="r">
              <a:buNone/>
            </a:pPr>
            <a:r>
              <a:rPr lang="en-US" sz="1400" dirty="0">
                <a:solidFill>
                  <a:srgbClr val="5B5B5B"/>
                </a:solidFill>
                <a:latin typeface="Aptos" pitchFamily="34" charset="0"/>
                <a:ea typeface="Aptos" pitchFamily="34" charset="-122"/>
                <a:cs typeface="Aptos" pitchFamily="34" charset="-120"/>
              </a:rPr>
              <a:t>13</a:t>
            </a:r>
            <a:endParaRPr lang="en-US" sz="140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60A2DC-EB2D-3407-EA2F-8B96DAAD10CB}"/>
            </a:ext>
          </a:extLst>
        </p:cNvPr>
        <p:cNvGrpSpPr/>
        <p:nvPr/>
      </p:nvGrpSpPr>
      <p:grpSpPr>
        <a:xfrm>
          <a:off x="0" y="0"/>
          <a:ext cx="0" cy="0"/>
          <a:chOff x="0" y="0"/>
          <a:chExt cx="0" cy="0"/>
        </a:xfrm>
      </p:grpSpPr>
      <p:sp>
        <p:nvSpPr>
          <p:cNvPr id="10" name="Shape 7">
            <a:extLst>
              <a:ext uri="{FF2B5EF4-FFF2-40B4-BE49-F238E27FC236}">
                <a16:creationId xmlns:a16="http://schemas.microsoft.com/office/drawing/2014/main" id="{9732B1B3-5ECF-C51B-A4B2-DF8AD481664E}"/>
              </a:ext>
            </a:extLst>
          </p:cNvPr>
          <p:cNvSpPr/>
          <p:nvPr/>
        </p:nvSpPr>
        <p:spPr>
          <a:xfrm>
            <a:off x="502920" y="6492240"/>
            <a:ext cx="11155680" cy="0"/>
          </a:xfrm>
          <a:prstGeom prst="line">
            <a:avLst/>
          </a:prstGeom>
          <a:noFill/>
          <a:ln w="7620">
            <a:solidFill>
              <a:srgbClr val="7A0019">
                <a:alpha val="45000"/>
              </a:srgbClr>
            </a:solidFill>
            <a:prstDash val="solid"/>
          </a:ln>
        </p:spPr>
        <p:txBody>
          <a:bodyPr/>
          <a:lstStyle/>
          <a:p>
            <a:endParaRPr lang="es-PE" sz="1400"/>
          </a:p>
        </p:txBody>
      </p:sp>
      <p:sp>
        <p:nvSpPr>
          <p:cNvPr id="12" name="Text 9">
            <a:extLst>
              <a:ext uri="{FF2B5EF4-FFF2-40B4-BE49-F238E27FC236}">
                <a16:creationId xmlns:a16="http://schemas.microsoft.com/office/drawing/2014/main" id="{8B77CBE7-7225-AAAD-290B-AF4E4CC8551C}"/>
              </a:ext>
            </a:extLst>
          </p:cNvPr>
          <p:cNvSpPr/>
          <p:nvPr/>
        </p:nvSpPr>
        <p:spPr>
          <a:xfrm>
            <a:off x="11320272" y="6537960"/>
            <a:ext cx="365760" cy="182880"/>
          </a:xfrm>
          <a:prstGeom prst="rect">
            <a:avLst/>
          </a:prstGeom>
          <a:noFill/>
          <a:ln/>
        </p:spPr>
        <p:txBody>
          <a:bodyPr wrap="square" lIns="0" tIns="0" rIns="0" bIns="0" rtlCol="0" anchor="ctr"/>
          <a:lstStyle/>
          <a:p>
            <a:pPr marL="0" indent="0" algn="r">
              <a:buNone/>
            </a:pPr>
            <a:r>
              <a:rPr lang="en-US" sz="1400" dirty="0"/>
              <a:t>16</a:t>
            </a:r>
          </a:p>
        </p:txBody>
      </p:sp>
      <p:sp>
        <p:nvSpPr>
          <p:cNvPr id="11" name="Text 0">
            <a:extLst>
              <a:ext uri="{FF2B5EF4-FFF2-40B4-BE49-F238E27FC236}">
                <a16:creationId xmlns:a16="http://schemas.microsoft.com/office/drawing/2014/main" id="{DFBDC39A-75F6-C72F-B77F-DAC8F2D46F0E}"/>
              </a:ext>
            </a:extLst>
          </p:cNvPr>
          <p:cNvSpPr/>
          <p:nvPr/>
        </p:nvSpPr>
        <p:spPr>
          <a:xfrm>
            <a:off x="4334691" y="2569027"/>
            <a:ext cx="4809309" cy="489845"/>
          </a:xfrm>
          <a:prstGeom prst="rect">
            <a:avLst/>
          </a:prstGeom>
          <a:noFill/>
          <a:ln/>
        </p:spPr>
        <p:txBody>
          <a:bodyPr wrap="square" lIns="0" tIns="0" rIns="0" bIns="0" rtlCol="0" anchor="ctr"/>
          <a:lstStyle/>
          <a:p>
            <a:pPr marL="0" indent="0">
              <a:buNone/>
            </a:pPr>
            <a:r>
              <a:rPr lang="en-US" sz="4000" b="1" dirty="0" err="1">
                <a:solidFill>
                  <a:srgbClr val="7A0019"/>
                </a:solidFill>
                <a:latin typeface="Carlito"/>
                <a:ea typeface="Aptos Display" pitchFamily="34" charset="-122"/>
                <a:cs typeface="Aptos Display" pitchFamily="34" charset="-120"/>
              </a:rPr>
              <a:t>Muchas</a:t>
            </a:r>
            <a:r>
              <a:rPr lang="en-US" sz="4000" b="1" dirty="0">
                <a:solidFill>
                  <a:srgbClr val="7A0019"/>
                </a:solidFill>
                <a:latin typeface="Carlito"/>
                <a:ea typeface="Aptos Display" pitchFamily="34" charset="-122"/>
                <a:cs typeface="Aptos Display" pitchFamily="34" charset="-120"/>
              </a:rPr>
              <a:t> gracias!!</a:t>
            </a:r>
            <a:endParaRPr lang="en-US" sz="4000" dirty="0">
              <a:latin typeface="Carlito"/>
            </a:endParaRPr>
          </a:p>
        </p:txBody>
      </p:sp>
    </p:spTree>
    <p:extLst>
      <p:ext uri="{BB962C8B-B14F-4D97-AF65-F5344CB8AC3E}">
        <p14:creationId xmlns:p14="http://schemas.microsoft.com/office/powerpoint/2010/main" val="235725090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ptos Display"/>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Metadata/LabelInfo.xml><?xml version="1.0" encoding="utf-8"?>
<clbl:labelList xmlns:clbl="http://schemas.microsoft.com/office/2020/mipLabelMetadata">
  <clbl:label id="{349e4846-88cf-4894-bf06-ac98d70f27be}" enabled="1" method="Privileged" siteId="{5fd5460a-b425-49de-9bd0-fcd26270d30c}" contentBits="0" removed="0"/>
</clbl:labelList>
</file>

<file path=docProps/app.xml><?xml version="1.0" encoding="utf-8"?>
<Properties xmlns="http://schemas.openxmlformats.org/officeDocument/2006/extended-properties" xmlns:vt="http://schemas.openxmlformats.org/officeDocument/2006/docPropsVTypes">
  <TotalTime>196</TotalTime>
  <Words>9071</Words>
  <Application>Microsoft Office PowerPoint</Application>
  <PresentationFormat>Panorámica</PresentationFormat>
  <Paragraphs>974</Paragraphs>
  <Slides>16</Slides>
  <Notes>16</Notes>
  <HiddenSlides>1</HiddenSlides>
  <MMClips>0</MMClips>
  <ScaleCrop>false</ScaleCrop>
  <HeadingPairs>
    <vt:vector size="6" baseType="variant">
      <vt:variant>
        <vt:lpstr>Fuentes usadas</vt:lpstr>
      </vt:variant>
      <vt:variant>
        <vt:i4>6</vt:i4>
      </vt:variant>
      <vt:variant>
        <vt:lpstr>Tema</vt:lpstr>
      </vt:variant>
      <vt:variant>
        <vt:i4>1</vt:i4>
      </vt:variant>
      <vt:variant>
        <vt:lpstr>Títulos de diapositiva</vt:lpstr>
      </vt:variant>
      <vt:variant>
        <vt:i4>16</vt:i4>
      </vt:variant>
    </vt:vector>
  </HeadingPairs>
  <TitlesOfParts>
    <vt:vector size="23" baseType="lpstr">
      <vt:lpstr>Aptos</vt:lpstr>
      <vt:lpstr>Aptos Display</vt:lpstr>
      <vt:lpstr>Arial</vt:lpstr>
      <vt:lpstr>Carlito</vt:lpstr>
      <vt:lpstr>Liberation Sans Narrow</vt:lpstr>
      <vt:lpstr>Segoe UI Symbol</vt:lpstr>
      <vt:lpstr>Office Theme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UNI</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Resultados NLP - Clasificación de fraude y extorsión</dc:title>
  <dc:subject>Clasificación multiclase de mensajes fraudulentos y extorsivos</dc:subject>
  <dc:creator>Grupo 8</dc:creator>
  <cp:lastModifiedBy>Javier Rosado Carrizo</cp:lastModifiedBy>
  <cp:revision>51</cp:revision>
  <dcterms:created xsi:type="dcterms:W3CDTF">2026-08-08T20:23:29Z</dcterms:created>
  <dcterms:modified xsi:type="dcterms:W3CDTF">2026-08-09T01:02:27Z</dcterms:modified>
</cp:coreProperties>
</file>