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c24abc9ff9f4fc5" /><Relationship Type="http://schemas.openxmlformats.org/officeDocument/2006/relationships/extended-properties" Target="/docProps/app.xml" Id="R3aad31b1446040ab" /><Relationship Type="http://schemas.openxmlformats.org/officeDocument/2006/relationships/officeDocument" Target="/ppt/presentation.xml" Id="Ra275d4a0f55c4f6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9ae56032e484161"/>
  </p:sldMasterIdLst>
  <p:notesMasterIdLst>
    <p:notesMasterId xmlns:r="http://schemas.openxmlformats.org/officeDocument/2006/relationships" r:id="R515a0f66e23a4013"/>
  </p:notesMasterIdLst>
  <p:sldIdLst>
    <p:sldId xmlns:r="http://schemas.openxmlformats.org/officeDocument/2006/relationships" id="256" r:id="R9ddcee03dc294832"/>
    <p:sldId xmlns:r="http://schemas.openxmlformats.org/officeDocument/2006/relationships" id="257" r:id="R2138b6934ed54141"/>
    <p:sldId xmlns:r="http://schemas.openxmlformats.org/officeDocument/2006/relationships" id="258" r:id="Rf1891351c3a14520"/>
    <p:sldId xmlns:r="http://schemas.openxmlformats.org/officeDocument/2006/relationships" id="259" r:id="R4234820061d44e61"/>
    <p:sldId xmlns:r="http://schemas.openxmlformats.org/officeDocument/2006/relationships" id="260" r:id="R01bd7a2d4038417e"/>
    <p:sldId xmlns:r="http://schemas.openxmlformats.org/officeDocument/2006/relationships" id="261" r:id="R11e140943b634867"/>
    <p:sldId xmlns:r="http://schemas.openxmlformats.org/officeDocument/2006/relationships" id="262" r:id="R68d1a92b5edb43bb"/>
    <p:sldId xmlns:r="http://schemas.openxmlformats.org/officeDocument/2006/relationships" id="263" r:id="R51fdce22a455434d"/>
    <p:sldId xmlns:r="http://schemas.openxmlformats.org/officeDocument/2006/relationships" id="264" r:id="R3a086f8e51a049d7"/>
    <p:sldId xmlns:r="http://schemas.openxmlformats.org/officeDocument/2006/relationships" id="265" r:id="R376a5e9d1719425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b4f5f7a595f420e" /><Relationship Type="http://schemas.openxmlformats.org/officeDocument/2006/relationships/slideMaster" Target="/ppt/slideMasters/slideMaster1.xml" Id="R29ae56032e484161" /><Relationship Type="http://schemas.openxmlformats.org/officeDocument/2006/relationships/notesMaster" Target="/ppt/notesMasters/notesMaster1.xml" Id="R515a0f66e23a4013" /><Relationship Type="http://schemas.openxmlformats.org/officeDocument/2006/relationships/presProps" Target="/ppt/presProps.xml" Id="Rdb49f59f92d0494b" /><Relationship Type="http://schemas.openxmlformats.org/officeDocument/2006/relationships/tableStyles" Target="/ppt/tableStyles.xml" Id="R287d4e7ee9144c53" /><Relationship Type="http://schemas.openxmlformats.org/officeDocument/2006/relationships/slide" Target="/ppt/slides/slide1.xml" Id="R9ddcee03dc294832" /><Relationship Type="http://schemas.openxmlformats.org/officeDocument/2006/relationships/slide" Target="/ppt/slides/slide2.xml" Id="R2138b6934ed54141" /><Relationship Type="http://schemas.openxmlformats.org/officeDocument/2006/relationships/slide" Target="/ppt/slides/slide3.xml" Id="Rf1891351c3a14520" /><Relationship Type="http://schemas.openxmlformats.org/officeDocument/2006/relationships/slide" Target="/ppt/slides/slide4.xml" Id="R4234820061d44e61" /><Relationship Type="http://schemas.openxmlformats.org/officeDocument/2006/relationships/slide" Target="/ppt/slides/slide5.xml" Id="R01bd7a2d4038417e" /><Relationship Type="http://schemas.openxmlformats.org/officeDocument/2006/relationships/slide" Target="/ppt/slides/slide6.xml" Id="R11e140943b634867" /><Relationship Type="http://schemas.openxmlformats.org/officeDocument/2006/relationships/slide" Target="/ppt/slides/slide7.xml" Id="R68d1a92b5edb43bb" /><Relationship Type="http://schemas.openxmlformats.org/officeDocument/2006/relationships/slide" Target="/ppt/slides/slide8.xml" Id="R51fdce22a455434d" /><Relationship Type="http://schemas.openxmlformats.org/officeDocument/2006/relationships/slide" Target="/ppt/slides/slide9.xml" Id="R3a086f8e51a049d7" /><Relationship Type="http://schemas.openxmlformats.org/officeDocument/2006/relationships/slide" Target="/ppt/slides/slide10.xml" Id="R376a5e9d1719425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a0a92e1093144b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5c65d15fac24030" /><Relationship Type="http://schemas.openxmlformats.org/officeDocument/2006/relationships/notesMaster" Target="/ppt/notesMasters/notesMaster1.xml" Id="R0a69f5b547f7415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6cc01ba75234c57" /><Relationship Type="http://schemas.openxmlformats.org/officeDocument/2006/relationships/notesMaster" Target="/ppt/notesMasters/notesMaster1.xml" Id="Rea0c7827632d4b2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c0aceb33c7d4c1f" /><Relationship Type="http://schemas.openxmlformats.org/officeDocument/2006/relationships/notesMaster" Target="/ppt/notesMasters/notesMaster1.xml" Id="R56054f06630244c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cd2b87d4221430a" /><Relationship Type="http://schemas.openxmlformats.org/officeDocument/2006/relationships/notesMaster" Target="/ppt/notesMasters/notesMaster1.xml" Id="R6eff42140d7c49f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da737808f1249ec" /><Relationship Type="http://schemas.openxmlformats.org/officeDocument/2006/relationships/notesMaster" Target="/ppt/notesMasters/notesMaster1.xml" Id="R293daccd47b5479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990534730814ccc" /><Relationship Type="http://schemas.openxmlformats.org/officeDocument/2006/relationships/notesMaster" Target="/ppt/notesMasters/notesMaster1.xml" Id="R56ea2feecb9842e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0cdac75febe4e74" /><Relationship Type="http://schemas.openxmlformats.org/officeDocument/2006/relationships/notesMaster" Target="/ppt/notesMasters/notesMaster1.xml" Id="Re144f2338e75484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de199fa13424f1c" /><Relationship Type="http://schemas.openxmlformats.org/officeDocument/2006/relationships/notesMaster" Target="/ppt/notesMasters/notesMaster1.xml" Id="Rf215a959031b4ea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8a43ff3b67c4f51" /><Relationship Type="http://schemas.openxmlformats.org/officeDocument/2006/relationships/notesMaster" Target="/ppt/notesMasters/notesMaster1.xml" Id="R97eecc7a600b43d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b269ee803da4af4" /><Relationship Type="http://schemas.openxmlformats.org/officeDocument/2006/relationships/notesMaster" Target="/ppt/notesMasters/notesMaster1.xml" Id="Rc9ebe31dd94a41d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https://portal.uni.edu.pe/index.php/accesos/prensa/manualidentidad</a:t>
            </a:r>
          </a:p>
          <a:p xmlns:a="http://schemas.openxmlformats.org/drawingml/2006/main">
            <a:r>
              <a:t>- Archivo PDF proporcionado por el usuario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Archivo PDF proporcionado por el usuario: Introducción y planteamiento del problema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Archivo PDF proporcionado por el usuario: sección III.A Corpus y preguntas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Archivo PDF proporcionado por el usuario: sección III.B Preparación documental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Archivo PDF proporcionado por el usuario: Fig. 1 y sección III.D Arquitectura del sistema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Archivo PDF proporcionado por el usuario: secciones III.C, III.E y III.G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Captura de la aplicación proporcionada por el usuario</a:t>
            </a:r>
          </a:p>
          <a:p xmlns:a="http://schemas.openxmlformats.org/drawingml/2006/main">
            <a:r>
              <a:t>- Archivo PDF proporcionado por el usuario: sección III.G Implementación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Archivo PDF proporcionado por el usuario: sección V Resultados de implementación y discusión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Archivo PDF proporcionado por el usuario: secciones IV y V.A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Archivo PDF proporcionado por el usuario: Conclusiones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9f1017bc7a0499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d79c6ae8a3c484e" /><Relationship Type="http://schemas.openxmlformats.org/officeDocument/2006/relationships/slideLayout" Target="/ppt/slideLayouts/slideLayout1.xml" Id="R61971a1e226143c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1971a1e226143c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9e3a9d5ddf4336" /><Relationship Type="http://schemas.openxmlformats.org/officeDocument/2006/relationships/image" Target="/ppt/media/image.png" Id="R629f8a81edbd460c" /><Relationship Type="http://schemas.openxmlformats.org/officeDocument/2006/relationships/notesSlide" Target="/ppt/notesSlides/notesSlide1.xml" Id="R48b6fd0d51ce45c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268075d1584cf1" /><Relationship Type="http://schemas.openxmlformats.org/officeDocument/2006/relationships/notesSlide" Target="/ppt/notesSlides/notesSlide2.xml" Id="R63da13e56fd2494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99d9e4edde4c57" /><Relationship Type="http://schemas.openxmlformats.org/officeDocument/2006/relationships/notesSlide" Target="/ppt/notesSlides/notesSlide3.xml" Id="Rfff081f23c1c45c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3893ba807b47b5" /><Relationship Type="http://schemas.openxmlformats.org/officeDocument/2006/relationships/notesSlide" Target="/ppt/notesSlides/notesSlide4.xml" Id="R5f0f8a3e31c044a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61236162f24b21" /><Relationship Type="http://schemas.openxmlformats.org/officeDocument/2006/relationships/image" Target="/ppt/media/image2.png" Id="R610f42ef17644e04" /><Relationship Type="http://schemas.openxmlformats.org/officeDocument/2006/relationships/notesSlide" Target="/ppt/notesSlides/notesSlide5.xml" Id="R1c2acb18dc77418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be0d4d2eb7c4184" /><Relationship Type="http://schemas.openxmlformats.org/officeDocument/2006/relationships/notesSlide" Target="/ppt/notesSlides/notesSlide6.xml" Id="Raef1584e76d2445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f81f1f46f148dd" /><Relationship Type="http://schemas.openxmlformats.org/officeDocument/2006/relationships/image" Target="/ppt/media/image3.png" Id="R0fe42bb5e46840e0" /><Relationship Type="http://schemas.openxmlformats.org/officeDocument/2006/relationships/notesSlide" Target="/ppt/notesSlides/notesSlide7.xml" Id="Rc60f846949eb40a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e796c1fb7447bb" /><Relationship Type="http://schemas.openxmlformats.org/officeDocument/2006/relationships/notesSlide" Target="/ppt/notesSlides/notesSlide8.xml" Id="R69318eec8aff43d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488c235c104b9b" /><Relationship Type="http://schemas.openxmlformats.org/officeDocument/2006/relationships/notesSlide" Target="/ppt/notesSlides/notesSlide9.xml" Id="Rdc6699da29864e1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9af0c9102345de" /><Relationship Type="http://schemas.openxmlformats.org/officeDocument/2006/relationships/notesSlide" Target="/ppt/notesSlides/notesSlide10.xml" Id="Rcfb9f6735b28491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bar">
            <a:extLst xmlns:a="http://schemas.openxmlformats.org/drawingml/2006/main">
              <a:ext uri="{FF2B5EF4-FFF2-40B4-BE49-F238E27FC236}">
                <a16:creationId xmlns:a16="http://schemas.microsoft.com/office/drawing/2014/main" id="{91F3C49A-1D95-44B4-8B15-82140642F8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2476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29f8a81edbd460c"/>
          <a:stretch xmlns:a="http://schemas.openxmlformats.org/drawingml/2006/main"/>
        </p:blipFill>
        <p:spPr>
          <a:xfrm xmlns:a="http://schemas.openxmlformats.org/drawingml/2006/main">
            <a:off x="674526" y="457200"/>
            <a:ext cx="1222699" cy="1619250"/>
          </a:xfrm>
          <a:prstGeom xmlns:a="http://schemas.openxmlformats.org/drawingml/2006/main" prst="rect">
            <a:avLst/>
          </a:prstGeom>
        </p:spPr>
      </p:pic>
      <p:sp>
        <p:nvSpPr>
          <p:cNvPr id="3" name="uni">
            <a:extLst xmlns:a="http://schemas.openxmlformats.org/drawingml/2006/main">
              <a:ext uri="{FF2B5EF4-FFF2-40B4-BE49-F238E27FC236}">
                <a16:creationId xmlns:a16="http://schemas.microsoft.com/office/drawing/2014/main" id="{67CD5700-D5FE-49B6-B334-F8D5B53E6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95500" y="552450"/>
            <a:ext cx="847725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7C1D32"/>
                </a:solidFill>
              </a:defRPr>
            </a:pPr>
            <a:r>
              <a:rPr sz="1650" b="1">
                <a:solidFill>
                  <a:srgbClr val="7C1D32"/>
                </a:solidFill>
              </a:rPr>
              <a:t>UNIVERSIDAD NACIONAL DE INGENIERÍA</a:t>
            </a:r>
          </a:p>
        </p:txBody>
      </p:sp>
      <p:sp>
        <p:nvSpPr>
          <p:cNvPr id="4" name="main-title">
            <a:extLst xmlns:a="http://schemas.openxmlformats.org/drawingml/2006/main">
              <a:ext uri="{FF2B5EF4-FFF2-40B4-BE49-F238E27FC236}">
                <a16:creationId xmlns:a16="http://schemas.microsoft.com/office/drawing/2014/main" id="{99D3921A-BC48-43AC-B7B0-814199816F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143125"/>
            <a:ext cx="10668000" cy="1676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150" b="1">
                <a:solidFill>
                  <a:srgbClr val="13233F"/>
                </a:solidFill>
              </a:defRPr>
            </a:pPr>
            <a:r>
              <a:rPr sz="3150" b="1">
                <a:solidFill>
                  <a:srgbClr val="13233F"/>
                </a:solidFill>
              </a:rPr>
              <a:t>PROCESAMIENTO DEL LENGUAJE NATURAL</a:t>
            </a:r>
          </a:p>
          <a:p xmlns:a="http://schemas.openxmlformats.org/drawingml/2006/main">
            <a:pPr algn="l">
              <a:defRPr sz="3150" b="1">
                <a:solidFill>
                  <a:srgbClr val="13233F"/>
                </a:solidFill>
              </a:defRPr>
            </a:pPr>
            <a:r>
              <a:rPr sz="3150" b="1">
                <a:solidFill>
                  <a:srgbClr val="13233F"/>
                </a:solidFill>
              </a:rPr>
              <a:t>Y ARQUITECTURA RAG PARA LA CONSULTA</a:t>
            </a:r>
          </a:p>
          <a:p xmlns:a="http://schemas.openxmlformats.org/drawingml/2006/main">
            <a:pPr algn="l">
              <a:defRPr sz="3150" b="1">
                <a:solidFill>
                  <a:srgbClr val="13233F"/>
                </a:solidFill>
              </a:defRPr>
            </a:pPr>
            <a:r>
              <a:rPr sz="3150" b="1">
                <a:solidFill>
                  <a:srgbClr val="13233F"/>
                </a:solidFill>
              </a:rPr>
              <a:t>INTELIGENTE DE DOCUMENTOS MOF</a:t>
            </a:r>
          </a:p>
        </p:txBody>
      </p:sp>
      <p:sp>
        <p:nvSpPr>
          <p:cNvPr id="5" name="gold-rule">
            <a:extLst xmlns:a="http://schemas.openxmlformats.org/drawingml/2006/main">
              <a:ext uri="{FF2B5EF4-FFF2-40B4-BE49-F238E27FC236}">
                <a16:creationId xmlns:a16="http://schemas.microsoft.com/office/drawing/2014/main" id="{96285573-9255-418B-B8A0-18E5E9E86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10025"/>
            <a:ext cx="238125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62E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participants">
            <a:extLst xmlns:a="http://schemas.openxmlformats.org/drawingml/2006/main">
              <a:ext uri="{FF2B5EF4-FFF2-40B4-BE49-F238E27FC236}">
                <a16:creationId xmlns:a16="http://schemas.microsoft.com/office/drawing/2014/main" id="{ACDACB67-B8D2-4699-8234-E243312695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324350"/>
            <a:ext cx="10668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1">
                <a:solidFill>
                  <a:srgbClr val="172033"/>
                </a:solidFill>
              </a:defRPr>
            </a:pPr>
            <a:r>
              <a:rPr sz="1575" b="1">
                <a:solidFill>
                  <a:srgbClr val="172033"/>
                </a:solidFill>
              </a:rPr>
              <a:t>Jorge Arturo Delacruz Coaquira  ·  Leonel Barbaran Montalvo</a:t>
            </a:r>
          </a:p>
          <a:p xmlns:a="http://schemas.openxmlformats.org/drawingml/2006/main">
            <a:pPr algn="l">
              <a:defRPr sz="1575" b="1">
                <a:solidFill>
                  <a:srgbClr val="172033"/>
                </a:solidFill>
              </a:defRPr>
            </a:pPr>
            <a:r>
              <a:rPr sz="1575" b="1">
                <a:solidFill>
                  <a:srgbClr val="172033"/>
                </a:solidFill>
              </a:rPr>
              <a:t>Ricardo Villena Presentacion  ·  Jean Pierre Uribe Mostacero</a:t>
            </a:r>
          </a:p>
        </p:txBody>
      </p:sp>
      <p:sp>
        <p:nvSpPr>
          <p:cNvPr id="7" name="program">
            <a:extLst xmlns:a="http://schemas.openxmlformats.org/drawingml/2006/main">
              <a:ext uri="{FF2B5EF4-FFF2-40B4-BE49-F238E27FC236}">
                <a16:creationId xmlns:a16="http://schemas.microsoft.com/office/drawing/2014/main" id="{3E194936-741B-4788-AD2F-A3B493C77C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410200"/>
            <a:ext cx="61912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5E6878"/>
                </a:solidFill>
              </a:defRPr>
            </a:pPr>
            <a:r>
              <a:rPr sz="1350" b="0">
                <a:solidFill>
                  <a:srgbClr val="5E6878"/>
                </a:solidFill>
              </a:rPr>
              <a:t>Programa de Maestría en Inteligencia Artificial</a:t>
            </a:r>
          </a:p>
          <a:p xmlns:a="http://schemas.openxmlformats.org/drawingml/2006/main">
            <a:pPr algn="l">
              <a:defRPr sz="1350" b="0">
                <a:solidFill>
                  <a:srgbClr val="5E6878"/>
                </a:solidFill>
              </a:defRPr>
            </a:pPr>
            <a:r>
              <a:rPr sz="1350" b="0">
                <a:solidFill>
                  <a:srgbClr val="5E6878"/>
                </a:solidFill>
              </a:rPr>
              <a:t>Lima, Perú · 2026</a:t>
            </a:r>
          </a:p>
        </p:txBody>
      </p:sp>
      <p:sp>
        <p:nvSpPr>
          <p:cNvPr id="8" name="tagline">
            <a:extLst xmlns:a="http://schemas.openxmlformats.org/drawingml/2006/main">
              <a:ext uri="{FF2B5EF4-FFF2-40B4-BE49-F238E27FC236}">
                <a16:creationId xmlns:a16="http://schemas.microsoft.com/office/drawing/2014/main" id="{47FC7581-6E25-42AD-9519-6204B818D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0" y="5543550"/>
            <a:ext cx="4000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350" b="1">
                <a:solidFill>
                  <a:srgbClr val="1E4F91"/>
                </a:solidFill>
              </a:defRPr>
            </a:pPr>
            <a:r>
              <a:rPr sz="1350" b="1">
                <a:solidFill>
                  <a:srgbClr val="1E4F91"/>
                </a:solidFill>
              </a:rPr>
              <a:t>Arquitectura local, trazable y orientada a documentos</a:t>
            </a:r>
          </a:p>
        </p:txBody>
      </p:sp>
    </p:spTree>
    <p:extLst>
      <p:ext uri="{BB962C8B-B14F-4D97-AF65-F5344CB8AC3E}">
        <p14:creationId xmlns:p14="http://schemas.microsoft.com/office/powerpoint/2010/main" val="72383840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0" name="top-accent">
            <a:extLst xmlns:a="http://schemas.openxmlformats.org/drawingml/2006/main">
              <a:ext uri="{FF2B5EF4-FFF2-40B4-BE49-F238E27FC236}">
                <a16:creationId xmlns:a16="http://schemas.microsoft.com/office/drawing/2014/main" id="{64D9E89C-616A-42DE-9E8E-BA874EB3D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section">
            <a:extLst xmlns:a="http://schemas.openxmlformats.org/drawingml/2006/main">
              <a:ext uri="{FF2B5EF4-FFF2-40B4-BE49-F238E27FC236}">
                <a16:creationId xmlns:a16="http://schemas.microsoft.com/office/drawing/2014/main" id="{4863195B-1A0F-4A2A-A1FC-668D20FC8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4953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7C1D32"/>
                </a:solidFill>
              </a:defRPr>
            </a:pPr>
            <a:r>
              <a:rPr sz="975" b="1">
                <a:solidFill>
                  <a:srgbClr val="7C1D32"/>
                </a:solidFill>
              </a:rPr>
              <a:t>DESCRIPCIÓN DEL PROBLEMA</a:t>
            </a:r>
          </a:p>
        </p:txBody>
      </p:sp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D1176044-DBA4-46DD-9175-421463CC2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025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3233F"/>
                </a:solidFill>
              </a:defRPr>
            </a:pPr>
            <a:r>
              <a:rPr sz="2700" b="1">
                <a:solidFill>
                  <a:srgbClr val="13233F"/>
                </a:solidFill>
              </a:rPr>
              <a:t>El conocimiento existe, pero encontrarlo es lento</a:t>
            </a:r>
          </a:p>
        </p:txBody>
      </p:sp>
      <p:sp>
        <p:nvSpPr>
          <p:cNvPr id="4" name="number">
            <a:extLst xmlns:a="http://schemas.openxmlformats.org/drawingml/2006/main">
              <a:ext uri="{FF2B5EF4-FFF2-40B4-BE49-F238E27FC236}">
                <a16:creationId xmlns:a16="http://schemas.microsoft.com/office/drawing/2014/main" id="{72A4EBF2-765A-45E3-B495-75F461291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25200" y="361950"/>
            <a:ext cx="457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5E6878"/>
                </a:solidFill>
              </a:defRPr>
            </a:pPr>
            <a:r>
              <a:rPr sz="1200" b="1">
                <a:solidFill>
                  <a:srgbClr val="5E6878"/>
                </a:solidFill>
              </a:rPr>
              <a:t>02</a:t>
            </a:r>
          </a:p>
        </p:txBody>
      </p:sp>
      <p:sp>
        <p:nvSpPr>
          <p:cNvPr id="5" name="problem-lead">
            <a:extLst xmlns:a="http://schemas.openxmlformats.org/drawingml/2006/main">
              <a:ext uri="{FF2B5EF4-FFF2-40B4-BE49-F238E27FC236}">
                <a16:creationId xmlns:a16="http://schemas.microsoft.com/office/drawing/2014/main" id="{3774AC76-66A8-4AD5-AC6D-41AB75335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28750"/>
            <a:ext cx="53340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172033"/>
                </a:solidFill>
              </a:defRPr>
            </a:pPr>
            <a:r>
              <a:rPr sz="2100" b="1">
                <a:solidFill>
                  <a:srgbClr val="172033"/>
                </a:solidFill>
              </a:rPr>
              <a:t>Los MOF están distribuidos en múltiples PDF y carpetas.</a:t>
            </a:r>
          </a:p>
        </p:txBody>
      </p:sp>
      <p:sp>
        <p:nvSpPr>
          <p:cNvPr id="6" name="bullet-0">
            <a:extLst xmlns:a="http://schemas.openxmlformats.org/drawingml/2006/main">
              <a:ext uri="{FF2B5EF4-FFF2-40B4-BE49-F238E27FC236}">
                <a16:creationId xmlns:a16="http://schemas.microsoft.com/office/drawing/2014/main" id="{9BF3D5DC-1226-48F0-8874-1A7755F050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3241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bullet-text-0">
            <a:extLst xmlns:a="http://schemas.openxmlformats.org/drawingml/2006/main">
              <a:ext uri="{FF2B5EF4-FFF2-40B4-BE49-F238E27FC236}">
                <a16:creationId xmlns:a16="http://schemas.microsoft.com/office/drawing/2014/main" id="{E3149CEE-1477-4F2E-82F6-E24DEBF95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238375"/>
            <a:ext cx="54483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72033"/>
                </a:solidFill>
              </a:defRPr>
            </a:pPr>
            <a:r>
              <a:rPr sz="1575" b="0">
                <a:solidFill>
                  <a:srgbClr val="172033"/>
                </a:solidFill>
              </a:rPr>
              <a:t>La consulta manual exige conocer el archivo correcto.</a:t>
            </a:r>
          </a:p>
        </p:txBody>
      </p:sp>
      <p:sp>
        <p:nvSpPr>
          <p:cNvPr id="8" name="bullet-1">
            <a:extLst xmlns:a="http://schemas.openxmlformats.org/drawingml/2006/main">
              <a:ext uri="{FF2B5EF4-FFF2-40B4-BE49-F238E27FC236}">
                <a16:creationId xmlns:a16="http://schemas.microsoft.com/office/drawing/2014/main" id="{2BF4AB51-5122-44AB-B157-03D441CDCF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0861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bullet-text-1">
            <a:extLst xmlns:a="http://schemas.openxmlformats.org/drawingml/2006/main">
              <a:ext uri="{FF2B5EF4-FFF2-40B4-BE49-F238E27FC236}">
                <a16:creationId xmlns:a16="http://schemas.microsoft.com/office/drawing/2014/main" id="{59178872-3353-40CA-8254-6D11A36C9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3000375"/>
            <a:ext cx="54483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72033"/>
                </a:solidFill>
              </a:defRPr>
            </a:pPr>
            <a:r>
              <a:rPr sz="1575" b="0">
                <a:solidFill>
                  <a:srgbClr val="172033"/>
                </a:solidFill>
              </a:rPr>
              <a:t>Funciones y líneas de reporte pueden confundirse entre cargos.</a:t>
            </a:r>
          </a:p>
        </p:txBody>
      </p:sp>
      <p:sp>
        <p:nvSpPr>
          <p:cNvPr id="10" name="bullet-2">
            <a:extLst xmlns:a="http://schemas.openxmlformats.org/drawingml/2006/main">
              <a:ext uri="{FF2B5EF4-FFF2-40B4-BE49-F238E27FC236}">
                <a16:creationId xmlns:a16="http://schemas.microsoft.com/office/drawing/2014/main" id="{307034C0-A3F1-4D4A-A6B7-4CECA74D9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8481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bullet-text-2">
            <a:extLst xmlns:a="http://schemas.openxmlformats.org/drawingml/2006/main">
              <a:ext uri="{FF2B5EF4-FFF2-40B4-BE49-F238E27FC236}">
                <a16:creationId xmlns:a16="http://schemas.microsoft.com/office/drawing/2014/main" id="{26E67BF6-392E-4B3C-BCCD-6F11A260B6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3762375"/>
            <a:ext cx="54483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72033"/>
                </a:solidFill>
              </a:defRPr>
            </a:pPr>
            <a:r>
              <a:rPr sz="1575" b="0">
                <a:solidFill>
                  <a:srgbClr val="172033"/>
                </a:solidFill>
              </a:rPr>
              <a:t>La búsqueda literal no reconoce bien paráfrasis ni contexto.</a:t>
            </a:r>
          </a:p>
        </p:txBody>
      </p:sp>
      <p:sp>
        <p:nvSpPr>
          <p:cNvPr id="12" name="bullet-3">
            <a:extLst xmlns:a="http://schemas.openxmlformats.org/drawingml/2006/main">
              <a:ext uri="{FF2B5EF4-FFF2-40B4-BE49-F238E27FC236}">
                <a16:creationId xmlns:a16="http://schemas.microsoft.com/office/drawing/2014/main" id="{DF29E3DF-3B07-4AFC-AAED-3C20BC147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6101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bullet-text-3">
            <a:extLst xmlns:a="http://schemas.openxmlformats.org/drawingml/2006/main">
              <a:ext uri="{FF2B5EF4-FFF2-40B4-BE49-F238E27FC236}">
                <a16:creationId xmlns:a16="http://schemas.microsoft.com/office/drawing/2014/main" id="{232EAA54-DE6A-462A-9BB8-BC5A3C4B13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524375"/>
            <a:ext cx="54483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72033"/>
                </a:solidFill>
              </a:defRPr>
            </a:pPr>
            <a:r>
              <a:rPr sz="1575" b="0">
                <a:solidFill>
                  <a:srgbClr val="172033"/>
                </a:solidFill>
              </a:rPr>
              <a:t>Sin evidencia visible, una respuesta generada no es auditable.</a:t>
            </a:r>
          </a:p>
        </p:txBody>
      </p:sp>
      <p:sp>
        <p:nvSpPr>
          <p:cNvPr id="14" name="problem-frame">
            <a:extLst xmlns:a="http://schemas.openxmlformats.org/drawingml/2006/main">
              <a:ext uri="{FF2B5EF4-FFF2-40B4-BE49-F238E27FC236}">
                <a16:creationId xmlns:a16="http://schemas.microsoft.com/office/drawing/2014/main" id="{AFE65E18-28A3-4E77-B19B-AF3DC3A0B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96125" y="1476375"/>
            <a:ext cx="3905250" cy="3905250"/>
          </a:xfrm>
          <a:prstGeom xmlns:a="http://schemas.openxmlformats.org/drawingml/2006/main" prst="roundRect">
            <a:avLst>
              <a:gd name="adj" fmla="val 1951"/>
            </a:avLst>
          </a:prstGeom>
          <a:solidFill xmlns:a="http://schemas.openxmlformats.org/drawingml/2006/main">
            <a:srgbClr val="F3F6FA"/>
          </a:solidFill>
          <a:ln xmlns:a="http://schemas.openxmlformats.org/drawingml/2006/main" w="14288">
            <a:solidFill>
              <a:srgbClr val="D6DEEA"/>
            </a:solidFill>
            <a:prstDash val="solid"/>
          </a:ln>
        </p:spPr>
      </p:sp>
      <p:sp>
        <p:nvSpPr>
          <p:cNvPr id="15" name="pdfs">
            <a:extLst xmlns:a="http://schemas.openxmlformats.org/drawingml/2006/main">
              <a:ext uri="{FF2B5EF4-FFF2-40B4-BE49-F238E27FC236}">
                <a16:creationId xmlns:a16="http://schemas.microsoft.com/office/drawing/2014/main" id="{D2518D72-640D-4DE6-9441-54953FB53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24750" y="1952625"/>
            <a:ext cx="1000125" cy="2428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2175" b="1">
                <a:solidFill>
                  <a:srgbClr val="1E4F91"/>
                </a:solidFill>
              </a:defRPr>
            </a:pPr>
            <a:r>
              <a:rPr sz="2175" b="1">
                <a:solidFill>
                  <a:srgbClr val="1E4F91"/>
                </a:solidFill>
              </a:rPr>
              <a:t>PDF 1</a:t>
            </a:r>
          </a:p>
          <a:p xmlns:a="http://schemas.openxmlformats.org/drawingml/2006/main">
            <a:pPr algn="ctr">
              <a:defRPr sz="2175" b="1">
                <a:solidFill>
                  <a:srgbClr val="1E4F91"/>
                </a:solidFill>
              </a:defRPr>
            </a:pPr>
            <a:r>
              <a:rPr sz="2175" b="1">
                <a:solidFill>
                  <a:srgbClr val="1E4F91"/>
                </a:solidFill>
              </a:rPr>
              <a:t>PDF 2</a:t>
            </a:r>
          </a:p>
          <a:p xmlns:a="http://schemas.openxmlformats.org/drawingml/2006/main">
            <a:pPr algn="ctr">
              <a:defRPr sz="2175" b="1">
                <a:solidFill>
                  <a:srgbClr val="1E4F91"/>
                </a:solidFill>
              </a:defRPr>
            </a:pPr>
            <a:r>
              <a:rPr sz="2175" b="1">
                <a:solidFill>
                  <a:srgbClr val="1E4F91"/>
                </a:solidFill>
              </a:rPr>
              <a:t>PDF 3</a:t>
            </a:r>
          </a:p>
          <a:p xmlns:a="http://schemas.openxmlformats.org/drawingml/2006/main">
            <a:pPr algn="ctr">
              <a:defRPr sz="2175" b="1">
                <a:solidFill>
                  <a:srgbClr val="1E4F91"/>
                </a:solidFill>
              </a:defRPr>
            </a:pPr>
            <a:r>
              <a:rPr sz="2175" b="1">
                <a:solidFill>
                  <a:srgbClr val="1E4F91"/>
                </a:solidFill>
              </a:rPr>
              <a:t>⋮</a:t>
            </a:r>
          </a:p>
        </p:txBody>
      </p:sp>
      <p:sp>
        <p:nvSpPr>
          <p:cNvPr id="16" name="question">
            <a:extLst xmlns:a="http://schemas.openxmlformats.org/drawingml/2006/main">
              <a:ext uri="{FF2B5EF4-FFF2-40B4-BE49-F238E27FC236}">
                <a16:creationId xmlns:a16="http://schemas.microsoft.com/office/drawing/2014/main" id="{084FC307-3BEC-422F-9549-3F5B7DB851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10625" y="2381250"/>
            <a:ext cx="1809750" cy="1476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2250" b="1">
                <a:solidFill>
                  <a:srgbClr val="7C1D32"/>
                </a:solidFill>
              </a:defRPr>
            </a:pPr>
            <a:r>
              <a:rPr sz="2250" b="1">
                <a:solidFill>
                  <a:srgbClr val="7C1D32"/>
                </a:solidFill>
              </a:rPr>
              <a:t>¿Dónde está</a:t>
            </a:r>
          </a:p>
          <a:p xmlns:a="http://schemas.openxmlformats.org/drawingml/2006/main">
            <a:pPr algn="ctr">
              <a:defRPr sz="2250" b="1">
                <a:solidFill>
                  <a:srgbClr val="7C1D32"/>
                </a:solidFill>
              </a:defRPr>
            </a:pPr>
            <a:r>
              <a:rPr sz="2250" b="1">
                <a:solidFill>
                  <a:srgbClr val="7C1D32"/>
                </a:solidFill>
              </a:rPr>
              <a:t>la respuesta</a:t>
            </a:r>
          </a:p>
          <a:p xmlns:a="http://schemas.openxmlformats.org/drawingml/2006/main">
            <a:pPr algn="ctr">
              <a:defRPr sz="2250" b="1">
                <a:solidFill>
                  <a:srgbClr val="7C1D32"/>
                </a:solidFill>
              </a:defRPr>
            </a:pPr>
            <a:r>
              <a:rPr sz="2250" b="1">
                <a:solidFill>
                  <a:srgbClr val="7C1D32"/>
                </a:solidFill>
              </a:rPr>
              <a:t>correcta?</a:t>
            </a:r>
          </a:p>
        </p:txBody>
      </p:sp>
      <p:sp>
        <p:nvSpPr>
          <p:cNvPr id="17" name="risk">
            <a:extLst xmlns:a="http://schemas.openxmlformats.org/drawingml/2006/main">
              <a:ext uri="{FF2B5EF4-FFF2-40B4-BE49-F238E27FC236}">
                <a16:creationId xmlns:a16="http://schemas.microsoft.com/office/drawing/2014/main" id="{11142DF3-631A-42A2-828E-53BE5A748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96125" y="5572125"/>
            <a:ext cx="3905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B64242"/>
                </a:solidFill>
              </a:defRPr>
            </a:pPr>
            <a:r>
              <a:rPr sz="1350" b="1">
                <a:solidFill>
                  <a:srgbClr val="B64242"/>
                </a:solidFill>
              </a:rPr>
              <a:t>Riesgo: tiempo de búsqueda + baja trazabilidad</a:t>
            </a:r>
          </a:p>
        </p:txBody>
      </p:sp>
      <p:sp>
        <p:nvSpPr>
          <p:cNvPr id="18" name="footer-rule">
            <a:extLst xmlns:a="http://schemas.openxmlformats.org/drawingml/2006/main">
              <a:ext uri="{FF2B5EF4-FFF2-40B4-BE49-F238E27FC236}">
                <a16:creationId xmlns:a16="http://schemas.microsoft.com/office/drawing/2014/main" id="{75501EB7-33CF-4BC3-8046-82416B1E0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09728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DE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footer">
            <a:extLst xmlns:a="http://schemas.openxmlformats.org/drawingml/2006/main">
              <a:ext uri="{FF2B5EF4-FFF2-40B4-BE49-F238E27FC236}">
                <a16:creationId xmlns:a16="http://schemas.microsoft.com/office/drawing/2014/main" id="{F5A9077E-3FEB-4971-9752-D4DD80695D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15100"/>
            <a:ext cx="7620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E6878"/>
                </a:solidFill>
              </a:defRPr>
            </a:pPr>
            <a:r>
              <a:rPr sz="825" b="0">
                <a:solidFill>
                  <a:srgbClr val="5E6878"/>
                </a:solidFill>
              </a:rPr>
              <a:t>Maestría en Inteligencia Artificial · Universidad Nacional de Ingeniería</a:t>
            </a:r>
          </a:p>
        </p:txBody>
      </p:sp>
    </p:spTree>
    <p:extLst>
      <p:ext uri="{BB962C8B-B14F-4D97-AF65-F5344CB8AC3E}">
        <p14:creationId xmlns:p14="http://schemas.microsoft.com/office/powerpoint/2010/main" val="15200378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1" name="top-accent">
            <a:extLst xmlns:a="http://schemas.openxmlformats.org/drawingml/2006/main">
              <a:ext uri="{FF2B5EF4-FFF2-40B4-BE49-F238E27FC236}">
                <a16:creationId xmlns:a16="http://schemas.microsoft.com/office/drawing/2014/main" id="{0A826C90-D16D-433F-B095-F5483E6A9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section">
            <a:extLst xmlns:a="http://schemas.openxmlformats.org/drawingml/2006/main">
              <a:ext uri="{FF2B5EF4-FFF2-40B4-BE49-F238E27FC236}">
                <a16:creationId xmlns:a16="http://schemas.microsoft.com/office/drawing/2014/main" id="{5C65A930-5F23-4D30-A2D5-93C622823B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4953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7C1D32"/>
                </a:solidFill>
              </a:defRPr>
            </a:pPr>
            <a:r>
              <a:rPr sz="975" b="1">
                <a:solidFill>
                  <a:srgbClr val="7C1D32"/>
                </a:solidFill>
              </a:rPr>
              <a:t>DESCRIPCIÓN DE LOS DATOS</a:t>
            </a:r>
          </a:p>
        </p:txBody>
      </p:sp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67179195-ED3B-4C3E-9F2D-AB688D9C37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025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3233F"/>
                </a:solidFill>
              </a:defRPr>
            </a:pPr>
            <a:r>
              <a:rPr sz="2700" b="1">
                <a:solidFill>
                  <a:srgbClr val="13233F"/>
                </a:solidFill>
              </a:rPr>
              <a:t>El corpus combina documentos jerárquicos y preguntas reales</a:t>
            </a:r>
          </a:p>
        </p:txBody>
      </p:sp>
      <p:sp>
        <p:nvSpPr>
          <p:cNvPr id="4" name="number">
            <a:extLst xmlns:a="http://schemas.openxmlformats.org/drawingml/2006/main">
              <a:ext uri="{FF2B5EF4-FFF2-40B4-BE49-F238E27FC236}">
                <a16:creationId xmlns:a16="http://schemas.microsoft.com/office/drawing/2014/main" id="{FA173FD9-C3D5-4110-BCC6-AE34C7AE8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25200" y="361950"/>
            <a:ext cx="457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5E6878"/>
                </a:solidFill>
              </a:defRPr>
            </a:pPr>
            <a:r>
              <a:rPr sz="1200" b="1">
                <a:solidFill>
                  <a:srgbClr val="5E6878"/>
                </a:solidFill>
              </a:rPr>
              <a:t>03</a:t>
            </a:r>
          </a:p>
        </p:txBody>
      </p:sp>
      <p:sp>
        <p:nvSpPr>
          <p:cNvPr id="5" name="value">
            <a:extLst xmlns:a="http://schemas.openxmlformats.org/drawingml/2006/main">
              <a:ext uri="{FF2B5EF4-FFF2-40B4-BE49-F238E27FC236}">
                <a16:creationId xmlns:a16="http://schemas.microsoft.com/office/drawing/2014/main" id="{67D8847E-7215-4464-AB55-F8355D8782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571625"/>
            <a:ext cx="2476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3150" b="1">
                <a:solidFill>
                  <a:srgbClr val="1E4F91"/>
                </a:solidFill>
              </a:defRPr>
            </a:pPr>
            <a:r>
              <a:rPr sz="3150" b="1">
                <a:solidFill>
                  <a:srgbClr val="1E4F91"/>
                </a:solidFill>
              </a:rPr>
              <a:t>PDF</a:t>
            </a:r>
          </a:p>
        </p:txBody>
      </p:sp>
      <p:sp>
        <p:nvSpPr>
          <p:cNvPr id="6" name="label">
            <a:extLst xmlns:a="http://schemas.openxmlformats.org/drawingml/2006/main">
              <a:ext uri="{FF2B5EF4-FFF2-40B4-BE49-F238E27FC236}">
                <a16:creationId xmlns:a16="http://schemas.microsoft.com/office/drawing/2014/main" id="{35BA23E5-E972-45CB-A832-81C968CE0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124075"/>
            <a:ext cx="24765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200" b="0">
                <a:solidFill>
                  <a:srgbClr val="5E6878"/>
                </a:solidFill>
              </a:defRPr>
            </a:pPr>
            <a:r>
              <a:rPr sz="1200" b="0">
                <a:solidFill>
                  <a:srgbClr val="5E6878"/>
                </a:solidFill>
              </a:rPr>
              <a:t>MOF organizados en carpetas y subcarpetas</a:t>
            </a:r>
          </a:p>
        </p:txBody>
      </p:sp>
      <p:sp>
        <p:nvSpPr>
          <p:cNvPr id="7" name="value">
            <a:extLst xmlns:a="http://schemas.openxmlformats.org/drawingml/2006/main">
              <a:ext uri="{FF2B5EF4-FFF2-40B4-BE49-F238E27FC236}">
                <a16:creationId xmlns:a16="http://schemas.microsoft.com/office/drawing/2014/main" id="{D21AFB03-2C43-4FA6-9532-C15341405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76625" y="1571625"/>
            <a:ext cx="2476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3150" b="1">
                <a:solidFill>
                  <a:srgbClr val="7C1D32"/>
                </a:solidFill>
              </a:defRPr>
            </a:pPr>
            <a:r>
              <a:rPr sz="3150" b="1">
                <a:solidFill>
                  <a:srgbClr val="7C1D32"/>
                </a:solidFill>
              </a:rPr>
              <a:t>20</a:t>
            </a:r>
          </a:p>
        </p:txBody>
      </p:sp>
      <p:sp>
        <p:nvSpPr>
          <p:cNvPr id="8" name="label">
            <a:extLst xmlns:a="http://schemas.openxmlformats.org/drawingml/2006/main">
              <a:ext uri="{FF2B5EF4-FFF2-40B4-BE49-F238E27FC236}">
                <a16:creationId xmlns:a16="http://schemas.microsoft.com/office/drawing/2014/main" id="{AF2B7EB1-65DB-4E96-91E6-9CE5EA40BB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76625" y="2124075"/>
            <a:ext cx="24765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200" b="0">
                <a:solidFill>
                  <a:srgbClr val="5E6878"/>
                </a:solidFill>
              </a:defRPr>
            </a:pPr>
            <a:r>
              <a:rPr sz="1200" b="0">
                <a:solidFill>
                  <a:srgbClr val="5E6878"/>
                </a:solidFill>
              </a:rPr>
              <a:t>preguntas con fuente esperada</a:t>
            </a:r>
          </a:p>
        </p:txBody>
      </p:sp>
      <p:sp>
        <p:nvSpPr>
          <p:cNvPr id="9" name="value">
            <a:extLst xmlns:a="http://schemas.openxmlformats.org/drawingml/2006/main">
              <a:ext uri="{FF2B5EF4-FFF2-40B4-BE49-F238E27FC236}">
                <a16:creationId xmlns:a16="http://schemas.microsoft.com/office/drawing/2014/main" id="{62977396-F284-4DDF-B71A-463A98F173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1571625"/>
            <a:ext cx="2476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3150" b="1">
                <a:solidFill>
                  <a:srgbClr val="2D7A55"/>
                </a:solidFill>
              </a:defRPr>
            </a:pPr>
            <a:r>
              <a:rPr sz="3150" b="1">
                <a:solidFill>
                  <a:srgbClr val="2D7A55"/>
                </a:solidFill>
              </a:rPr>
              <a:t>3</a:t>
            </a:r>
          </a:p>
        </p:txBody>
      </p:sp>
      <p:sp>
        <p:nvSpPr>
          <p:cNvPr id="10" name="label">
            <a:extLst xmlns:a="http://schemas.openxmlformats.org/drawingml/2006/main">
              <a:ext uri="{FF2B5EF4-FFF2-40B4-BE49-F238E27FC236}">
                <a16:creationId xmlns:a16="http://schemas.microsoft.com/office/drawing/2014/main" id="{82FD3506-7421-4D25-929E-1D689AC55C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2124075"/>
            <a:ext cx="24765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200" b="0">
                <a:solidFill>
                  <a:srgbClr val="5E6878"/>
                </a:solidFill>
              </a:defRPr>
            </a:pPr>
            <a:r>
              <a:rPr sz="1200" b="0">
                <a:solidFill>
                  <a:srgbClr val="5E6878"/>
                </a:solidFill>
              </a:rPr>
              <a:t>intenciones principales de consulta</a:t>
            </a:r>
          </a:p>
        </p:txBody>
      </p:sp>
      <p:sp>
        <p:nvSpPr>
          <p:cNvPr id="11" name="data-box">
            <a:extLst xmlns:a="http://schemas.openxmlformats.org/drawingml/2006/main">
              <a:ext uri="{FF2B5EF4-FFF2-40B4-BE49-F238E27FC236}">
                <a16:creationId xmlns:a16="http://schemas.microsoft.com/office/drawing/2014/main" id="{0624F933-201A-452A-95A9-9CC993697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238500"/>
            <a:ext cx="5334000" cy="2428875"/>
          </a:xfrm>
          <a:prstGeom xmlns:a="http://schemas.openxmlformats.org/drawingml/2006/main" prst="roundRect">
            <a:avLst>
              <a:gd name="adj" fmla="val 3137"/>
            </a:avLst>
          </a:prstGeom>
          <a:solidFill xmlns:a="http://schemas.openxmlformats.org/drawingml/2006/main">
            <a:srgbClr val="F3F6FA"/>
          </a:solidFill>
          <a:ln xmlns:a="http://schemas.openxmlformats.org/drawingml/2006/main" w="14288">
            <a:solidFill>
              <a:srgbClr val="D6DEEA"/>
            </a:solidFill>
            <a:prstDash val="solid"/>
          </a:ln>
        </p:spPr>
      </p:sp>
      <p:sp>
        <p:nvSpPr>
          <p:cNvPr id="12" name="meta-title">
            <a:extLst xmlns:a="http://schemas.openxmlformats.org/drawingml/2006/main">
              <a:ext uri="{FF2B5EF4-FFF2-40B4-BE49-F238E27FC236}">
                <a16:creationId xmlns:a16="http://schemas.microsoft.com/office/drawing/2014/main" id="{23752449-93BA-4BED-ACD8-FD12DCD8B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24250"/>
            <a:ext cx="45720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3233F"/>
                </a:solidFill>
              </a:defRPr>
            </a:pPr>
            <a:r>
              <a:rPr sz="1800" b="1">
                <a:solidFill>
                  <a:srgbClr val="13233F"/>
                </a:solidFill>
              </a:rPr>
              <a:t>Metadatos conservados</a:t>
            </a:r>
          </a:p>
        </p:txBody>
      </p:sp>
      <p:sp>
        <p:nvSpPr>
          <p:cNvPr id="13" name="bullet-0">
            <a:extLst xmlns:a="http://schemas.openxmlformats.org/drawingml/2006/main">
              <a:ext uri="{FF2B5EF4-FFF2-40B4-BE49-F238E27FC236}">
                <a16:creationId xmlns:a16="http://schemas.microsoft.com/office/drawing/2014/main" id="{2C8C14B3-66D2-458C-B1E4-9D84EEF098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086225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bullet-text-0">
            <a:extLst xmlns:a="http://schemas.openxmlformats.org/drawingml/2006/main">
              <a:ext uri="{FF2B5EF4-FFF2-40B4-BE49-F238E27FC236}">
                <a16:creationId xmlns:a16="http://schemas.microsoft.com/office/drawing/2014/main" id="{AA2ED9E2-2D2C-458F-ACB5-9781E971E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66825" y="4000500"/>
            <a:ext cx="4210050" cy="35718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Nombre del documento</a:t>
            </a:r>
          </a:p>
        </p:txBody>
      </p:sp>
      <p:sp>
        <p:nvSpPr>
          <p:cNvPr id="15" name="bullet-1">
            <a:extLst xmlns:a="http://schemas.openxmlformats.org/drawingml/2006/main">
              <a:ext uri="{FF2B5EF4-FFF2-40B4-BE49-F238E27FC236}">
                <a16:creationId xmlns:a16="http://schemas.microsoft.com/office/drawing/2014/main" id="{1DFCDC0B-5571-47DE-B7FE-867BD8E64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443413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bullet-text-1">
            <a:extLst xmlns:a="http://schemas.openxmlformats.org/drawingml/2006/main">
              <a:ext uri="{FF2B5EF4-FFF2-40B4-BE49-F238E27FC236}">
                <a16:creationId xmlns:a16="http://schemas.microsoft.com/office/drawing/2014/main" id="{1D172AAF-DC9B-46F6-AEED-F388BDF12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66825" y="4357688"/>
            <a:ext cx="4210050" cy="35718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Número de página</a:t>
            </a:r>
          </a:p>
        </p:txBody>
      </p:sp>
      <p:sp>
        <p:nvSpPr>
          <p:cNvPr id="17" name="bullet-2">
            <a:extLst xmlns:a="http://schemas.openxmlformats.org/drawingml/2006/main">
              <a:ext uri="{FF2B5EF4-FFF2-40B4-BE49-F238E27FC236}">
                <a16:creationId xmlns:a16="http://schemas.microsoft.com/office/drawing/2014/main" id="{19D3843B-C31F-4FCB-93B4-5F034F0D6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006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bullet-text-2">
            <a:extLst xmlns:a="http://schemas.openxmlformats.org/drawingml/2006/main">
              <a:ext uri="{FF2B5EF4-FFF2-40B4-BE49-F238E27FC236}">
                <a16:creationId xmlns:a16="http://schemas.microsoft.com/office/drawing/2014/main" id="{1D5A4E4C-2E05-4FE7-B597-D23E8F55B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66825" y="4714875"/>
            <a:ext cx="4210050" cy="35718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Texto del fragmento</a:t>
            </a:r>
          </a:p>
        </p:txBody>
      </p:sp>
      <p:sp>
        <p:nvSpPr>
          <p:cNvPr id="19" name="bullet-3">
            <a:extLst xmlns:a="http://schemas.openxmlformats.org/drawingml/2006/main">
              <a:ext uri="{FF2B5EF4-FFF2-40B4-BE49-F238E27FC236}">
                <a16:creationId xmlns:a16="http://schemas.microsoft.com/office/drawing/2014/main" id="{96CD2808-57A7-41C9-B854-1F8EFBDE97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5157788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bullet-text-3">
            <a:extLst xmlns:a="http://schemas.openxmlformats.org/drawingml/2006/main">
              <a:ext uri="{FF2B5EF4-FFF2-40B4-BE49-F238E27FC236}">
                <a16:creationId xmlns:a16="http://schemas.microsoft.com/office/drawing/2014/main" id="{773F18E2-7B0E-4DBF-8914-C0AEE43AA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66825" y="5072063"/>
            <a:ext cx="4210050" cy="35718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Configuración de indexación</a:t>
            </a:r>
          </a:p>
        </p:txBody>
      </p:sp>
      <p:sp>
        <p:nvSpPr>
          <p:cNvPr id="21" name="questions-title">
            <a:extLst xmlns:a="http://schemas.openxmlformats.org/drawingml/2006/main">
              <a:ext uri="{FF2B5EF4-FFF2-40B4-BE49-F238E27FC236}">
                <a16:creationId xmlns:a16="http://schemas.microsoft.com/office/drawing/2014/main" id="{4269E927-B14D-4C78-8363-B6E212C6F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3333750"/>
            <a:ext cx="4000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13233F"/>
                </a:solidFill>
              </a:defRPr>
            </a:pPr>
            <a:r>
              <a:rPr sz="1800" b="1">
                <a:solidFill>
                  <a:srgbClr val="13233F"/>
                </a:solidFill>
              </a:rPr>
              <a:t>Tipos de preguntas</a:t>
            </a:r>
          </a:p>
        </p:txBody>
      </p:sp>
      <p:sp>
        <p:nvSpPr>
          <p:cNvPr id="22" name="bullet-0">
            <a:extLst xmlns:a="http://schemas.openxmlformats.org/drawingml/2006/main">
              <a:ext uri="{FF2B5EF4-FFF2-40B4-BE49-F238E27FC236}">
                <a16:creationId xmlns:a16="http://schemas.microsoft.com/office/drawing/2014/main" id="{F10F3FC9-EC18-4DCC-8A8F-16EFF0C30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394335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3" name="bullet-text-0">
            <a:extLst xmlns:a="http://schemas.openxmlformats.org/drawingml/2006/main">
              <a:ext uri="{FF2B5EF4-FFF2-40B4-BE49-F238E27FC236}">
                <a16:creationId xmlns:a16="http://schemas.microsoft.com/office/drawing/2014/main" id="{42DFBA4C-7AA2-4061-80D4-3C0D00782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34200" y="3857625"/>
            <a:ext cx="3733800" cy="492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172033"/>
                </a:solidFill>
              </a:defRPr>
            </a:pPr>
            <a:r>
              <a:rPr sz="1650" b="0">
                <a:solidFill>
                  <a:srgbClr val="172033"/>
                </a:solidFill>
              </a:rPr>
              <a:t>Misión del puesto</a:t>
            </a:r>
          </a:p>
        </p:txBody>
      </p:sp>
      <p:sp>
        <p:nvSpPr>
          <p:cNvPr id="24" name="bullet-1">
            <a:extLst xmlns:a="http://schemas.openxmlformats.org/drawingml/2006/main">
              <a:ext uri="{FF2B5EF4-FFF2-40B4-BE49-F238E27FC236}">
                <a16:creationId xmlns:a16="http://schemas.microsoft.com/office/drawing/2014/main" id="{F6694F6E-AB7D-40EB-AC8D-5CBC4C320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4435475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bullet-text-1">
            <a:extLst xmlns:a="http://schemas.openxmlformats.org/drawingml/2006/main">
              <a:ext uri="{FF2B5EF4-FFF2-40B4-BE49-F238E27FC236}">
                <a16:creationId xmlns:a16="http://schemas.microsoft.com/office/drawing/2014/main" id="{7484634C-9617-4962-A82F-CABAA80FA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34200" y="4349750"/>
            <a:ext cx="3733800" cy="492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172033"/>
                </a:solidFill>
              </a:defRPr>
            </a:pPr>
            <a:r>
              <a:rPr sz="1650" b="0">
                <a:solidFill>
                  <a:srgbClr val="172033"/>
                </a:solidFill>
              </a:rPr>
              <a:t>Funciones principales</a:t>
            </a:r>
          </a:p>
        </p:txBody>
      </p:sp>
      <p:sp>
        <p:nvSpPr>
          <p:cNvPr id="26" name="bullet-2">
            <a:extLst xmlns:a="http://schemas.openxmlformats.org/drawingml/2006/main">
              <a:ext uri="{FF2B5EF4-FFF2-40B4-BE49-F238E27FC236}">
                <a16:creationId xmlns:a16="http://schemas.microsoft.com/office/drawing/2014/main" id="{1BD46768-7DDE-4A5A-A500-E9F18AB2B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49276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7" name="bullet-text-2">
            <a:extLst xmlns:a="http://schemas.openxmlformats.org/drawingml/2006/main">
              <a:ext uri="{FF2B5EF4-FFF2-40B4-BE49-F238E27FC236}">
                <a16:creationId xmlns:a16="http://schemas.microsoft.com/office/drawing/2014/main" id="{F7F4E11B-A8E8-436D-8FFD-71E32314F4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34200" y="4841875"/>
            <a:ext cx="3733800" cy="492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172033"/>
                </a:solidFill>
              </a:defRPr>
            </a:pPr>
            <a:r>
              <a:rPr sz="1650" b="0">
                <a:solidFill>
                  <a:srgbClr val="172033"/>
                </a:solidFill>
              </a:rPr>
              <a:t>Relación de reporte</a:t>
            </a:r>
          </a:p>
        </p:txBody>
      </p:sp>
      <p:sp>
        <p:nvSpPr>
          <p:cNvPr id="28" name="examples">
            <a:extLst xmlns:a="http://schemas.openxmlformats.org/drawingml/2006/main">
              <a:ext uri="{FF2B5EF4-FFF2-40B4-BE49-F238E27FC236}">
                <a16:creationId xmlns:a16="http://schemas.microsoft.com/office/drawing/2014/main" id="{660D451B-5AD8-4340-A07B-7CE15C9FE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5572125"/>
            <a:ext cx="4191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E6878"/>
                </a:solidFill>
              </a:defRPr>
            </a:pPr>
            <a:r>
              <a:rPr sz="1200" b="0">
                <a:solidFill>
                  <a:srgbClr val="5E6878"/>
                </a:solidFill>
              </a:rPr>
              <a:t>Ejemplos: Jardinero · Maestro de Cocina · Supervisor HS&amp;E · Cost Controller</a:t>
            </a:r>
          </a:p>
        </p:txBody>
      </p:sp>
      <p:sp>
        <p:nvSpPr>
          <p:cNvPr id="29" name="footer-rule">
            <a:extLst xmlns:a="http://schemas.openxmlformats.org/drawingml/2006/main">
              <a:ext uri="{FF2B5EF4-FFF2-40B4-BE49-F238E27FC236}">
                <a16:creationId xmlns:a16="http://schemas.microsoft.com/office/drawing/2014/main" id="{23C9FA4D-C444-4B52-9CD6-78BDDCAC8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09728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DE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0" name="footer">
            <a:extLst xmlns:a="http://schemas.openxmlformats.org/drawingml/2006/main">
              <a:ext uri="{FF2B5EF4-FFF2-40B4-BE49-F238E27FC236}">
                <a16:creationId xmlns:a16="http://schemas.microsoft.com/office/drawing/2014/main" id="{EC90F338-F550-41BE-B3D6-85399EF45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15100"/>
            <a:ext cx="7620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E6878"/>
                </a:solidFill>
              </a:defRPr>
            </a:pPr>
            <a:r>
              <a:rPr sz="825" b="0">
                <a:solidFill>
                  <a:srgbClr val="5E6878"/>
                </a:solidFill>
              </a:rPr>
              <a:t>Maestría en Inteligencia Artificial · Universidad Nacional de Ingeniería</a:t>
            </a:r>
          </a:p>
        </p:txBody>
      </p:sp>
    </p:spTree>
    <p:extLst>
      <p:ext uri="{BB962C8B-B14F-4D97-AF65-F5344CB8AC3E}">
        <p14:creationId xmlns:p14="http://schemas.microsoft.com/office/powerpoint/2010/main" val="26736537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9" name="top-accent">
            <a:extLst xmlns:a="http://schemas.openxmlformats.org/drawingml/2006/main">
              <a:ext uri="{FF2B5EF4-FFF2-40B4-BE49-F238E27FC236}">
                <a16:creationId xmlns:a16="http://schemas.microsoft.com/office/drawing/2014/main" id="{9DCFD365-7CD9-4223-92FC-1969E92E0A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section">
            <a:extLst xmlns:a="http://schemas.openxmlformats.org/drawingml/2006/main">
              <a:ext uri="{FF2B5EF4-FFF2-40B4-BE49-F238E27FC236}">
                <a16:creationId xmlns:a16="http://schemas.microsoft.com/office/drawing/2014/main" id="{16742F15-CF28-4AB8-9512-B0D363579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4953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7C1D32"/>
                </a:solidFill>
              </a:defRPr>
            </a:pPr>
            <a:r>
              <a:rPr sz="975" b="1">
                <a:solidFill>
                  <a:srgbClr val="7C1D32"/>
                </a:solidFill>
              </a:rPr>
              <a:t>TAREAS DE PREPARACIÓN DE LOS DATOS</a:t>
            </a:r>
          </a:p>
        </p:txBody>
      </p:sp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469DEF24-21C0-4F8F-BFA7-DCD08D600B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025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3233F"/>
                </a:solidFill>
              </a:defRPr>
            </a:pPr>
            <a:r>
              <a:rPr sz="2700" b="1">
                <a:solidFill>
                  <a:srgbClr val="13233F"/>
                </a:solidFill>
              </a:rPr>
              <a:t>La calidad del RAG comienza antes del modelo</a:t>
            </a:r>
          </a:p>
        </p:txBody>
      </p:sp>
      <p:sp>
        <p:nvSpPr>
          <p:cNvPr id="4" name="number">
            <a:extLst xmlns:a="http://schemas.openxmlformats.org/drawingml/2006/main">
              <a:ext uri="{FF2B5EF4-FFF2-40B4-BE49-F238E27FC236}">
                <a16:creationId xmlns:a16="http://schemas.microsoft.com/office/drawing/2014/main" id="{0C235E3C-E05F-4E71-A73E-15616F85F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25200" y="361950"/>
            <a:ext cx="457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5E6878"/>
                </a:solidFill>
              </a:defRPr>
            </a:pPr>
            <a:r>
              <a:rPr sz="1200" b="1">
                <a:solidFill>
                  <a:srgbClr val="5E6878"/>
                </a:solidFill>
              </a:rPr>
              <a:t>04</a:t>
            </a:r>
          </a:p>
        </p:txBody>
      </p:sp>
      <p:sp>
        <p:nvSpPr>
          <p:cNvPr id="5" name="step-0">
            <a:extLst xmlns:a="http://schemas.openxmlformats.org/drawingml/2006/main">
              <a:ext uri="{FF2B5EF4-FFF2-40B4-BE49-F238E27FC236}">
                <a16:creationId xmlns:a16="http://schemas.microsoft.com/office/drawing/2014/main" id="{5E98B08E-4407-4D77-865C-C7194CD81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1762125"/>
            <a:ext cx="1905000" cy="2857500"/>
          </a:xfrm>
          <a:prstGeom xmlns:a="http://schemas.openxmlformats.org/drawingml/2006/main" prst="roundRect">
            <a:avLst>
              <a:gd name="adj" fmla="val 4000"/>
            </a:avLst>
          </a:prstGeom>
          <a:solidFill xmlns:a="http://schemas.openxmlformats.org/drawingml/2006/main">
            <a:srgbClr val="F8F1F3"/>
          </a:solidFill>
          <a:ln xmlns:a="http://schemas.openxmlformats.org/drawingml/2006/main" w="14288">
            <a:solidFill>
              <a:srgbClr val="D6DEEA"/>
            </a:solidFill>
            <a:prstDash val="solid"/>
          </a:ln>
        </p:spPr>
      </p:sp>
      <p:sp>
        <p:nvSpPr>
          <p:cNvPr id="6" name="num-0">
            <a:extLst xmlns:a="http://schemas.openxmlformats.org/drawingml/2006/main">
              <a:ext uri="{FF2B5EF4-FFF2-40B4-BE49-F238E27FC236}">
                <a16:creationId xmlns:a16="http://schemas.microsoft.com/office/drawing/2014/main" id="{77A212D6-B8FA-4AE5-92C6-7E9F9CD74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33425" y="1924050"/>
            <a:ext cx="4572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2100" b="1">
                <a:solidFill>
                  <a:srgbClr val="7C1D32"/>
                </a:solidFill>
              </a:defRPr>
            </a:pPr>
            <a:r>
              <a:rPr sz="2100" b="1">
                <a:solidFill>
                  <a:srgbClr val="7C1D32"/>
                </a:solidFill>
              </a:rPr>
              <a:t>1</a:t>
            </a:r>
          </a:p>
        </p:txBody>
      </p:sp>
      <p:sp>
        <p:nvSpPr>
          <p:cNvPr id="7" name="step-title-0">
            <a:extLst xmlns:a="http://schemas.openxmlformats.org/drawingml/2006/main">
              <a:ext uri="{FF2B5EF4-FFF2-40B4-BE49-F238E27FC236}">
                <a16:creationId xmlns:a16="http://schemas.microsoft.com/office/drawing/2014/main" id="{E36FF84A-0D21-437F-A224-CEC475733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619375"/>
            <a:ext cx="1524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800" b="1">
                <a:solidFill>
                  <a:srgbClr val="13233F"/>
                </a:solidFill>
              </a:defRPr>
            </a:pPr>
            <a:r>
              <a:rPr sz="1800" b="1">
                <a:solidFill>
                  <a:srgbClr val="13233F"/>
                </a:solidFill>
              </a:rPr>
              <a:t>Descubrir</a:t>
            </a:r>
          </a:p>
        </p:txBody>
      </p:sp>
      <p:sp>
        <p:nvSpPr>
          <p:cNvPr id="8" name="step-text-0">
            <a:extLst xmlns:a="http://schemas.openxmlformats.org/drawingml/2006/main">
              <a:ext uri="{FF2B5EF4-FFF2-40B4-BE49-F238E27FC236}">
                <a16:creationId xmlns:a16="http://schemas.microsoft.com/office/drawing/2014/main" id="{02B77D98-AD00-4906-A3CE-E517649E7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3190875"/>
            <a:ext cx="1524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350" b="0">
                <a:solidFill>
                  <a:srgbClr val="5E6878"/>
                </a:solidFill>
              </a:defRPr>
            </a:pPr>
            <a:r>
              <a:rPr sz="1350" b="0">
                <a:solidFill>
                  <a:srgbClr val="5E6878"/>
                </a:solidFill>
              </a:rPr>
              <a:t>Recorrido recursivo de carpetas</a:t>
            </a:r>
          </a:p>
        </p:txBody>
      </p:sp>
      <p:sp>
        <p:nvSpPr>
          <p:cNvPr id="9" name="step-1">
            <a:extLst xmlns:a="http://schemas.openxmlformats.org/drawingml/2006/main">
              <a:ext uri="{FF2B5EF4-FFF2-40B4-BE49-F238E27FC236}">
                <a16:creationId xmlns:a16="http://schemas.microsoft.com/office/drawing/2014/main" id="{43AD3FD1-EAE2-4C05-9A82-A969CBBAB3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95600" y="1762125"/>
            <a:ext cx="1905000" cy="2857500"/>
          </a:xfrm>
          <a:prstGeom xmlns:a="http://schemas.openxmlformats.org/drawingml/2006/main" prst="roundRect">
            <a:avLst>
              <a:gd name="adj" fmla="val 4000"/>
            </a:avLst>
          </a:prstGeom>
          <a:solidFill xmlns:a="http://schemas.openxmlformats.org/drawingml/2006/main">
            <a:srgbClr val="EEF5FA"/>
          </a:solidFill>
          <a:ln xmlns:a="http://schemas.openxmlformats.org/drawingml/2006/main" w="14288">
            <a:solidFill>
              <a:srgbClr val="D6DEEA"/>
            </a:solidFill>
            <a:prstDash val="solid"/>
          </a:ln>
        </p:spPr>
      </p:sp>
      <p:sp>
        <p:nvSpPr>
          <p:cNvPr id="10" name="num-1">
            <a:extLst xmlns:a="http://schemas.openxmlformats.org/drawingml/2006/main">
              <a:ext uri="{FF2B5EF4-FFF2-40B4-BE49-F238E27FC236}">
                <a16:creationId xmlns:a16="http://schemas.microsoft.com/office/drawing/2014/main" id="{C4446A1A-F6B8-4582-A0D6-A3E85F702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38475" y="1924050"/>
            <a:ext cx="4572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2100" b="1">
                <a:solidFill>
                  <a:srgbClr val="1E4F91"/>
                </a:solidFill>
              </a:defRPr>
            </a:pPr>
            <a:r>
              <a:rPr sz="2100" b="1">
                <a:solidFill>
                  <a:srgbClr val="1E4F91"/>
                </a:solidFill>
              </a:rPr>
              <a:t>2</a:t>
            </a:r>
          </a:p>
        </p:txBody>
      </p:sp>
      <p:sp>
        <p:nvSpPr>
          <p:cNvPr id="11" name="step-title-1">
            <a:extLst xmlns:a="http://schemas.openxmlformats.org/drawingml/2006/main">
              <a:ext uri="{FF2B5EF4-FFF2-40B4-BE49-F238E27FC236}">
                <a16:creationId xmlns:a16="http://schemas.microsoft.com/office/drawing/2014/main" id="{867271E1-62C2-42E9-9C4D-40D6A15A9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86100" y="2619375"/>
            <a:ext cx="1524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800" b="1">
                <a:solidFill>
                  <a:srgbClr val="13233F"/>
                </a:solidFill>
              </a:defRPr>
            </a:pPr>
            <a:r>
              <a:rPr sz="1800" b="1">
                <a:solidFill>
                  <a:srgbClr val="13233F"/>
                </a:solidFill>
              </a:rPr>
              <a:t>Extraer</a:t>
            </a:r>
          </a:p>
        </p:txBody>
      </p:sp>
      <p:sp>
        <p:nvSpPr>
          <p:cNvPr id="12" name="step-text-1">
            <a:extLst xmlns:a="http://schemas.openxmlformats.org/drawingml/2006/main">
              <a:ext uri="{FF2B5EF4-FFF2-40B4-BE49-F238E27FC236}">
                <a16:creationId xmlns:a16="http://schemas.microsoft.com/office/drawing/2014/main" id="{3226D5E7-AB11-4197-ACAC-7F035A2B6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86100" y="3190875"/>
            <a:ext cx="1524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350" b="0">
                <a:solidFill>
                  <a:srgbClr val="5E6878"/>
                </a:solidFill>
              </a:defRPr>
            </a:pPr>
            <a:r>
              <a:rPr sz="1350" b="0">
                <a:solidFill>
                  <a:srgbClr val="5E6878"/>
                </a:solidFill>
              </a:rPr>
              <a:t>Texto página por página con pypdf</a:t>
            </a:r>
          </a:p>
        </p:txBody>
      </p:sp>
      <p:sp>
        <p:nvSpPr>
          <p:cNvPr id="13" name="step-2">
            <a:extLst xmlns:a="http://schemas.openxmlformats.org/drawingml/2006/main">
              <a:ext uri="{FF2B5EF4-FFF2-40B4-BE49-F238E27FC236}">
                <a16:creationId xmlns:a16="http://schemas.microsoft.com/office/drawing/2014/main" id="{7840B1BD-653B-4A8B-8182-7B22837360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00650" y="1762125"/>
            <a:ext cx="1905000" cy="2857500"/>
          </a:xfrm>
          <a:prstGeom xmlns:a="http://schemas.openxmlformats.org/drawingml/2006/main" prst="roundRect">
            <a:avLst>
              <a:gd name="adj" fmla="val 4000"/>
            </a:avLst>
          </a:prstGeom>
          <a:solidFill xmlns:a="http://schemas.openxmlformats.org/drawingml/2006/main">
            <a:srgbClr val="F8F1F3"/>
          </a:solidFill>
          <a:ln xmlns:a="http://schemas.openxmlformats.org/drawingml/2006/main" w="14288">
            <a:solidFill>
              <a:srgbClr val="D6DEEA"/>
            </a:solidFill>
            <a:prstDash val="solid"/>
          </a:ln>
        </p:spPr>
      </p:sp>
      <p:sp>
        <p:nvSpPr>
          <p:cNvPr id="14" name="num-2">
            <a:extLst xmlns:a="http://schemas.openxmlformats.org/drawingml/2006/main">
              <a:ext uri="{FF2B5EF4-FFF2-40B4-BE49-F238E27FC236}">
                <a16:creationId xmlns:a16="http://schemas.microsoft.com/office/drawing/2014/main" id="{1FCC1136-7169-49F0-96F6-BA230F1449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43525" y="1924050"/>
            <a:ext cx="4572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2100" b="1">
                <a:solidFill>
                  <a:srgbClr val="7C1D32"/>
                </a:solidFill>
              </a:defRPr>
            </a:pPr>
            <a:r>
              <a:rPr sz="2100" b="1">
                <a:solidFill>
                  <a:srgbClr val="7C1D32"/>
                </a:solidFill>
              </a:rPr>
              <a:t>3</a:t>
            </a:r>
          </a:p>
        </p:txBody>
      </p:sp>
      <p:sp>
        <p:nvSpPr>
          <p:cNvPr id="15" name="step-title-2">
            <a:extLst xmlns:a="http://schemas.openxmlformats.org/drawingml/2006/main">
              <a:ext uri="{FF2B5EF4-FFF2-40B4-BE49-F238E27FC236}">
                <a16:creationId xmlns:a16="http://schemas.microsoft.com/office/drawing/2014/main" id="{99E293E4-3DDA-4E4F-9D5E-9D1642D21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91150" y="2619375"/>
            <a:ext cx="1524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800" b="1">
                <a:solidFill>
                  <a:srgbClr val="13233F"/>
                </a:solidFill>
              </a:defRPr>
            </a:pPr>
            <a:r>
              <a:rPr sz="1800" b="1">
                <a:solidFill>
                  <a:srgbClr val="13233F"/>
                </a:solidFill>
              </a:rPr>
              <a:t>Limpiar</a:t>
            </a:r>
          </a:p>
        </p:txBody>
      </p:sp>
      <p:sp>
        <p:nvSpPr>
          <p:cNvPr id="16" name="step-text-2">
            <a:extLst xmlns:a="http://schemas.openxmlformats.org/drawingml/2006/main">
              <a:ext uri="{FF2B5EF4-FFF2-40B4-BE49-F238E27FC236}">
                <a16:creationId xmlns:a16="http://schemas.microsoft.com/office/drawing/2014/main" id="{F3D13F02-C438-496D-95CE-02E7FD947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91150" y="3190875"/>
            <a:ext cx="1524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350" b="0">
                <a:solidFill>
                  <a:srgbClr val="5E6878"/>
                </a:solidFill>
              </a:defRPr>
            </a:pPr>
            <a:r>
              <a:rPr sz="1350" b="0">
                <a:solidFill>
                  <a:srgbClr val="5E6878"/>
                </a:solidFill>
              </a:rPr>
              <a:t>Nombres, duplicados y PDF obsoletos</a:t>
            </a:r>
          </a:p>
        </p:txBody>
      </p:sp>
      <p:sp>
        <p:nvSpPr>
          <p:cNvPr id="17" name="step-3">
            <a:extLst xmlns:a="http://schemas.openxmlformats.org/drawingml/2006/main">
              <a:ext uri="{FF2B5EF4-FFF2-40B4-BE49-F238E27FC236}">
                <a16:creationId xmlns:a16="http://schemas.microsoft.com/office/drawing/2014/main" id="{78F2C343-5657-442F-B6E0-AF410B0B24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05700" y="1762125"/>
            <a:ext cx="1905000" cy="2857500"/>
          </a:xfrm>
          <a:prstGeom xmlns:a="http://schemas.openxmlformats.org/drawingml/2006/main" prst="roundRect">
            <a:avLst>
              <a:gd name="adj" fmla="val 4000"/>
            </a:avLst>
          </a:prstGeom>
          <a:solidFill xmlns:a="http://schemas.openxmlformats.org/drawingml/2006/main">
            <a:srgbClr val="EEF5FA"/>
          </a:solidFill>
          <a:ln xmlns:a="http://schemas.openxmlformats.org/drawingml/2006/main" w="14288">
            <a:solidFill>
              <a:srgbClr val="D6DEEA"/>
            </a:solidFill>
            <a:prstDash val="solid"/>
          </a:ln>
        </p:spPr>
      </p:sp>
      <p:sp>
        <p:nvSpPr>
          <p:cNvPr id="18" name="num-3">
            <a:extLst xmlns:a="http://schemas.openxmlformats.org/drawingml/2006/main">
              <a:ext uri="{FF2B5EF4-FFF2-40B4-BE49-F238E27FC236}">
                <a16:creationId xmlns:a16="http://schemas.microsoft.com/office/drawing/2014/main" id="{33758228-33C4-4835-84FF-4B6BA0AF57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48575" y="1924050"/>
            <a:ext cx="4572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2100" b="1">
                <a:solidFill>
                  <a:srgbClr val="1E4F91"/>
                </a:solidFill>
              </a:defRPr>
            </a:pPr>
            <a:r>
              <a:rPr sz="2100" b="1">
                <a:solidFill>
                  <a:srgbClr val="1E4F91"/>
                </a:solidFill>
              </a:rPr>
              <a:t>4</a:t>
            </a:r>
          </a:p>
        </p:txBody>
      </p:sp>
      <p:sp>
        <p:nvSpPr>
          <p:cNvPr id="19" name="step-title-3">
            <a:extLst xmlns:a="http://schemas.openxmlformats.org/drawingml/2006/main">
              <a:ext uri="{FF2B5EF4-FFF2-40B4-BE49-F238E27FC236}">
                <a16:creationId xmlns:a16="http://schemas.microsoft.com/office/drawing/2014/main" id="{3CA17091-2785-41CC-9552-C4E07EBF2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96200" y="2619375"/>
            <a:ext cx="1524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800" b="1">
                <a:solidFill>
                  <a:srgbClr val="13233F"/>
                </a:solidFill>
              </a:defRPr>
            </a:pPr>
            <a:r>
              <a:rPr sz="1800" b="1">
                <a:solidFill>
                  <a:srgbClr val="13233F"/>
                </a:solidFill>
              </a:rPr>
              <a:t>Segmentar</a:t>
            </a:r>
          </a:p>
        </p:txBody>
      </p:sp>
      <p:sp>
        <p:nvSpPr>
          <p:cNvPr id="20" name="step-text-3">
            <a:extLst xmlns:a="http://schemas.openxmlformats.org/drawingml/2006/main">
              <a:ext uri="{FF2B5EF4-FFF2-40B4-BE49-F238E27FC236}">
                <a16:creationId xmlns:a16="http://schemas.microsoft.com/office/drawing/2014/main" id="{C40A9B5B-355E-4DC8-AA1F-DFEA3A480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96200" y="3190875"/>
            <a:ext cx="1524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350" b="0">
                <a:solidFill>
                  <a:srgbClr val="5E6878"/>
                </a:solidFill>
              </a:defRPr>
            </a:pPr>
            <a:r>
              <a:rPr sz="1350" b="0">
                <a:solidFill>
                  <a:srgbClr val="5E6878"/>
                </a:solidFill>
              </a:rPr>
              <a:t>Chunks con solape y límites naturales</a:t>
            </a:r>
          </a:p>
        </p:txBody>
      </p:sp>
      <p:sp>
        <p:nvSpPr>
          <p:cNvPr id="21" name="step-4">
            <a:extLst xmlns:a="http://schemas.openxmlformats.org/drawingml/2006/main">
              <a:ext uri="{FF2B5EF4-FFF2-40B4-BE49-F238E27FC236}">
                <a16:creationId xmlns:a16="http://schemas.microsoft.com/office/drawing/2014/main" id="{AF1C9335-D663-4601-BB68-4D6F2086E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810750" y="1762125"/>
            <a:ext cx="1905000" cy="2857500"/>
          </a:xfrm>
          <a:prstGeom xmlns:a="http://schemas.openxmlformats.org/drawingml/2006/main" prst="roundRect">
            <a:avLst>
              <a:gd name="adj" fmla="val 4000"/>
            </a:avLst>
          </a:prstGeom>
          <a:solidFill xmlns:a="http://schemas.openxmlformats.org/drawingml/2006/main">
            <a:srgbClr val="F8F1F3"/>
          </a:solidFill>
          <a:ln xmlns:a="http://schemas.openxmlformats.org/drawingml/2006/main" w="14288">
            <a:solidFill>
              <a:srgbClr val="D6DEEA"/>
            </a:solidFill>
            <a:prstDash val="solid"/>
          </a:ln>
        </p:spPr>
      </p:sp>
      <p:sp>
        <p:nvSpPr>
          <p:cNvPr id="22" name="num-4">
            <a:extLst xmlns:a="http://schemas.openxmlformats.org/drawingml/2006/main">
              <a:ext uri="{FF2B5EF4-FFF2-40B4-BE49-F238E27FC236}">
                <a16:creationId xmlns:a16="http://schemas.microsoft.com/office/drawing/2014/main" id="{669D9A56-FBD5-46EC-980D-092A7C4EB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53625" y="1924050"/>
            <a:ext cx="4572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2100" b="1">
                <a:solidFill>
                  <a:srgbClr val="7C1D32"/>
                </a:solidFill>
              </a:defRPr>
            </a:pPr>
            <a:r>
              <a:rPr sz="2100" b="1">
                <a:solidFill>
                  <a:srgbClr val="7C1D32"/>
                </a:solidFill>
              </a:rPr>
              <a:t>5</a:t>
            </a:r>
          </a:p>
        </p:txBody>
      </p:sp>
      <p:sp>
        <p:nvSpPr>
          <p:cNvPr id="23" name="step-title-4">
            <a:extLst xmlns:a="http://schemas.openxmlformats.org/drawingml/2006/main">
              <a:ext uri="{FF2B5EF4-FFF2-40B4-BE49-F238E27FC236}">
                <a16:creationId xmlns:a16="http://schemas.microsoft.com/office/drawing/2014/main" id="{01418E35-08F7-4B0B-AD8E-C853C2F83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0" y="2619375"/>
            <a:ext cx="1524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800" b="1">
                <a:solidFill>
                  <a:srgbClr val="13233F"/>
                </a:solidFill>
              </a:defRPr>
            </a:pPr>
            <a:r>
              <a:rPr sz="1800" b="1">
                <a:solidFill>
                  <a:srgbClr val="13233F"/>
                </a:solidFill>
              </a:rPr>
              <a:t>Indexar</a:t>
            </a:r>
          </a:p>
        </p:txBody>
      </p:sp>
      <p:sp>
        <p:nvSpPr>
          <p:cNvPr id="24" name="step-text-4">
            <a:extLst xmlns:a="http://schemas.openxmlformats.org/drawingml/2006/main">
              <a:ext uri="{FF2B5EF4-FFF2-40B4-BE49-F238E27FC236}">
                <a16:creationId xmlns:a16="http://schemas.microsoft.com/office/drawing/2014/main" id="{9DF0FFA0-076A-4CF1-AB65-14F7DC078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0" y="3190875"/>
            <a:ext cx="1524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350" b="0">
                <a:solidFill>
                  <a:srgbClr val="5E6878"/>
                </a:solidFill>
              </a:defRPr>
            </a:pPr>
            <a:r>
              <a:rPr sz="1350" b="0">
                <a:solidFill>
                  <a:srgbClr val="5E6878"/>
                </a:solidFill>
              </a:rPr>
              <a:t>Embeddings + metadatos en ChromaDB</a:t>
            </a:r>
          </a:p>
        </p:txBody>
      </p:sp>
      <p:sp>
        <p:nvSpPr>
          <p:cNvPr id="25" name="ocr-note">
            <a:extLst xmlns:a="http://schemas.openxmlformats.org/drawingml/2006/main">
              <a:ext uri="{FF2B5EF4-FFF2-40B4-BE49-F238E27FC236}">
                <a16:creationId xmlns:a16="http://schemas.microsoft.com/office/drawing/2014/main" id="{C794AEDB-BE61-4159-BAE0-F57BA6E6B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5143500"/>
            <a:ext cx="10572750" cy="666750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FFF6DF"/>
          </a:solidFill>
          <a:ln xmlns:a="http://schemas.openxmlformats.org/drawingml/2006/main" w="14288">
            <a:solidFill>
              <a:srgbClr val="D5A62E"/>
            </a:solidFill>
            <a:prstDash val="solid"/>
          </a:ln>
        </p:spPr>
      </p:sp>
      <p:sp>
        <p:nvSpPr>
          <p:cNvPr id="26" name="ocr">
            <a:extLst xmlns:a="http://schemas.openxmlformats.org/drawingml/2006/main">
              <a:ext uri="{FF2B5EF4-FFF2-40B4-BE49-F238E27FC236}">
                <a16:creationId xmlns:a16="http://schemas.microsoft.com/office/drawing/2014/main" id="{6600ABFE-C1FA-4234-9F80-5F4311A52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95375" y="5257800"/>
            <a:ext cx="100012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500" b="1">
                <a:solidFill>
                  <a:srgbClr val="172033"/>
                </a:solidFill>
              </a:defRPr>
            </a:pPr>
            <a:r>
              <a:rPr sz="1500" b="1">
                <a:solidFill>
                  <a:srgbClr val="172033"/>
                </a:solidFill>
              </a:rPr>
              <a:t>Control crítico: los PDF escaneados requieren OCR; un archivo visible puede no contener texto seleccionable.</a:t>
            </a:r>
          </a:p>
        </p:txBody>
      </p:sp>
      <p:sp>
        <p:nvSpPr>
          <p:cNvPr id="27" name="footer-rule">
            <a:extLst xmlns:a="http://schemas.openxmlformats.org/drawingml/2006/main">
              <a:ext uri="{FF2B5EF4-FFF2-40B4-BE49-F238E27FC236}">
                <a16:creationId xmlns:a16="http://schemas.microsoft.com/office/drawing/2014/main" id="{36E92508-F454-4FD8-9D9E-4A92AB9F2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09728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DE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8" name="footer">
            <a:extLst xmlns:a="http://schemas.openxmlformats.org/drawingml/2006/main">
              <a:ext uri="{FF2B5EF4-FFF2-40B4-BE49-F238E27FC236}">
                <a16:creationId xmlns:a16="http://schemas.microsoft.com/office/drawing/2014/main" id="{07F4AE0A-C00B-4D3B-A437-1FBCA61D68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15100"/>
            <a:ext cx="7620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E6878"/>
                </a:solidFill>
              </a:defRPr>
            </a:pPr>
            <a:r>
              <a:rPr sz="825" b="0">
                <a:solidFill>
                  <a:srgbClr val="5E6878"/>
                </a:solidFill>
              </a:rPr>
              <a:t>Maestría en Inteligencia Artificial · Universidad Nacional de Ingeniería</a:t>
            </a:r>
          </a:p>
        </p:txBody>
      </p:sp>
    </p:spTree>
    <p:extLst>
      <p:ext uri="{BB962C8B-B14F-4D97-AF65-F5344CB8AC3E}">
        <p14:creationId xmlns:p14="http://schemas.microsoft.com/office/powerpoint/2010/main" val="123918700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1" name="top-accent">
            <a:extLst xmlns:a="http://schemas.openxmlformats.org/drawingml/2006/main">
              <a:ext uri="{FF2B5EF4-FFF2-40B4-BE49-F238E27FC236}">
                <a16:creationId xmlns:a16="http://schemas.microsoft.com/office/drawing/2014/main" id="{68F0721A-DE27-473D-94A9-8090EEFFA2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section">
            <a:extLst xmlns:a="http://schemas.openxmlformats.org/drawingml/2006/main">
              <a:ext uri="{FF2B5EF4-FFF2-40B4-BE49-F238E27FC236}">
                <a16:creationId xmlns:a16="http://schemas.microsoft.com/office/drawing/2014/main" id="{D700BB17-B691-4841-B334-42AA2C1FB6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4953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7C1D32"/>
                </a:solidFill>
              </a:defRPr>
            </a:pPr>
            <a:r>
              <a:rPr sz="975" b="1">
                <a:solidFill>
                  <a:srgbClr val="7C1D32"/>
                </a:solidFill>
              </a:rPr>
              <a:t>SOLUCIÓN PLANTEADA</a:t>
            </a:r>
          </a:p>
        </p:txBody>
      </p:sp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5EBF6F57-2641-4398-9A56-0BF4056D5B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025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3233F"/>
                </a:solidFill>
              </a:defRPr>
            </a:pPr>
            <a:r>
              <a:rPr sz="2700" b="1">
                <a:solidFill>
                  <a:srgbClr val="13233F"/>
                </a:solidFill>
              </a:rPr>
              <a:t>La solución separa indexación, recuperación y generación</a:t>
            </a:r>
          </a:p>
        </p:txBody>
      </p:sp>
      <p:sp>
        <p:nvSpPr>
          <p:cNvPr id="4" name="number">
            <a:extLst xmlns:a="http://schemas.openxmlformats.org/drawingml/2006/main">
              <a:ext uri="{FF2B5EF4-FFF2-40B4-BE49-F238E27FC236}">
                <a16:creationId xmlns:a16="http://schemas.microsoft.com/office/drawing/2014/main" id="{6FE9AB60-43F0-43F2-A516-E6F5DF8AB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25200" y="361950"/>
            <a:ext cx="457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5E6878"/>
                </a:solidFill>
              </a:defRPr>
            </a:pPr>
            <a:r>
              <a:rPr sz="1200" b="1">
                <a:solidFill>
                  <a:srgbClr val="5E6878"/>
                </a:solidFill>
              </a:rPr>
              <a:t>05</a:t>
            </a:r>
          </a:p>
        </p:txBody>
      </p:sp>
      <p:pic>
        <p:nvPicPr>
          <p:cNvPr id="2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10f42ef17644e04"/>
          <a:stretch xmlns:a="http://schemas.openxmlformats.org/drawingml/2006/main"/>
        </p:blipFill>
        <p:spPr>
          <a:xfrm xmlns:a="http://schemas.openxmlformats.org/drawingml/2006/main">
            <a:off x="1732154" y="1381125"/>
            <a:ext cx="3584192" cy="4619625"/>
          </a:xfrm>
          <a:prstGeom xmlns:a="http://schemas.openxmlformats.org/drawingml/2006/main" prst="rect">
            <a:avLst/>
          </a:prstGeom>
        </p:spPr>
      </p:pic>
      <p:sp>
        <p:nvSpPr>
          <p:cNvPr id="6" name="principles">
            <a:extLst xmlns:a="http://schemas.openxmlformats.org/drawingml/2006/main">
              <a:ext uri="{FF2B5EF4-FFF2-40B4-BE49-F238E27FC236}">
                <a16:creationId xmlns:a16="http://schemas.microsoft.com/office/drawing/2014/main" id="{EE8EB6FE-2352-4397-9A7B-8638E82D32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05625" y="1571625"/>
            <a:ext cx="40957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13233F"/>
                </a:solidFill>
              </a:defRPr>
            </a:pPr>
            <a:r>
              <a:rPr sz="1875" b="1">
                <a:solidFill>
                  <a:srgbClr val="13233F"/>
                </a:solidFill>
              </a:rPr>
              <a:t>Principios de diseño</a:t>
            </a:r>
          </a:p>
        </p:txBody>
      </p:sp>
      <p:sp>
        <p:nvSpPr>
          <p:cNvPr id="7" name="bullet-0">
            <a:extLst xmlns:a="http://schemas.openxmlformats.org/drawingml/2006/main">
              <a:ext uri="{FF2B5EF4-FFF2-40B4-BE49-F238E27FC236}">
                <a16:creationId xmlns:a16="http://schemas.microsoft.com/office/drawing/2014/main" id="{237B7EDA-374D-47ED-AD41-91AD79008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05625" y="222885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" name="bullet-text-0">
            <a:extLst xmlns:a="http://schemas.openxmlformats.org/drawingml/2006/main">
              <a:ext uri="{FF2B5EF4-FFF2-40B4-BE49-F238E27FC236}">
                <a16:creationId xmlns:a16="http://schemas.microsoft.com/office/drawing/2014/main" id="{643BB50F-4540-4510-8775-D883718A9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72325" y="2143125"/>
            <a:ext cx="40195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72033"/>
                </a:solidFill>
              </a:defRPr>
            </a:pPr>
            <a:r>
              <a:rPr sz="1575" b="0">
                <a:solidFill>
                  <a:srgbClr val="172033"/>
                </a:solidFill>
              </a:rPr>
              <a:t>Ejecución local con Ollama</a:t>
            </a:r>
          </a:p>
        </p:txBody>
      </p:sp>
      <p:sp>
        <p:nvSpPr>
          <p:cNvPr id="9" name="bullet-1">
            <a:extLst xmlns:a="http://schemas.openxmlformats.org/drawingml/2006/main">
              <a:ext uri="{FF2B5EF4-FFF2-40B4-BE49-F238E27FC236}">
                <a16:creationId xmlns:a16="http://schemas.microsoft.com/office/drawing/2014/main" id="{4B35C644-2A53-42AD-B31B-4939DE889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05625" y="280035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bullet-text-1">
            <a:extLst xmlns:a="http://schemas.openxmlformats.org/drawingml/2006/main">
              <a:ext uri="{FF2B5EF4-FFF2-40B4-BE49-F238E27FC236}">
                <a16:creationId xmlns:a16="http://schemas.microsoft.com/office/drawing/2014/main" id="{B538644F-EB44-4D77-9A43-0751050F9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72325" y="2714625"/>
            <a:ext cx="40195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72033"/>
                </a:solidFill>
              </a:defRPr>
            </a:pPr>
            <a:r>
              <a:rPr sz="1575" b="0">
                <a:solidFill>
                  <a:srgbClr val="172033"/>
                </a:solidFill>
              </a:rPr>
              <a:t>Respuesta basada solo en contexto</a:t>
            </a:r>
          </a:p>
        </p:txBody>
      </p:sp>
      <p:sp>
        <p:nvSpPr>
          <p:cNvPr id="11" name="bullet-2">
            <a:extLst xmlns:a="http://schemas.openxmlformats.org/drawingml/2006/main">
              <a:ext uri="{FF2B5EF4-FFF2-40B4-BE49-F238E27FC236}">
                <a16:creationId xmlns:a16="http://schemas.microsoft.com/office/drawing/2014/main" id="{279C34B2-3D9F-4EB6-B1E8-87F6F4D72C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05625" y="337185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bullet-text-2">
            <a:extLst xmlns:a="http://schemas.openxmlformats.org/drawingml/2006/main">
              <a:ext uri="{FF2B5EF4-FFF2-40B4-BE49-F238E27FC236}">
                <a16:creationId xmlns:a16="http://schemas.microsoft.com/office/drawing/2014/main" id="{C4354971-BA48-49FD-935C-A2947BCB2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72325" y="3286125"/>
            <a:ext cx="40195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72033"/>
                </a:solidFill>
              </a:defRPr>
            </a:pPr>
            <a:r>
              <a:rPr sz="1575" b="0">
                <a:solidFill>
                  <a:srgbClr val="172033"/>
                </a:solidFill>
              </a:rPr>
              <a:t>Cita de documento y página</a:t>
            </a:r>
          </a:p>
        </p:txBody>
      </p:sp>
      <p:sp>
        <p:nvSpPr>
          <p:cNvPr id="13" name="bullet-3">
            <a:extLst xmlns:a="http://schemas.openxmlformats.org/drawingml/2006/main">
              <a:ext uri="{FF2B5EF4-FFF2-40B4-BE49-F238E27FC236}">
                <a16:creationId xmlns:a16="http://schemas.microsoft.com/office/drawing/2014/main" id="{41F502F5-6825-4530-AED0-D97A708091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05625" y="394335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bullet-text-3">
            <a:extLst xmlns:a="http://schemas.openxmlformats.org/drawingml/2006/main">
              <a:ext uri="{FF2B5EF4-FFF2-40B4-BE49-F238E27FC236}">
                <a16:creationId xmlns:a16="http://schemas.microsoft.com/office/drawing/2014/main" id="{CCB9E3D1-BFD8-48D2-B485-485220E0E7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72325" y="3857625"/>
            <a:ext cx="40195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72033"/>
                </a:solidFill>
              </a:defRPr>
            </a:pPr>
            <a:r>
              <a:rPr sz="1575" b="0">
                <a:solidFill>
                  <a:srgbClr val="172033"/>
                </a:solidFill>
              </a:rPr>
              <a:t>Componentes intercambiables</a:t>
            </a:r>
          </a:p>
        </p:txBody>
      </p:sp>
      <p:sp>
        <p:nvSpPr>
          <p:cNvPr id="15" name="bullet-4">
            <a:extLst xmlns:a="http://schemas.openxmlformats.org/drawingml/2006/main">
              <a:ext uri="{FF2B5EF4-FFF2-40B4-BE49-F238E27FC236}">
                <a16:creationId xmlns:a16="http://schemas.microsoft.com/office/drawing/2014/main" id="{FF97A0ED-D0E7-42F6-81A0-AED88C670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05625" y="451485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bullet-text-4">
            <a:extLst xmlns:a="http://schemas.openxmlformats.org/drawingml/2006/main">
              <a:ext uri="{FF2B5EF4-FFF2-40B4-BE49-F238E27FC236}">
                <a16:creationId xmlns:a16="http://schemas.microsoft.com/office/drawing/2014/main" id="{2B5B680C-2DD5-47A9-9020-0006590ED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72325" y="4429125"/>
            <a:ext cx="40195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72033"/>
                </a:solidFill>
              </a:defRPr>
            </a:pPr>
            <a:r>
              <a:rPr sz="1575" b="0">
                <a:solidFill>
                  <a:srgbClr val="172033"/>
                </a:solidFill>
              </a:rPr>
              <a:t>Colecciones persistentes</a:t>
            </a:r>
          </a:p>
        </p:txBody>
      </p:sp>
      <p:sp>
        <p:nvSpPr>
          <p:cNvPr id="17" name="privacy">
            <a:extLst xmlns:a="http://schemas.openxmlformats.org/drawingml/2006/main">
              <a:ext uri="{FF2B5EF4-FFF2-40B4-BE49-F238E27FC236}">
                <a16:creationId xmlns:a16="http://schemas.microsoft.com/office/drawing/2014/main" id="{2F07F3A3-6995-41A2-9485-AC39901B5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05625" y="5238750"/>
            <a:ext cx="4095750" cy="666750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EAF5EF"/>
          </a:solidFill>
          <a:ln xmlns:a="http://schemas.openxmlformats.org/drawingml/2006/main" w="14288">
            <a:solidFill>
              <a:srgbClr val="2D7A55"/>
            </a:solidFill>
            <a:prstDash val="solid"/>
          </a:ln>
        </p:spPr>
      </p:sp>
      <p:sp>
        <p:nvSpPr>
          <p:cNvPr id="18" name="privacy-text">
            <a:extLst xmlns:a="http://schemas.openxmlformats.org/drawingml/2006/main">
              <a:ext uri="{FF2B5EF4-FFF2-40B4-BE49-F238E27FC236}">
                <a16:creationId xmlns:a16="http://schemas.microsoft.com/office/drawing/2014/main" id="{FE39E6A9-7DF1-42C9-A411-8D27BA9EB8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24700" y="5334000"/>
            <a:ext cx="36671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2D7A55"/>
                </a:solidFill>
              </a:defRPr>
            </a:pPr>
            <a:r>
              <a:rPr sz="1350" b="1">
                <a:solidFill>
                  <a:srgbClr val="2D7A55"/>
                </a:solidFill>
              </a:rPr>
              <a:t>Privacidad: los MOF no se envían a un servicio generativo externo.</a:t>
            </a:r>
          </a:p>
        </p:txBody>
      </p:sp>
      <p:sp>
        <p:nvSpPr>
          <p:cNvPr id="19" name="footer-rule">
            <a:extLst xmlns:a="http://schemas.openxmlformats.org/drawingml/2006/main">
              <a:ext uri="{FF2B5EF4-FFF2-40B4-BE49-F238E27FC236}">
                <a16:creationId xmlns:a16="http://schemas.microsoft.com/office/drawing/2014/main" id="{CA586109-FB19-4482-8A9A-9AD153437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09728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DE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footer">
            <a:extLst xmlns:a="http://schemas.openxmlformats.org/drawingml/2006/main">
              <a:ext uri="{FF2B5EF4-FFF2-40B4-BE49-F238E27FC236}">
                <a16:creationId xmlns:a16="http://schemas.microsoft.com/office/drawing/2014/main" id="{F897836E-9576-4D0F-9BAA-9C5FA3E1FE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15100"/>
            <a:ext cx="7620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E6878"/>
                </a:solidFill>
              </a:defRPr>
            </a:pPr>
            <a:r>
              <a:rPr sz="825" b="0">
                <a:solidFill>
                  <a:srgbClr val="5E6878"/>
                </a:solidFill>
              </a:rPr>
              <a:t>Maestría en Inteligencia Artificial · Universidad Nacional de Ingeniería</a:t>
            </a:r>
          </a:p>
        </p:txBody>
      </p:sp>
    </p:spTree>
    <p:extLst>
      <p:ext uri="{BB962C8B-B14F-4D97-AF65-F5344CB8AC3E}">
        <p14:creationId xmlns:p14="http://schemas.microsoft.com/office/powerpoint/2010/main" val="126550095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6" name="top-accent">
            <a:extLst xmlns:a="http://schemas.openxmlformats.org/drawingml/2006/main">
              <a:ext uri="{FF2B5EF4-FFF2-40B4-BE49-F238E27FC236}">
                <a16:creationId xmlns:a16="http://schemas.microsoft.com/office/drawing/2014/main" id="{AB1BA259-F2D7-4DC3-ABC1-5AE5A718A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section">
            <a:extLst xmlns:a="http://schemas.openxmlformats.org/drawingml/2006/main">
              <a:ext uri="{FF2B5EF4-FFF2-40B4-BE49-F238E27FC236}">
                <a16:creationId xmlns:a16="http://schemas.microsoft.com/office/drawing/2014/main" id="{D217DBC8-0B35-4852-8055-D090F8D5F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4953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7C1D32"/>
                </a:solidFill>
              </a:defRPr>
            </a:pPr>
            <a:r>
              <a:rPr sz="975" b="1">
                <a:solidFill>
                  <a:srgbClr val="7C1D32"/>
                </a:solidFill>
              </a:rPr>
              <a:t>SOLUCIÓN PLANTEADA</a:t>
            </a:r>
          </a:p>
        </p:txBody>
      </p:sp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C978DDDF-E26A-49BD-8CB6-64E55B9CA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025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3233F"/>
                </a:solidFill>
              </a:defRPr>
            </a:pPr>
            <a:r>
              <a:rPr sz="2700" b="1">
                <a:solidFill>
                  <a:srgbClr val="13233F"/>
                </a:solidFill>
              </a:rPr>
              <a:t>El laboratorio permite comparar configuraciones de extremo a extremo</a:t>
            </a:r>
          </a:p>
        </p:txBody>
      </p:sp>
      <p:sp>
        <p:nvSpPr>
          <p:cNvPr id="4" name="number">
            <a:extLst xmlns:a="http://schemas.openxmlformats.org/drawingml/2006/main">
              <a:ext uri="{FF2B5EF4-FFF2-40B4-BE49-F238E27FC236}">
                <a16:creationId xmlns:a16="http://schemas.microsoft.com/office/drawing/2014/main" id="{AA15F40D-1761-4536-9798-BD4CF483F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25200" y="361950"/>
            <a:ext cx="457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5E6878"/>
                </a:solidFill>
              </a:defRPr>
            </a:pPr>
            <a:r>
              <a:rPr sz="1200" b="1">
                <a:solidFill>
                  <a:srgbClr val="5E6878"/>
                </a:solidFill>
              </a:rPr>
              <a:t>06</a:t>
            </a:r>
          </a:p>
        </p:txBody>
      </p:sp>
      <p:sp>
        <p:nvSpPr>
          <p:cNvPr id="5" name="col-0">
            <a:extLst xmlns:a="http://schemas.openxmlformats.org/drawingml/2006/main">
              <a:ext uri="{FF2B5EF4-FFF2-40B4-BE49-F238E27FC236}">
                <a16:creationId xmlns:a16="http://schemas.microsoft.com/office/drawing/2014/main" id="{E827E4C8-B043-4CF1-8471-BC3253F5F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1500" y="1666875"/>
            <a:ext cx="2571750" cy="3667125"/>
          </a:xfrm>
          <a:prstGeom xmlns:a="http://schemas.openxmlformats.org/drawingml/2006/main" prst="roundRect">
            <a:avLst>
              <a:gd name="adj" fmla="val 2963"/>
            </a:avLst>
          </a:prstGeom>
          <a:solidFill xmlns:a="http://schemas.openxmlformats.org/drawingml/2006/main">
            <a:srgbClr val="F8FAFC"/>
          </a:solidFill>
          <a:ln xmlns:a="http://schemas.openxmlformats.org/drawingml/2006/main" w="14288">
            <a:solidFill>
              <a:srgbClr val="D6DEEA"/>
            </a:solidFill>
            <a:prstDash val="solid"/>
          </a:ln>
        </p:spPr>
      </p:sp>
      <p:sp>
        <p:nvSpPr>
          <p:cNvPr id="6" name="head-0">
            <a:extLst xmlns:a="http://schemas.openxmlformats.org/drawingml/2006/main">
              <a:ext uri="{FF2B5EF4-FFF2-40B4-BE49-F238E27FC236}">
                <a16:creationId xmlns:a16="http://schemas.microsoft.com/office/drawing/2014/main" id="{EF48BF27-DA29-4019-94E1-5081625268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1500" y="1666875"/>
            <a:ext cx="2571750" cy="666750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ct-0">
            <a:extLst xmlns:a="http://schemas.openxmlformats.org/drawingml/2006/main">
              <a:ext uri="{FF2B5EF4-FFF2-40B4-BE49-F238E27FC236}">
                <a16:creationId xmlns:a16="http://schemas.microsoft.com/office/drawing/2014/main" id="{47294287-0DCA-4A1D-81B2-3B2D35E4C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771650"/>
            <a:ext cx="2286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800" b="1">
                <a:solidFill>
                  <a:srgbClr val="FFFFFF"/>
                </a:solidFill>
              </a:defRPr>
            </a:pPr>
            <a:r>
              <a:rPr sz="1800" b="1">
                <a:solidFill>
                  <a:srgbClr val="FFFFFF"/>
                </a:solidFill>
              </a:rPr>
              <a:t>Chunking</a:t>
            </a:r>
          </a:p>
        </p:txBody>
      </p:sp>
      <p:sp>
        <p:nvSpPr>
          <p:cNvPr id="8" name="bullet-0">
            <a:extLst xmlns:a="http://schemas.openxmlformats.org/drawingml/2006/main">
              <a:ext uri="{FF2B5EF4-FFF2-40B4-BE49-F238E27FC236}">
                <a16:creationId xmlns:a16="http://schemas.microsoft.com/office/drawing/2014/main" id="{EAC9AF64-7626-4527-99CB-0038EB0EB8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7051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bullet-text-0">
            <a:extLst xmlns:a="http://schemas.openxmlformats.org/drawingml/2006/main">
              <a:ext uri="{FF2B5EF4-FFF2-40B4-BE49-F238E27FC236}">
                <a16:creationId xmlns:a16="http://schemas.microsoft.com/office/drawing/2014/main" id="{E90678A5-2008-4DB1-BE2F-976C99108C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6325" y="2619375"/>
            <a:ext cx="1828800" cy="54768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Fija 800/150</a:t>
            </a:r>
          </a:p>
        </p:txBody>
      </p:sp>
      <p:sp>
        <p:nvSpPr>
          <p:cNvPr id="10" name="bullet-1">
            <a:extLst xmlns:a="http://schemas.openxmlformats.org/drawingml/2006/main">
              <a:ext uri="{FF2B5EF4-FFF2-40B4-BE49-F238E27FC236}">
                <a16:creationId xmlns:a16="http://schemas.microsoft.com/office/drawing/2014/main" id="{15C87AD4-23C0-48A0-B68D-5EE34E61E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252788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bullet-text-1">
            <a:extLst xmlns:a="http://schemas.openxmlformats.org/drawingml/2006/main">
              <a:ext uri="{FF2B5EF4-FFF2-40B4-BE49-F238E27FC236}">
                <a16:creationId xmlns:a16="http://schemas.microsoft.com/office/drawing/2014/main" id="{D28EB6B0-4792-4871-8187-69ADFDDF6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6325" y="3167063"/>
            <a:ext cx="1828800" cy="54768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Fija 400/80</a:t>
            </a:r>
          </a:p>
        </p:txBody>
      </p:sp>
      <p:sp>
        <p:nvSpPr>
          <p:cNvPr id="12" name="bullet-2">
            <a:extLst xmlns:a="http://schemas.openxmlformats.org/drawingml/2006/main">
              <a:ext uri="{FF2B5EF4-FFF2-40B4-BE49-F238E27FC236}">
                <a16:creationId xmlns:a16="http://schemas.microsoft.com/office/drawing/2014/main" id="{3625952D-AA56-40BF-944A-37D7FACA66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800475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bullet-text-2">
            <a:extLst xmlns:a="http://schemas.openxmlformats.org/drawingml/2006/main">
              <a:ext uri="{FF2B5EF4-FFF2-40B4-BE49-F238E27FC236}">
                <a16:creationId xmlns:a16="http://schemas.microsoft.com/office/drawing/2014/main" id="{89B6C0CC-7B77-435F-817A-A12A79EF6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6325" y="3714750"/>
            <a:ext cx="1828800" cy="54768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Párrafo ≈1000</a:t>
            </a:r>
          </a:p>
        </p:txBody>
      </p:sp>
      <p:sp>
        <p:nvSpPr>
          <p:cNvPr id="14" name="bullet-3">
            <a:extLst xmlns:a="http://schemas.openxmlformats.org/drawingml/2006/main">
              <a:ext uri="{FF2B5EF4-FFF2-40B4-BE49-F238E27FC236}">
                <a16:creationId xmlns:a16="http://schemas.microsoft.com/office/drawing/2014/main" id="{DCBAABEA-E9BF-4C9F-89A1-7A76C6932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348163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bullet-text-3">
            <a:extLst xmlns:a="http://schemas.openxmlformats.org/drawingml/2006/main">
              <a:ext uri="{FF2B5EF4-FFF2-40B4-BE49-F238E27FC236}">
                <a16:creationId xmlns:a16="http://schemas.microsoft.com/office/drawing/2014/main" id="{5264DA8D-4B34-4F9F-8074-5AE30B93BA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6325" y="4262438"/>
            <a:ext cx="1828800" cy="54768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Ventana 4/1</a:t>
            </a:r>
          </a:p>
        </p:txBody>
      </p:sp>
      <p:sp>
        <p:nvSpPr>
          <p:cNvPr id="16" name="col-1">
            <a:extLst xmlns:a="http://schemas.openxmlformats.org/drawingml/2006/main">
              <a:ext uri="{FF2B5EF4-FFF2-40B4-BE49-F238E27FC236}">
                <a16:creationId xmlns:a16="http://schemas.microsoft.com/office/drawing/2014/main" id="{1A8CE5C0-6ABC-4353-B7E8-03812FE87C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1666875"/>
            <a:ext cx="2571750" cy="3667125"/>
          </a:xfrm>
          <a:prstGeom xmlns:a="http://schemas.openxmlformats.org/drawingml/2006/main" prst="roundRect">
            <a:avLst>
              <a:gd name="adj" fmla="val 2963"/>
            </a:avLst>
          </a:prstGeom>
          <a:solidFill xmlns:a="http://schemas.openxmlformats.org/drawingml/2006/main">
            <a:srgbClr val="F8FAFC"/>
          </a:solidFill>
          <a:ln xmlns:a="http://schemas.openxmlformats.org/drawingml/2006/main" w="14288">
            <a:solidFill>
              <a:srgbClr val="D6DEEA"/>
            </a:solidFill>
            <a:prstDash val="solid"/>
          </a:ln>
        </p:spPr>
      </p:sp>
      <p:sp>
        <p:nvSpPr>
          <p:cNvPr id="17" name="head-1">
            <a:extLst xmlns:a="http://schemas.openxmlformats.org/drawingml/2006/main">
              <a:ext uri="{FF2B5EF4-FFF2-40B4-BE49-F238E27FC236}">
                <a16:creationId xmlns:a16="http://schemas.microsoft.com/office/drawing/2014/main" id="{12154832-27D4-4F82-A06B-652249424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1666875"/>
            <a:ext cx="2571750" cy="666750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1E4F9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ct-1">
            <a:extLst xmlns:a="http://schemas.openxmlformats.org/drawingml/2006/main">
              <a:ext uri="{FF2B5EF4-FFF2-40B4-BE49-F238E27FC236}">
                <a16:creationId xmlns:a16="http://schemas.microsoft.com/office/drawing/2014/main" id="{19A988DA-13F4-4CBC-B1F3-2E5314645A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90925" y="1771650"/>
            <a:ext cx="2286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800" b="1">
                <a:solidFill>
                  <a:srgbClr val="FFFFFF"/>
                </a:solidFill>
              </a:defRPr>
            </a:pPr>
            <a:r>
              <a:rPr sz="1800" b="1">
                <a:solidFill>
                  <a:srgbClr val="FFFFFF"/>
                </a:solidFill>
              </a:rPr>
              <a:t>Embeddings</a:t>
            </a:r>
          </a:p>
        </p:txBody>
      </p:sp>
      <p:sp>
        <p:nvSpPr>
          <p:cNvPr id="19" name="bullet-0">
            <a:extLst xmlns:a="http://schemas.openxmlformats.org/drawingml/2006/main">
              <a:ext uri="{FF2B5EF4-FFF2-40B4-BE49-F238E27FC236}">
                <a16:creationId xmlns:a16="http://schemas.microsoft.com/office/drawing/2014/main" id="{A2933B36-17A5-4029-84CD-B3101EF7E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86175" y="27051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bullet-text-0">
            <a:extLst xmlns:a="http://schemas.openxmlformats.org/drawingml/2006/main">
              <a:ext uri="{FF2B5EF4-FFF2-40B4-BE49-F238E27FC236}">
                <a16:creationId xmlns:a16="http://schemas.microsoft.com/office/drawing/2014/main" id="{A4259C32-9D3D-4426-9C68-0596D95F4B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52875" y="2619375"/>
            <a:ext cx="1828800" cy="730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MiniLM</a:t>
            </a:r>
          </a:p>
        </p:txBody>
      </p:sp>
      <p:sp>
        <p:nvSpPr>
          <p:cNvPr id="21" name="bullet-1">
            <a:extLst xmlns:a="http://schemas.openxmlformats.org/drawingml/2006/main">
              <a:ext uri="{FF2B5EF4-FFF2-40B4-BE49-F238E27FC236}">
                <a16:creationId xmlns:a16="http://schemas.microsoft.com/office/drawing/2014/main" id="{DCB2257D-82C4-4FA1-94F4-D9468D513C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86175" y="343535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bullet-text-1">
            <a:extLst xmlns:a="http://schemas.openxmlformats.org/drawingml/2006/main">
              <a:ext uri="{FF2B5EF4-FFF2-40B4-BE49-F238E27FC236}">
                <a16:creationId xmlns:a16="http://schemas.microsoft.com/office/drawing/2014/main" id="{06DED1FD-DB15-4FD8-B56C-FDB118097F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52875" y="3349625"/>
            <a:ext cx="1828800" cy="730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MPNet</a:t>
            </a:r>
          </a:p>
        </p:txBody>
      </p:sp>
      <p:sp>
        <p:nvSpPr>
          <p:cNvPr id="23" name="bullet-2">
            <a:extLst xmlns:a="http://schemas.openxmlformats.org/drawingml/2006/main">
              <a:ext uri="{FF2B5EF4-FFF2-40B4-BE49-F238E27FC236}">
                <a16:creationId xmlns:a16="http://schemas.microsoft.com/office/drawing/2014/main" id="{906A5EB7-911C-41AD-A003-EB22EEF21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86175" y="41656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bullet-text-2">
            <a:extLst xmlns:a="http://schemas.openxmlformats.org/drawingml/2006/main">
              <a:ext uri="{FF2B5EF4-FFF2-40B4-BE49-F238E27FC236}">
                <a16:creationId xmlns:a16="http://schemas.microsoft.com/office/drawing/2014/main" id="{AA221099-54EC-42F1-A0A0-DBEFC743E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52875" y="4079875"/>
            <a:ext cx="1828800" cy="730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BGE-M3 multilingüe</a:t>
            </a:r>
          </a:p>
        </p:txBody>
      </p:sp>
      <p:sp>
        <p:nvSpPr>
          <p:cNvPr id="25" name="col-2">
            <a:extLst xmlns:a="http://schemas.openxmlformats.org/drawingml/2006/main">
              <a:ext uri="{FF2B5EF4-FFF2-40B4-BE49-F238E27FC236}">
                <a16:creationId xmlns:a16="http://schemas.microsoft.com/office/drawing/2014/main" id="{FA381255-C6EF-4DAD-B492-51A17AD76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1666875"/>
            <a:ext cx="2571750" cy="3667125"/>
          </a:xfrm>
          <a:prstGeom xmlns:a="http://schemas.openxmlformats.org/drawingml/2006/main" prst="roundRect">
            <a:avLst>
              <a:gd name="adj" fmla="val 2963"/>
            </a:avLst>
          </a:prstGeom>
          <a:solidFill xmlns:a="http://schemas.openxmlformats.org/drawingml/2006/main">
            <a:srgbClr val="F8FAFC"/>
          </a:solidFill>
          <a:ln xmlns:a="http://schemas.openxmlformats.org/drawingml/2006/main" w="14288">
            <a:solidFill>
              <a:srgbClr val="D6DEEA"/>
            </a:solidFill>
            <a:prstDash val="solid"/>
          </a:ln>
        </p:spPr>
      </p:sp>
      <p:sp>
        <p:nvSpPr>
          <p:cNvPr id="26" name="head-2">
            <a:extLst xmlns:a="http://schemas.openxmlformats.org/drawingml/2006/main">
              <a:ext uri="{FF2B5EF4-FFF2-40B4-BE49-F238E27FC236}">
                <a16:creationId xmlns:a16="http://schemas.microsoft.com/office/drawing/2014/main" id="{AD40D6EF-7FC2-4CB6-BAAF-0CFACB6C9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24600" y="1666875"/>
            <a:ext cx="2571750" cy="666750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2D7A5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7" name="ct-2">
            <a:extLst xmlns:a="http://schemas.openxmlformats.org/drawingml/2006/main">
              <a:ext uri="{FF2B5EF4-FFF2-40B4-BE49-F238E27FC236}">
                <a16:creationId xmlns:a16="http://schemas.microsoft.com/office/drawing/2014/main" id="{F38AF8DC-5C1E-4479-B88B-480482C885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67475" y="1771650"/>
            <a:ext cx="2286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800" b="1">
                <a:solidFill>
                  <a:srgbClr val="FFFFFF"/>
                </a:solidFill>
              </a:defRPr>
            </a:pPr>
            <a:r>
              <a:rPr sz="1800" b="1">
                <a:solidFill>
                  <a:srgbClr val="FFFFFF"/>
                </a:solidFill>
              </a:rPr>
              <a:t>Retrieval</a:t>
            </a:r>
          </a:p>
        </p:txBody>
      </p:sp>
      <p:sp>
        <p:nvSpPr>
          <p:cNvPr id="28" name="bullet-0">
            <a:extLst xmlns:a="http://schemas.openxmlformats.org/drawingml/2006/main">
              <a:ext uri="{FF2B5EF4-FFF2-40B4-BE49-F238E27FC236}">
                <a16:creationId xmlns:a16="http://schemas.microsoft.com/office/drawing/2014/main" id="{033E4CB0-D80D-4CE4-9300-C0E55ED76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62725" y="27051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9" name="bullet-text-0">
            <a:extLst xmlns:a="http://schemas.openxmlformats.org/drawingml/2006/main">
              <a:ext uri="{FF2B5EF4-FFF2-40B4-BE49-F238E27FC236}">
                <a16:creationId xmlns:a16="http://schemas.microsoft.com/office/drawing/2014/main" id="{593ACA88-4104-4D29-B9FC-02E4E7A47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29425" y="2619375"/>
            <a:ext cx="1828800" cy="730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Vectorial</a:t>
            </a:r>
          </a:p>
        </p:txBody>
      </p:sp>
      <p:sp>
        <p:nvSpPr>
          <p:cNvPr id="30" name="bullet-1">
            <a:extLst xmlns:a="http://schemas.openxmlformats.org/drawingml/2006/main">
              <a:ext uri="{FF2B5EF4-FFF2-40B4-BE49-F238E27FC236}">
                <a16:creationId xmlns:a16="http://schemas.microsoft.com/office/drawing/2014/main" id="{2E5D7808-A0A0-4801-9C2A-C0CB0EE99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62725" y="343535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1" name="bullet-text-1">
            <a:extLst xmlns:a="http://schemas.openxmlformats.org/drawingml/2006/main">
              <a:ext uri="{FF2B5EF4-FFF2-40B4-BE49-F238E27FC236}">
                <a16:creationId xmlns:a16="http://schemas.microsoft.com/office/drawing/2014/main" id="{7E7AF425-F7B5-43E0-BDBD-CB930E2DC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29425" y="3349625"/>
            <a:ext cx="1828800" cy="730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Híbrido BM25 + RRF</a:t>
            </a:r>
          </a:p>
        </p:txBody>
      </p:sp>
      <p:sp>
        <p:nvSpPr>
          <p:cNvPr id="32" name="bullet-2">
            <a:extLst xmlns:a="http://schemas.openxmlformats.org/drawingml/2006/main">
              <a:ext uri="{FF2B5EF4-FFF2-40B4-BE49-F238E27FC236}">
                <a16:creationId xmlns:a16="http://schemas.microsoft.com/office/drawing/2014/main" id="{443A1231-06BE-494C-B254-F058C4875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62725" y="41656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3" name="bullet-text-2">
            <a:extLst xmlns:a="http://schemas.openxmlformats.org/drawingml/2006/main">
              <a:ext uri="{FF2B5EF4-FFF2-40B4-BE49-F238E27FC236}">
                <a16:creationId xmlns:a16="http://schemas.microsoft.com/office/drawing/2014/main" id="{6CC47317-F00B-4A49-A9EF-9985FD9BB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29425" y="4079875"/>
            <a:ext cx="1828800" cy="730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Rerank cross-encoder</a:t>
            </a:r>
          </a:p>
        </p:txBody>
      </p:sp>
      <p:sp>
        <p:nvSpPr>
          <p:cNvPr id="34" name="col-3">
            <a:extLst xmlns:a="http://schemas.openxmlformats.org/drawingml/2006/main">
              <a:ext uri="{FF2B5EF4-FFF2-40B4-BE49-F238E27FC236}">
                <a16:creationId xmlns:a16="http://schemas.microsoft.com/office/drawing/2014/main" id="{A5FDD864-4592-45ED-99A9-A35E84A7C0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01150" y="1666875"/>
            <a:ext cx="2571750" cy="3667125"/>
          </a:xfrm>
          <a:prstGeom xmlns:a="http://schemas.openxmlformats.org/drawingml/2006/main" prst="roundRect">
            <a:avLst>
              <a:gd name="adj" fmla="val 2963"/>
            </a:avLst>
          </a:prstGeom>
          <a:solidFill xmlns:a="http://schemas.openxmlformats.org/drawingml/2006/main">
            <a:srgbClr val="F8FAFC"/>
          </a:solidFill>
          <a:ln xmlns:a="http://schemas.openxmlformats.org/drawingml/2006/main" w="14288">
            <a:solidFill>
              <a:srgbClr val="D6DEEA"/>
            </a:solidFill>
            <a:prstDash val="solid"/>
          </a:ln>
        </p:spPr>
      </p:sp>
      <p:sp>
        <p:nvSpPr>
          <p:cNvPr id="35" name="head-3">
            <a:extLst xmlns:a="http://schemas.openxmlformats.org/drawingml/2006/main">
              <a:ext uri="{FF2B5EF4-FFF2-40B4-BE49-F238E27FC236}">
                <a16:creationId xmlns:a16="http://schemas.microsoft.com/office/drawing/2014/main" id="{F19F57E7-0363-4C04-B851-2311353AB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01150" y="1666875"/>
            <a:ext cx="2571750" cy="666750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D5A62E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ct-3">
            <a:extLst xmlns:a="http://schemas.openxmlformats.org/drawingml/2006/main">
              <a:ext uri="{FF2B5EF4-FFF2-40B4-BE49-F238E27FC236}">
                <a16:creationId xmlns:a16="http://schemas.microsoft.com/office/drawing/2014/main" id="{954DC555-5DEA-44A0-A93B-240225767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44025" y="1771650"/>
            <a:ext cx="22860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800" b="1">
                <a:solidFill>
                  <a:srgbClr val="FFFFFF"/>
                </a:solidFill>
              </a:defRPr>
            </a:pPr>
            <a:r>
              <a:rPr sz="1800" b="1">
                <a:solidFill>
                  <a:srgbClr val="FFFFFF"/>
                </a:solidFill>
              </a:rPr>
              <a:t>Generación</a:t>
            </a:r>
          </a:p>
        </p:txBody>
      </p:sp>
      <p:sp>
        <p:nvSpPr>
          <p:cNvPr id="37" name="bullet-0">
            <a:extLst xmlns:a="http://schemas.openxmlformats.org/drawingml/2006/main">
              <a:ext uri="{FF2B5EF4-FFF2-40B4-BE49-F238E27FC236}">
                <a16:creationId xmlns:a16="http://schemas.microsoft.com/office/drawing/2014/main" id="{3D7968F5-39DC-48C1-8FAF-16A0B16BB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39275" y="27051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8" name="bullet-text-0">
            <a:extLst xmlns:a="http://schemas.openxmlformats.org/drawingml/2006/main">
              <a:ext uri="{FF2B5EF4-FFF2-40B4-BE49-F238E27FC236}">
                <a16:creationId xmlns:a16="http://schemas.microsoft.com/office/drawing/2014/main" id="{E9E0D20D-42F3-477D-BE7C-1EA7B94C6F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5975" y="2619375"/>
            <a:ext cx="1828800" cy="730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Qwen2.5:7b</a:t>
            </a:r>
          </a:p>
        </p:txBody>
      </p:sp>
      <p:sp>
        <p:nvSpPr>
          <p:cNvPr id="39" name="bullet-1">
            <a:extLst xmlns:a="http://schemas.openxmlformats.org/drawingml/2006/main">
              <a:ext uri="{FF2B5EF4-FFF2-40B4-BE49-F238E27FC236}">
                <a16:creationId xmlns:a16="http://schemas.microsoft.com/office/drawing/2014/main" id="{0791E9E4-9BBC-4656-AE9C-703506195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39275" y="343535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0" name="bullet-text-1">
            <a:extLst xmlns:a="http://schemas.openxmlformats.org/drawingml/2006/main">
              <a:ext uri="{FF2B5EF4-FFF2-40B4-BE49-F238E27FC236}">
                <a16:creationId xmlns:a16="http://schemas.microsoft.com/office/drawing/2014/main" id="{84A7B63C-60FA-43B7-95B5-0D02D7C54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5975" y="3349625"/>
            <a:ext cx="1828800" cy="730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Temperatura 0.1</a:t>
            </a:r>
          </a:p>
        </p:txBody>
      </p:sp>
      <p:sp>
        <p:nvSpPr>
          <p:cNvPr id="41" name="bullet-2">
            <a:extLst xmlns:a="http://schemas.openxmlformats.org/drawingml/2006/main">
              <a:ext uri="{FF2B5EF4-FFF2-40B4-BE49-F238E27FC236}">
                <a16:creationId xmlns:a16="http://schemas.microsoft.com/office/drawing/2014/main" id="{949B307E-C7E8-43B6-8522-2107E4265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439275" y="41656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2" name="bullet-text-2">
            <a:extLst xmlns:a="http://schemas.openxmlformats.org/drawingml/2006/main">
              <a:ext uri="{FF2B5EF4-FFF2-40B4-BE49-F238E27FC236}">
                <a16:creationId xmlns:a16="http://schemas.microsoft.com/office/drawing/2014/main" id="{4C5DE58F-5AB0-4AA3-B177-5F207648A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05975" y="4079875"/>
            <a:ext cx="1828800" cy="730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Máx. 800 tokens</a:t>
            </a:r>
          </a:p>
        </p:txBody>
      </p:sp>
      <p:sp>
        <p:nvSpPr>
          <p:cNvPr id="43" name="collection">
            <a:extLst xmlns:a="http://schemas.openxmlformats.org/drawingml/2006/main">
              <a:ext uri="{FF2B5EF4-FFF2-40B4-BE49-F238E27FC236}">
                <a16:creationId xmlns:a16="http://schemas.microsoft.com/office/drawing/2014/main" id="{CCCC6D96-31FD-4232-85EB-EF69D8798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" y="5715000"/>
            <a:ext cx="103822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500" b="1">
                <a:solidFill>
                  <a:srgbClr val="13233F"/>
                </a:solidFill>
              </a:defRPr>
            </a:pPr>
            <a:r>
              <a:rPr sz="1500" b="1">
                <a:solidFill>
                  <a:srgbClr val="13233F"/>
                </a:solidFill>
              </a:rPr>
              <a:t>Cada combinación se guarda en una colección independiente:  mof_&lt;chunking&gt;_&lt;embedding&gt;</a:t>
            </a:r>
          </a:p>
        </p:txBody>
      </p:sp>
      <p:sp>
        <p:nvSpPr>
          <p:cNvPr id="44" name="footer-rule">
            <a:extLst xmlns:a="http://schemas.openxmlformats.org/drawingml/2006/main">
              <a:ext uri="{FF2B5EF4-FFF2-40B4-BE49-F238E27FC236}">
                <a16:creationId xmlns:a16="http://schemas.microsoft.com/office/drawing/2014/main" id="{3EC45F06-A86A-4F27-AB5D-0561E659A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09728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DE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5" name="footer">
            <a:extLst xmlns:a="http://schemas.openxmlformats.org/drawingml/2006/main">
              <a:ext uri="{FF2B5EF4-FFF2-40B4-BE49-F238E27FC236}">
                <a16:creationId xmlns:a16="http://schemas.microsoft.com/office/drawing/2014/main" id="{74A696F8-0919-4A02-8761-59DE73280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15100"/>
            <a:ext cx="7620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E6878"/>
                </a:solidFill>
              </a:defRPr>
            </a:pPr>
            <a:r>
              <a:rPr sz="825" b="0">
                <a:solidFill>
                  <a:srgbClr val="5E6878"/>
                </a:solidFill>
              </a:rPr>
              <a:t>Maestría en Inteligencia Artificial · Universidad Nacional de Ingeniería</a:t>
            </a:r>
          </a:p>
        </p:txBody>
      </p:sp>
    </p:spTree>
    <p:extLst>
      <p:ext uri="{BB962C8B-B14F-4D97-AF65-F5344CB8AC3E}">
        <p14:creationId xmlns:p14="http://schemas.microsoft.com/office/powerpoint/2010/main" val="60257158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1" name="top-accent">
            <a:extLst xmlns:a="http://schemas.openxmlformats.org/drawingml/2006/main">
              <a:ext uri="{FF2B5EF4-FFF2-40B4-BE49-F238E27FC236}">
                <a16:creationId xmlns:a16="http://schemas.microsoft.com/office/drawing/2014/main" id="{CCC5A3D8-701F-4B82-9694-AAFAD4A52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section">
            <a:extLst xmlns:a="http://schemas.openxmlformats.org/drawingml/2006/main">
              <a:ext uri="{FF2B5EF4-FFF2-40B4-BE49-F238E27FC236}">
                <a16:creationId xmlns:a16="http://schemas.microsoft.com/office/drawing/2014/main" id="{85E4D7E8-02D6-45AE-9A41-F81527A07D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4953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7C1D32"/>
                </a:solidFill>
              </a:defRPr>
            </a:pPr>
            <a:r>
              <a:rPr sz="975" b="1">
                <a:solidFill>
                  <a:srgbClr val="7C1D32"/>
                </a:solidFill>
              </a:rPr>
              <a:t>SOLUCIÓN PLANTEADA</a:t>
            </a:r>
          </a:p>
        </p:txBody>
      </p:sp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1D3C6744-C80B-4C38-99E5-3652F67D5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025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3233F"/>
                </a:solidFill>
              </a:defRPr>
            </a:pPr>
            <a:r>
              <a:rPr sz="2700" b="1">
                <a:solidFill>
                  <a:srgbClr val="13233F"/>
                </a:solidFill>
              </a:rPr>
              <a:t>La interfaz convierte el prototipo en un laboratorio reproducible</a:t>
            </a:r>
          </a:p>
        </p:txBody>
      </p:sp>
      <p:sp>
        <p:nvSpPr>
          <p:cNvPr id="4" name="number">
            <a:extLst xmlns:a="http://schemas.openxmlformats.org/drawingml/2006/main">
              <a:ext uri="{FF2B5EF4-FFF2-40B4-BE49-F238E27FC236}">
                <a16:creationId xmlns:a16="http://schemas.microsoft.com/office/drawing/2014/main" id="{1EFD9ACA-F2F4-4135-9C68-B49C29B68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25200" y="361950"/>
            <a:ext cx="457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5E6878"/>
                </a:solidFill>
              </a:defRPr>
            </a:pPr>
            <a:r>
              <a:rPr sz="1200" b="1">
                <a:solidFill>
                  <a:srgbClr val="5E6878"/>
                </a:solidFill>
              </a:rPr>
              <a:t>07</a:t>
            </a:r>
          </a:p>
        </p:txBody>
      </p:sp>
      <p:pic>
        <p:nvPicPr>
          <p:cNvPr id="2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fe42bb5e46840e0"/>
          <a:stretch xmlns:a="http://schemas.openxmlformats.org/drawingml/2006/main"/>
        </p:blipFill>
        <p:spPr>
          <a:xfrm xmlns:a="http://schemas.openxmlformats.org/drawingml/2006/main">
            <a:off x="552450" y="2256374"/>
            <a:ext cx="7524750" cy="2726252"/>
          </a:xfrm>
          <a:prstGeom xmlns:a="http://schemas.openxmlformats.org/drawingml/2006/main" prst="rect">
            <a:avLst/>
          </a:prstGeom>
        </p:spPr>
      </p:pic>
      <p:sp>
        <p:nvSpPr>
          <p:cNvPr id="6" name="modules-title">
            <a:extLst xmlns:a="http://schemas.openxmlformats.org/drawingml/2006/main">
              <a:ext uri="{FF2B5EF4-FFF2-40B4-BE49-F238E27FC236}">
                <a16:creationId xmlns:a16="http://schemas.microsoft.com/office/drawing/2014/main" id="{4314E482-BE1A-40B5-AB04-DC5410824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1524000"/>
            <a:ext cx="271462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13233F"/>
                </a:solidFill>
              </a:defRPr>
            </a:pPr>
            <a:r>
              <a:rPr sz="1875" b="1">
                <a:solidFill>
                  <a:srgbClr val="13233F"/>
                </a:solidFill>
              </a:rPr>
              <a:t>Cinco módulos</a:t>
            </a:r>
          </a:p>
        </p:txBody>
      </p:sp>
      <p:sp>
        <p:nvSpPr>
          <p:cNvPr id="7" name="bullet-0">
            <a:extLst xmlns:a="http://schemas.openxmlformats.org/drawingml/2006/main">
              <a:ext uri="{FF2B5EF4-FFF2-40B4-BE49-F238E27FC236}">
                <a16:creationId xmlns:a16="http://schemas.microsoft.com/office/drawing/2014/main" id="{D902D587-E57D-4B0F-AEF2-A3AC01A26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181225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" name="bullet-text-0">
            <a:extLst xmlns:a="http://schemas.openxmlformats.org/drawingml/2006/main">
              <a:ext uri="{FF2B5EF4-FFF2-40B4-BE49-F238E27FC236}">
                <a16:creationId xmlns:a16="http://schemas.microsoft.com/office/drawing/2014/main" id="{C5C1CDC1-41CC-42D8-99F7-9990F6AB0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43950" y="2095500"/>
            <a:ext cx="259080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ingest.py: indexación</a:t>
            </a:r>
          </a:p>
        </p:txBody>
      </p:sp>
      <p:sp>
        <p:nvSpPr>
          <p:cNvPr id="9" name="bullet-1">
            <a:extLst xmlns:a="http://schemas.openxmlformats.org/drawingml/2006/main">
              <a:ext uri="{FF2B5EF4-FFF2-40B4-BE49-F238E27FC236}">
                <a16:creationId xmlns:a16="http://schemas.microsoft.com/office/drawing/2014/main" id="{B8B54071-50F5-4FCA-A732-38D9EF846C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714625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bullet-text-1">
            <a:extLst xmlns:a="http://schemas.openxmlformats.org/drawingml/2006/main">
              <a:ext uri="{FF2B5EF4-FFF2-40B4-BE49-F238E27FC236}">
                <a16:creationId xmlns:a16="http://schemas.microsoft.com/office/drawing/2014/main" id="{70C1C7DF-CE34-4904-B175-22827E7E05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43950" y="2628900"/>
            <a:ext cx="259080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strategies.py: núcleo RAG</a:t>
            </a:r>
          </a:p>
        </p:txBody>
      </p:sp>
      <p:sp>
        <p:nvSpPr>
          <p:cNvPr id="11" name="bullet-2">
            <a:extLst xmlns:a="http://schemas.openxmlformats.org/drawingml/2006/main">
              <a:ext uri="{FF2B5EF4-FFF2-40B4-BE49-F238E27FC236}">
                <a16:creationId xmlns:a16="http://schemas.microsoft.com/office/drawing/2014/main" id="{2C6394DE-C94E-4DAD-BCD5-887DE277F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3248025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bullet-text-2">
            <a:extLst xmlns:a="http://schemas.openxmlformats.org/drawingml/2006/main">
              <a:ext uri="{FF2B5EF4-FFF2-40B4-BE49-F238E27FC236}">
                <a16:creationId xmlns:a16="http://schemas.microsoft.com/office/drawing/2014/main" id="{B42578C9-EC1C-4F57-9D05-238D673AE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43950" y="3162300"/>
            <a:ext cx="259080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chat.py: terminal</a:t>
            </a:r>
          </a:p>
        </p:txBody>
      </p:sp>
      <p:sp>
        <p:nvSpPr>
          <p:cNvPr id="13" name="bullet-3">
            <a:extLst xmlns:a="http://schemas.openxmlformats.org/drawingml/2006/main">
              <a:ext uri="{FF2B5EF4-FFF2-40B4-BE49-F238E27FC236}">
                <a16:creationId xmlns:a16="http://schemas.microsoft.com/office/drawing/2014/main" id="{ED0DE4C1-46EC-40B5-A6CA-E1B80F928F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3781425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bullet-text-3">
            <a:extLst xmlns:a="http://schemas.openxmlformats.org/drawingml/2006/main">
              <a:ext uri="{FF2B5EF4-FFF2-40B4-BE49-F238E27FC236}">
                <a16:creationId xmlns:a16="http://schemas.microsoft.com/office/drawing/2014/main" id="{C695E9A0-5A5B-4287-AB72-1ACDA6741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43950" y="3695700"/>
            <a:ext cx="259080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app.py: Streamlit</a:t>
            </a:r>
          </a:p>
        </p:txBody>
      </p:sp>
      <p:sp>
        <p:nvSpPr>
          <p:cNvPr id="15" name="bullet-4">
            <a:extLst xmlns:a="http://schemas.openxmlformats.org/drawingml/2006/main">
              <a:ext uri="{FF2B5EF4-FFF2-40B4-BE49-F238E27FC236}">
                <a16:creationId xmlns:a16="http://schemas.microsoft.com/office/drawing/2014/main" id="{52C6EBEF-FF12-4AE9-A299-313CF7035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4314825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bullet-text-4">
            <a:extLst xmlns:a="http://schemas.openxmlformats.org/drawingml/2006/main">
              <a:ext uri="{FF2B5EF4-FFF2-40B4-BE49-F238E27FC236}">
                <a16:creationId xmlns:a16="http://schemas.microsoft.com/office/drawing/2014/main" id="{F8901839-4C40-4175-97FA-C66D84EC8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43950" y="4229100"/>
            <a:ext cx="259080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eval.py: benchmark</a:t>
            </a:r>
          </a:p>
        </p:txBody>
      </p:sp>
      <p:sp>
        <p:nvSpPr>
          <p:cNvPr id="17" name="local-note">
            <a:extLst xmlns:a="http://schemas.openxmlformats.org/drawingml/2006/main">
              <a:ext uri="{FF2B5EF4-FFF2-40B4-BE49-F238E27FC236}">
                <a16:creationId xmlns:a16="http://schemas.microsoft.com/office/drawing/2014/main" id="{7FC4821A-AB3A-456E-8A01-9F4E29E794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29625" y="5000625"/>
            <a:ext cx="2857500" cy="904875"/>
          </a:xfrm>
          <a:prstGeom xmlns:a="http://schemas.openxmlformats.org/drawingml/2006/main" prst="roundRect">
            <a:avLst>
              <a:gd name="adj" fmla="val 8421"/>
            </a:avLst>
          </a:prstGeom>
          <a:solidFill xmlns:a="http://schemas.openxmlformats.org/drawingml/2006/main">
            <a:srgbClr val="FFF6DF"/>
          </a:solidFill>
          <a:ln xmlns:a="http://schemas.openxmlformats.org/drawingml/2006/main" w="14288">
            <a:solidFill>
              <a:srgbClr val="D5A62E"/>
            </a:solidFill>
            <a:prstDash val="solid"/>
          </a:ln>
        </p:spPr>
      </p:sp>
      <p:sp>
        <p:nvSpPr>
          <p:cNvPr id="18" name="local-model">
            <a:extLst xmlns:a="http://schemas.openxmlformats.org/drawingml/2006/main">
              <a:ext uri="{FF2B5EF4-FFF2-40B4-BE49-F238E27FC236}">
                <a16:creationId xmlns:a16="http://schemas.microsoft.com/office/drawing/2014/main" id="{EB5C5263-7BBA-4C69-B27B-D7897CCF0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67750" y="5143500"/>
            <a:ext cx="238125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500" b="1">
                <a:solidFill>
                  <a:srgbClr val="172033"/>
                </a:solidFill>
              </a:defRPr>
            </a:pPr>
            <a:r>
              <a:rPr sz="1500" b="1">
                <a:solidFill>
                  <a:srgbClr val="172033"/>
                </a:solidFill>
              </a:rPr>
              <a:t>Modelo local:</a:t>
            </a:r>
          </a:p>
          <a:p xmlns:a="http://schemas.openxmlformats.org/drawingml/2006/main">
            <a:pPr algn="ctr">
              <a:defRPr sz="1500" b="1">
                <a:solidFill>
                  <a:srgbClr val="172033"/>
                </a:solidFill>
              </a:defRPr>
            </a:pPr>
            <a:r>
              <a:rPr sz="1500" b="1">
                <a:solidFill>
                  <a:srgbClr val="172033"/>
                </a:solidFill>
              </a:rPr>
              <a:t>qwen2.5:7b mediante Ollama</a:t>
            </a:r>
          </a:p>
        </p:txBody>
      </p:sp>
      <p:sp>
        <p:nvSpPr>
          <p:cNvPr id="19" name="footer-rule">
            <a:extLst xmlns:a="http://schemas.openxmlformats.org/drawingml/2006/main">
              <a:ext uri="{FF2B5EF4-FFF2-40B4-BE49-F238E27FC236}">
                <a16:creationId xmlns:a16="http://schemas.microsoft.com/office/drawing/2014/main" id="{1C09816F-F872-4358-BA7C-244B8BCD5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09728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DE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footer">
            <a:extLst xmlns:a="http://schemas.openxmlformats.org/drawingml/2006/main">
              <a:ext uri="{FF2B5EF4-FFF2-40B4-BE49-F238E27FC236}">
                <a16:creationId xmlns:a16="http://schemas.microsoft.com/office/drawing/2014/main" id="{6AC37FB6-716F-42E6-9B1A-A43487022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15100"/>
            <a:ext cx="7620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E6878"/>
                </a:solidFill>
              </a:defRPr>
            </a:pPr>
            <a:r>
              <a:rPr sz="825" b="0">
                <a:solidFill>
                  <a:srgbClr val="5E6878"/>
                </a:solidFill>
              </a:rPr>
              <a:t>Maestría en Inteligencia Artificial · Universidad Nacional de Ingeniería</a:t>
            </a:r>
          </a:p>
        </p:txBody>
      </p:sp>
    </p:spTree>
    <p:extLst>
      <p:ext uri="{BB962C8B-B14F-4D97-AF65-F5344CB8AC3E}">
        <p14:creationId xmlns:p14="http://schemas.microsoft.com/office/powerpoint/2010/main" val="214040017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1" name="top-accent">
            <a:extLst xmlns:a="http://schemas.openxmlformats.org/drawingml/2006/main">
              <a:ext uri="{FF2B5EF4-FFF2-40B4-BE49-F238E27FC236}">
                <a16:creationId xmlns:a16="http://schemas.microsoft.com/office/drawing/2014/main" id="{C112956A-7B67-45E4-AA6B-51B7F8DCD5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section">
            <a:extLst xmlns:a="http://schemas.openxmlformats.org/drawingml/2006/main">
              <a:ext uri="{FF2B5EF4-FFF2-40B4-BE49-F238E27FC236}">
                <a16:creationId xmlns:a16="http://schemas.microsoft.com/office/drawing/2014/main" id="{690CD4B0-A14E-4F3C-88AD-99DD008B9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4953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7C1D32"/>
                </a:solidFill>
              </a:defRPr>
            </a:pPr>
            <a:r>
              <a:rPr sz="975" b="1">
                <a:solidFill>
                  <a:srgbClr val="7C1D32"/>
                </a:solidFill>
              </a:rPr>
              <a:t>RESULTADOS</a:t>
            </a:r>
          </a:p>
        </p:txBody>
      </p:sp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CD7E7AC9-E2DF-4EF7-9153-00E359397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025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3233F"/>
                </a:solidFill>
              </a:defRPr>
            </a:pPr>
            <a:r>
              <a:rPr sz="2700" b="1">
                <a:solidFill>
                  <a:srgbClr val="13233F"/>
                </a:solidFill>
              </a:rPr>
              <a:t>La implementación funciona; la comparación cuantitativa aún está pendiente</a:t>
            </a:r>
          </a:p>
        </p:txBody>
      </p:sp>
      <p:sp>
        <p:nvSpPr>
          <p:cNvPr id="4" name="number">
            <a:extLst xmlns:a="http://schemas.openxmlformats.org/drawingml/2006/main">
              <a:ext uri="{FF2B5EF4-FFF2-40B4-BE49-F238E27FC236}">
                <a16:creationId xmlns:a16="http://schemas.microsoft.com/office/drawing/2014/main" id="{A5989BC4-C569-41EE-B1CE-97FF58F65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25200" y="361950"/>
            <a:ext cx="457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5E6878"/>
                </a:solidFill>
              </a:defRPr>
            </a:pPr>
            <a:r>
              <a:rPr sz="1200" b="1">
                <a:solidFill>
                  <a:srgbClr val="5E6878"/>
                </a:solidFill>
              </a:rPr>
              <a:t>08</a:t>
            </a:r>
          </a:p>
        </p:txBody>
      </p:sp>
      <p:sp>
        <p:nvSpPr>
          <p:cNvPr id="5" name="verified">
            <a:extLst xmlns:a="http://schemas.openxmlformats.org/drawingml/2006/main">
              <a:ext uri="{FF2B5EF4-FFF2-40B4-BE49-F238E27FC236}">
                <a16:creationId xmlns:a16="http://schemas.microsoft.com/office/drawing/2014/main" id="{34DEB79F-A57A-404E-99EB-6B2DEBEF87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476375"/>
            <a:ext cx="5191125" cy="4000500"/>
          </a:xfrm>
          <a:prstGeom xmlns:a="http://schemas.openxmlformats.org/drawingml/2006/main" prst="roundRect">
            <a:avLst>
              <a:gd name="adj" fmla="val 1905"/>
            </a:avLst>
          </a:prstGeom>
          <a:solidFill xmlns:a="http://schemas.openxmlformats.org/drawingml/2006/main">
            <a:srgbClr val="EAF5EF"/>
          </a:solidFill>
          <a:ln xmlns:a="http://schemas.openxmlformats.org/drawingml/2006/main" w="14288">
            <a:solidFill>
              <a:srgbClr val="2D7A55"/>
            </a:solidFill>
            <a:prstDash val="solid"/>
          </a:ln>
        </p:spPr>
      </p:sp>
      <p:sp>
        <p:nvSpPr>
          <p:cNvPr id="6" name="verified-title">
            <a:extLst xmlns:a="http://schemas.openxmlformats.org/drawingml/2006/main">
              <a:ext uri="{FF2B5EF4-FFF2-40B4-BE49-F238E27FC236}">
                <a16:creationId xmlns:a16="http://schemas.microsoft.com/office/drawing/2014/main" id="{60C8DF80-1544-463E-90B1-46DFDC7AD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1762125"/>
            <a:ext cx="4476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2D7A55"/>
                </a:solidFill>
              </a:defRPr>
            </a:pPr>
            <a:r>
              <a:rPr sz="2025" b="1">
                <a:solidFill>
                  <a:srgbClr val="2D7A55"/>
                </a:solidFill>
              </a:rPr>
              <a:t>Verificado en el prototipo</a:t>
            </a:r>
          </a:p>
        </p:txBody>
      </p:sp>
      <p:sp>
        <p:nvSpPr>
          <p:cNvPr id="7" name="bullet-0">
            <a:extLst xmlns:a="http://schemas.openxmlformats.org/drawingml/2006/main">
              <a:ext uri="{FF2B5EF4-FFF2-40B4-BE49-F238E27FC236}">
                <a16:creationId xmlns:a16="http://schemas.microsoft.com/office/drawing/2014/main" id="{84952253-F276-4216-92A6-90F9A76E9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41935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" name="bullet-text-0">
            <a:extLst xmlns:a="http://schemas.openxmlformats.org/drawingml/2006/main">
              <a:ext uri="{FF2B5EF4-FFF2-40B4-BE49-F238E27FC236}">
                <a16:creationId xmlns:a16="http://schemas.microsoft.com/office/drawing/2014/main" id="{81CB5DE6-96EF-4D38-B6C6-5FC8ABEE3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66825" y="2333625"/>
            <a:ext cx="42100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72033"/>
                </a:solidFill>
              </a:defRPr>
            </a:pPr>
            <a:r>
              <a:rPr sz="1500" b="0">
                <a:solidFill>
                  <a:srgbClr val="172033"/>
                </a:solidFill>
              </a:rPr>
              <a:t>Descubrimiento recursivo de PDF</a:t>
            </a:r>
          </a:p>
        </p:txBody>
      </p:sp>
      <p:sp>
        <p:nvSpPr>
          <p:cNvPr id="9" name="bullet-1">
            <a:extLst xmlns:a="http://schemas.openxmlformats.org/drawingml/2006/main">
              <a:ext uri="{FF2B5EF4-FFF2-40B4-BE49-F238E27FC236}">
                <a16:creationId xmlns:a16="http://schemas.microsoft.com/office/drawing/2014/main" id="{F8B20BBA-3EBD-4BDB-8969-A6A058CFB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9337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bullet-text-1">
            <a:extLst xmlns:a="http://schemas.openxmlformats.org/drawingml/2006/main">
              <a:ext uri="{FF2B5EF4-FFF2-40B4-BE49-F238E27FC236}">
                <a16:creationId xmlns:a16="http://schemas.microsoft.com/office/drawing/2014/main" id="{863240E6-FF43-4804-AC6B-E778D7F24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66825" y="2847975"/>
            <a:ext cx="42100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72033"/>
                </a:solidFill>
              </a:defRPr>
            </a:pPr>
            <a:r>
              <a:rPr sz="1500" b="0">
                <a:solidFill>
                  <a:srgbClr val="172033"/>
                </a:solidFill>
              </a:rPr>
              <a:t>Metadatos por documento y página</a:t>
            </a:r>
          </a:p>
        </p:txBody>
      </p:sp>
      <p:sp>
        <p:nvSpPr>
          <p:cNvPr id="11" name="bullet-2">
            <a:extLst xmlns:a="http://schemas.openxmlformats.org/drawingml/2006/main">
              <a:ext uri="{FF2B5EF4-FFF2-40B4-BE49-F238E27FC236}">
                <a16:creationId xmlns:a16="http://schemas.microsoft.com/office/drawing/2014/main" id="{C8293640-4A5E-4DB2-A47E-ED6A6A318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44805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bullet-text-2">
            <a:extLst xmlns:a="http://schemas.openxmlformats.org/drawingml/2006/main">
              <a:ext uri="{FF2B5EF4-FFF2-40B4-BE49-F238E27FC236}">
                <a16:creationId xmlns:a16="http://schemas.microsoft.com/office/drawing/2014/main" id="{C508098D-B486-4699-86AF-572C75B009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66825" y="3362325"/>
            <a:ext cx="42100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72033"/>
                </a:solidFill>
              </a:defRPr>
            </a:pPr>
            <a:r>
              <a:rPr sz="1500" b="0">
                <a:solidFill>
                  <a:srgbClr val="172033"/>
                </a:solidFill>
              </a:rPr>
              <a:t>Colecciones persistentes</a:t>
            </a:r>
          </a:p>
        </p:txBody>
      </p:sp>
      <p:sp>
        <p:nvSpPr>
          <p:cNvPr id="13" name="bullet-3">
            <a:extLst xmlns:a="http://schemas.openxmlformats.org/drawingml/2006/main">
              <a:ext uri="{FF2B5EF4-FFF2-40B4-BE49-F238E27FC236}">
                <a16:creationId xmlns:a16="http://schemas.microsoft.com/office/drawing/2014/main" id="{3CC2F4A8-ED23-4CA1-9E6F-AA5722AF0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9624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bullet-text-3">
            <a:extLst xmlns:a="http://schemas.openxmlformats.org/drawingml/2006/main">
              <a:ext uri="{FF2B5EF4-FFF2-40B4-BE49-F238E27FC236}">
                <a16:creationId xmlns:a16="http://schemas.microsoft.com/office/drawing/2014/main" id="{47F5C142-01B7-4184-8773-09B7B4C50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66825" y="3876675"/>
            <a:ext cx="42100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72033"/>
                </a:solidFill>
              </a:defRPr>
            </a:pPr>
            <a:r>
              <a:rPr sz="1500" b="0">
                <a:solidFill>
                  <a:srgbClr val="172033"/>
                </a:solidFill>
              </a:rPr>
              <a:t>Recuperación y respuesta local</a:t>
            </a:r>
          </a:p>
        </p:txBody>
      </p:sp>
      <p:sp>
        <p:nvSpPr>
          <p:cNvPr id="15" name="bullet-4">
            <a:extLst xmlns:a="http://schemas.openxmlformats.org/drawingml/2006/main">
              <a:ext uri="{FF2B5EF4-FFF2-40B4-BE49-F238E27FC236}">
                <a16:creationId xmlns:a16="http://schemas.microsoft.com/office/drawing/2014/main" id="{87F9DCD5-6EE1-46A1-B6FA-9940303A31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47675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bullet-text-4">
            <a:extLst xmlns:a="http://schemas.openxmlformats.org/drawingml/2006/main">
              <a:ext uri="{FF2B5EF4-FFF2-40B4-BE49-F238E27FC236}">
                <a16:creationId xmlns:a16="http://schemas.microsoft.com/office/drawing/2014/main" id="{AEAD5E43-FF83-4CA8-9C7F-5D4C97FF62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66825" y="4391025"/>
            <a:ext cx="42100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172033"/>
                </a:solidFill>
              </a:defRPr>
            </a:pPr>
            <a:r>
              <a:rPr sz="1500" b="0">
                <a:solidFill>
                  <a:srgbClr val="172033"/>
                </a:solidFill>
              </a:rPr>
              <a:t>Selección de estrategias en la interfaz</a:t>
            </a:r>
          </a:p>
        </p:txBody>
      </p:sp>
      <p:sp>
        <p:nvSpPr>
          <p:cNvPr id="17" name="pending">
            <a:extLst xmlns:a="http://schemas.openxmlformats.org/drawingml/2006/main">
              <a:ext uri="{FF2B5EF4-FFF2-40B4-BE49-F238E27FC236}">
                <a16:creationId xmlns:a16="http://schemas.microsoft.com/office/drawing/2014/main" id="{C1F178D7-12A6-4E6D-B3C5-4F9ADD010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34125" y="1476375"/>
            <a:ext cx="5191125" cy="4000500"/>
          </a:xfrm>
          <a:prstGeom xmlns:a="http://schemas.openxmlformats.org/drawingml/2006/main" prst="roundRect">
            <a:avLst>
              <a:gd name="adj" fmla="val 1905"/>
            </a:avLst>
          </a:prstGeom>
          <a:solidFill xmlns:a="http://schemas.openxmlformats.org/drawingml/2006/main">
            <a:srgbClr val="FFF1F1"/>
          </a:solidFill>
          <a:ln xmlns:a="http://schemas.openxmlformats.org/drawingml/2006/main" w="14288">
            <a:solidFill>
              <a:srgbClr val="B64242"/>
            </a:solidFill>
            <a:prstDash val="solid"/>
          </a:ln>
        </p:spPr>
      </p:sp>
      <p:sp>
        <p:nvSpPr>
          <p:cNvPr id="18" name="pending-title">
            <a:extLst xmlns:a="http://schemas.openxmlformats.org/drawingml/2006/main">
              <a:ext uri="{FF2B5EF4-FFF2-40B4-BE49-F238E27FC236}">
                <a16:creationId xmlns:a16="http://schemas.microsoft.com/office/drawing/2014/main" id="{A53EF511-B593-4F1E-8FDA-F6814B1F1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1762125"/>
            <a:ext cx="4476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B64242"/>
                </a:solidFill>
              </a:defRPr>
            </a:pPr>
            <a:r>
              <a:rPr sz="2025" b="1">
                <a:solidFill>
                  <a:srgbClr val="B64242"/>
                </a:solidFill>
              </a:rPr>
              <a:t>No debe afirmarse todavía</a:t>
            </a:r>
          </a:p>
        </p:txBody>
      </p:sp>
      <p:sp>
        <p:nvSpPr>
          <p:cNvPr id="19" name="bullet-0">
            <a:extLst xmlns:a="http://schemas.openxmlformats.org/drawingml/2006/main">
              <a:ext uri="{FF2B5EF4-FFF2-40B4-BE49-F238E27FC236}">
                <a16:creationId xmlns:a16="http://schemas.microsoft.com/office/drawing/2014/main" id="{4E88D73A-4045-4370-B853-1B17B88E7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25146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bullet-text-0">
            <a:extLst xmlns:a="http://schemas.openxmlformats.org/drawingml/2006/main">
              <a:ext uri="{FF2B5EF4-FFF2-40B4-BE49-F238E27FC236}">
                <a16:creationId xmlns:a16="http://schemas.microsoft.com/office/drawing/2014/main" id="{D05C7F7E-6A20-486F-B9FC-FB47A31E9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34200" y="2428875"/>
            <a:ext cx="421005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72033"/>
                </a:solidFill>
              </a:defRPr>
            </a:pPr>
            <a:r>
              <a:rPr sz="1575" b="0">
                <a:solidFill>
                  <a:srgbClr val="172033"/>
                </a:solidFill>
              </a:rPr>
              <a:t>“Mejor modelo”</a:t>
            </a:r>
          </a:p>
        </p:txBody>
      </p:sp>
      <p:sp>
        <p:nvSpPr>
          <p:cNvPr id="21" name="bullet-1">
            <a:extLst xmlns:a="http://schemas.openxmlformats.org/drawingml/2006/main">
              <a:ext uri="{FF2B5EF4-FFF2-40B4-BE49-F238E27FC236}">
                <a16:creationId xmlns:a16="http://schemas.microsoft.com/office/drawing/2014/main" id="{96D94064-4EA2-49D1-A46D-B34D6C69E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3038475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bullet-text-1">
            <a:extLst xmlns:a="http://schemas.openxmlformats.org/drawingml/2006/main">
              <a:ext uri="{FF2B5EF4-FFF2-40B4-BE49-F238E27FC236}">
                <a16:creationId xmlns:a16="http://schemas.microsoft.com/office/drawing/2014/main" id="{DE4E7C28-267D-4328-83BC-F19038D9E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34200" y="2952750"/>
            <a:ext cx="421005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72033"/>
                </a:solidFill>
              </a:defRPr>
            </a:pPr>
            <a:r>
              <a:rPr sz="1575" b="0">
                <a:solidFill>
                  <a:srgbClr val="172033"/>
                </a:solidFill>
              </a:rPr>
              <a:t>Mayor precisión o hit rate</a:t>
            </a:r>
          </a:p>
        </p:txBody>
      </p:sp>
      <p:sp>
        <p:nvSpPr>
          <p:cNvPr id="23" name="bullet-2">
            <a:extLst xmlns:a="http://schemas.openxmlformats.org/drawingml/2006/main">
              <a:ext uri="{FF2B5EF4-FFF2-40B4-BE49-F238E27FC236}">
                <a16:creationId xmlns:a16="http://schemas.microsoft.com/office/drawing/2014/main" id="{D7FB81D7-811E-4E4D-8CAD-BB54CD10B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356235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bullet-text-2">
            <a:extLst xmlns:a="http://schemas.openxmlformats.org/drawingml/2006/main">
              <a:ext uri="{FF2B5EF4-FFF2-40B4-BE49-F238E27FC236}">
                <a16:creationId xmlns:a16="http://schemas.microsoft.com/office/drawing/2014/main" id="{3F271D50-EF50-405A-8496-341A1DB91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34200" y="3476625"/>
            <a:ext cx="421005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72033"/>
                </a:solidFill>
              </a:defRPr>
            </a:pPr>
            <a:r>
              <a:rPr sz="1575" b="0">
                <a:solidFill>
                  <a:srgbClr val="172033"/>
                </a:solidFill>
              </a:rPr>
              <a:t>Menor latencia comparativa</a:t>
            </a:r>
          </a:p>
        </p:txBody>
      </p:sp>
      <p:sp>
        <p:nvSpPr>
          <p:cNvPr id="25" name="bullet-3">
            <a:extLst xmlns:a="http://schemas.openxmlformats.org/drawingml/2006/main">
              <a:ext uri="{FF2B5EF4-FFF2-40B4-BE49-F238E27FC236}">
                <a16:creationId xmlns:a16="http://schemas.microsoft.com/office/drawing/2014/main" id="{698AB25F-DF18-4AF2-9636-38BC4B0C25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4086225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bullet-text-3">
            <a:extLst xmlns:a="http://schemas.openxmlformats.org/drawingml/2006/main">
              <a:ext uri="{FF2B5EF4-FFF2-40B4-BE49-F238E27FC236}">
                <a16:creationId xmlns:a16="http://schemas.microsoft.com/office/drawing/2014/main" id="{434A799B-9787-47D8-BEC4-EBB414D4F6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34200" y="4000500"/>
            <a:ext cx="421005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172033"/>
                </a:solidFill>
              </a:defRPr>
            </a:pPr>
            <a:r>
              <a:rPr sz="1575" b="0">
                <a:solidFill>
                  <a:srgbClr val="172033"/>
                </a:solidFill>
              </a:rPr>
              <a:t>Superioridad de una configuración</a:t>
            </a:r>
          </a:p>
        </p:txBody>
      </p:sp>
      <p:sp>
        <p:nvSpPr>
          <p:cNvPr id="27" name="reason">
            <a:extLst xmlns:a="http://schemas.openxmlformats.org/drawingml/2006/main">
              <a:ext uri="{FF2B5EF4-FFF2-40B4-BE49-F238E27FC236}">
                <a16:creationId xmlns:a16="http://schemas.microsoft.com/office/drawing/2014/main" id="{D9F7AC6B-06CA-439A-A703-5376461B2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4762500"/>
            <a:ext cx="447675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B64242"/>
                </a:solidFill>
              </a:defRPr>
            </a:pPr>
            <a:r>
              <a:rPr sz="1350" b="1">
                <a:solidFill>
                  <a:srgbClr val="B64242"/>
                </a:solidFill>
              </a:rPr>
              <a:t>Motivo: no se adjuntaron resultados_eval.csv ni resultados_resumen.csv.</a:t>
            </a:r>
          </a:p>
        </p:txBody>
      </p:sp>
      <p:sp>
        <p:nvSpPr>
          <p:cNvPr id="28" name="result-summary">
            <a:extLst xmlns:a="http://schemas.openxmlformats.org/drawingml/2006/main">
              <a:ext uri="{FF2B5EF4-FFF2-40B4-BE49-F238E27FC236}">
                <a16:creationId xmlns:a16="http://schemas.microsoft.com/office/drawing/2014/main" id="{B3FE97F7-52C6-4D06-A74F-06CF1EBBDB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19250" y="5810250"/>
            <a:ext cx="89535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725" b="1">
                <a:solidFill>
                  <a:srgbClr val="13233F"/>
                </a:solidFill>
              </a:defRPr>
            </a:pPr>
            <a:r>
              <a:rPr sz="1725" b="1">
                <a:solidFill>
                  <a:srgbClr val="13233F"/>
                </a:solidFill>
              </a:rPr>
              <a:t>Resultado actual = integración y verificabilidad del pipeline</a:t>
            </a:r>
          </a:p>
        </p:txBody>
      </p:sp>
      <p:sp>
        <p:nvSpPr>
          <p:cNvPr id="29" name="footer-rule">
            <a:extLst xmlns:a="http://schemas.openxmlformats.org/drawingml/2006/main">
              <a:ext uri="{FF2B5EF4-FFF2-40B4-BE49-F238E27FC236}">
                <a16:creationId xmlns:a16="http://schemas.microsoft.com/office/drawing/2014/main" id="{0F787A7F-B72F-4BEE-B5DB-2328AFE4B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09728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DE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0" name="footer">
            <a:extLst xmlns:a="http://schemas.openxmlformats.org/drawingml/2006/main">
              <a:ext uri="{FF2B5EF4-FFF2-40B4-BE49-F238E27FC236}">
                <a16:creationId xmlns:a16="http://schemas.microsoft.com/office/drawing/2014/main" id="{1F24C77A-298A-41DC-BF53-27D9C9F98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15100"/>
            <a:ext cx="7620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E6878"/>
                </a:solidFill>
              </a:defRPr>
            </a:pPr>
            <a:r>
              <a:rPr sz="825" b="0">
                <a:solidFill>
                  <a:srgbClr val="5E6878"/>
                </a:solidFill>
              </a:rPr>
              <a:t>Maestría en Inteligencia Artificial · Universidad Nacional de Ingeniería</a:t>
            </a:r>
          </a:p>
        </p:txBody>
      </p:sp>
    </p:spTree>
    <p:extLst>
      <p:ext uri="{BB962C8B-B14F-4D97-AF65-F5344CB8AC3E}">
        <p14:creationId xmlns:p14="http://schemas.microsoft.com/office/powerpoint/2010/main" val="6949132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7" name="top-accent">
            <a:extLst xmlns:a="http://schemas.openxmlformats.org/drawingml/2006/main">
              <a:ext uri="{FF2B5EF4-FFF2-40B4-BE49-F238E27FC236}">
                <a16:creationId xmlns:a16="http://schemas.microsoft.com/office/drawing/2014/main" id="{26BBFE60-FD81-420F-91E1-3B6859EBBD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section">
            <a:extLst xmlns:a="http://schemas.openxmlformats.org/drawingml/2006/main">
              <a:ext uri="{FF2B5EF4-FFF2-40B4-BE49-F238E27FC236}">
                <a16:creationId xmlns:a16="http://schemas.microsoft.com/office/drawing/2014/main" id="{AA642CBE-26C5-4272-A17D-789DC0BE5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5750"/>
            <a:ext cx="4953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975" b="1">
                <a:solidFill>
                  <a:srgbClr val="7C1D32"/>
                </a:solidFill>
              </a:defRPr>
            </a:pPr>
            <a:r>
              <a:rPr sz="975" b="1">
                <a:solidFill>
                  <a:srgbClr val="7C1D32"/>
                </a:solidFill>
              </a:rPr>
              <a:t>RESULTADOS</a:t>
            </a:r>
          </a:p>
        </p:txBody>
      </p:sp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1DAB27BA-B1A3-440A-B235-498CD34DD9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025"/>
            <a:ext cx="10287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13233F"/>
                </a:solidFill>
              </a:defRPr>
            </a:pPr>
            <a:r>
              <a:rPr sz="2700" b="1">
                <a:solidFill>
                  <a:srgbClr val="13233F"/>
                </a:solidFill>
              </a:rPr>
              <a:t>La evaluación debe separar recuperación, fidelidad y eficiencia</a:t>
            </a:r>
          </a:p>
        </p:txBody>
      </p:sp>
      <p:sp>
        <p:nvSpPr>
          <p:cNvPr id="4" name="number">
            <a:extLst xmlns:a="http://schemas.openxmlformats.org/drawingml/2006/main">
              <a:ext uri="{FF2B5EF4-FFF2-40B4-BE49-F238E27FC236}">
                <a16:creationId xmlns:a16="http://schemas.microsoft.com/office/drawing/2014/main" id="{D098E994-F4C7-48BE-8A62-72BFFBE0FC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25200" y="361950"/>
            <a:ext cx="457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5E6878"/>
                </a:solidFill>
              </a:defRPr>
            </a:pPr>
            <a:r>
              <a:rPr sz="1200" b="1">
                <a:solidFill>
                  <a:srgbClr val="5E6878"/>
                </a:solidFill>
              </a:rPr>
              <a:t>09</a:t>
            </a:r>
          </a:p>
        </p:txBody>
      </p:sp>
      <p:sp>
        <p:nvSpPr>
          <p:cNvPr id="5" name="metric-0">
            <a:extLst xmlns:a="http://schemas.openxmlformats.org/drawingml/2006/main">
              <a:ext uri="{FF2B5EF4-FFF2-40B4-BE49-F238E27FC236}">
                <a16:creationId xmlns:a16="http://schemas.microsoft.com/office/drawing/2014/main" id="{2884479D-CE04-4B1B-921B-3E66C23B44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1571625"/>
            <a:ext cx="2524125" cy="1428750"/>
          </a:xfrm>
          <a:prstGeom xmlns:a="http://schemas.openxmlformats.org/drawingml/2006/main" prst="roundRect">
            <a:avLst>
              <a:gd name="adj" fmla="val 5333"/>
            </a:avLst>
          </a:prstGeom>
          <a:solidFill xmlns:a="http://schemas.openxmlformats.org/drawingml/2006/main">
            <a:srgbClr val="F8FAFC"/>
          </a:solidFill>
          <a:ln xmlns:a="http://schemas.openxmlformats.org/drawingml/2006/main" w="14288">
            <a:solidFill>
              <a:srgbClr val="1E4F91"/>
            </a:solidFill>
            <a:prstDash val="solid"/>
          </a:ln>
        </p:spPr>
      </p:sp>
      <p:sp>
        <p:nvSpPr>
          <p:cNvPr id="6" name="mt-0">
            <a:extLst xmlns:a="http://schemas.openxmlformats.org/drawingml/2006/main">
              <a:ext uri="{FF2B5EF4-FFF2-40B4-BE49-F238E27FC236}">
                <a16:creationId xmlns:a16="http://schemas.microsoft.com/office/drawing/2014/main" id="{D382923F-614E-443A-84C7-C0F5814518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1790700"/>
            <a:ext cx="2143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1E4F91"/>
                </a:solidFill>
              </a:defRPr>
            </a:pPr>
            <a:r>
              <a:rPr sz="1650" b="1">
                <a:solidFill>
                  <a:srgbClr val="1E4F91"/>
                </a:solidFill>
              </a:rPr>
              <a:t>Recuperación</a:t>
            </a:r>
          </a:p>
        </p:txBody>
      </p:sp>
      <p:sp>
        <p:nvSpPr>
          <p:cNvPr id="7" name="md-0">
            <a:extLst xmlns:a="http://schemas.openxmlformats.org/drawingml/2006/main">
              <a:ext uri="{FF2B5EF4-FFF2-40B4-BE49-F238E27FC236}">
                <a16:creationId xmlns:a16="http://schemas.microsoft.com/office/drawing/2014/main" id="{5D3B63DB-8F77-437E-A68D-9FFF423D8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286000"/>
            <a:ext cx="2143125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Hit@k · fuente esperada</a:t>
            </a:r>
          </a:p>
        </p:txBody>
      </p:sp>
      <p:sp>
        <p:nvSpPr>
          <p:cNvPr id="8" name="metric-1">
            <a:extLst xmlns:a="http://schemas.openxmlformats.org/drawingml/2006/main">
              <a:ext uri="{FF2B5EF4-FFF2-40B4-BE49-F238E27FC236}">
                <a16:creationId xmlns:a16="http://schemas.microsoft.com/office/drawing/2014/main" id="{FBA43C0E-48C3-437C-9D27-1B4091BD57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76625" y="1571625"/>
            <a:ext cx="2524125" cy="1428750"/>
          </a:xfrm>
          <a:prstGeom xmlns:a="http://schemas.openxmlformats.org/drawingml/2006/main" prst="roundRect">
            <a:avLst>
              <a:gd name="adj" fmla="val 5333"/>
            </a:avLst>
          </a:prstGeom>
          <a:solidFill xmlns:a="http://schemas.openxmlformats.org/drawingml/2006/main">
            <a:srgbClr val="F8FAFC"/>
          </a:solidFill>
          <a:ln xmlns:a="http://schemas.openxmlformats.org/drawingml/2006/main" w="14288">
            <a:solidFill>
              <a:srgbClr val="7C1D32"/>
            </a:solidFill>
            <a:prstDash val="solid"/>
          </a:ln>
        </p:spPr>
      </p:sp>
      <p:sp>
        <p:nvSpPr>
          <p:cNvPr id="9" name="mt-1">
            <a:extLst xmlns:a="http://schemas.openxmlformats.org/drawingml/2006/main">
              <a:ext uri="{FF2B5EF4-FFF2-40B4-BE49-F238E27FC236}">
                <a16:creationId xmlns:a16="http://schemas.microsoft.com/office/drawing/2014/main" id="{8FD2644A-38EC-4706-807B-3EAB90091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67125" y="1790700"/>
            <a:ext cx="2143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7C1D32"/>
                </a:solidFill>
              </a:defRPr>
            </a:pPr>
            <a:r>
              <a:rPr sz="1650" b="1">
                <a:solidFill>
                  <a:srgbClr val="7C1D32"/>
                </a:solidFill>
              </a:rPr>
              <a:t>Trazabilidad</a:t>
            </a:r>
          </a:p>
        </p:txBody>
      </p:sp>
      <p:sp>
        <p:nvSpPr>
          <p:cNvPr id="10" name="md-1">
            <a:extLst xmlns:a="http://schemas.openxmlformats.org/drawingml/2006/main">
              <a:ext uri="{FF2B5EF4-FFF2-40B4-BE49-F238E27FC236}">
                <a16:creationId xmlns:a16="http://schemas.microsoft.com/office/drawing/2014/main" id="{087BFB5C-3524-4586-A23C-F6C85A95BD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67125" y="2286000"/>
            <a:ext cx="2143125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Documento + página</a:t>
            </a:r>
          </a:p>
        </p:txBody>
      </p:sp>
      <p:sp>
        <p:nvSpPr>
          <p:cNvPr id="11" name="metric-2">
            <a:extLst xmlns:a="http://schemas.openxmlformats.org/drawingml/2006/main">
              <a:ext uri="{FF2B5EF4-FFF2-40B4-BE49-F238E27FC236}">
                <a16:creationId xmlns:a16="http://schemas.microsoft.com/office/drawing/2014/main" id="{CB59A932-DE19-4AAB-BD9D-D71778DDB9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34125" y="1571625"/>
            <a:ext cx="2524125" cy="1428750"/>
          </a:xfrm>
          <a:prstGeom xmlns:a="http://schemas.openxmlformats.org/drawingml/2006/main" prst="roundRect">
            <a:avLst>
              <a:gd name="adj" fmla="val 5333"/>
            </a:avLst>
          </a:prstGeom>
          <a:solidFill xmlns:a="http://schemas.openxmlformats.org/drawingml/2006/main">
            <a:srgbClr val="F8FAFC"/>
          </a:solidFill>
          <a:ln xmlns:a="http://schemas.openxmlformats.org/drawingml/2006/main" w="14288">
            <a:solidFill>
              <a:srgbClr val="D5A62E"/>
            </a:solidFill>
            <a:prstDash val="solid"/>
          </a:ln>
        </p:spPr>
      </p:sp>
      <p:sp>
        <p:nvSpPr>
          <p:cNvPr id="12" name="mt-2">
            <a:extLst xmlns:a="http://schemas.openxmlformats.org/drawingml/2006/main">
              <a:ext uri="{FF2B5EF4-FFF2-40B4-BE49-F238E27FC236}">
                <a16:creationId xmlns:a16="http://schemas.microsoft.com/office/drawing/2014/main" id="{9F89942B-2110-4431-AC18-EF166E2C2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1790700"/>
            <a:ext cx="2143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D5A62E"/>
                </a:solidFill>
              </a:defRPr>
            </a:pPr>
            <a:r>
              <a:rPr sz="1650" b="1">
                <a:solidFill>
                  <a:srgbClr val="D5A62E"/>
                </a:solidFill>
              </a:rPr>
              <a:t>Eficiencia</a:t>
            </a:r>
          </a:p>
        </p:txBody>
      </p:sp>
      <p:sp>
        <p:nvSpPr>
          <p:cNvPr id="13" name="md-2">
            <a:extLst xmlns:a="http://schemas.openxmlformats.org/drawingml/2006/main">
              <a:ext uri="{FF2B5EF4-FFF2-40B4-BE49-F238E27FC236}">
                <a16:creationId xmlns:a16="http://schemas.microsoft.com/office/drawing/2014/main" id="{A5660786-F29D-4A6C-82CE-D745E77BC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286000"/>
            <a:ext cx="2143125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Tiempo + tokens</a:t>
            </a:r>
          </a:p>
        </p:txBody>
      </p:sp>
      <p:sp>
        <p:nvSpPr>
          <p:cNvPr id="14" name="metric-3">
            <a:extLst xmlns:a="http://schemas.openxmlformats.org/drawingml/2006/main">
              <a:ext uri="{FF2B5EF4-FFF2-40B4-BE49-F238E27FC236}">
                <a16:creationId xmlns:a16="http://schemas.microsoft.com/office/drawing/2014/main" id="{0DAE8082-9BEC-4469-B0FB-C7B64538C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91625" y="1571625"/>
            <a:ext cx="2524125" cy="1428750"/>
          </a:xfrm>
          <a:prstGeom xmlns:a="http://schemas.openxmlformats.org/drawingml/2006/main" prst="roundRect">
            <a:avLst>
              <a:gd name="adj" fmla="val 5333"/>
            </a:avLst>
          </a:prstGeom>
          <a:solidFill xmlns:a="http://schemas.openxmlformats.org/drawingml/2006/main">
            <a:srgbClr val="F8FAFC"/>
          </a:solidFill>
          <a:ln xmlns:a="http://schemas.openxmlformats.org/drawingml/2006/main" w="14288">
            <a:solidFill>
              <a:srgbClr val="2D7A55"/>
            </a:solidFill>
            <a:prstDash val="solid"/>
          </a:ln>
        </p:spPr>
      </p:sp>
      <p:sp>
        <p:nvSpPr>
          <p:cNvPr id="15" name="mt-3">
            <a:extLst xmlns:a="http://schemas.openxmlformats.org/drawingml/2006/main">
              <a:ext uri="{FF2B5EF4-FFF2-40B4-BE49-F238E27FC236}">
                <a16:creationId xmlns:a16="http://schemas.microsoft.com/office/drawing/2014/main" id="{26E127FF-3BBF-4E79-AFCC-7CD74052B4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82125" y="1790700"/>
            <a:ext cx="2143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2D7A55"/>
                </a:solidFill>
              </a:defRPr>
            </a:pPr>
            <a:r>
              <a:rPr sz="1650" b="1">
                <a:solidFill>
                  <a:srgbClr val="2D7A55"/>
                </a:solidFill>
              </a:rPr>
              <a:t>Robustez</a:t>
            </a:r>
          </a:p>
        </p:txBody>
      </p:sp>
      <p:sp>
        <p:nvSpPr>
          <p:cNvPr id="16" name="md-3">
            <a:extLst xmlns:a="http://schemas.openxmlformats.org/drawingml/2006/main">
              <a:ext uri="{FF2B5EF4-FFF2-40B4-BE49-F238E27FC236}">
                <a16:creationId xmlns:a16="http://schemas.microsoft.com/office/drawing/2014/main" id="{5469529D-AC34-4846-A4E2-F59DC1F08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82125" y="2286000"/>
            <a:ext cx="2143125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350" b="0">
                <a:solidFill>
                  <a:srgbClr val="172033"/>
                </a:solidFill>
              </a:defRPr>
            </a:pPr>
            <a:r>
              <a:rPr sz="1350" b="0">
                <a:solidFill>
                  <a:srgbClr val="172033"/>
                </a:solidFill>
              </a:rPr>
              <a:t>Errores + abstención</a:t>
            </a:r>
          </a:p>
        </p:txBody>
      </p:sp>
      <p:sp>
        <p:nvSpPr>
          <p:cNvPr id="17" name="limitations">
            <a:extLst xmlns:a="http://schemas.openxmlformats.org/drawingml/2006/main">
              <a:ext uri="{FF2B5EF4-FFF2-40B4-BE49-F238E27FC236}">
                <a16:creationId xmlns:a16="http://schemas.microsoft.com/office/drawing/2014/main" id="{3F316660-CEB4-41B4-8678-37CDC1F8C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429000"/>
            <a:ext cx="47625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950" b="1">
                <a:solidFill>
                  <a:srgbClr val="13233F"/>
                </a:solidFill>
              </a:defRPr>
            </a:pPr>
            <a:r>
              <a:rPr sz="1950" b="1">
                <a:solidFill>
                  <a:srgbClr val="13233F"/>
                </a:solidFill>
              </a:rPr>
              <a:t>Limitaciones técnicas</a:t>
            </a:r>
          </a:p>
        </p:txBody>
      </p:sp>
      <p:sp>
        <p:nvSpPr>
          <p:cNvPr id="18" name="bullet-0">
            <a:extLst xmlns:a="http://schemas.openxmlformats.org/drawingml/2006/main">
              <a:ext uri="{FF2B5EF4-FFF2-40B4-BE49-F238E27FC236}">
                <a16:creationId xmlns:a16="http://schemas.microsoft.com/office/drawing/2014/main" id="{54A76301-0783-4984-85A1-4E488CCA6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386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9" name="bullet-text-0">
            <a:extLst xmlns:a="http://schemas.openxmlformats.org/drawingml/2006/main">
              <a:ext uri="{FF2B5EF4-FFF2-40B4-BE49-F238E27FC236}">
                <a16:creationId xmlns:a16="http://schemas.microsoft.com/office/drawing/2014/main" id="{B93FB19C-B247-4325-AF64-3F9B72271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3952875"/>
            <a:ext cx="4876800" cy="45243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pypdf no realiza OCR</a:t>
            </a:r>
          </a:p>
        </p:txBody>
      </p:sp>
      <p:sp>
        <p:nvSpPr>
          <p:cNvPr id="20" name="bullet-1">
            <a:extLst xmlns:a="http://schemas.openxmlformats.org/drawingml/2006/main">
              <a:ext uri="{FF2B5EF4-FFF2-40B4-BE49-F238E27FC236}">
                <a16:creationId xmlns:a16="http://schemas.microsoft.com/office/drawing/2014/main" id="{50791277-BF4A-4A0A-AB6C-DB2645A8EB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91038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bullet-text-1">
            <a:extLst xmlns:a="http://schemas.openxmlformats.org/drawingml/2006/main">
              <a:ext uri="{FF2B5EF4-FFF2-40B4-BE49-F238E27FC236}">
                <a16:creationId xmlns:a16="http://schemas.microsoft.com/office/drawing/2014/main" id="{946A1D2B-4F03-4597-B351-0948C024F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4405313"/>
            <a:ext cx="4876800" cy="45243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Archivos homónimos pueden colisionar</a:t>
            </a:r>
          </a:p>
        </p:txBody>
      </p:sp>
      <p:sp>
        <p:nvSpPr>
          <p:cNvPr id="22" name="bullet-2">
            <a:extLst xmlns:a="http://schemas.openxmlformats.org/drawingml/2006/main">
              <a:ext uri="{FF2B5EF4-FFF2-40B4-BE49-F238E27FC236}">
                <a16:creationId xmlns:a16="http://schemas.microsoft.com/office/drawing/2014/main" id="{29787901-8F15-4529-A422-0F0F54EB2F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43475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3" name="bullet-text-2">
            <a:extLst xmlns:a="http://schemas.openxmlformats.org/drawingml/2006/main">
              <a:ext uri="{FF2B5EF4-FFF2-40B4-BE49-F238E27FC236}">
                <a16:creationId xmlns:a16="http://schemas.microsoft.com/office/drawing/2014/main" id="{CDFB7A8C-0F7C-4572-BB93-4240B2D1C9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4857750"/>
            <a:ext cx="4876800" cy="45243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20 preguntas no cubren todo el dominio</a:t>
            </a:r>
          </a:p>
        </p:txBody>
      </p:sp>
      <p:sp>
        <p:nvSpPr>
          <p:cNvPr id="24" name="bullet-3">
            <a:extLst xmlns:a="http://schemas.openxmlformats.org/drawingml/2006/main">
              <a:ext uri="{FF2B5EF4-FFF2-40B4-BE49-F238E27FC236}">
                <a16:creationId xmlns:a16="http://schemas.microsoft.com/office/drawing/2014/main" id="{447B0C93-245A-438D-8826-FCA51C3E7E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395913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bullet-text-3">
            <a:extLst xmlns:a="http://schemas.openxmlformats.org/drawingml/2006/main">
              <a:ext uri="{FF2B5EF4-FFF2-40B4-BE49-F238E27FC236}">
                <a16:creationId xmlns:a16="http://schemas.microsoft.com/office/drawing/2014/main" id="{D8D1A8F1-9F58-4174-9816-05FB53D3F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5310188"/>
            <a:ext cx="4876800" cy="45243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La ejecución local depende del hardware</a:t>
            </a:r>
          </a:p>
        </p:txBody>
      </p:sp>
      <p:sp>
        <p:nvSpPr>
          <p:cNvPr id="26" name="validation">
            <a:extLst xmlns:a="http://schemas.openxmlformats.org/drawingml/2006/main">
              <a:ext uri="{FF2B5EF4-FFF2-40B4-BE49-F238E27FC236}">
                <a16:creationId xmlns:a16="http://schemas.microsoft.com/office/drawing/2014/main" id="{88BFD6F7-F7C6-4DFA-9B86-39201C273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3429000"/>
            <a:ext cx="42862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950" b="1">
                <a:solidFill>
                  <a:srgbClr val="13233F"/>
                </a:solidFill>
              </a:defRPr>
            </a:pPr>
            <a:r>
              <a:rPr sz="1950" b="1">
                <a:solidFill>
                  <a:srgbClr val="13233F"/>
                </a:solidFill>
              </a:rPr>
              <a:t>Validación propuesta</a:t>
            </a:r>
          </a:p>
        </p:txBody>
      </p:sp>
      <p:sp>
        <p:nvSpPr>
          <p:cNvPr id="27" name="bullet-0">
            <a:extLst xmlns:a="http://schemas.openxmlformats.org/drawingml/2006/main">
              <a:ext uri="{FF2B5EF4-FFF2-40B4-BE49-F238E27FC236}">
                <a16:creationId xmlns:a16="http://schemas.microsoft.com/office/drawing/2014/main" id="{5FF9C761-A027-47C8-9D22-DFA543B595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4038600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7C1D3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8" name="bullet-text-0">
            <a:extLst xmlns:a="http://schemas.openxmlformats.org/drawingml/2006/main">
              <a:ext uri="{FF2B5EF4-FFF2-40B4-BE49-F238E27FC236}">
                <a16:creationId xmlns:a16="http://schemas.microsoft.com/office/drawing/2014/main" id="{B69D2189-9683-4BFD-A7F0-0F24F601C3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38950" y="3952875"/>
            <a:ext cx="4114800" cy="45243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Línea base fija</a:t>
            </a:r>
          </a:p>
        </p:txBody>
      </p:sp>
      <p:sp>
        <p:nvSpPr>
          <p:cNvPr id="29" name="bullet-1">
            <a:extLst xmlns:a="http://schemas.openxmlformats.org/drawingml/2006/main">
              <a:ext uri="{FF2B5EF4-FFF2-40B4-BE49-F238E27FC236}">
                <a16:creationId xmlns:a16="http://schemas.microsoft.com/office/drawing/2014/main" id="{919274F4-A408-48D9-9011-7CACDB14D7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4491038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0" name="bullet-text-1">
            <a:extLst xmlns:a="http://schemas.openxmlformats.org/drawingml/2006/main">
              <a:ext uri="{FF2B5EF4-FFF2-40B4-BE49-F238E27FC236}">
                <a16:creationId xmlns:a16="http://schemas.microsoft.com/office/drawing/2014/main" id="{1B942F34-2DE8-4B85-90F9-E970F7AA1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38950" y="4405313"/>
            <a:ext cx="4114800" cy="45243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Tres repeticiones por configuración</a:t>
            </a:r>
          </a:p>
        </p:txBody>
      </p:sp>
      <p:sp>
        <p:nvSpPr>
          <p:cNvPr id="31" name="bullet-2">
            <a:extLst xmlns:a="http://schemas.openxmlformats.org/drawingml/2006/main">
              <a:ext uri="{FF2B5EF4-FFF2-40B4-BE49-F238E27FC236}">
                <a16:creationId xmlns:a16="http://schemas.microsoft.com/office/drawing/2014/main" id="{9BA61FD8-5098-4D78-9EBE-A445A8627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4943475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2" name="bullet-text-2">
            <a:extLst xmlns:a="http://schemas.openxmlformats.org/drawingml/2006/main">
              <a:ext uri="{FF2B5EF4-FFF2-40B4-BE49-F238E27FC236}">
                <a16:creationId xmlns:a16="http://schemas.microsoft.com/office/drawing/2014/main" id="{3AC3B27D-AF85-4F76-9280-14CE2BFB3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38950" y="4857750"/>
            <a:ext cx="4114800" cy="45243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Dos evaluadores humanos</a:t>
            </a:r>
          </a:p>
        </p:txBody>
      </p:sp>
      <p:sp>
        <p:nvSpPr>
          <p:cNvPr id="33" name="bullet-3">
            <a:extLst xmlns:a="http://schemas.openxmlformats.org/drawingml/2006/main">
              <a:ext uri="{FF2B5EF4-FFF2-40B4-BE49-F238E27FC236}">
                <a16:creationId xmlns:a16="http://schemas.microsoft.com/office/drawing/2014/main" id="{EEF6C743-5645-44E5-ABD2-C09F228871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5395913"/>
            <a:ext cx="95250" cy="952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29A7C9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4" name="bullet-text-3">
            <a:extLst xmlns:a="http://schemas.openxmlformats.org/drawingml/2006/main">
              <a:ext uri="{FF2B5EF4-FFF2-40B4-BE49-F238E27FC236}">
                <a16:creationId xmlns:a16="http://schemas.microsoft.com/office/drawing/2014/main" id="{50D066D1-B8FA-4982-8B2D-30B0A3E48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38950" y="5310188"/>
            <a:ext cx="4114800" cy="45243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172033"/>
                </a:solidFill>
              </a:defRPr>
            </a:pPr>
            <a:r>
              <a:rPr sz="1425" b="0">
                <a:solidFill>
                  <a:srgbClr val="172033"/>
                </a:solidFill>
              </a:rPr>
              <a:t>Análisis de errores por etapa</a:t>
            </a:r>
          </a:p>
        </p:txBody>
      </p:sp>
      <p:sp>
        <p:nvSpPr>
          <p:cNvPr id="35" name="footer-rule">
            <a:extLst xmlns:a="http://schemas.openxmlformats.org/drawingml/2006/main">
              <a:ext uri="{FF2B5EF4-FFF2-40B4-BE49-F238E27FC236}">
                <a16:creationId xmlns:a16="http://schemas.microsoft.com/office/drawing/2014/main" id="{67A19017-198E-464C-89E1-D8CEADA50C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09728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DEE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footer">
            <a:extLst xmlns:a="http://schemas.openxmlformats.org/drawingml/2006/main">
              <a:ext uri="{FF2B5EF4-FFF2-40B4-BE49-F238E27FC236}">
                <a16:creationId xmlns:a16="http://schemas.microsoft.com/office/drawing/2014/main" id="{B6157923-4C34-4BAB-A1A5-16D4308E66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515100"/>
            <a:ext cx="7620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E6878"/>
                </a:solidFill>
              </a:defRPr>
            </a:pPr>
            <a:r>
              <a:rPr sz="825" b="0">
                <a:solidFill>
                  <a:srgbClr val="5E6878"/>
                </a:solidFill>
              </a:rPr>
              <a:t>Maestría en Inteligencia Artificial · Universidad Nacional de Ingeniería</a:t>
            </a:r>
          </a:p>
        </p:txBody>
      </p:sp>
    </p:spTree>
    <p:extLst>
      <p:ext uri="{BB962C8B-B14F-4D97-AF65-F5344CB8AC3E}">
        <p14:creationId xmlns:p14="http://schemas.microsoft.com/office/powerpoint/2010/main" val="5867255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13233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7" name="section">
            <a:extLst xmlns:a="http://schemas.openxmlformats.org/drawingml/2006/main">
              <a:ext uri="{FF2B5EF4-FFF2-40B4-BE49-F238E27FC236}">
                <a16:creationId xmlns:a16="http://schemas.microsoft.com/office/drawing/2014/main" id="{5CDF970D-4C15-4A93-BB30-25B6570427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23875"/>
            <a:ext cx="45720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D5A62E"/>
                </a:solidFill>
              </a:defRPr>
            </a:pPr>
            <a:r>
              <a:rPr sz="1350" b="1">
                <a:solidFill>
                  <a:srgbClr val="D5A62E"/>
                </a:solidFill>
              </a:rPr>
              <a:t>CONCLUSIONES</a:t>
            </a:r>
          </a:p>
        </p:txBody>
      </p:sp>
      <p:sp>
        <p:nvSpPr>
          <p:cNvPr id="2" name="closing-title">
            <a:extLst xmlns:a="http://schemas.openxmlformats.org/drawingml/2006/main">
              <a:ext uri="{FF2B5EF4-FFF2-40B4-BE49-F238E27FC236}">
                <a16:creationId xmlns:a16="http://schemas.microsoft.com/office/drawing/2014/main" id="{6C695336-BD6C-45D3-97E4-756B2A303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143000"/>
            <a:ext cx="10287000" cy="904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000" b="1">
                <a:solidFill>
                  <a:srgbClr val="FFFFFF"/>
                </a:solidFill>
              </a:defRPr>
            </a:pPr>
            <a:r>
              <a:rPr sz="3000" b="1">
                <a:solidFill>
                  <a:srgbClr val="FFFFFF"/>
                </a:solidFill>
              </a:rPr>
              <a:t>RAG convierte los MOF en conocimiento consultable y verificable</a:t>
            </a:r>
          </a:p>
        </p:txBody>
      </p:sp>
      <p:sp>
        <p:nvSpPr>
          <p:cNvPr id="3" name="cn-0">
            <a:extLst xmlns:a="http://schemas.openxmlformats.org/drawingml/2006/main">
              <a:ext uri="{FF2B5EF4-FFF2-40B4-BE49-F238E27FC236}">
                <a16:creationId xmlns:a16="http://schemas.microsoft.com/office/drawing/2014/main" id="{72CBAFB0-ABA3-4F2C-B63A-3DB2B275D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476500"/>
            <a:ext cx="400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875" b="1">
                <a:solidFill>
                  <a:srgbClr val="D5A62E"/>
                </a:solidFill>
              </a:defRPr>
            </a:pPr>
            <a:r>
              <a:rPr sz="1875" b="1">
                <a:solidFill>
                  <a:srgbClr val="D5A62E"/>
                </a:solidFill>
              </a:rPr>
              <a:t>1</a:t>
            </a:r>
          </a:p>
        </p:txBody>
      </p:sp>
      <p:sp>
        <p:nvSpPr>
          <p:cNvPr id="4" name="ch-0">
            <a:extLst xmlns:a="http://schemas.openxmlformats.org/drawingml/2006/main">
              <a:ext uri="{FF2B5EF4-FFF2-40B4-BE49-F238E27FC236}">
                <a16:creationId xmlns:a16="http://schemas.microsoft.com/office/drawing/2014/main" id="{3A552DFC-4240-4CAF-BAC1-D1515555B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2438400"/>
            <a:ext cx="2667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FFFFFF"/>
                </a:solidFill>
              </a:defRPr>
            </a:pPr>
            <a:r>
              <a:rPr sz="1725" b="1">
                <a:solidFill>
                  <a:srgbClr val="FFFFFF"/>
                </a:solidFill>
              </a:rPr>
              <a:t>Arquitectura modular</a:t>
            </a:r>
          </a:p>
        </p:txBody>
      </p:sp>
      <p:sp>
        <p:nvSpPr>
          <p:cNvPr id="5" name="cb-0">
            <a:extLst xmlns:a="http://schemas.openxmlformats.org/drawingml/2006/main">
              <a:ext uri="{FF2B5EF4-FFF2-40B4-BE49-F238E27FC236}">
                <a16:creationId xmlns:a16="http://schemas.microsoft.com/office/drawing/2014/main" id="{D0B1EACA-CE9E-456F-9E57-0A318907B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0" y="2438400"/>
            <a:ext cx="6762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DDE6F2"/>
                </a:solidFill>
              </a:defRPr>
            </a:pPr>
            <a:r>
              <a:rPr sz="1425" b="0">
                <a:solidFill>
                  <a:srgbClr val="DDE6F2"/>
                </a:solidFill>
              </a:rPr>
              <a:t>Permite comparar chunking, embeddings y retrieval.</a:t>
            </a:r>
          </a:p>
        </p:txBody>
      </p:sp>
      <p:sp>
        <p:nvSpPr>
          <p:cNvPr id="6" name="cn-1">
            <a:extLst xmlns:a="http://schemas.openxmlformats.org/drawingml/2006/main">
              <a:ext uri="{FF2B5EF4-FFF2-40B4-BE49-F238E27FC236}">
                <a16:creationId xmlns:a16="http://schemas.microsoft.com/office/drawing/2014/main" id="{BAAE9951-22E8-4BEF-A686-8773B46F93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314700"/>
            <a:ext cx="400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875" b="1">
                <a:solidFill>
                  <a:srgbClr val="D5A62E"/>
                </a:solidFill>
              </a:defRPr>
            </a:pPr>
            <a:r>
              <a:rPr sz="1875" b="1">
                <a:solidFill>
                  <a:srgbClr val="D5A62E"/>
                </a:solidFill>
              </a:rPr>
              <a:t>2</a:t>
            </a:r>
          </a:p>
        </p:txBody>
      </p:sp>
      <p:sp>
        <p:nvSpPr>
          <p:cNvPr id="7" name="ch-1">
            <a:extLst xmlns:a="http://schemas.openxmlformats.org/drawingml/2006/main">
              <a:ext uri="{FF2B5EF4-FFF2-40B4-BE49-F238E27FC236}">
                <a16:creationId xmlns:a16="http://schemas.microsoft.com/office/drawing/2014/main" id="{1D063DCC-7D14-4097-9098-E6DB6692A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3276600"/>
            <a:ext cx="2667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FFFFFF"/>
                </a:solidFill>
              </a:defRPr>
            </a:pPr>
            <a:r>
              <a:rPr sz="1725" b="1">
                <a:solidFill>
                  <a:srgbClr val="FFFFFF"/>
                </a:solidFill>
              </a:rPr>
              <a:t>Trazabilidad</a:t>
            </a:r>
          </a:p>
        </p:txBody>
      </p:sp>
      <p:sp>
        <p:nvSpPr>
          <p:cNvPr id="8" name="cb-1">
            <a:extLst xmlns:a="http://schemas.openxmlformats.org/drawingml/2006/main">
              <a:ext uri="{FF2B5EF4-FFF2-40B4-BE49-F238E27FC236}">
                <a16:creationId xmlns:a16="http://schemas.microsoft.com/office/drawing/2014/main" id="{9E144550-BCDF-46AF-A4EB-7E589DD416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0" y="3276600"/>
            <a:ext cx="6762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DDE6F2"/>
                </a:solidFill>
              </a:defRPr>
            </a:pPr>
            <a:r>
              <a:rPr sz="1425" b="0">
                <a:solidFill>
                  <a:srgbClr val="DDE6F2"/>
                </a:solidFill>
              </a:rPr>
              <a:t>Cada respuesta conserva documento y página.</a:t>
            </a:r>
          </a:p>
        </p:txBody>
      </p:sp>
      <p:sp>
        <p:nvSpPr>
          <p:cNvPr id="9" name="cn-2">
            <a:extLst xmlns:a="http://schemas.openxmlformats.org/drawingml/2006/main">
              <a:ext uri="{FF2B5EF4-FFF2-40B4-BE49-F238E27FC236}">
                <a16:creationId xmlns:a16="http://schemas.microsoft.com/office/drawing/2014/main" id="{17F3A0B6-1448-4AE4-9123-BC420174C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152900"/>
            <a:ext cx="400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875" b="1">
                <a:solidFill>
                  <a:srgbClr val="D5A62E"/>
                </a:solidFill>
              </a:defRPr>
            </a:pPr>
            <a:r>
              <a:rPr sz="1875" b="1">
                <a:solidFill>
                  <a:srgbClr val="D5A62E"/>
                </a:solidFill>
              </a:rPr>
              <a:t>3</a:t>
            </a:r>
          </a:p>
        </p:txBody>
      </p:sp>
      <p:sp>
        <p:nvSpPr>
          <p:cNvPr id="10" name="ch-2">
            <a:extLst xmlns:a="http://schemas.openxmlformats.org/drawingml/2006/main">
              <a:ext uri="{FF2B5EF4-FFF2-40B4-BE49-F238E27FC236}">
                <a16:creationId xmlns:a16="http://schemas.microsoft.com/office/drawing/2014/main" id="{484EECC5-ECD9-4905-9A96-045C63F228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114800"/>
            <a:ext cx="2667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FFFFFF"/>
                </a:solidFill>
              </a:defRPr>
            </a:pPr>
            <a:r>
              <a:rPr sz="1725" b="1">
                <a:solidFill>
                  <a:srgbClr val="FFFFFF"/>
                </a:solidFill>
              </a:rPr>
              <a:t>Privacidad</a:t>
            </a:r>
          </a:p>
        </p:txBody>
      </p:sp>
      <p:sp>
        <p:nvSpPr>
          <p:cNvPr id="11" name="cb-2">
            <a:extLst xmlns:a="http://schemas.openxmlformats.org/drawingml/2006/main">
              <a:ext uri="{FF2B5EF4-FFF2-40B4-BE49-F238E27FC236}">
                <a16:creationId xmlns:a16="http://schemas.microsoft.com/office/drawing/2014/main" id="{16B6F9DC-D184-4750-9359-03811DA1CE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0" y="4114800"/>
            <a:ext cx="6762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DDE6F2"/>
                </a:solidFill>
              </a:defRPr>
            </a:pPr>
            <a:r>
              <a:rPr sz="1425" b="0">
                <a:solidFill>
                  <a:srgbClr val="DDE6F2"/>
                </a:solidFill>
              </a:rPr>
              <a:t>Qwen2.5:7b se ejecuta localmente mediante Ollama.</a:t>
            </a:r>
          </a:p>
        </p:txBody>
      </p:sp>
      <p:sp>
        <p:nvSpPr>
          <p:cNvPr id="12" name="cn-3">
            <a:extLst xmlns:a="http://schemas.openxmlformats.org/drawingml/2006/main">
              <a:ext uri="{FF2B5EF4-FFF2-40B4-BE49-F238E27FC236}">
                <a16:creationId xmlns:a16="http://schemas.microsoft.com/office/drawing/2014/main" id="{04431E7D-2859-4A95-9A89-EF02FBD490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991100"/>
            <a:ext cx="4000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875" b="1">
                <a:solidFill>
                  <a:srgbClr val="D5A62E"/>
                </a:solidFill>
              </a:defRPr>
            </a:pPr>
            <a:r>
              <a:rPr sz="1875" b="1">
                <a:solidFill>
                  <a:srgbClr val="D5A62E"/>
                </a:solidFill>
              </a:rPr>
              <a:t>4</a:t>
            </a:r>
          </a:p>
        </p:txBody>
      </p:sp>
      <p:sp>
        <p:nvSpPr>
          <p:cNvPr id="13" name="ch-3">
            <a:extLst xmlns:a="http://schemas.openxmlformats.org/drawingml/2006/main">
              <a:ext uri="{FF2B5EF4-FFF2-40B4-BE49-F238E27FC236}">
                <a16:creationId xmlns:a16="http://schemas.microsoft.com/office/drawing/2014/main" id="{3943CF33-A630-44BA-9E99-186808E28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953000"/>
            <a:ext cx="2667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FFFFFF"/>
                </a:solidFill>
              </a:defRPr>
            </a:pPr>
            <a:r>
              <a:rPr sz="1725" b="1">
                <a:solidFill>
                  <a:srgbClr val="FFFFFF"/>
                </a:solidFill>
              </a:rPr>
              <a:t>Próximo paso</a:t>
            </a:r>
          </a:p>
        </p:txBody>
      </p:sp>
      <p:sp>
        <p:nvSpPr>
          <p:cNvPr id="14" name="cb-3">
            <a:extLst xmlns:a="http://schemas.openxmlformats.org/drawingml/2006/main">
              <a:ext uri="{FF2B5EF4-FFF2-40B4-BE49-F238E27FC236}">
                <a16:creationId xmlns:a16="http://schemas.microsoft.com/office/drawing/2014/main" id="{8DD74651-AEE8-43EE-A7AF-205B1101F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0" y="4953000"/>
            <a:ext cx="67627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DDE6F2"/>
                </a:solidFill>
              </a:defRPr>
            </a:pPr>
            <a:r>
              <a:rPr sz="1425" b="0">
                <a:solidFill>
                  <a:srgbClr val="DDE6F2"/>
                </a:solidFill>
              </a:rPr>
              <a:t>Ejecutar el benchmark y validar con usuarios.</a:t>
            </a:r>
          </a:p>
        </p:txBody>
      </p:sp>
      <p:sp>
        <p:nvSpPr>
          <p:cNvPr id="15" name="end-rule">
            <a:extLst xmlns:a="http://schemas.openxmlformats.org/drawingml/2006/main">
              <a:ext uri="{FF2B5EF4-FFF2-40B4-BE49-F238E27FC236}">
                <a16:creationId xmlns:a16="http://schemas.microsoft.com/office/drawing/2014/main" id="{1F2FC737-A03C-4657-AEEF-1024AAE86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048375"/>
            <a:ext cx="1057275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5A62E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closing">
            <a:extLst xmlns:a="http://schemas.openxmlformats.org/drawingml/2006/main">
              <a:ext uri="{FF2B5EF4-FFF2-40B4-BE49-F238E27FC236}">
                <a16:creationId xmlns:a16="http://schemas.microsoft.com/office/drawing/2014/main" id="{81B9F77B-C329-4ED4-B25E-C7FCC1218C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191250"/>
            <a:ext cx="105727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D5A62E"/>
                </a:solidFill>
              </a:defRPr>
            </a:pPr>
            <a:r>
              <a:rPr sz="1350" b="1">
                <a:solidFill>
                  <a:srgbClr val="D5A62E"/>
                </a:solidFill>
              </a:rPr>
              <a:t>El asistente orienta; el MOF oficial mantiene la autoridad documental.</a:t>
            </a:r>
          </a:p>
        </p:txBody>
      </p:sp>
    </p:spTree>
    <p:extLst>
      <p:ext uri="{BB962C8B-B14F-4D97-AF65-F5344CB8AC3E}">
        <p14:creationId xmlns:p14="http://schemas.microsoft.com/office/powerpoint/2010/main" val="201569936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2026-08-19T04:49:00.2480000Z</dcterms:created>
  <dcterms:modified xsi:type="dcterms:W3CDTF">2026-08-19T04:49:00.2480000Z</dcterms:modified>
</coreProperties>
</file>