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71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4FC3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0" y="109728"/>
            <a:ext cx="12191695" cy="36576"/>
          </a:xfrm>
          <a:prstGeom prst="rect">
            <a:avLst/>
          </a:prstGeom>
          <a:solidFill>
            <a:srgbClr val="F06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22960" y="502920"/>
            <a:ext cx="10515600" cy="457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1" i="0">
                <a:solidFill>
                  <a:srgbClr val="4FC3F7"/>
                </a:solidFill>
                <a:latin typeface="Calibri"/>
              </a:rPr>
              <a:t>MAESTRÍA EN INTELIGENCIA ARTIFICIAL  ·  CURSO DE MACHINE LEARNING  ·  GRUPO 06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2960" y="1554480"/>
            <a:ext cx="10515600" cy="20116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4000" b="1" i="0">
                <a:solidFill>
                  <a:srgbClr val="E0E0E0"/>
                </a:solidFill>
                <a:latin typeface="Calibri"/>
              </a:rPr>
              <a:t>Predicción de la Importación de</a:t>
            </a:r>
          </a:p>
          <a:p>
            <a:pPr algn="l"/>
            <a:r>
              <a:rPr sz="4000" b="1" i="0">
                <a:solidFill>
                  <a:srgbClr val="4FC3F7"/>
                </a:solidFill>
                <a:latin typeface="Calibri"/>
              </a:rPr>
              <a:t>Alimentos Básicos en el Perú</a:t>
            </a:r>
          </a:p>
          <a:p>
            <a:pPr algn="l"/>
            <a:r>
              <a:rPr sz="1800" b="0" i="1">
                <a:solidFill>
                  <a:srgbClr val="C8C8D8"/>
                </a:solidFill>
                <a:latin typeface="Calibri"/>
              </a:rPr>
              <a:t>Un pipeline integral de Machine Learning aplicado a series económicas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22960" y="3977639"/>
            <a:ext cx="2514600" cy="137160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960120" y="4114800"/>
            <a:ext cx="22402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 i="0">
                <a:solidFill>
                  <a:srgbClr val="4FC3F7"/>
                </a:solidFill>
                <a:latin typeface="Calibri"/>
              </a:rPr>
              <a:t>258</a:t>
            </a:r>
          </a:p>
          <a:p>
            <a:pPr algn="l"/>
            <a:r>
              <a:rPr sz="1100" b="0" i="0">
                <a:solidFill>
                  <a:srgbClr val="C8C8D8"/>
                </a:solidFill>
                <a:latin typeface="Calibri"/>
              </a:rPr>
              <a:t>meses de datos</a:t>
            </a:r>
            <a:br/>
            <a:r>
              <a:rPr sz="1100" b="0" i="0">
                <a:solidFill>
                  <a:srgbClr val="C8C8D8"/>
                </a:solidFill>
                <a:latin typeface="Calibri"/>
              </a:rPr>
              <a:t>2005 – 2026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20440" y="3977639"/>
            <a:ext cx="2514600" cy="137160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657600" y="4114800"/>
            <a:ext cx="22402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 i="0">
                <a:solidFill>
                  <a:srgbClr val="A5D6A7"/>
                </a:solidFill>
                <a:latin typeface="Calibri"/>
              </a:rPr>
              <a:t>15</a:t>
            </a:r>
          </a:p>
          <a:p>
            <a:pPr algn="l"/>
            <a:r>
              <a:rPr sz="1100" b="0" i="0">
                <a:solidFill>
                  <a:srgbClr val="C8C8D8"/>
                </a:solidFill>
                <a:latin typeface="Calibri"/>
              </a:rPr>
              <a:t>modelos supervisados</a:t>
            </a:r>
            <a:br/>
            <a:r>
              <a:rPr sz="1100" b="0" i="0">
                <a:solidFill>
                  <a:srgbClr val="C8C8D8"/>
                </a:solidFill>
                <a:latin typeface="Calibri"/>
              </a:rPr>
              <a:t>comparados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217920" y="3977639"/>
            <a:ext cx="2514600" cy="137160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355080" y="4114800"/>
            <a:ext cx="22402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 i="0">
                <a:solidFill>
                  <a:srgbClr val="F9E2AF"/>
                </a:solidFill>
                <a:latin typeface="Calibri"/>
              </a:rPr>
              <a:t>7</a:t>
            </a:r>
          </a:p>
          <a:p>
            <a:pPr algn="l"/>
            <a:r>
              <a:rPr sz="1100" b="0" i="0">
                <a:solidFill>
                  <a:srgbClr val="C8C8D8"/>
                </a:solidFill>
                <a:latin typeface="Calibri"/>
              </a:rPr>
              <a:t>familias de</a:t>
            </a:r>
            <a:br/>
            <a:r>
              <a:rPr sz="1100" b="0" i="0">
                <a:solidFill>
                  <a:srgbClr val="C8C8D8"/>
                </a:solidFill>
                <a:latin typeface="Calibri"/>
              </a:rPr>
              <a:t>algoritmos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915400" y="3977639"/>
            <a:ext cx="2514600" cy="137160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9052560" y="4114800"/>
            <a:ext cx="224028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 i="0">
                <a:solidFill>
                  <a:srgbClr val="BB86FC"/>
                </a:solidFill>
                <a:latin typeface="Calibri"/>
              </a:rPr>
              <a:t>US$ CIF</a:t>
            </a:r>
          </a:p>
          <a:p>
            <a:pPr algn="l"/>
            <a:r>
              <a:rPr sz="1100" b="0" i="0">
                <a:solidFill>
                  <a:srgbClr val="C8C8D8"/>
                </a:solidFill>
                <a:latin typeface="Calibri"/>
              </a:rPr>
              <a:t>importación mensual</a:t>
            </a:r>
            <a:br/>
            <a:r>
              <a:rPr sz="1100" b="0" i="0">
                <a:solidFill>
                  <a:srgbClr val="C8C8D8"/>
                </a:solidFill>
                <a:latin typeface="Calibri"/>
              </a:rPr>
              <a:t>(variable objetivo)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22960" y="5806440"/>
            <a:ext cx="105156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0" i="0">
                <a:solidFill>
                  <a:srgbClr val="A6ADC8"/>
                </a:solidFill>
                <a:latin typeface="Calibri"/>
              </a:rPr>
              <a:t>Integrantes:  Canepa Maceda, Jhafet Martín  ·  Coaguila Berríos, Hipólito  ·  Quispe Repuello, Jhon Anderson  ·  Herrera Padilla, Lenin Dixon</a:t>
            </a:r>
          </a:p>
          <a:p>
            <a:pPr algn="l"/>
            <a:r>
              <a:rPr sz="1200" b="1" i="0">
                <a:solidFill>
                  <a:srgbClr val="F9E2AF"/>
                </a:solidFill>
                <a:latin typeface="Calibri"/>
              </a:rPr>
              <a:t>Fuente única:  dataset_ml_alimentos_final.csv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880AC2A9-BB55-430E-8C20-0A789967807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410" r="3349" b="3884"/>
          <a:stretch/>
        </p:blipFill>
        <p:spPr>
          <a:xfrm>
            <a:off x="8915400" y="938426"/>
            <a:ext cx="1936378" cy="2527150"/>
          </a:xfrm>
          <a:prstGeom prst="ellipse">
            <a:avLst/>
          </a:prstGeom>
          <a:ln w="63500" cap="rnd">
            <a:solidFill>
              <a:schemeClr val="bg2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4FC3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4FC3F7"/>
                </a:solidFill>
                <a:latin typeface="Calibri"/>
              </a:rPr>
              <a:t>HOJA DE RUTA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Agenda de la presentación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40080" y="1828800"/>
            <a:ext cx="5486400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sz="1700">
                <a:solidFill>
                  <a:srgbClr val="C8C8D8"/>
                </a:solidFill>
              </a:rPr>
              <a:t>•  1.  Problema de negocio y objetivo del proyecto</a:t>
            </a:r>
          </a:p>
          <a:p>
            <a:pPr>
              <a:spcAft>
                <a:spcPts val="1200"/>
              </a:spcAft>
            </a:pPr>
            <a:r>
              <a:rPr sz="1700">
                <a:solidFill>
                  <a:srgbClr val="C8C8D8"/>
                </a:solidFill>
              </a:rPr>
              <a:t>•  2.  Fuente de datos y contrato de calidad</a:t>
            </a:r>
          </a:p>
          <a:p>
            <a:pPr>
              <a:spcAft>
                <a:spcPts val="1200"/>
              </a:spcAft>
            </a:pPr>
            <a:r>
              <a:rPr sz="1700">
                <a:solidFill>
                  <a:srgbClr val="C8C8D8"/>
                </a:solidFill>
              </a:rPr>
              <a:t>•  3.  Análisis exploratorio (EDA)</a:t>
            </a:r>
          </a:p>
          <a:p>
            <a:pPr>
              <a:spcAft>
                <a:spcPts val="1200"/>
              </a:spcAft>
            </a:pPr>
            <a:r>
              <a:rPr sz="1700">
                <a:solidFill>
                  <a:srgbClr val="C8C8D8"/>
                </a:solidFill>
              </a:rPr>
              <a:t>•  4.  Preprocesamiento de la información</a:t>
            </a:r>
          </a:p>
          <a:p>
            <a:pPr>
              <a:spcAft>
                <a:spcPts val="1200"/>
              </a:spcAft>
            </a:pPr>
            <a:r>
              <a:rPr sz="1700">
                <a:solidFill>
                  <a:srgbClr val="C8C8D8"/>
                </a:solidFill>
              </a:rPr>
              <a:t>•  5.  Ingeniería de variables y correlaciones</a:t>
            </a:r>
          </a:p>
          <a:p>
            <a:pPr>
              <a:spcAft>
                <a:spcPts val="1200"/>
              </a:spcAft>
            </a:pPr>
            <a:r>
              <a:rPr sz="1700">
                <a:solidFill>
                  <a:srgbClr val="C8C8D8"/>
                </a:solidFill>
              </a:rPr>
              <a:t>•  6.  Metodología de modelado y evaluación</a:t>
            </a:r>
          </a:p>
          <a:p>
            <a:pPr>
              <a:spcAft>
                <a:spcPts val="1200"/>
              </a:spcAft>
            </a:pPr>
            <a:r>
              <a:rPr sz="1700">
                <a:solidFill>
                  <a:srgbClr val="C8C8D8"/>
                </a:solidFill>
              </a:rPr>
              <a:t>•  7.  Familias de modelos entrenados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09360" y="1828800"/>
            <a:ext cx="5486400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sz="1700">
                <a:solidFill>
                  <a:srgbClr val="C8C8D8"/>
                </a:solidFill>
              </a:rPr>
              <a:t>•  8.   Ranking global de los 15 modelos</a:t>
            </a:r>
          </a:p>
          <a:p>
            <a:pPr>
              <a:spcAft>
                <a:spcPts val="1200"/>
              </a:spcAft>
            </a:pPr>
            <a:r>
              <a:rPr sz="1700">
                <a:solidFill>
                  <a:srgbClr val="C8C8D8"/>
                </a:solidFill>
              </a:rPr>
              <a:t>•  9.   Backtest temporal y validación honesta</a:t>
            </a:r>
          </a:p>
          <a:p>
            <a:pPr>
              <a:spcAft>
                <a:spcPts val="1200"/>
              </a:spcAft>
            </a:pPr>
            <a:r>
              <a:rPr sz="1700">
                <a:solidFill>
                  <a:srgbClr val="C8C8D8"/>
                </a:solidFill>
              </a:rPr>
              <a:t>•  10. Análisis por regímenes (COVID / Ucrania)</a:t>
            </a:r>
          </a:p>
          <a:p>
            <a:pPr>
              <a:spcAft>
                <a:spcPts val="1200"/>
              </a:spcAft>
            </a:pPr>
            <a:r>
              <a:rPr sz="1700">
                <a:solidFill>
                  <a:srgbClr val="C8C8D8"/>
                </a:solidFill>
              </a:rPr>
              <a:t>•  11. Clustering K-Means (no supervisado)</a:t>
            </a:r>
          </a:p>
          <a:p>
            <a:pPr>
              <a:spcAft>
                <a:spcPts val="1200"/>
              </a:spcAft>
            </a:pPr>
            <a:r>
              <a:rPr sz="1700">
                <a:solidFill>
                  <a:srgbClr val="C8C8D8"/>
                </a:solidFill>
              </a:rPr>
              <a:t>•  12. Redes bayesianas y algoritmo genético</a:t>
            </a:r>
          </a:p>
          <a:p>
            <a:pPr>
              <a:spcAft>
                <a:spcPts val="1200"/>
              </a:spcAft>
            </a:pPr>
            <a:r>
              <a:rPr sz="1700">
                <a:solidFill>
                  <a:srgbClr val="C8C8D8"/>
                </a:solidFill>
              </a:rPr>
              <a:t>•  13. Conclusiones estratégicas</a:t>
            </a:r>
          </a:p>
          <a:p>
            <a:pPr>
              <a:spcAft>
                <a:spcPts val="1200"/>
              </a:spcAft>
            </a:pPr>
            <a:r>
              <a:rPr sz="1700">
                <a:solidFill>
                  <a:srgbClr val="C8C8D8"/>
                </a:solidFill>
              </a:rPr>
              <a:t>•  14. Preguntas y respuestas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F06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F06292"/>
                </a:solidFill>
                <a:latin typeface="Calibri"/>
              </a:rPr>
              <a:t>CONTEXTO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El problema de negocio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548640" y="1828800"/>
            <a:ext cx="5394960" cy="44805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22960" y="2057400"/>
            <a:ext cx="4937760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000"/>
              </a:spcAft>
            </a:pPr>
            <a:r>
              <a:rPr sz="1800" b="1" i="0">
                <a:solidFill>
                  <a:srgbClr val="F9E2AF"/>
                </a:solidFill>
                <a:latin typeface="Calibri"/>
              </a:rPr>
              <a:t>¿Por qué importa?</a:t>
            </a:r>
            <a:r>
              <a:rPr sz="1400">
                <a:solidFill>
                  <a:srgbClr val="C8C8D8"/>
                </a:solidFill>
              </a:rPr>
              <a:t>•  Perú importa alimentos básicos (trigo, maíz, aceite, azúcar): son bienes de primera necesidad.</a:t>
            </a:r>
          </a:p>
          <a:p>
            <a:pPr>
              <a:spcAft>
                <a:spcPts val="1000"/>
              </a:spcAft>
            </a:pPr>
            <a:r>
              <a:rPr sz="1400">
                <a:solidFill>
                  <a:srgbClr val="C8C8D8"/>
                </a:solidFill>
              </a:rPr>
              <a:t>•  La factura de importación depende de variables macroeconómicas volátiles: tipo de cambio, inflación importada y cotizaciones internacionales.</a:t>
            </a:r>
          </a:p>
          <a:p>
            <a:pPr>
              <a:spcAft>
                <a:spcPts val="1000"/>
              </a:spcAft>
            </a:pPr>
            <a:r>
              <a:rPr sz="1400">
                <a:solidFill>
                  <a:srgbClr val="C8C8D8"/>
                </a:solidFill>
              </a:rPr>
              <a:t>•  Anticipar ese monto ayuda a la planificación fiscal, comercial y de seguridad alimentaria.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17920" y="1828800"/>
            <a:ext cx="5394960" cy="44805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6492240" y="2057400"/>
            <a:ext cx="4937760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000"/>
              </a:spcAft>
            </a:pPr>
            <a:r>
              <a:rPr sz="1800" b="1" i="0">
                <a:solidFill>
                  <a:srgbClr val="A5D6A7"/>
                </a:solidFill>
                <a:latin typeface="Calibri"/>
              </a:rPr>
              <a:t>Objetivo del proyecto</a:t>
            </a:r>
            <a:r>
              <a:rPr sz="1400">
                <a:solidFill>
                  <a:srgbClr val="C8C8D8"/>
                </a:solidFill>
              </a:rPr>
              <a:t>•  Predecir Total_Importacion_Alimentos (US$ CIF mensual) a partir de 7 predictores macroeconómicos.</a:t>
            </a:r>
          </a:p>
          <a:p>
            <a:pPr>
              <a:spcAft>
                <a:spcPts val="1000"/>
              </a:spcAft>
            </a:pPr>
            <a:r>
              <a:rPr sz="1400">
                <a:solidFill>
                  <a:srgbClr val="C8C8D8"/>
                </a:solidFill>
              </a:rPr>
              <a:t>•  Comparar de forma justa 15 modelos supervisados bajo la misma partición y métricas.</a:t>
            </a:r>
          </a:p>
          <a:p>
            <a:pPr>
              <a:spcAft>
                <a:spcPts val="1000"/>
              </a:spcAft>
            </a:pPr>
            <a:r>
              <a:rPr sz="1400">
                <a:solidFill>
                  <a:srgbClr val="C8C8D8"/>
                </a:solidFill>
              </a:rPr>
              <a:t>•  Complementar con métodos no supervisados y probabilísticos para interpretar la estructura de los datos.</a:t>
            </a:r>
          </a:p>
          <a:p>
            <a:pPr>
              <a:spcAft>
                <a:spcPts val="1000"/>
              </a:spcAft>
            </a:pPr>
            <a:r>
              <a:rPr sz="1400">
                <a:solidFill>
                  <a:srgbClr val="C8C8D8"/>
                </a:solidFill>
              </a:rPr>
              <a:t>•  Diferenciar capacidad explicativa de capacidad de pronóstico real.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4FC3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4FC3F7"/>
                </a:solidFill>
                <a:latin typeface="Calibri"/>
              </a:rPr>
              <a:t>LOS DATOS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Fuente única y variables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40080" y="1783080"/>
            <a:ext cx="109728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500" b="0" i="0">
                <a:solidFill>
                  <a:srgbClr val="C8C8D8"/>
                </a:solidFill>
                <a:latin typeface="Calibri"/>
              </a:rPr>
              <a:t>Serie mensual continua 2005-01 a 2026-06 (258 observaciones), sin huecos de calendario.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48640" y="2468880"/>
            <a:ext cx="3566160" cy="384048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0629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31520" y="2651760"/>
            <a:ext cx="3200400" cy="34747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F06292"/>
                </a:solidFill>
                <a:latin typeface="Calibri"/>
              </a:rPr>
              <a:t>VARIABLE OBJETIVO</a:t>
            </a:r>
          </a:p>
          <a:p>
            <a:pPr algn="l"/>
            <a:r>
              <a:rPr sz="1500" b="1" i="0">
                <a:solidFill>
                  <a:srgbClr val="FFFFFF"/>
                </a:solidFill>
                <a:latin typeface="Calibri"/>
              </a:rPr>
              <a:t>Total_Importacion_Alimentos</a:t>
            </a:r>
          </a:p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Monto mensual de importación en US$ CIF. Lo que queremos predecir.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297680" y="2468880"/>
            <a:ext cx="4023360" cy="384048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480560" y="2651760"/>
            <a:ext cx="3657600" cy="3566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500"/>
              </a:spcAft>
            </a:pPr>
            <a:r>
              <a:rPr sz="1200" b="1" i="0">
                <a:solidFill>
                  <a:srgbClr val="4FC3F7"/>
                </a:solidFill>
                <a:latin typeface="Calibri"/>
              </a:rPr>
              <a:t>7 PREDICTORES</a:t>
            </a:r>
            <a:r>
              <a:rPr sz="1200">
                <a:solidFill>
                  <a:srgbClr val="C8C8D8"/>
                </a:solidFill>
              </a:rPr>
              <a:t>•  Tipo de cambio bancario (venta)</a:t>
            </a:r>
          </a:p>
          <a:p>
            <a:pPr>
              <a:spcAft>
                <a:spcPts val="500"/>
              </a:spcAft>
            </a:pPr>
            <a:r>
              <a:rPr sz="1200">
                <a:solidFill>
                  <a:srgbClr val="C8C8D8"/>
                </a:solidFill>
              </a:rPr>
              <a:t>•  IPC importado (inflación importada)</a:t>
            </a:r>
          </a:p>
          <a:p>
            <a:pPr>
              <a:spcAft>
                <a:spcPts val="500"/>
              </a:spcAft>
            </a:pPr>
            <a:r>
              <a:rPr sz="1200">
                <a:solidFill>
                  <a:srgbClr val="C8C8D8"/>
                </a:solidFill>
              </a:rPr>
              <a:t>•  Producción de ave (Prod_Ave)</a:t>
            </a:r>
          </a:p>
          <a:p>
            <a:pPr>
              <a:spcAft>
                <a:spcPts val="500"/>
              </a:spcAft>
            </a:pPr>
            <a:r>
              <a:rPr sz="1200">
                <a:solidFill>
                  <a:srgbClr val="C8C8D8"/>
                </a:solidFill>
              </a:rPr>
              <a:t>•  Cotización azúcar (US$/ton)</a:t>
            </a:r>
          </a:p>
          <a:p>
            <a:pPr>
              <a:spcAft>
                <a:spcPts val="500"/>
              </a:spcAft>
            </a:pPr>
            <a:r>
              <a:rPr sz="1200">
                <a:solidFill>
                  <a:srgbClr val="C8C8D8"/>
                </a:solidFill>
              </a:rPr>
              <a:t>•  Cotización trigo (US$/ton)</a:t>
            </a:r>
          </a:p>
          <a:p>
            <a:pPr>
              <a:spcAft>
                <a:spcPts val="500"/>
              </a:spcAft>
            </a:pPr>
            <a:r>
              <a:rPr sz="1200">
                <a:solidFill>
                  <a:srgbClr val="C8C8D8"/>
                </a:solidFill>
              </a:rPr>
              <a:t>•  Cotización maíz (US$/ton)</a:t>
            </a:r>
          </a:p>
          <a:p>
            <a:pPr>
              <a:spcAft>
                <a:spcPts val="500"/>
              </a:spcAft>
            </a:pPr>
            <a:r>
              <a:rPr sz="1200">
                <a:solidFill>
                  <a:srgbClr val="C8C8D8"/>
                </a:solidFill>
              </a:rPr>
              <a:t>•  Cotización aceite de soya (US$/ton)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8503920" y="2468880"/>
            <a:ext cx="3108960" cy="384048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9E2A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686800" y="2651760"/>
            <a:ext cx="2743200" cy="3566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600"/>
              </a:spcAft>
            </a:pPr>
            <a:r>
              <a:rPr sz="1200" b="1" i="0">
                <a:solidFill>
                  <a:srgbClr val="F9E2AF"/>
                </a:solidFill>
                <a:latin typeface="Calibri"/>
              </a:rPr>
              <a:t>VARIABLES DERIVADAS</a:t>
            </a:r>
            <a:r>
              <a:rPr sz="1200">
                <a:solidFill>
                  <a:srgbClr val="C8C8D8"/>
                </a:solidFill>
              </a:rPr>
              <a:t>•  mes_sin y mes_cos</a:t>
            </a:r>
          </a:p>
          <a:p>
            <a:pPr lvl="1">
              <a:spcAft>
                <a:spcPts val="600"/>
              </a:spcAft>
            </a:pPr>
            <a:r>
              <a:rPr sz="1000">
                <a:solidFill>
                  <a:srgbClr val="A6ADC8"/>
                </a:solidFill>
              </a:rPr>
              <a:t>–  Codifican la estacionalidad del mes como puntos en un círculo</a:t>
            </a:r>
          </a:p>
          <a:p>
            <a:pPr lvl="1">
              <a:spcAft>
                <a:spcPts val="600"/>
              </a:spcAft>
            </a:pPr>
            <a:r>
              <a:rPr sz="1000">
                <a:solidFill>
                  <a:srgbClr val="A6ADC8"/>
                </a:solidFill>
              </a:rPr>
              <a:t>–  Diciembre y enero quedan vecinos, no en extremos opuestos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A5D6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A5D6A7"/>
                </a:solidFill>
                <a:latin typeface="Calibri"/>
              </a:rPr>
              <a:t>INGENIERÍA DE DATOS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Contrato de calidad: 'fail-fast'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40080" y="1783080"/>
            <a:ext cx="1097280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500" b="0" i="0">
                <a:solidFill>
                  <a:srgbClr val="C8C8D8"/>
                </a:solidFill>
                <a:latin typeface="Calibri"/>
              </a:rPr>
              <a:t>La clase AlimentosDataSource valida el dataset ANTES de que cualquier modelo lo toque. Si algo falla, el notebook se detiene.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48640" y="2651760"/>
            <a:ext cx="2697480" cy="201168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31520" y="2880360"/>
            <a:ext cx="2377440" cy="1645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 i="0">
                <a:solidFill>
                  <a:srgbClr val="4FC3F7"/>
                </a:solidFill>
                <a:latin typeface="Calibri"/>
              </a:rPr>
              <a:t>✓</a:t>
            </a:r>
          </a:p>
          <a:p>
            <a:pPr algn="l"/>
            <a:r>
              <a:rPr sz="1400" b="1" i="0">
                <a:solidFill>
                  <a:srgbClr val="FFFFFF"/>
                </a:solidFill>
                <a:latin typeface="Calibri"/>
              </a:rPr>
              <a:t>Columnas completas</a:t>
            </a:r>
          </a:p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Existen las 7 variables + objetivo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337560" y="2651760"/>
            <a:ext cx="2697480" cy="201168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A5D6A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3520440" y="2880360"/>
            <a:ext cx="2377440" cy="1645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 i="0">
                <a:solidFill>
                  <a:srgbClr val="A5D6A7"/>
                </a:solidFill>
                <a:latin typeface="Calibri"/>
              </a:rPr>
              <a:t>✓</a:t>
            </a:r>
          </a:p>
          <a:p>
            <a:pPr algn="l"/>
            <a:r>
              <a:rPr sz="1400" b="1" i="0">
                <a:solidFill>
                  <a:srgbClr val="FFFFFF"/>
                </a:solidFill>
                <a:latin typeface="Calibri"/>
              </a:rPr>
              <a:t>Sin valores vacíos</a:t>
            </a:r>
          </a:p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0 NaN en toda la fuente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126480" y="2651760"/>
            <a:ext cx="2697480" cy="201168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9E2A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309360" y="2880360"/>
            <a:ext cx="2377440" cy="1645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 i="0">
                <a:solidFill>
                  <a:srgbClr val="F9E2AF"/>
                </a:solidFill>
                <a:latin typeface="Calibri"/>
              </a:rPr>
              <a:t>✓</a:t>
            </a:r>
          </a:p>
          <a:p>
            <a:pPr algn="l"/>
            <a:r>
              <a:rPr sz="1400" b="1" i="0">
                <a:solidFill>
                  <a:srgbClr val="FFFFFF"/>
                </a:solidFill>
                <a:latin typeface="Calibri"/>
              </a:rPr>
              <a:t>Sin periodos duplicados</a:t>
            </a:r>
          </a:p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Cada mes aparece una sola vez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915400" y="2651760"/>
            <a:ext cx="2697480" cy="201168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BB86F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098280" y="2880360"/>
            <a:ext cx="2377440" cy="1645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2600" b="1" i="0">
                <a:solidFill>
                  <a:srgbClr val="BB86FC"/>
                </a:solidFill>
                <a:latin typeface="Calibri"/>
              </a:rPr>
              <a:t>✓</a:t>
            </a:r>
          </a:p>
          <a:p>
            <a:pPr algn="l"/>
            <a:r>
              <a:rPr sz="1400" b="1" i="0">
                <a:solidFill>
                  <a:srgbClr val="FFFFFF"/>
                </a:solidFill>
                <a:latin typeface="Calibri"/>
              </a:rPr>
              <a:t>Calendario continuo</a:t>
            </a:r>
          </a:p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Sin huecos entre 2005 y 2026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48640" y="4937760"/>
            <a:ext cx="11064240" cy="137160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822960" y="5120640"/>
            <a:ext cx="10515600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 i="0">
                <a:solidFill>
                  <a:srgbClr val="F9E2AF"/>
                </a:solidFill>
                <a:latin typeface="Calibri"/>
              </a:rPr>
              <a:t>Consecuencia de diseño</a:t>
            </a:r>
          </a:p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Como la completitud está garantizada desde el inicio, ninguna función posterior necesita ramas defensivas. La sección 22 cierra con una auditoría que recorre TODAS las tablas y verifica que la suma de campos vacíos sea exactamente cero.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4FC3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4FC3F7"/>
                </a:solidFill>
                <a:latin typeface="Calibri"/>
              </a:rPr>
              <a:t>HALLAZGOS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Análisis exploratorio (EDA)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40080" y="1783080"/>
            <a:ext cx="5486400" cy="4480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00"/>
              </a:spcAft>
            </a:pPr>
            <a:r>
              <a:rPr sz="1600" b="1" i="0">
                <a:solidFill>
                  <a:srgbClr val="F9E2AF"/>
                </a:solidFill>
                <a:latin typeface="Calibri"/>
              </a:rPr>
              <a:t>Qué medimos</a:t>
            </a:r>
            <a:r>
              <a:rPr sz="1400">
                <a:solidFill>
                  <a:srgbClr val="C8C8D8"/>
                </a:solidFill>
              </a:rPr>
              <a:t>•  Asimetría y curtosis: anticipan colas pesadas y outliers.</a:t>
            </a:r>
          </a:p>
          <a:p>
            <a:pPr>
              <a:spcAft>
                <a:spcPts val="900"/>
              </a:spcAft>
            </a:pPr>
            <a:r>
              <a:rPr sz="1400">
                <a:solidFill>
                  <a:srgbClr val="C8C8D8"/>
                </a:solidFill>
              </a:rPr>
              <a:t>•  Outliers por dos criterios independientes:</a:t>
            </a:r>
          </a:p>
          <a:p>
            <a:pPr lvl="1">
              <a:spcAft>
                <a:spcPts val="900"/>
              </a:spcAft>
            </a:pPr>
            <a:r>
              <a:rPr sz="1200">
                <a:solidFill>
                  <a:srgbClr val="A6ADC8"/>
                </a:solidFill>
              </a:rPr>
              <a:t>–  IQR (regla de Tukey): robusto, basado en cuantiles.</a:t>
            </a:r>
          </a:p>
          <a:p>
            <a:pPr lvl="1">
              <a:spcAft>
                <a:spcPts val="900"/>
              </a:spcAft>
            </a:pPr>
            <a:r>
              <a:rPr sz="1200">
                <a:solidFill>
                  <a:srgbClr val="A6ADC8"/>
                </a:solidFill>
              </a:rPr>
              <a:t>–  Z-score (umbral 3σ): sensible a valores extremos.</a:t>
            </a:r>
          </a:p>
          <a:p>
            <a:pPr>
              <a:spcAft>
                <a:spcPts val="900"/>
              </a:spcAft>
            </a:pPr>
            <a:r>
              <a:rPr sz="1400">
                <a:solidFill>
                  <a:srgbClr val="C8C8D8"/>
                </a:solidFill>
              </a:rPr>
              <a:t>•  Evolución temporal de las 8 series (2005-2026).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309360" y="1783080"/>
            <a:ext cx="5303520" cy="44805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0629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537960" y="2011680"/>
            <a:ext cx="4846320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000"/>
              </a:spcAft>
            </a:pPr>
            <a:r>
              <a:rPr sz="1600" b="1" i="0">
                <a:solidFill>
                  <a:srgbClr val="F06292"/>
                </a:solidFill>
                <a:latin typeface="Calibri"/>
              </a:rPr>
              <a:t>Hallazgo clave</a:t>
            </a:r>
            <a:r>
              <a:rPr sz="1400">
                <a:solidFill>
                  <a:srgbClr val="C8C8D8"/>
                </a:solidFill>
              </a:rPr>
              <a:t>•  Varios 'outliers' NO son errores: son eventos económicos reales (salto del trigo y aceite de soya en 2022).</a:t>
            </a:r>
          </a:p>
          <a:p>
            <a:pPr>
              <a:spcAft>
                <a:spcPts val="1000"/>
              </a:spcAft>
            </a:pPr>
            <a:r>
              <a:rPr sz="1400">
                <a:solidFill>
                  <a:srgbClr val="C8C8D8"/>
                </a:solidFill>
              </a:rPr>
              <a:t>•  Por eso el tratamiento RECORTA (winsoriza) en lugar de eliminar: se conserva el mes en la serie.</a:t>
            </a:r>
          </a:p>
          <a:p>
            <a:pPr>
              <a:spcAft>
                <a:spcPts val="1000"/>
              </a:spcAft>
            </a:pPr>
            <a:r>
              <a:rPr sz="1400">
                <a:solidFill>
                  <a:srgbClr val="C8C8D8"/>
                </a:solidFill>
              </a:rPr>
              <a:t>•  Fuerte autocorrelación (0.906 a 1 mes): las importaciones de hoy se parecen a las del mes anterior.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4FC3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4FC3F7"/>
                </a:solidFill>
                <a:latin typeface="Calibri"/>
              </a:rPr>
              <a:t>GRÁFICO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EDA — Serie temporal y distribución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548640" y="1783080"/>
            <a:ext cx="5440680" cy="33832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 descr="fig1_serie_tempora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232" y="2250262"/>
            <a:ext cx="5111496" cy="244891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72200" y="1783080"/>
            <a:ext cx="5440680" cy="33832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0" name="Picture 9" descr="fig8_boxplots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6792" y="2104386"/>
            <a:ext cx="5111496" cy="2740667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548640" y="5349240"/>
            <a:ext cx="11064240" cy="123444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777240" y="5468112"/>
            <a:ext cx="10607040" cy="1051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La importación mensual crece de forma sostenida y muestra tres saltos ligados a choques exógenos: pico de commodities 2008, COVID-19 (2020) y guerra en Ucrania (2022).</a:t>
            </a:r>
          </a:p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Los boxplots (derecha) revelan los valores atípicos: son eventos económicos reales, por eso se winsorizan en lugar de eliminarse.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A5D6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A5D6A7"/>
                </a:solidFill>
                <a:latin typeface="Calibri"/>
              </a:rPr>
              <a:t>SECCIÓN DETALLADA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Preprocesamiento de la información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548640" y="1783080"/>
            <a:ext cx="11064240" cy="10515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77240" y="1856232"/>
            <a:ext cx="3749039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 i="0">
                <a:solidFill>
                  <a:srgbClr val="4FC3F7"/>
                </a:solidFill>
                <a:latin typeface="Calibri"/>
              </a:rPr>
              <a:t>1. Tratamiento de faltantes</a:t>
            </a:r>
          </a:p>
          <a:p>
            <a:pPr algn="l"/>
            <a:r>
              <a:rPr sz="1100" b="0" i="1">
                <a:solidFill>
                  <a:srgbClr val="F9E2AF"/>
                </a:solidFill>
                <a:latin typeface="Consolas"/>
              </a:rPr>
              <a:t>interpolate(method='time')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663440" y="1856232"/>
            <a:ext cx="676656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Interpolación temporal en lugar de dropna. Respeta la continuidad del calendario mensual y no sacrifica observaciones en los bordes. Es idempotente: si la fuente ya llega completa, no cambia nada.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48640" y="2898648"/>
            <a:ext cx="11064240" cy="10515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0629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777240" y="2971800"/>
            <a:ext cx="3749039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 i="0">
                <a:solidFill>
                  <a:srgbClr val="F06292"/>
                </a:solidFill>
                <a:latin typeface="Calibri"/>
              </a:rPr>
              <a:t>2. Tratamiento de outliers</a:t>
            </a:r>
          </a:p>
          <a:p>
            <a:pPr algn="l"/>
            <a:r>
              <a:rPr sz="1100" b="0" i="1">
                <a:solidFill>
                  <a:srgbClr val="F9E2AF"/>
                </a:solidFill>
                <a:latin typeface="Consolas"/>
              </a:rPr>
              <a:t>Winsorización por IQR (factor 1.5)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63440" y="2971800"/>
            <a:ext cx="676656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Cada valor fuera de [Q1-1.5·IQR, Q3+1.5·IQR] se recorta al límite más cercano con clip(). Se conserva el mes (necesario para el backtest) y se limita el efecto palanca sobre la regresión.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48640" y="4014216"/>
            <a:ext cx="11064240" cy="10515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9E2A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777240" y="4087368"/>
            <a:ext cx="3749039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 i="0">
                <a:solidFill>
                  <a:srgbClr val="F9E2AF"/>
                </a:solidFill>
                <a:latin typeface="Calibri"/>
              </a:rPr>
              <a:t>3. Escalado SIN fuga de información</a:t>
            </a:r>
          </a:p>
          <a:p>
            <a:pPr algn="l"/>
            <a:r>
              <a:rPr sz="1100" b="0" i="1">
                <a:solidFill>
                  <a:srgbClr val="F9E2AF"/>
                </a:solidFill>
                <a:latin typeface="Consolas"/>
              </a:rPr>
              <a:t>make_pipeline(StandardScaler(), modelo)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663440" y="4087368"/>
            <a:ext cx="676656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El escalador se ajusta dentro de cada fold de validación cruzada y nunca ve el conjunto de prueba. Escalar el dataset completo antes de partir contaminaría la evaluación.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48640" y="5129784"/>
            <a:ext cx="11064240" cy="10515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BB86F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777240" y="5202936"/>
            <a:ext cx="3749039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 i="0">
                <a:solidFill>
                  <a:srgbClr val="BB86FC"/>
                </a:solidFill>
                <a:latin typeface="Calibri"/>
              </a:rPr>
              <a:t>4. Corrección del objetivo</a:t>
            </a:r>
          </a:p>
          <a:p>
            <a:pPr algn="l"/>
            <a:r>
              <a:rPr sz="1100" b="0" i="1">
                <a:solidFill>
                  <a:srgbClr val="F9E2AF"/>
                </a:solidFill>
                <a:latin typeface="Consolas"/>
              </a:rPr>
              <a:t>TransformedTargetRegressor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663440" y="5202936"/>
            <a:ext cx="6766560" cy="9144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El objetivo (cientos de millones de US$) se estandariza para entrenar y la predicción se revierte a US$ antes de medir el error. Esto rescata a SVR y a la red neuronal.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4FC3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4FC3F7"/>
                </a:solidFill>
                <a:latin typeface="Calibri"/>
              </a:rPr>
              <a:t>PREPARACIÓN FINAL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Variables cíclicas y correlaciones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548640" y="1783080"/>
            <a:ext cx="5394960" cy="44805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9E2A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77240" y="2011680"/>
            <a:ext cx="4937760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F9E2AF"/>
                </a:solidFill>
                <a:latin typeface="Calibri"/>
              </a:rPr>
              <a:t>El mes es circular</a:t>
            </a:r>
          </a:p>
          <a:p>
            <a:pPr algn="l"/>
            <a:r>
              <a:rPr sz="1400" b="1" i="0">
                <a:solidFill>
                  <a:srgbClr val="FFFFFF"/>
                </a:solidFill>
                <a:latin typeface="Consolas"/>
              </a:rPr>
              <a:t>mes_sin = sin(2π·m/12)</a:t>
            </a:r>
            <a:br/>
            <a:r>
              <a:rPr sz="1400" b="1" i="0">
                <a:solidFill>
                  <a:srgbClr val="FFFFFF"/>
                </a:solidFill>
                <a:latin typeface="Consolas"/>
              </a:rPr>
              <a:t>mes_cos = cos(2π·m/12)</a:t>
            </a:r>
          </a:p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Codificado como 1..12, diciembre y enero quedarían a la máxima distancia. La proyección seno/coseno los coloca en un círculo y devuelve su vecindad real, capturando la estacionalidad de las importaciones.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17920" y="1783080"/>
            <a:ext cx="5394960" cy="44805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6446520" y="2011680"/>
            <a:ext cx="4937760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000"/>
              </a:spcAft>
            </a:pPr>
            <a:r>
              <a:rPr sz="1600" b="1" i="0">
                <a:solidFill>
                  <a:srgbClr val="4FC3F7"/>
                </a:solidFill>
                <a:latin typeface="Calibri"/>
              </a:rPr>
              <a:t>Matriz de correlación</a:t>
            </a:r>
            <a:r>
              <a:rPr sz="1400">
                <a:solidFill>
                  <a:srgbClr val="C8C8D8"/>
                </a:solidFill>
              </a:rPr>
              <a:t>•  Se mide la relación lineal de cada predictor con el objetivo.</a:t>
            </a:r>
          </a:p>
          <a:p>
            <a:pPr>
              <a:spcAft>
                <a:spcPts val="1000"/>
              </a:spcAft>
            </a:pPr>
            <a:r>
              <a:rPr sz="1400">
                <a:solidFill>
                  <a:srgbClr val="C8C8D8"/>
                </a:solidFill>
              </a:rPr>
              <a:t>•  Los predictores están correlacionados entre sí (multicolinealidad), visible en la matriz.</a:t>
            </a:r>
          </a:p>
          <a:p>
            <a:pPr>
              <a:spcAft>
                <a:spcPts val="1000"/>
              </a:spcAft>
            </a:pPr>
            <a:r>
              <a:rPr sz="1400">
                <a:solidFill>
                  <a:srgbClr val="C8C8D8"/>
                </a:solidFill>
              </a:rPr>
              <a:t>•  Esto justifica el uso de Ridge (L2), que estabiliza los coeficientes, y de Lasso (L1), que hace selección automática.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4FC3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4FC3F7"/>
                </a:solidFill>
                <a:latin typeface="Calibri"/>
              </a:rPr>
              <a:t>GRÁFICO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Matriz de correlación de Pearson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548640" y="1783080"/>
            <a:ext cx="11064240" cy="3977639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 descr="fig2_correlacion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7666" y="1947672"/>
            <a:ext cx="4306188" cy="3648455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548640" y="5897880"/>
            <a:ext cx="11064240" cy="68580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777240" y="5989320"/>
            <a:ext cx="1060704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El IPC Importado (r ≈ 0,79) y la Producción Avícola (r ≈ 0,68) son los predictores más asociados al monto importado. La multicolinealidad entre cotizaciones justifica el uso de Ridge y de ensambles.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F06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F06292"/>
                </a:solidFill>
                <a:latin typeface="Calibri"/>
              </a:rPr>
              <a:t>CÓMO COMPARAMOS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Marco de evaluación común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40080" y="1737360"/>
            <a:ext cx="1097280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0" i="0">
                <a:solidFill>
                  <a:srgbClr val="C8C8D8"/>
                </a:solidFill>
                <a:latin typeface="Calibri"/>
              </a:rPr>
              <a:t>Una sola función evalúa a los 15 modelos con las mismas 6 métricas: comparación legítima, no números calculados de formas distintas.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48640" y="2468880"/>
            <a:ext cx="3566160" cy="169164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31520" y="2606040"/>
            <a:ext cx="32004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4FC3F7"/>
                </a:solidFill>
                <a:latin typeface="Calibri"/>
              </a:rPr>
              <a:t>MAE</a:t>
            </a:r>
          </a:p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Error promedio en US$, robusto a extremos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251960" y="2468880"/>
            <a:ext cx="3566160" cy="169164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0629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434840" y="2606040"/>
            <a:ext cx="32004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F06292"/>
                </a:solidFill>
                <a:latin typeface="Calibri"/>
              </a:rPr>
              <a:t>RMSE</a:t>
            </a:r>
          </a:p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Error en US$ que penaliza los errores grandes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7955280" y="2468880"/>
            <a:ext cx="3566160" cy="169164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A5D6A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138160" y="2606040"/>
            <a:ext cx="32004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A5D6A7"/>
                </a:solidFill>
                <a:latin typeface="Calibri"/>
              </a:rPr>
              <a:t>MAPE</a:t>
            </a:r>
          </a:p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Error porcentual, comparable entre escalas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48640" y="4297680"/>
            <a:ext cx="3566160" cy="169164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9E2A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731520" y="4434840"/>
            <a:ext cx="32004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F9E2AF"/>
                </a:solidFill>
                <a:latin typeface="Calibri"/>
              </a:rPr>
              <a:t>R² prueba</a:t>
            </a:r>
          </a:p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Variabilidad explicada fuera de la muestra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251960" y="4297680"/>
            <a:ext cx="3566160" cy="169164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BB86F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4434840" y="4434840"/>
            <a:ext cx="32004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BB86FC"/>
                </a:solidFill>
                <a:latin typeface="Calibri"/>
              </a:rPr>
              <a:t>R² entrenamiento</a:t>
            </a:r>
          </a:p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Referencia para detectar sobreajuste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7955280" y="4297680"/>
            <a:ext cx="3566160" cy="169164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138160" y="4434840"/>
            <a:ext cx="32004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4FC3F7"/>
                </a:solidFill>
                <a:latin typeface="Calibri"/>
              </a:rPr>
              <a:t>R² validación cruzada</a:t>
            </a:r>
          </a:p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Estabilidad en 5 particiones distintas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B86F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BB86FC"/>
                </a:solidFill>
                <a:latin typeface="Calibri"/>
              </a:rPr>
              <a:t>EL ARSENAL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Familias de modelos entrenados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548640" y="1828800"/>
            <a:ext cx="3566160" cy="19659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1965960"/>
            <a:ext cx="3200400" cy="1691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4FC3F7"/>
                </a:solidFill>
                <a:latin typeface="Calibri"/>
              </a:rPr>
              <a:t>Lineales</a:t>
            </a:r>
          </a:p>
          <a:p>
            <a:pPr algn="l"/>
            <a:r>
              <a:rPr sz="1200" b="1" i="0">
                <a:solidFill>
                  <a:srgbClr val="FFFFFF"/>
                </a:solidFill>
                <a:latin typeface="Calibri"/>
              </a:rPr>
              <a:t>OLS · Ridge (L2) · Lasso (L1)</a:t>
            </a:r>
          </a:p>
          <a:p>
            <a:pPr algn="l"/>
            <a:r>
              <a:rPr sz="1150" b="0" i="0">
                <a:solidFill>
                  <a:srgbClr val="C8C8D8"/>
                </a:solidFill>
                <a:latin typeface="Calibri"/>
              </a:rPr>
              <a:t>Modelo base interpretable, con coeficientes en US$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251960" y="1828800"/>
            <a:ext cx="3566160" cy="19659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A5D6A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4434840" y="1965960"/>
            <a:ext cx="3200400" cy="1691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A5D6A7"/>
                </a:solidFill>
                <a:latin typeface="Calibri"/>
              </a:rPr>
              <a:t>Árboles</a:t>
            </a:r>
          </a:p>
          <a:p>
            <a:pPr algn="l"/>
            <a:r>
              <a:rPr sz="1200" b="1" i="0">
                <a:solidFill>
                  <a:srgbClr val="FFFFFF"/>
                </a:solidFill>
                <a:latin typeface="Calibri"/>
              </a:rPr>
              <a:t>Decision Tree + poda ccp_alpha</a:t>
            </a:r>
          </a:p>
          <a:p>
            <a:pPr algn="l"/>
            <a:r>
              <a:rPr sz="1150" b="0" i="0">
                <a:solidFill>
                  <a:srgbClr val="C8C8D8"/>
                </a:solidFill>
                <a:latin typeface="Calibri"/>
              </a:rPr>
              <a:t>Capturan no linealidades; se controla el sobreajuste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955280" y="1828800"/>
            <a:ext cx="3566160" cy="19659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9E2A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138160" y="1965960"/>
            <a:ext cx="3200400" cy="1691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F9E2AF"/>
                </a:solidFill>
                <a:latin typeface="Calibri"/>
              </a:rPr>
              <a:t>Ensambles</a:t>
            </a:r>
          </a:p>
          <a:p>
            <a:pPr algn="l"/>
            <a:r>
              <a:rPr sz="1200" b="1" i="0">
                <a:solidFill>
                  <a:srgbClr val="FFFFFF"/>
                </a:solidFill>
                <a:latin typeface="Calibri"/>
              </a:rPr>
              <a:t>Random Forest · Gradient Boosting</a:t>
            </a:r>
          </a:p>
          <a:p>
            <a:pPr algn="l"/>
            <a:r>
              <a:rPr sz="1150" b="0" i="0">
                <a:solidFill>
                  <a:srgbClr val="C8C8D8"/>
                </a:solidFill>
                <a:latin typeface="Calibri"/>
              </a:rPr>
              <a:t>Promedian/corrigen muchos árboles; reducen varianza/sesgo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48640" y="3931920"/>
            <a:ext cx="3566160" cy="19659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0629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731520" y="4069080"/>
            <a:ext cx="3200400" cy="1691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F06292"/>
                </a:solidFill>
                <a:latin typeface="Calibri"/>
              </a:rPr>
              <a:t>SVR</a:t>
            </a:r>
          </a:p>
          <a:p>
            <a:pPr algn="l"/>
            <a:r>
              <a:rPr sz="1200" b="1" i="0">
                <a:solidFill>
                  <a:srgbClr val="FFFFFF"/>
                </a:solidFill>
                <a:latin typeface="Calibri"/>
              </a:rPr>
              <a:t>4 kernels + GridSearchCV</a:t>
            </a:r>
          </a:p>
          <a:p>
            <a:pPr algn="l"/>
            <a:r>
              <a:rPr sz="1150" b="0" i="0">
                <a:solidFill>
                  <a:srgbClr val="C8C8D8"/>
                </a:solidFill>
                <a:latin typeface="Calibri"/>
              </a:rPr>
              <a:t>Margen máximo llevado a regresión (tubo epsilon)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4251960" y="3931920"/>
            <a:ext cx="3566160" cy="19659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BB86F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4434840" y="4069080"/>
            <a:ext cx="3200400" cy="1691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BB86FC"/>
                </a:solidFill>
                <a:latin typeface="Calibri"/>
              </a:rPr>
              <a:t>Red neuronal</a:t>
            </a:r>
          </a:p>
          <a:p>
            <a:pPr algn="l"/>
            <a:r>
              <a:rPr sz="1200" b="1" i="0">
                <a:solidFill>
                  <a:srgbClr val="FFFFFF"/>
                </a:solidFill>
                <a:latin typeface="Calibri"/>
              </a:rPr>
              <a:t>MLP Regressor + GridSearchCV</a:t>
            </a:r>
          </a:p>
          <a:p>
            <a:pPr algn="l"/>
            <a:r>
              <a:rPr sz="1150" b="0" i="0">
                <a:solidFill>
                  <a:srgbClr val="C8C8D8"/>
                </a:solidFill>
                <a:latin typeface="Calibri"/>
              </a:rPr>
              <a:t>Composición de transformaciones no lineales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7955280" y="3931920"/>
            <a:ext cx="3566160" cy="19659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8138160" y="4069080"/>
            <a:ext cx="3200400" cy="1691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4FC3F7"/>
                </a:solidFill>
                <a:latin typeface="Calibri"/>
              </a:rPr>
              <a:t>No supervisado</a:t>
            </a:r>
          </a:p>
          <a:p>
            <a:pPr algn="l"/>
            <a:r>
              <a:rPr sz="1200" b="1" i="0">
                <a:solidFill>
                  <a:srgbClr val="FFFFFF"/>
                </a:solidFill>
                <a:latin typeface="Calibri"/>
              </a:rPr>
              <a:t>K-Means · Red bayesiana · AG</a:t>
            </a:r>
          </a:p>
          <a:p>
            <a:pPr algn="l"/>
            <a:r>
              <a:rPr sz="1150" b="0" i="0">
                <a:solidFill>
                  <a:srgbClr val="C8C8D8"/>
                </a:solidFill>
                <a:latin typeface="Calibri"/>
              </a:rPr>
              <a:t>Interpretan la estructura, no predicen el monto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F9E2A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F9E2AF"/>
                </a:solidFill>
                <a:latin typeface="Calibri"/>
              </a:rPr>
              <a:t>RESULTADOS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Ranking global de los 15 modelos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40080" y="1737360"/>
            <a:ext cx="10972800" cy="502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0" i="0">
                <a:solidFill>
                  <a:srgbClr val="C8C8D8"/>
                </a:solidFill>
                <a:latin typeface="Calibri"/>
              </a:rPr>
              <a:t>Partición aleatoria (shuffle, semilla 42). Todos con el mismo escalado y las mismas métricas.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48640" y="2377440"/>
            <a:ext cx="4160520" cy="713232"/>
          </a:xfrm>
          <a:prstGeom prst="roundRect">
            <a:avLst/>
          </a:prstGeom>
          <a:solidFill>
            <a:srgbClr val="2E2E4A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658368" y="2450592"/>
            <a:ext cx="397764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1" i="0">
                <a:solidFill>
                  <a:srgbClr val="E0E0E0"/>
                </a:solidFill>
                <a:latin typeface="Calibri"/>
              </a:rPr>
              <a:t>Modelo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754880" y="2377440"/>
            <a:ext cx="1508760" cy="713232"/>
          </a:xfrm>
          <a:prstGeom prst="roundRect">
            <a:avLst/>
          </a:prstGeom>
          <a:solidFill>
            <a:srgbClr val="2E2E4A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4864608" y="2450592"/>
            <a:ext cx="132588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1" i="0">
                <a:solidFill>
                  <a:srgbClr val="E0E0E0"/>
                </a:solidFill>
                <a:latin typeface="Calibri"/>
              </a:rPr>
              <a:t>R² prueba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309360" y="2377440"/>
            <a:ext cx="1325880" cy="713232"/>
          </a:xfrm>
          <a:prstGeom prst="roundRect">
            <a:avLst/>
          </a:prstGeom>
          <a:solidFill>
            <a:srgbClr val="2E2E4A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419088" y="2450592"/>
            <a:ext cx="114300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1" i="0">
                <a:solidFill>
                  <a:srgbClr val="E0E0E0"/>
                </a:solidFill>
                <a:latin typeface="Calibri"/>
              </a:rPr>
              <a:t>MAPE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7680960" y="2377440"/>
            <a:ext cx="3886200" cy="713232"/>
          </a:xfrm>
          <a:prstGeom prst="roundRect">
            <a:avLst/>
          </a:prstGeom>
          <a:solidFill>
            <a:srgbClr val="2E2E4A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7790688" y="2450592"/>
            <a:ext cx="370332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1" i="0">
                <a:solidFill>
                  <a:srgbClr val="E0E0E0"/>
                </a:solidFill>
                <a:latin typeface="Calibri"/>
              </a:rPr>
              <a:t>Lectura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48640" y="3154680"/>
            <a:ext cx="4160520" cy="713232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658368" y="3227832"/>
            <a:ext cx="397764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1" i="0">
                <a:solidFill>
                  <a:srgbClr val="A5D6A7"/>
                </a:solidFill>
                <a:latin typeface="Calibri"/>
              </a:rPr>
              <a:t>Gradient Boosting / Random Forest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4754880" y="3154680"/>
            <a:ext cx="1508760" cy="713232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4864608" y="3227832"/>
            <a:ext cx="132588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 i="0">
                <a:solidFill>
                  <a:srgbClr val="C8C8D8"/>
                </a:solidFill>
                <a:latin typeface="Calibri"/>
              </a:rPr>
              <a:t>≈ 0.92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309360" y="3154680"/>
            <a:ext cx="1325880" cy="713232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6419088" y="3227832"/>
            <a:ext cx="114300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 i="0">
                <a:solidFill>
                  <a:srgbClr val="C8C8D8"/>
                </a:solidFill>
                <a:latin typeface="Calibri"/>
              </a:rPr>
              <a:t>≈ 10 %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7680960" y="3154680"/>
            <a:ext cx="3886200" cy="713232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7790688" y="3227832"/>
            <a:ext cx="370332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 i="0">
                <a:solidFill>
                  <a:srgbClr val="C8C8D8"/>
                </a:solidFill>
                <a:latin typeface="Calibri"/>
              </a:rPr>
              <a:t>Mejor desempeño; capturan no linealidades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48640" y="3931920"/>
            <a:ext cx="4160520" cy="713232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658368" y="4005072"/>
            <a:ext cx="397764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1" i="0">
                <a:solidFill>
                  <a:srgbClr val="4FC3F7"/>
                </a:solidFill>
                <a:latin typeface="Calibri"/>
              </a:rPr>
              <a:t>Regresión Lineal / Ridge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754880" y="3931920"/>
            <a:ext cx="1508760" cy="713232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4864608" y="4005072"/>
            <a:ext cx="132588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 i="0">
                <a:solidFill>
                  <a:srgbClr val="C8C8D8"/>
                </a:solidFill>
                <a:latin typeface="Calibri"/>
              </a:rPr>
              <a:t>alto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6309360" y="3931920"/>
            <a:ext cx="1325880" cy="713232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9" name="TextBox 28"/>
          <p:cNvSpPr txBox="1"/>
          <p:nvPr/>
        </p:nvSpPr>
        <p:spPr>
          <a:xfrm>
            <a:off x="6419088" y="4005072"/>
            <a:ext cx="114300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 i="0">
                <a:solidFill>
                  <a:srgbClr val="C8C8D8"/>
                </a:solidFill>
                <a:latin typeface="Calibri"/>
              </a:rPr>
              <a:t>bajo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680960" y="3931920"/>
            <a:ext cx="3886200" cy="713232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7790688" y="4005072"/>
            <a:ext cx="370332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 i="0">
                <a:solidFill>
                  <a:srgbClr val="C8C8D8"/>
                </a:solidFill>
                <a:latin typeface="Calibri"/>
              </a:rPr>
              <a:t>A la par de los ensambles → relación casi lineal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548640" y="4709160"/>
            <a:ext cx="4160520" cy="713232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658368" y="4782312"/>
            <a:ext cx="397764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1" i="0">
                <a:solidFill>
                  <a:srgbClr val="F9E2AF"/>
                </a:solidFill>
                <a:latin typeface="Calibri"/>
              </a:rPr>
              <a:t>SVR (optimizado)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4754880" y="4709160"/>
            <a:ext cx="1508760" cy="713232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TextBox 34"/>
          <p:cNvSpPr txBox="1"/>
          <p:nvPr/>
        </p:nvSpPr>
        <p:spPr>
          <a:xfrm>
            <a:off x="4864608" y="4782312"/>
            <a:ext cx="132588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 i="0">
                <a:solidFill>
                  <a:srgbClr val="C8C8D8"/>
                </a:solidFill>
                <a:latin typeface="Calibri"/>
              </a:rPr>
              <a:t>competitivo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6309360" y="4709160"/>
            <a:ext cx="1325880" cy="713232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6419088" y="4782312"/>
            <a:ext cx="114300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 i="0">
                <a:solidFill>
                  <a:srgbClr val="C8C8D8"/>
                </a:solidFill>
                <a:latin typeface="Calibri"/>
              </a:rPr>
              <a:t>medio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7680960" y="4709160"/>
            <a:ext cx="3886200" cy="713232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TextBox 38"/>
          <p:cNvSpPr txBox="1"/>
          <p:nvPr/>
        </p:nvSpPr>
        <p:spPr>
          <a:xfrm>
            <a:off x="7790688" y="4782312"/>
            <a:ext cx="370332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 i="0">
                <a:solidFill>
                  <a:srgbClr val="C8C8D8"/>
                </a:solidFill>
                <a:latin typeface="Calibri"/>
              </a:rPr>
              <a:t>Rescatado por el escalado del objetivo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548640" y="5486400"/>
            <a:ext cx="4160520" cy="713232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1" name="TextBox 40"/>
          <p:cNvSpPr txBox="1"/>
          <p:nvPr/>
        </p:nvSpPr>
        <p:spPr>
          <a:xfrm>
            <a:off x="658368" y="5559552"/>
            <a:ext cx="397764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1" i="0">
                <a:solidFill>
                  <a:srgbClr val="BB86FC"/>
                </a:solidFill>
                <a:latin typeface="Calibri"/>
              </a:rPr>
              <a:t>MLP (optimizado)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4754880" y="5486400"/>
            <a:ext cx="1508760" cy="713232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TextBox 42"/>
          <p:cNvSpPr txBox="1"/>
          <p:nvPr/>
        </p:nvSpPr>
        <p:spPr>
          <a:xfrm>
            <a:off x="4864608" y="5559552"/>
            <a:ext cx="132588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 i="0">
                <a:solidFill>
                  <a:srgbClr val="C8C8D8"/>
                </a:solidFill>
                <a:latin typeface="Calibri"/>
              </a:rPr>
              <a:t>competitivo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6309360" y="5486400"/>
            <a:ext cx="1325880" cy="713232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TextBox 44"/>
          <p:cNvSpPr txBox="1"/>
          <p:nvPr/>
        </p:nvSpPr>
        <p:spPr>
          <a:xfrm>
            <a:off x="6419088" y="5559552"/>
            <a:ext cx="114300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 i="0">
                <a:solidFill>
                  <a:srgbClr val="C8C8D8"/>
                </a:solidFill>
                <a:latin typeface="Calibri"/>
              </a:rPr>
              <a:t>medio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7680960" y="5486400"/>
            <a:ext cx="3886200" cy="713232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7" name="TextBox 46"/>
          <p:cNvSpPr txBox="1"/>
          <p:nvPr/>
        </p:nvSpPr>
        <p:spPr>
          <a:xfrm>
            <a:off x="7790688" y="5559552"/>
            <a:ext cx="3703320" cy="594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50" b="0" i="0">
                <a:solidFill>
                  <a:srgbClr val="C8C8D8"/>
                </a:solidFill>
                <a:latin typeface="Calibri"/>
              </a:rPr>
              <a:t>Antes R²=-4.99; corregido con TransformedTarget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548640" y="5806440"/>
            <a:ext cx="11064240" cy="77724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0629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9" name="TextBox 48"/>
          <p:cNvSpPr txBox="1"/>
          <p:nvPr/>
        </p:nvSpPr>
        <p:spPr>
          <a:xfrm>
            <a:off x="777240" y="5897880"/>
            <a:ext cx="10607040" cy="6400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1" i="0">
                <a:solidFill>
                  <a:srgbClr val="F9E2AF"/>
                </a:solidFill>
                <a:latin typeface="Calibri"/>
              </a:rPr>
              <a:t>Lección metodológica: un R² negativo casi nunca significa que la técnica no sirve, significa que falta revisar el preprocesamiento (la escala del objetivo).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F9E2A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F9E2AF"/>
                </a:solidFill>
                <a:latin typeface="Calibri"/>
              </a:rPr>
              <a:t>GRÁFICO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Resultados — Ranking por R² y MAPE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548640" y="1783080"/>
            <a:ext cx="5440680" cy="33832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F9E2A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 descr="fig3_ranking_r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232" y="2200207"/>
            <a:ext cx="5111496" cy="2549025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72200" y="1783080"/>
            <a:ext cx="5440680" cy="33832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F9E2A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0" name="Picture 9" descr="fig4_map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6792" y="2227255"/>
            <a:ext cx="5111496" cy="2494929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548640" y="5349240"/>
            <a:ext cx="11064240" cy="123444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9E2A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777240" y="5468112"/>
            <a:ext cx="10607040" cy="1051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Random Forest y la Regresión Lineal Múltiple lideran con R² ≈ 0,92 y R² de validación cruzada estable (izquierda).</a:t>
            </a:r>
          </a:p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En MAPE (derecha), los mejores modelos rondan el 8,5 %: el error promedio es menor a nueve puntos porcentuales del monto real.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4FC3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4FC3F7"/>
                </a:solidFill>
                <a:latin typeface="Calibri"/>
              </a:rPr>
              <a:t>DIAGNÓSTICO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Validación del modelo predictivo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548640" y="1828800"/>
            <a:ext cx="5440680" cy="19659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2011680"/>
            <a:ext cx="5029200" cy="1645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4FC3F7"/>
                </a:solidFill>
                <a:latin typeface="Calibri"/>
              </a:rPr>
              <a:t>Real vs. Predicho</a:t>
            </a:r>
          </a:p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Los puntos se alinean sobre la recta y = x; R² ≈ 0.92 confirma buen ajuste fuera de muestra.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172200" y="1828800"/>
            <a:ext cx="5440680" cy="19659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A5D6A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6355080" y="2011680"/>
            <a:ext cx="5029200" cy="1645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A5D6A7"/>
                </a:solidFill>
                <a:latin typeface="Calibri"/>
              </a:rPr>
              <a:t>Residuos vs. Predicho</a:t>
            </a:r>
          </a:p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Dispersión sin patrón alrededor de cero → el modelo no deja estructura sin explicar.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48640" y="3931920"/>
            <a:ext cx="5440680" cy="19659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9E2A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731520" y="4114800"/>
            <a:ext cx="5029200" cy="1645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F9E2AF"/>
                </a:solidFill>
                <a:latin typeface="Calibri"/>
              </a:rPr>
              <a:t>Distribución de residuos</a:t>
            </a:r>
          </a:p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Aproximadamente centrada en cero → errores sin sesgo sistemático.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3931920"/>
            <a:ext cx="5440680" cy="19659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BB86F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6355080" y="4114800"/>
            <a:ext cx="5029200" cy="16459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600" b="1" i="0">
                <a:solidFill>
                  <a:srgbClr val="BB86FC"/>
                </a:solidFill>
                <a:latin typeface="Calibri"/>
              </a:rPr>
              <a:t>Importancia de variables</a:t>
            </a:r>
          </a:p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Dos criterios: impureza (rápido, sesgado) y permutación (mide la caída real de R²).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4FC3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4FC3F7"/>
                </a:solidFill>
                <a:latin typeface="Calibri"/>
              </a:rPr>
              <a:t>GRÁFICO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Diagnóstico — Predicción e importancia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548640" y="1783080"/>
            <a:ext cx="5440680" cy="33832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 descr="fig7_pred_vs_rea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0551" y="1947672"/>
            <a:ext cx="3296857" cy="3054096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6172200" y="1783080"/>
            <a:ext cx="5440680" cy="3383280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0" name="Picture 9" descr="fig6_importanci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36792" y="2136661"/>
            <a:ext cx="5111496" cy="2676117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548640" y="5349240"/>
            <a:ext cx="11064240" cy="123444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777240" y="5468112"/>
            <a:ext cx="10607040" cy="10515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Real vs. predicho (izquierda): los puntos se alinean sobre la recta y = x, confirmando el buen ajuste del mejor modelo.</a:t>
            </a:r>
          </a:p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Importancia de variables (derecha): impureza frente a permutación. El IPC Importado y la Producción Avícola concentran la capacidad predictiva.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A5D6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A5D6A7"/>
                </a:solidFill>
                <a:latin typeface="Calibri"/>
              </a:rPr>
              <a:t>GRÁFICO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Interpretación — Coeficientes del modelo lineal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548640" y="1783080"/>
            <a:ext cx="11064240" cy="3977639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A5D6A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 descr="fig5_coef_ol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1380" y="1947672"/>
            <a:ext cx="7598760" cy="3648455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548640" y="5897880"/>
            <a:ext cx="11064240" cy="68580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A5D6A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777240" y="5989320"/>
            <a:ext cx="1060704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Coeficientes estandarizados del modelo OLS: cuantifican en US$ el efecto marginal de cada variable, aportando un modelo de reporte interpretable para el negocio.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F06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F06292"/>
                </a:solidFill>
                <a:latin typeface="Calibri"/>
              </a:rPr>
              <a:t>HONESTIDAD METODOLÓGICA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Backtest temporal: explicar ≠ pronosticar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548640" y="1783080"/>
            <a:ext cx="5394960" cy="44805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77240" y="2011680"/>
            <a:ext cx="4937760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1000"/>
              </a:spcAft>
            </a:pPr>
            <a:r>
              <a:rPr sz="1600" b="1" i="0">
                <a:solidFill>
                  <a:srgbClr val="4FC3F7"/>
                </a:solidFill>
                <a:latin typeface="Calibri"/>
              </a:rPr>
              <a:t>Partición aleatoria</a:t>
            </a:r>
            <a:r>
              <a:rPr sz="1400">
                <a:solidFill>
                  <a:srgbClr val="C8C8D8"/>
                </a:solidFill>
              </a:rPr>
              <a:t>•  Mezcla los meses: cada mes de prueba tiene vecinos en el entrenamiento.</a:t>
            </a:r>
          </a:p>
          <a:p>
            <a:pPr>
              <a:spcAft>
                <a:spcPts val="1000"/>
              </a:spcAft>
            </a:pPr>
            <a:r>
              <a:rPr sz="1400">
                <a:solidFill>
                  <a:srgbClr val="C8C8D8"/>
                </a:solidFill>
              </a:rPr>
              <a:t>•  R² ≈ 0.92, pero con autocorrelación 0.906 gran parte es interpolación.</a:t>
            </a:r>
          </a:p>
          <a:p>
            <a:pPr>
              <a:spcAft>
                <a:spcPts val="1000"/>
              </a:spcAft>
            </a:pPr>
            <a:r>
              <a:rPr sz="1400">
                <a:solidFill>
                  <a:srgbClr val="C8C8D8"/>
                </a:solidFill>
              </a:rPr>
              <a:t>•  Responde: ¿cuánto EXPLICAN las variables macro? (capacidad explicativa)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17920" y="1783080"/>
            <a:ext cx="5394960" cy="448056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0629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6446520" y="2011680"/>
            <a:ext cx="4937760" cy="40233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900"/>
              </a:spcAft>
            </a:pPr>
            <a:r>
              <a:rPr sz="1600" b="1" i="0">
                <a:solidFill>
                  <a:srgbClr val="F06292"/>
                </a:solidFill>
                <a:latin typeface="Calibri"/>
              </a:rPr>
              <a:t>Backtest cronológico</a:t>
            </a:r>
            <a:r>
              <a:rPr sz="1400">
                <a:solidFill>
                  <a:srgbClr val="C8C8D8"/>
                </a:solidFill>
              </a:rPr>
              <a:t>•  Entrena con el 80 % anterior, evalúa el 20 % final SIN mezclar el orden.</a:t>
            </a:r>
          </a:p>
          <a:p>
            <a:pPr>
              <a:spcAft>
                <a:spcPts val="900"/>
              </a:spcAft>
            </a:pPr>
            <a:r>
              <a:rPr sz="1400">
                <a:solidFill>
                  <a:srgbClr val="C8C8D8"/>
                </a:solidFill>
              </a:rPr>
              <a:t>•  El MAPE sube al rango 14-21 %; apenas supera al baseline ingenuo (12.8 %).</a:t>
            </a:r>
          </a:p>
          <a:p>
            <a:pPr>
              <a:spcAft>
                <a:spcPts val="900"/>
              </a:spcAft>
            </a:pPr>
            <a:r>
              <a:rPr sz="1400">
                <a:solidFill>
                  <a:srgbClr val="C8C8D8"/>
                </a:solidFill>
              </a:rPr>
              <a:t>•  Responde: ¿cuánto ACIERTA hacia el futuro? (capacidad de pronóstico).</a:t>
            </a:r>
          </a:p>
          <a:p>
            <a:pPr>
              <a:spcAft>
                <a:spcPts val="900"/>
              </a:spcAft>
            </a:pPr>
            <a:r>
              <a:rPr sz="1400">
                <a:solidFill>
                  <a:srgbClr val="C8C8D8"/>
                </a:solidFill>
              </a:rPr>
              <a:t>•  Lectura: las variables contemporáneas explican el nivel pero no anticipan el cambio.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F9E2A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F9E2AF"/>
                </a:solidFill>
                <a:latin typeface="Calibri"/>
              </a:rPr>
              <a:t>ROBUSTEZ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Análisis por regímenes económicos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548640" y="1828800"/>
            <a:ext cx="3611880" cy="210312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2011680"/>
            <a:ext cx="329184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1" i="0">
                <a:solidFill>
                  <a:srgbClr val="4FC3F7"/>
                </a:solidFill>
                <a:latin typeface="Calibri"/>
              </a:rPr>
              <a:t>Pre-COVID</a:t>
            </a:r>
          </a:p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2005–2019 · 180 meses</a:t>
            </a:r>
          </a:p>
          <a:p>
            <a:pPr algn="l"/>
            <a:r>
              <a:rPr sz="1500" b="1" i="0">
                <a:solidFill>
                  <a:srgbClr val="FFFFFF"/>
                </a:solidFill>
                <a:latin typeface="Calibri"/>
              </a:rPr>
              <a:t>US$ 242 M</a:t>
            </a:r>
          </a:p>
          <a:p>
            <a:pPr algn="l"/>
            <a:r>
              <a:rPr sz="1200" b="0" i="1">
                <a:solidFill>
                  <a:srgbClr val="C8C8D8"/>
                </a:solidFill>
                <a:latin typeface="Calibri"/>
              </a:rPr>
              <a:t>Tendencia estable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251960" y="1828800"/>
            <a:ext cx="3611880" cy="210312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0629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4434840" y="2011680"/>
            <a:ext cx="329184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1" i="0">
                <a:solidFill>
                  <a:srgbClr val="F06292"/>
                </a:solidFill>
                <a:latin typeface="Calibri"/>
              </a:rPr>
              <a:t>Pandemia</a:t>
            </a:r>
          </a:p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2020–2021 · 24 meses</a:t>
            </a:r>
          </a:p>
          <a:p>
            <a:pPr algn="l"/>
            <a:r>
              <a:rPr sz="1500" b="1" i="0">
                <a:solidFill>
                  <a:srgbClr val="FFFFFF"/>
                </a:solidFill>
                <a:latin typeface="Calibri"/>
              </a:rPr>
              <a:t>US$ 389 M (+61%)</a:t>
            </a:r>
          </a:p>
          <a:p>
            <a:pPr algn="l"/>
            <a:r>
              <a:rPr sz="1200" b="0" i="1">
                <a:solidFill>
                  <a:srgbClr val="C8C8D8"/>
                </a:solidFill>
                <a:latin typeface="Calibri"/>
              </a:rPr>
              <a:t>Depreciación del sol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955280" y="1828800"/>
            <a:ext cx="3611880" cy="210312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9E2A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138160" y="2011680"/>
            <a:ext cx="329184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1" i="0">
                <a:solidFill>
                  <a:srgbClr val="F9E2AF"/>
                </a:solidFill>
                <a:latin typeface="Calibri"/>
              </a:rPr>
              <a:t>Guerra Ucrania</a:t>
            </a:r>
          </a:p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2022–2026 · 54 meses</a:t>
            </a:r>
          </a:p>
          <a:p>
            <a:pPr algn="l"/>
            <a:r>
              <a:rPr sz="1500" b="1" i="0">
                <a:solidFill>
                  <a:srgbClr val="FFFFFF"/>
                </a:solidFill>
                <a:latin typeface="Calibri"/>
              </a:rPr>
              <a:t>US$ 468 M</a:t>
            </a:r>
          </a:p>
          <a:p>
            <a:pPr algn="l"/>
            <a:r>
              <a:rPr sz="1200" b="0" i="1">
                <a:solidFill>
                  <a:srgbClr val="C8C8D8"/>
                </a:solidFill>
                <a:latin typeface="Calibri"/>
              </a:rPr>
              <a:t>Trigo y aceite disparados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548640" y="4160520"/>
            <a:ext cx="11064240" cy="214884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BB86F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TextBox 13"/>
          <p:cNvSpPr txBox="1"/>
          <p:nvPr/>
        </p:nvSpPr>
        <p:spPr>
          <a:xfrm>
            <a:off x="777240" y="4343400"/>
            <a:ext cx="1060704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spcAft>
                <a:spcPts val="800"/>
              </a:spcAft>
            </a:pPr>
            <a:r>
              <a:rPr sz="1500" b="1" i="0">
                <a:solidFill>
                  <a:srgbClr val="BB86FC"/>
                </a:solidFill>
                <a:latin typeface="Calibri"/>
              </a:rPr>
              <a:t>Hallazgos</a:t>
            </a:r>
            <a:r>
              <a:rPr sz="1300">
                <a:solidFill>
                  <a:srgbClr val="C8C8D8"/>
                </a:solidFill>
              </a:rPr>
              <a:t>•  COVID NO redujo las importaciones, las aumentó (+61%): son bienes de primera necesidad.</a:t>
            </a:r>
          </a:p>
          <a:p>
            <a:pPr>
              <a:spcAft>
                <a:spcPts val="800"/>
              </a:spcAft>
            </a:pPr>
            <a:r>
              <a:rPr sz="1300">
                <a:solidFill>
                  <a:srgbClr val="C8C8D8"/>
                </a:solidFill>
              </a:rPr>
              <a:t>•  Los modelos lineales resisten mejor el cambio de régimen (MAPE 8-9%) que los ensambles (17-20%), que memorizan rangos y extrapolan mal.</a:t>
            </a:r>
          </a:p>
          <a:p>
            <a:pPr>
              <a:spcAft>
                <a:spcPts val="800"/>
              </a:spcAft>
            </a:pPr>
            <a:r>
              <a:rPr sz="1300">
                <a:solidFill>
                  <a:srgbClr val="C8C8D8"/>
                </a:solidFill>
              </a:rPr>
              <a:t>•  Incorporar un régimen mejora la predicción del siguiente: el MAPE baja de 31.8% a 12.7%. El límite no es la técnica, es la representatividad del entrenamiento → reentrenamiento periódico.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B86F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BB86FC"/>
                </a:solidFill>
                <a:latin typeface="Calibri"/>
              </a:rPr>
              <a:t>MÁS ALLÁ DE PREDECIR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Métodos no supervisados y probabilísticos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548640" y="1828800"/>
            <a:ext cx="3611880" cy="420624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31520" y="2057400"/>
            <a:ext cx="3291840" cy="3840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1" i="0">
                <a:solidFill>
                  <a:srgbClr val="4FC3F7"/>
                </a:solidFill>
                <a:latin typeface="Calibri"/>
              </a:rPr>
              <a:t>K-Means</a:t>
            </a:r>
          </a:p>
          <a:p>
            <a:pPr algn="l"/>
            <a:r>
              <a:rPr sz="1300" b="1" i="0">
                <a:solidFill>
                  <a:srgbClr val="FFFFFF"/>
                </a:solidFill>
                <a:latin typeface="Calibri"/>
              </a:rPr>
              <a:t>Clustering</a:t>
            </a:r>
          </a:p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Agrupa los meses por similitud macroeconómica SIN mirar el objetivo. K óptimo por consenso de 3 criterios: codo, silueta y gap statistic. Identifica regímenes económicos.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4251960" y="1828800"/>
            <a:ext cx="3611880" cy="420624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A5D6A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4434840" y="2057400"/>
            <a:ext cx="3291840" cy="3840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1" i="0">
                <a:solidFill>
                  <a:srgbClr val="A5D6A7"/>
                </a:solidFill>
                <a:latin typeface="Calibri"/>
              </a:rPr>
              <a:t>Red bayesiana</a:t>
            </a:r>
          </a:p>
          <a:p>
            <a:pPr algn="l"/>
            <a:r>
              <a:rPr sz="1300" b="1" i="0">
                <a:solidFill>
                  <a:srgbClr val="FFFFFF"/>
                </a:solidFill>
                <a:latin typeface="Calibri"/>
              </a:rPr>
              <a:t>Grafo probabilístico</a:t>
            </a:r>
          </a:p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Aprende dependencias con Hill Climb (BIC/K2). La 'manta de Markov' del objetivo indica las variables mínimas a vigilar. Permite consultas probabilísticas.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7955280" y="1828800"/>
            <a:ext cx="3611880" cy="420624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9E2A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8138160" y="2057400"/>
            <a:ext cx="3291840" cy="38404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700" b="1" i="0">
                <a:solidFill>
                  <a:srgbClr val="F9E2AF"/>
                </a:solidFill>
                <a:latin typeface="Calibri"/>
              </a:rPr>
              <a:t>Algoritmo genético</a:t>
            </a:r>
          </a:p>
          <a:p>
            <a:pPr algn="l"/>
            <a:r>
              <a:rPr sz="1300" b="1" i="0">
                <a:solidFill>
                  <a:srgbClr val="FFFFFF"/>
                </a:solidFill>
                <a:latin typeface="Calibri"/>
              </a:rPr>
              <a:t>Selección de variables</a:t>
            </a:r>
          </a:p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Evoluciona máscaras binarias por selección, cruce, mutación y elitismo. La aptitud es el R² en validación cruzada. Responde si el modelo puede simplificarse.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A5D6A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A5D6A7"/>
                </a:solidFill>
                <a:latin typeface="Calibri"/>
              </a:rPr>
              <a:t>CLASIFICACIÓN AUXILIAR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Balanceo de clases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40080" y="178308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0" i="0">
                <a:solidFill>
                  <a:srgbClr val="C8C8D8"/>
                </a:solidFill>
                <a:latin typeface="Calibri"/>
              </a:rPr>
              <a:t>Se discretiza el objetivo en 3 niveles (bajo/medio/alto). Con cortes equidistantes las clases quedan desbalanceadas, escenario ideal para probar técnicas de balanceo.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548640" y="2834640"/>
            <a:ext cx="2697480" cy="155448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2E2E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713232" y="3017520"/>
            <a:ext cx="2377440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50" b="1" i="0">
                <a:solidFill>
                  <a:srgbClr val="C8C8D8"/>
                </a:solidFill>
                <a:latin typeface="Calibri"/>
              </a:rPr>
              <a:t>Sin balanceo</a:t>
            </a:r>
          </a:p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Línea base de referencia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337560" y="2834640"/>
            <a:ext cx="2697480" cy="155448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4FC3F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3502152" y="3017520"/>
            <a:ext cx="2377440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50" b="1" i="0">
                <a:solidFill>
                  <a:srgbClr val="4FC3F7"/>
                </a:solidFill>
                <a:latin typeface="Calibri"/>
              </a:rPr>
              <a:t>RandomOverSampler</a:t>
            </a:r>
          </a:p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Replica ejemplos de minorías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126480" y="2834640"/>
            <a:ext cx="2697480" cy="155448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A5D6A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291072" y="3017520"/>
            <a:ext cx="2377440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50" b="1" i="0">
                <a:solidFill>
                  <a:srgbClr val="A5D6A7"/>
                </a:solidFill>
                <a:latin typeface="Calibri"/>
              </a:rPr>
              <a:t>SMOTE</a:t>
            </a:r>
          </a:p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Genera ejemplos sintéticos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915400" y="2834640"/>
            <a:ext cx="2697480" cy="155448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9E2AF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9079992" y="3017520"/>
            <a:ext cx="2377440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50" b="1" i="0">
                <a:solidFill>
                  <a:srgbClr val="F9E2AF"/>
                </a:solidFill>
                <a:latin typeface="Calibri"/>
              </a:rPr>
              <a:t>RandomUnderSampler</a:t>
            </a:r>
          </a:p>
          <a:p>
            <a:pPr algn="l"/>
            <a:r>
              <a:rPr sz="1200" b="0" i="0">
                <a:solidFill>
                  <a:srgbClr val="C8C8D8"/>
                </a:solidFill>
                <a:latin typeface="Calibri"/>
              </a:rPr>
              <a:t>Reduce la clase mayoritaria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548640" y="4663440"/>
            <a:ext cx="11064240" cy="155448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F0629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TextBox 16"/>
          <p:cNvSpPr txBox="1"/>
          <p:nvPr/>
        </p:nvSpPr>
        <p:spPr>
          <a:xfrm>
            <a:off x="777240" y="4846320"/>
            <a:ext cx="10607040" cy="1280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400" b="1" i="0">
                <a:solidFill>
                  <a:srgbClr val="F06292"/>
                </a:solidFill>
                <a:latin typeface="Calibri"/>
              </a:rPr>
              <a:t>Regla que no se negocia</a:t>
            </a:r>
          </a:p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El balanceo se aplica SOLO dentro del entrenamiento, mediante un Pipeline de imbalanced-learn. Aplicarlo antes de particionar filtraría ejemplos sintéticos hacia la prueba e inflaría las métricas. Se mide con balanced accuracy y F1 macro, que dan el mismo peso a las 3 clases.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4FC3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4FC3F7"/>
                </a:solidFill>
                <a:latin typeface="Calibri"/>
              </a:rPr>
              <a:t>CIERRE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Conclusiones estratégicas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640080" y="1783080"/>
            <a:ext cx="5486400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sz="1400">
                <a:solidFill>
                  <a:srgbClr val="C8C8D8"/>
                </a:solidFill>
              </a:rPr>
              <a:t>•  Una sola fuente, un solo resultado: el contrato de calidad elimina ambigüedad y resultados paralelos.</a:t>
            </a:r>
          </a:p>
          <a:p>
            <a:pPr>
              <a:spcAft>
                <a:spcPts val="1200"/>
              </a:spcAft>
            </a:pPr>
            <a:r>
              <a:rPr sz="1400">
                <a:solidFill>
                  <a:srgbClr val="C8C8D8"/>
                </a:solidFill>
              </a:rPr>
              <a:t>•  La relación es mayormente lineal → la regresión sirve como modelo de reporte con coeficientes en US$.</a:t>
            </a:r>
          </a:p>
          <a:p>
            <a:pPr>
              <a:spcAft>
                <a:spcPts val="1200"/>
              </a:spcAft>
            </a:pPr>
            <a:r>
              <a:rPr sz="1400">
                <a:solidFill>
                  <a:srgbClr val="C8C8D8"/>
                </a:solidFill>
              </a:rPr>
              <a:t>•  El escalado del objetivo rescató a SVR y MLP: revisar el preprocesamiento antes de descartar una técnica.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309360" y="1783080"/>
            <a:ext cx="5486400" cy="4572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sz="1400">
                <a:solidFill>
                  <a:srgbClr val="C8C8D8"/>
                </a:solidFill>
              </a:rPr>
              <a:t>•  El pronóstico real (backtest) es más duro que la explicación: se necesitan rezagos del objetivo y reentrenamiento periódico.</a:t>
            </a:r>
          </a:p>
          <a:p>
            <a:pPr>
              <a:spcAft>
                <a:spcPts val="1200"/>
              </a:spcAft>
            </a:pPr>
            <a:r>
              <a:rPr sz="1400">
                <a:solidFill>
                  <a:srgbClr val="C8C8D8"/>
                </a:solidFill>
              </a:rPr>
              <a:t>•  El reentrenamiento periódico mantiene el error en 10-13% incluso en shocks.</a:t>
            </a:r>
          </a:p>
          <a:p>
            <a:pPr>
              <a:spcAft>
                <a:spcPts val="1200"/>
              </a:spcAft>
            </a:pPr>
            <a:r>
              <a:rPr sz="1400">
                <a:solidFill>
                  <a:srgbClr val="C8C8D8"/>
                </a:solidFill>
              </a:rPr>
              <a:t>•  Los métodos no supervisados/probabilísticos aportan lectura e interpretación, no compiten con la regresión.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BB86F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502920" y="320040"/>
            <a:ext cx="112471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200" b="1" i="0">
                <a:solidFill>
                  <a:srgbClr val="BB86FC"/>
                </a:solidFill>
                <a:latin typeface="Calibri"/>
              </a:rPr>
              <a:t>GRÁFICO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02920" y="658368"/>
            <a:ext cx="1124712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3000" b="1" i="0">
                <a:solidFill>
                  <a:srgbClr val="E0E0E0"/>
                </a:solidFill>
                <a:latin typeface="Calibri"/>
              </a:rPr>
              <a:t>Comparación con la literatura técnica</a:t>
            </a:r>
          </a:p>
        </p:txBody>
      </p:sp>
      <p:sp>
        <p:nvSpPr>
          <p:cNvPr id="6" name="Rectangle 5"/>
          <p:cNvSpPr/>
          <p:nvPr/>
        </p:nvSpPr>
        <p:spPr>
          <a:xfrm>
            <a:off x="548640" y="1554480"/>
            <a:ext cx="11064240" cy="19050"/>
          </a:xfrm>
          <a:prstGeom prst="rect">
            <a:avLst/>
          </a:prstGeom>
          <a:solidFill>
            <a:srgbClr val="2E2E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Rounded Rectangle 6"/>
          <p:cNvSpPr/>
          <p:nvPr/>
        </p:nvSpPr>
        <p:spPr>
          <a:xfrm>
            <a:off x="548640" y="1783080"/>
            <a:ext cx="11064240" cy="3977639"/>
          </a:xfrm>
          <a:prstGeom prst="roundRect">
            <a:avLst/>
          </a:prstGeom>
          <a:solidFill>
            <a:srgbClr val="FFFFFF"/>
          </a:solidFill>
          <a:ln w="12700">
            <a:solidFill>
              <a:srgbClr val="BB86F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8" name="Picture 7" descr="fig9_literatur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7433" y="1947672"/>
            <a:ext cx="7026654" cy="3648455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548640" y="5897880"/>
            <a:ext cx="11064240" cy="685800"/>
          </a:xfrm>
          <a:prstGeom prst="roundRect">
            <a:avLst/>
          </a:prstGeom>
          <a:solidFill>
            <a:srgbClr val="1A1A2E"/>
          </a:solidFill>
          <a:ln w="12700">
            <a:solidFill>
              <a:srgbClr val="BB86FC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777240" y="5989320"/>
            <a:ext cx="10607040" cy="548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300" b="0" i="0">
                <a:solidFill>
                  <a:srgbClr val="C8C8D8"/>
                </a:solidFill>
                <a:latin typeface="Calibri"/>
              </a:rPr>
              <a:t>El R² ≈ 0,92 de este estudio se ubica en el extremo superior del rango reportado por trabajos con ensambles y árboles, con la ventaja de una validación sin fuga de información.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F0F1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0" y="0"/>
            <a:ext cx="12191695" cy="109728"/>
          </a:xfrm>
          <a:prstGeom prst="rect">
            <a:avLst/>
          </a:prstGeom>
          <a:solidFill>
            <a:srgbClr val="4FC3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Rectangle 3"/>
          <p:cNvSpPr/>
          <p:nvPr/>
        </p:nvSpPr>
        <p:spPr>
          <a:xfrm>
            <a:off x="0" y="6748272"/>
            <a:ext cx="12191695" cy="109728"/>
          </a:xfrm>
          <a:prstGeom prst="rect">
            <a:avLst/>
          </a:prstGeom>
          <a:solidFill>
            <a:srgbClr val="F0629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0" y="2468880"/>
            <a:ext cx="12191695" cy="10972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4800" b="1" i="0">
                <a:solidFill>
                  <a:srgbClr val="E0E0E0"/>
                </a:solidFill>
                <a:latin typeface="Calibri"/>
              </a:rPr>
              <a:t>Gracias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3657600"/>
            <a:ext cx="12191695" cy="7315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sz="1800" b="0" i="0">
                <a:solidFill>
                  <a:srgbClr val="4FC3F7"/>
                </a:solidFill>
                <a:latin typeface="Calibri"/>
              </a:rPr>
              <a:t>Predicción de la Importación de Alimentos Básicos en el Perú</a:t>
            </a:r>
          </a:p>
          <a:p>
            <a:pPr algn="ctr"/>
            <a:r>
              <a:rPr sz="1600" b="0" i="1">
                <a:solidFill>
                  <a:srgbClr val="F9E2AF"/>
                </a:solidFill>
                <a:latin typeface="Calibri"/>
              </a:rPr>
              <a:t>¿Preguntas?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2304</Words>
  <Application>Microsoft Office PowerPoint</Application>
  <PresentationFormat>Panorámica</PresentationFormat>
  <Paragraphs>255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Calibri</vt:lpstr>
      <vt:lpstr>Consolas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/>
  <dc:creator/>
  <cp:keywords/>
  <dc:description>generated using python-pptx</dc:description>
  <cp:lastModifiedBy>GAMER ROKY</cp:lastModifiedBy>
  <cp:revision>2</cp:revision>
  <dcterms:created xsi:type="dcterms:W3CDTF">2013-01-27T09:14:16Z</dcterms:created>
  <dcterms:modified xsi:type="dcterms:W3CDTF">2026-08-09T03:45:45Z</dcterms:modified>
  <cp:category/>
</cp:coreProperties>
</file>