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58" r:id="rId5"/>
    <p:sldId id="259" r:id="rId6"/>
    <p:sldId id="275" r:id="rId7"/>
    <p:sldId id="261" r:id="rId8"/>
    <p:sldId id="272" r:id="rId9"/>
    <p:sldId id="273" r:id="rId10"/>
    <p:sldId id="276" r:id="rId11"/>
    <p:sldId id="262" r:id="rId12"/>
    <p:sldId id="277" r:id="rId13"/>
    <p:sldId id="260" r:id="rId14"/>
    <p:sldId id="263" r:id="rId15"/>
    <p:sldId id="270" r:id="rId16"/>
    <p:sldId id="271" r:id="rId17"/>
    <p:sldId id="264" r:id="rId18"/>
    <p:sldId id="265" r:id="rId19"/>
    <p:sldId id="266" r:id="rId20"/>
    <p:sldId id="278" r:id="rId21"/>
    <p:sldId id="268" r:id="rId22"/>
    <p:sldId id="280" r:id="rId23"/>
    <p:sldId id="281" r:id="rId24"/>
    <p:sldId id="279" r:id="rId25"/>
    <p:sldId id="269" r:id="rId26"/>
    <p:sldId id="282" r:id="rId27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082"/>
    <p:restoredTop sz="94674"/>
  </p:normalViewPr>
  <p:slideViewPr>
    <p:cSldViewPr snapToGrid="0">
      <p:cViewPr varScale="1">
        <p:scale>
          <a:sx n="124" d="100"/>
          <a:sy n="124" d="100"/>
        </p:scale>
        <p:origin x="124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18B768-6A59-421E-A96D-28251705A1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4ECDCA5-73B2-41A5-80B1-D9FF62E261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B00EB7-5DB7-4CD4-B6D7-A1CABA93C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631B4C-7DC2-4A92-9440-8A70C6DC5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8ECF5F-A367-486F-9E77-59F8CF903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101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8EF0B6-7BE0-4BD9-BFDA-E88D59279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0EC75E-CA75-42D4-99E8-2DC0AF3DE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FC981E-E68C-438D-B221-FAEA0EC71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D020CC-B3CB-44D4-917C-FB4FAF417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275A4F-AE2E-412E-AC66-22576937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56486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B09A15-A394-46D0-A2F2-F7EC73E6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AAC3355-412D-42C7-AFD4-EBB8828FE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550613-8A1B-4978-A5DA-E4010FED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AEC0465-87C5-4931-B8ED-1D36BF72C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87F6A4-2AAB-40F2-A3E9-0280ACCDB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924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9EBF3B-CBD6-431B-B37A-2B65E726D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2D76FF-3D27-4172-B1ED-A48DAB888A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58C92D0-6D67-4F36-8C2C-2901EFA9D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122A71-EE80-4FDC-ACB9-ECF247E35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997BDB-94EB-4097-A6AA-CB30ADA4E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334A2C0-EE24-4BB9-9DF0-F1CC1278B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84534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F203AA-3B7E-4A0D-97F1-3314052C9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57817B-8C85-4FD9-A254-9F47D173F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6D711A-50C3-48D5-A795-886F97560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FD8FC29-FA84-476D-9C7C-55AF0D8076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48625CC-B703-422B-8CE2-E06DDA40FA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D7BE4DA-EE2E-46E6-BA3D-998B84230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C503806-D8C0-4C89-B056-CACF45220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5D3E71-1E27-4A89-B889-7386510BE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54190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55F42C-BF1C-4591-9173-9F0BFB9CD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E4E7EA3-E3B1-4EDE-958A-83950ABCA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B028D18-A74A-4B70-84BD-444560858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16EB9E9-24E0-41EE-AE4B-C7650A8F9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1430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3FE7901-A88E-4F4F-85E5-C826F778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CE7379E-5CC1-466C-AB34-63C2B9077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2C2A281-6EE7-4910-B1E9-3E8ED937E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602403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195856-4C8F-4F61-89B9-41FBC3B1C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D77DC6-1EC8-4036-95AD-E7C07674E4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41FE2B9-83F5-497F-8FB1-D162A4EE89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9980770-0159-432A-B29D-05C736354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581D1E-DE3B-4DB5-ACD9-401F77B3C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CC4CE1-9C4E-46FC-A538-0CB9CF678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45467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FC35BC-F291-4407-BB33-50EE09817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A4E7640-14B2-4441-BBD3-10D6878A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F1AEB0-0A6E-4907-B24D-4595386C8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2EBA416-E4F2-443F-A375-3D59F8687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321DFC-3B38-4490-91C2-2DD73858D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670CC-8104-40E6-8B04-2D6C3C2CF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03098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DD0ADD-89D3-49D4-99E8-02221D3C8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91EF01C-A05A-4739-8017-72EB877567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62502F-421D-480A-B15B-0A5EC5BE3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29797D-4F58-4B31-B2D1-39E726358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6847E3-C2B8-4A63-B456-0721F6B57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167598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822DEA2-05A9-457E-9F25-5FBACC27DA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2D8FB33-BAEF-4F5B-8530-77A68DF93C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9C2326-D44D-4B4A-AC12-E59643D63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C57A73-72ED-44B7-BCC6-27B0899B3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E2C254-5F7A-4C3E-8631-2F19DD4A4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889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73FA9C-274A-4124-8ED9-0B6E0F50C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A052BA7-71AD-496E-9EBF-9D4DBBB1E0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ED91D2-FC78-4B4D-9EF5-D1FEC8728D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3BD94-08FF-4D11-8A9F-6EE186E41470}" type="datetimeFigureOut">
              <a:rPr lang="es-PE" smtClean="0"/>
              <a:t>17/08/26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2EA436-DFF4-40B0-B5F3-AC4340307C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6FD509-100D-4615-93D0-D824AEFDA0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207DB-9EDE-4627-865F-BBC67B128CF5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159647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0047A1-33CA-4C7D-9729-BE1258657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7126" y="655638"/>
            <a:ext cx="7889656" cy="1473081"/>
          </a:xfrm>
        </p:spPr>
        <p:txBody>
          <a:bodyPr>
            <a:noAutofit/>
          </a:bodyPr>
          <a:lstStyle/>
          <a:p>
            <a:r>
              <a:rPr sz="4400" dirty="0" err="1"/>
              <a:t>Agente</a:t>
            </a:r>
            <a:r>
              <a:rPr sz="4400" dirty="0"/>
              <a:t> text-to-SQL </a:t>
            </a:r>
            <a:r>
              <a:rPr sz="4400" dirty="0" err="1"/>
              <a:t>en</a:t>
            </a:r>
            <a:r>
              <a:rPr sz="4400" dirty="0"/>
              <a:t> </a:t>
            </a:r>
            <a:r>
              <a:rPr sz="4400" dirty="0" err="1"/>
              <a:t>español</a:t>
            </a:r>
            <a:r>
              <a:rPr sz="4400" dirty="0"/>
              <a:t> </a:t>
            </a:r>
            <a:r>
              <a:rPr sz="4400" dirty="0" err="1"/>
              <a:t>sobre</a:t>
            </a:r>
            <a:r>
              <a:rPr sz="4400" dirty="0"/>
              <a:t> </a:t>
            </a:r>
            <a:r>
              <a:rPr sz="4400" dirty="0" err="1"/>
              <a:t>datos</a:t>
            </a:r>
            <a:r>
              <a:rPr sz="4400" dirty="0"/>
              <a:t> </a:t>
            </a:r>
            <a:r>
              <a:rPr sz="4400" dirty="0" err="1"/>
              <a:t>contables</a:t>
            </a:r>
            <a:r>
              <a:rPr sz="4400" dirty="0"/>
              <a:t> SUNAT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9ADBC8F-9BC5-4623-BEEA-42F368C36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10048" y="3762375"/>
            <a:ext cx="6467475" cy="1655762"/>
          </a:xfrm>
        </p:spPr>
        <p:txBody>
          <a:bodyPr>
            <a:normAutofit/>
          </a:bodyPr>
          <a:lstStyle/>
          <a:p>
            <a:r>
              <a:rPr dirty="0" err="1"/>
              <a:t>Integrantes</a:t>
            </a:r>
            <a:r>
              <a:rPr dirty="0"/>
              <a:t>:</a:t>
            </a:r>
            <a:endParaRPr sz="1800" b="0" dirty="0">
              <a:solidFill>
                <a:srgbClr val="212121"/>
              </a:solidFill>
            </a:endParaRPr>
          </a:p>
          <a:p>
            <a:r>
              <a:rPr sz="1400" b="1" dirty="0" err="1">
                <a:solidFill>
                  <a:srgbClr val="212121"/>
                </a:solidFill>
              </a:rPr>
              <a:t>Omar Parihuana Travezaño</a:t>
            </a:r>
          </a:p>
          <a:p>
            <a:r>
              <a:rPr sz="1400" b="1" dirty="0">
                <a:solidFill>
                  <a:srgbClr val="212121"/>
                </a:solidFill>
              </a:rPr>
              <a:t>Willy Miguel Herrera</a:t>
            </a:r>
          </a:p>
          <a:p>
            <a:r>
              <a:rPr sz="1400" b="1" dirty="0">
                <a:solidFill>
                  <a:srgbClr val="212121"/>
                </a:solidFill>
              </a:rPr>
              <a:t>Wilber Torres Cristobal</a:t>
            </a:r>
          </a:p>
        </p:txBody>
      </p:sp>
      <p:pic>
        <p:nvPicPr>
          <p:cNvPr id="4" name="Picture 2" descr="Uni-logo transparente granate.png">
            <a:extLst>
              <a:ext uri="{FF2B5EF4-FFF2-40B4-BE49-F238E27FC236}">
                <a16:creationId xmlns:a16="http://schemas.microsoft.com/office/drawing/2014/main" id="{D3BB182D-47C5-4A0A-998C-721079995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53" y="1332706"/>
            <a:ext cx="3113173" cy="391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4A94D28-F149-49CF-B436-9469BDECF2D7}"/>
              </a:ext>
            </a:extLst>
          </p:cNvPr>
          <p:cNvSpPr txBox="1"/>
          <p:nvPr/>
        </p:nvSpPr>
        <p:spPr>
          <a:xfrm>
            <a:off x="4210048" y="3280589"/>
            <a:ext cx="6766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500" dirty="0">
                <a:solidFill>
                  <a:srgbClr val="5F6368"/>
                </a:solidFill>
              </a:rPr>
              <a:t>Curso: Procesamiento de Lenguaje Natural · Maestría</a:t>
            </a:r>
            <a:endParaRPr lang="es-PE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206240" y="2148840"/>
            <a:ext cx="6766560" cy="10058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0">
                <a:solidFill>
                  <a:srgbClr val="5F6368"/>
                </a:solidFill>
              </a:rPr>
              <a:t>Recuperación aumentada sobre los valores, el catálogo y el plan contable:</a:t>
            </a:r>
          </a:p>
          <a:p>
            <a:pPr algn="l"/>
            <a:r>
              <a:rPr sz="1500" b="0">
                <a:solidFill>
                  <a:srgbClr val="5F6368"/>
                </a:solidFill>
              </a:rPr>
              <a:t>diseño, evaluación y ablaciones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6240" y="5532120"/>
            <a:ext cx="6766560" cy="8229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00" b="0">
                <a:solidFill>
                  <a:srgbClr val="5F6368"/>
                </a:solidFill>
              </a:rPr>
              <a:t>Caso de estudio: INVERSIONES DE ACUICULTURA S.A. · SIRE Compras y Ventas,</a:t>
            </a:r>
          </a:p>
          <a:p>
            <a:pPr algn="l"/>
            <a:r>
              <a:rPr sz="1100" b="0">
                <a:solidFill>
                  <a:srgbClr val="5F6368"/>
                </a:solidFill>
              </a:rPr>
              <a:t>PLE Libro Mayor, Libro Diario y Plan Contable · períodos 2023–2026</a:t>
            </a:r>
          </a:p>
        </p:txBody>
      </p:sp>
    </p:spTree>
    <p:extLst>
      <p:ext uri="{BB962C8B-B14F-4D97-AF65-F5344CB8AC3E}">
        <p14:creationId xmlns:p14="http://schemas.microsoft.com/office/powerpoint/2010/main" val="3779095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14F28A-7F94-45D4-AC13-834D89D94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Agenda</a:t>
            </a:r>
            <a:endParaRPr lang="es-PE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37E25C-C05A-4920-B4A4-9D31BBE1F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nsolas" panose="020B0609020204030204" pitchFamily="49" charset="0"/>
              <a:buChar char="⦁"/>
            </a:pPr>
            <a:r>
              <a:rPr lang="es-PE" sz="2400" dirty="0">
                <a:solidFill>
                  <a:srgbClr val="000000"/>
                </a:solidFill>
                <a:latin typeface="+mj-lt"/>
              </a:rPr>
              <a:t>Descripción del problema</a:t>
            </a:r>
          </a:p>
          <a:p>
            <a:pPr>
              <a:buFont typeface="Consolas" panose="020B0609020204030204" pitchFamily="49" charset="0"/>
              <a:buChar char="⦁"/>
            </a:pPr>
            <a:r>
              <a:rPr lang="es-PE" sz="2400" dirty="0">
                <a:solidFill>
                  <a:srgbClr val="000000"/>
                </a:solidFill>
                <a:latin typeface="+mj-lt"/>
              </a:rPr>
              <a:t>Descripción de los datos</a:t>
            </a:r>
          </a:p>
          <a:p>
            <a:pPr>
              <a:buFont typeface="Consolas" panose="020B0609020204030204" pitchFamily="49" charset="0"/>
              <a:buChar char="⦁"/>
            </a:pPr>
            <a:r>
              <a:rPr lang="es-PE" sz="2400" dirty="0">
                <a:solidFill>
                  <a:srgbClr val="000000"/>
                </a:solidFill>
                <a:latin typeface="+mj-lt"/>
              </a:rPr>
              <a:t>Tareas de preparación de los datos</a:t>
            </a:r>
          </a:p>
          <a:p>
            <a:pPr>
              <a:buFont typeface="Consolas" panose="020B0609020204030204" pitchFamily="49" charset="0"/>
              <a:buChar char="⦁"/>
            </a:pPr>
            <a:r>
              <a:rPr lang="es-PE" sz="2400" dirty="0">
                <a:solidFill>
                  <a:srgbClr val="000000"/>
                </a:solidFill>
                <a:latin typeface="+mj-lt"/>
              </a:rPr>
              <a:t>Solución planteada</a:t>
            </a:r>
          </a:p>
          <a:p>
            <a:pPr>
              <a:buFont typeface="Consolas" panose="020B0609020204030204" pitchFamily="49" charset="0"/>
              <a:buChar char="⦁"/>
            </a:pPr>
            <a:r>
              <a:rPr lang="en-US" sz="2400" dirty="0" err="1">
                <a:latin typeface="+mj-lt"/>
              </a:rPr>
              <a:t>Resultados</a:t>
            </a:r>
            <a:endParaRPr lang="es-PE" sz="2400" dirty="0">
              <a:solidFill>
                <a:srgbClr val="000000"/>
              </a:solidFill>
              <a:latin typeface="+mj-lt"/>
            </a:endParaRPr>
          </a:p>
          <a:p>
            <a:pPr>
              <a:buFont typeface="Consolas" panose="020B0609020204030204" pitchFamily="49" charset="0"/>
              <a:buChar char="⦁"/>
            </a:pPr>
            <a:r>
              <a:rPr lang="es-PE" sz="2400" dirty="0">
                <a:solidFill>
                  <a:srgbClr val="000000"/>
                </a:solidFill>
                <a:latin typeface="+mj-lt"/>
              </a:rPr>
              <a:t>Conclusiones</a:t>
            </a:r>
          </a:p>
        </p:txBody>
      </p:sp>
    </p:spTree>
    <p:extLst>
      <p:ext uri="{BB962C8B-B14F-4D97-AF65-F5344CB8AC3E}">
        <p14:creationId xmlns:p14="http://schemas.microsoft.com/office/powerpoint/2010/main" val="3454354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2960" y="2331720"/>
            <a:ext cx="109728" cy="182880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2103120"/>
            <a:ext cx="182880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4285F4"/>
                </a:solidFill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3017520"/>
            <a:ext cx="969264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600" b="1">
                <a:solidFill>
                  <a:srgbClr val="212121"/>
                </a:solidFill>
              </a:rPr>
              <a:t>Descripción del problema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0"/>
            <a:ext cx="8778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5F6368"/>
                </a:solidFill>
              </a:rPr>
              <a:t>Qué se pregunta el negocio, por qué hoy no puede preguntarlo y dónde está la dificultad de NLP.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Introducción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3444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212121"/>
                </a:solidFill>
              </a:rPr>
              <a:t>¿cuánto es el IGV a pagar de marzo?</a:t>
            </a:r>
          </a:p>
          <a:p>
            <a:r>
              <a:rPr sz="1700" b="1">
                <a:solidFill>
                  <a:srgbClr val="212121"/>
                </a:solidFill>
              </a:rPr>
              <a:t>¿A qué proveedores gasté más?</a:t>
            </a:r>
          </a:p>
          <a:p>
            <a:r>
              <a:rPr sz="1700" b="1">
                <a:solidFill>
                  <a:srgbClr val="212121"/>
                </a:solidFill>
              </a:rPr>
              <a:t>¿cuánto se gastó en mantenimiento?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96596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100" b="1">
                <a:solidFill>
                  <a:srgbClr val="4285F4"/>
                </a:solidFill>
              </a:rPr>
              <a:t>Preguntas de la operación contable, respondidas con el número correcto.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2286000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4285F4"/>
                </a:solidFill>
              </a:rPr>
              <a:t>Sin escribir SQL</a:t>
            </a:r>
          </a:p>
          <a:p>
            <a:r>
              <a:rPr sz="1200" b="0">
                <a:solidFill>
                  <a:srgbClr val="212121"/>
                </a:solidFill>
              </a:rPr>
              <a:t>El usuario no necesita saber consultar</a:t>
            </a:r>
          </a:p>
          <a:p>
            <a:r>
              <a:rPr sz="1200" b="0">
                <a:solidFill>
                  <a:srgbClr val="212121"/>
                </a:solidFill>
              </a:rPr>
              <a:t>ni conocer el plan de cuentas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2286000"/>
            <a:ext cx="82296" cy="12344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4358640" y="2286000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0097A7"/>
                </a:solidFill>
              </a:rPr>
              <a:t>Sin esperar al contador</a:t>
            </a:r>
          </a:p>
          <a:p>
            <a:r>
              <a:rPr sz="1200" b="0">
                <a:solidFill>
                  <a:srgbClr val="212121"/>
                </a:solidFill>
              </a:rPr>
              <a:t>La respuesta llega en ~19 segundos,</a:t>
            </a:r>
          </a:p>
          <a:p>
            <a:r>
              <a:rPr sz="1200" b="0">
                <a:solidFill>
                  <a:srgbClr val="212121"/>
                </a:solidFill>
              </a:rPr>
              <a:t>no en la cola de reportes a medida</a:t>
            </a:r>
          </a:p>
        </p:txBody>
      </p:sp>
      <p:sp>
        <p:nvSpPr>
          <p:cNvPr id="8" name="Rectangle 7"/>
          <p:cNvSpPr/>
          <p:nvPr/>
        </p:nvSpPr>
        <p:spPr>
          <a:xfrm>
            <a:off x="4358640" y="2286000"/>
            <a:ext cx="82296" cy="123444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8077200" y="2286000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1B7F4B"/>
                </a:solidFill>
              </a:rPr>
              <a:t>Con el número verificado</a:t>
            </a:r>
          </a:p>
          <a:p>
            <a:r>
              <a:rPr sz="1200" b="0">
                <a:solidFill>
                  <a:srgbClr val="212121"/>
                </a:solidFill>
              </a:rPr>
              <a:t>El SQL se valida antes de ejecutarse</a:t>
            </a:r>
          </a:p>
          <a:p>
            <a:r>
              <a:rPr sz="1200" b="0">
                <a:solidFill>
                  <a:srgbClr val="212121"/>
                </a:solidFill>
              </a:rPr>
              <a:t>y la precisión está medida, no supuesta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77200" y="2286000"/>
            <a:ext cx="82296" cy="123444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640080" y="3749039"/>
            <a:ext cx="2528316" cy="109728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1B7F4B"/>
                </a:solidFill>
              </a:rPr>
              <a:t>92 %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de acierto en 50 preguntas contables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24428" y="3749039"/>
            <a:ext cx="2528316" cy="109728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4285F4"/>
                </a:solidFill>
              </a:rPr>
              <a:t>12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tablas contables SUNAT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08776" y="3749039"/>
            <a:ext cx="2528316" cy="109728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4285F4"/>
                </a:solidFill>
              </a:rPr>
              <a:t>469.567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filas contables (2023–2026)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993124" y="3749039"/>
            <a:ext cx="2528316" cy="109728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0097A7"/>
                </a:solidFill>
              </a:rPr>
              <a:t>~19 s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por respuesta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525780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0">
                <a:solidFill>
                  <a:srgbClr val="212121"/>
                </a:solidFill>
              </a:rPr>
              <a:t>Tarea de NLP: semantic parsing (text-to-SQL) sobre un DOMINIO CERRADO — español con vocabulario contable peruano. Datos reales de una empresa pesquera declarados a SUNAT, 2023-2026.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Problemática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8016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 b="1">
                <a:solidFill>
                  <a:srgbClr val="B3261E"/>
                </a:solidFill>
              </a:rPr>
              <a:t>La información contable ya existe. Llegar a ella es el problema.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2011680"/>
            <a:ext cx="344424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B3261E"/>
                </a:solidFill>
              </a:rPr>
              <a:t>Volumen</a:t>
            </a:r>
          </a:p>
          <a:p>
            <a:r>
              <a:rPr sz="1200" b="0">
                <a:solidFill>
                  <a:srgbClr val="212121"/>
                </a:solidFill>
              </a:rPr>
              <a:t>Compras, ventas y libro mayor:</a:t>
            </a:r>
          </a:p>
          <a:p>
            <a:r>
              <a:rPr sz="1200" b="0">
                <a:solidFill>
                  <a:srgbClr val="212121"/>
                </a:solidFill>
              </a:rPr>
              <a:t>Son cientos de miles de movimientos al año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2011680"/>
            <a:ext cx="82296" cy="132588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4358640" y="2011680"/>
            <a:ext cx="344424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B3261E"/>
                </a:solidFill>
              </a:rPr>
              <a:t>Cuello de botella humano</a:t>
            </a:r>
          </a:p>
          <a:p>
            <a:r>
              <a:rPr sz="1200" b="0">
                <a:solidFill>
                  <a:srgbClr val="212121"/>
                </a:solidFill>
              </a:rPr>
              <a:t>Cada consulta depende del Contador/especialista y de reportes hechos a medida</a:t>
            </a:r>
          </a:p>
        </p:txBody>
      </p:sp>
      <p:sp>
        <p:nvSpPr>
          <p:cNvPr id="7" name="Rectangle 6"/>
          <p:cNvSpPr/>
          <p:nvPr/>
        </p:nvSpPr>
        <p:spPr>
          <a:xfrm>
            <a:off x="4358640" y="2011680"/>
            <a:ext cx="82296" cy="132588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077200" y="2011680"/>
            <a:ext cx="344424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 dirty="0">
                <a:solidFill>
                  <a:srgbClr val="B3261E"/>
                </a:solidFill>
              </a:rPr>
              <a:t>Barrera </a:t>
            </a:r>
            <a:r>
              <a:rPr sz="1500" b="1" dirty="0" err="1">
                <a:solidFill>
                  <a:srgbClr val="B3261E"/>
                </a:solidFill>
              </a:rPr>
              <a:t>técnica</a:t>
            </a:r>
            <a:endParaRPr sz="1500" b="1" dirty="0">
              <a:solidFill>
                <a:srgbClr val="B3261E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sz="1200" b="0" dirty="0">
                <a:solidFill>
                  <a:srgbClr val="212121"/>
                </a:solidFill>
              </a:rPr>
              <a:t>El no </a:t>
            </a:r>
            <a:r>
              <a:rPr sz="1200" b="0" dirty="0" err="1">
                <a:solidFill>
                  <a:srgbClr val="212121"/>
                </a:solidFill>
              </a:rPr>
              <a:t>especialista</a:t>
            </a:r>
            <a:r>
              <a:rPr sz="1200" b="0" dirty="0">
                <a:solidFill>
                  <a:srgbClr val="212121"/>
                </a:solidFill>
              </a:rPr>
              <a:t> no escribe SQL </a:t>
            </a:r>
            <a:r>
              <a:rPr sz="1200" b="0" dirty="0" err="1">
                <a:solidFill>
                  <a:srgbClr val="212121"/>
                </a:solidFill>
              </a:rPr>
              <a:t>ni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conoce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el</a:t>
            </a:r>
            <a:r>
              <a:rPr sz="1200" b="0" dirty="0">
                <a:solidFill>
                  <a:srgbClr val="212121"/>
                </a:solidFill>
              </a:rPr>
              <a:t> plan de </a:t>
            </a:r>
            <a:r>
              <a:rPr sz="1200" b="0" dirty="0" err="1">
                <a:solidFill>
                  <a:srgbClr val="212121"/>
                </a:solidFill>
              </a:rPr>
              <a:t>cuentas</a:t>
            </a:r>
            <a:r>
              <a:rPr sz="1200" b="0" dirty="0">
                <a:solidFill>
                  <a:srgbClr val="212121"/>
                </a:solidFill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sz="1200" b="0" dirty="0" err="1">
                <a:solidFill>
                  <a:srgbClr val="212121"/>
                </a:solidFill>
              </a:rPr>
              <a:t>Desconocimiento</a:t>
            </a:r>
            <a:r>
              <a:rPr sz="1200" b="0" dirty="0">
                <a:solidFill>
                  <a:srgbClr val="212121"/>
                </a:solidFill>
              </a:rPr>
              <a:t> del </a:t>
            </a:r>
            <a:r>
              <a:rPr sz="1200" b="0" dirty="0" err="1">
                <a:solidFill>
                  <a:srgbClr val="212121"/>
                </a:solidFill>
              </a:rPr>
              <a:t>sistema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contable</a:t>
            </a:r>
            <a:r>
              <a:rPr sz="1200" b="0" dirty="0">
                <a:solidFill>
                  <a:srgbClr val="212121"/>
                </a:solidFill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8077200" y="2011680"/>
            <a:ext cx="82296" cy="132588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0080" y="370332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B7F4B"/>
                </a:solidFill>
              </a:rPr>
              <a:t>Objetivo: un agente que convierta la pregunta en SQL verificado y responda en lenguaje claro.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0">
                <a:solidFill>
                  <a:srgbClr val="212121"/>
                </a:solidFill>
              </a:rPr>
              <a:t>La dificultad no es traducir español a SQL: es el DOMINIO. El plan contable peruano (PCGE), las abreviaturas del tipeo contable («MANTEN.», «E.P» = embarcación pesquera) y reglas como la conversión de moneda o el IGV no están en el esquema — hay que enseñárselas al modelo.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2960" y="2331720"/>
            <a:ext cx="109728" cy="182880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2103120"/>
            <a:ext cx="182880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0097A7"/>
                </a:solidFill>
              </a:rPr>
              <a:t>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3017520"/>
            <a:ext cx="969264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600" b="1">
                <a:solidFill>
                  <a:srgbClr val="212121"/>
                </a:solidFill>
              </a:rPr>
              <a:t>Descripción de los datos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0"/>
            <a:ext cx="8778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5F6368"/>
                </a:solidFill>
              </a:rPr>
              <a:t>Doce tablas y 469.567 filas de SIRE y PLE — y las tres propiedades del esquema contable que lo condicionan todo.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Descripción de los datos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607243"/>
              </p:ext>
            </p:extLst>
          </p:nvPr>
        </p:nvGraphicFramePr>
        <p:xfrm>
          <a:off x="640080" y="1280160"/>
          <a:ext cx="10881360" cy="3417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7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7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7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190">
                <a:tc>
                  <a:txBody>
                    <a:bodyPr/>
                    <a:lstStyle/>
                    <a:p>
                      <a:r>
                        <a:rPr sz="1400" b="1">
                          <a:solidFill>
                            <a:srgbClr val="212121"/>
                          </a:solidFill>
                        </a:rPr>
                        <a:t>Tabla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1">
                          <a:solidFill>
                            <a:srgbClr val="212121"/>
                          </a:solidFill>
                        </a:rPr>
                        <a:t>Filas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212121"/>
                          </a:solidFill>
                        </a:rPr>
                        <a:t>Descripción</a:t>
                      </a:r>
                      <a:endParaRPr sz="1400" b="1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r>
                        <a:rPr sz="1400" b="1" dirty="0" err="1">
                          <a:solidFill>
                            <a:srgbClr val="212121"/>
                          </a:solidFill>
                        </a:rPr>
                        <a:t>libro_diario_wide</a:t>
                      </a:r>
                      <a:endParaRPr sz="1400" b="1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0">
                          <a:solidFill>
                            <a:srgbClr val="212121"/>
                          </a:solidFill>
                        </a:rPr>
                        <a:t>169.838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Una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línea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de asiento: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cada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cargo y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cada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abono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por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separado</a:t>
                      </a:r>
                      <a:endParaRPr sz="1400" b="0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r>
                        <a:rPr sz="1400" b="1" dirty="0" err="1">
                          <a:solidFill>
                            <a:srgbClr val="212121"/>
                          </a:solidFill>
                        </a:rPr>
                        <a:t>plan_contable_wide</a:t>
                      </a:r>
                      <a:endParaRPr sz="1400" b="1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0">
                          <a:solidFill>
                            <a:srgbClr val="212121"/>
                          </a:solidFill>
                        </a:rPr>
                        <a:t>142.590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El plan de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cuentas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que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usa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la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empresa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: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código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y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denominación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. Son 3.395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cuentas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× 42 meses</a:t>
                      </a:r>
                      <a:endParaRPr sz="1400" b="0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r>
                        <a:rPr sz="1400" b="1">
                          <a:solidFill>
                            <a:srgbClr val="212121"/>
                          </a:solidFill>
                        </a:rPr>
                        <a:t>libro_mayor_wide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0">
                          <a:solidFill>
                            <a:srgbClr val="212121"/>
                          </a:solidFill>
                        </a:rPr>
                        <a:t>134.413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Cuenta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, 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glosa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 (lo que escribe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el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contador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a mano),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debe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haber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fecha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y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proveedor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. Es la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tabla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clave para las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preguntas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de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gasto</a:t>
                      </a:r>
                      <a:endParaRPr sz="1400" b="0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r>
                        <a:rPr sz="1400" b="1" dirty="0" err="1">
                          <a:solidFill>
                            <a:srgbClr val="212121"/>
                          </a:solidFill>
                        </a:rPr>
                        <a:t>registro_compras_propuesta</a:t>
                      </a:r>
                      <a:endParaRPr sz="1400" b="1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0">
                          <a:solidFill>
                            <a:srgbClr val="212121"/>
                          </a:solidFill>
                        </a:rPr>
                        <a:t>8.739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Un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comprobante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de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compra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que SUNAT propone</a:t>
                      </a:r>
                      <a:endParaRPr sz="1400" b="0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r>
                        <a:rPr sz="1400" b="1">
                          <a:solidFill>
                            <a:srgbClr val="212121"/>
                          </a:solidFill>
                        </a:rPr>
                        <a:t>registro_compras_wide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0">
                          <a:solidFill>
                            <a:srgbClr val="212121"/>
                          </a:solidFill>
                        </a:rPr>
                        <a:t>8.607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Un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comprobante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de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compra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 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declarado</a:t>
                      </a:r>
                      <a:endParaRPr sz="1400" b="0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r>
                        <a:rPr sz="1400" b="1">
                          <a:solidFill>
                            <a:srgbClr val="212121"/>
                          </a:solidFill>
                        </a:rPr>
                        <a:t>registro_ventas_wide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400" b="0">
                          <a:solidFill>
                            <a:srgbClr val="212121"/>
                          </a:solidFill>
                        </a:rPr>
                        <a:t>1.063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Un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comprobante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de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venta</a:t>
                      </a:r>
                      <a:r>
                        <a:rPr lang="en-US" sz="1400" b="0" dirty="0">
                          <a:solidFill>
                            <a:srgbClr val="212121"/>
                          </a:solidFill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rgbClr val="212121"/>
                          </a:solidFill>
                        </a:rPr>
                        <a:t>emitido</a:t>
                      </a:r>
                      <a:endParaRPr sz="1400" b="0" dirty="0">
                        <a:solidFill>
                          <a:srgbClr val="21212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670561" y="5623560"/>
            <a:ext cx="3456432" cy="100584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4285F4"/>
                </a:solidFill>
              </a:rPr>
              <a:t>42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periodos (2023-01 a 2026-06)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025" y="5623560"/>
            <a:ext cx="3456432" cy="100584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0097A7"/>
                </a:solidFill>
              </a:rPr>
              <a:t>26.921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glosas distintas de texto libre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987314" y="5623560"/>
            <a:ext cx="3456432" cy="100584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800" b="1">
                <a:solidFill>
                  <a:srgbClr val="4285F4"/>
                </a:solidFill>
              </a:rPr>
              <a:t>3.395</a:t>
            </a:r>
          </a:p>
          <a:p>
            <a:pPr algn="ctr"/>
            <a:r>
              <a:rPr sz="1100" b="0">
                <a:solidFill>
                  <a:srgbClr val="212121"/>
                </a:solidFill>
              </a:rPr>
              <a:t>cuentas del plan declarado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0306A-CDBE-1E5D-D8E1-2230C843C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5160"/>
          </a:xfrm>
        </p:spPr>
        <p:txBody>
          <a:bodyPr/>
          <a:lstStyle/>
          <a:p>
            <a:r>
              <a:rPr lang="es-ES_tradnl" dirty="0"/>
              <a:t>Contabilidad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170432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4285F4"/>
                </a:solidFill>
              </a:rPr>
              <a:t>Tres propiedades del esquema contable que condicionan todo el diseño.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64592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212121"/>
                </a:solidFill>
              </a:rPr>
              <a:t>1 · Una operación escribe VARIAS FILAS que tienen que cuadrar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029968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0">
                <a:solidFill>
                  <a:srgbClr val="212121"/>
                </a:solidFill>
              </a:rPr>
              <a:t>Es un log de doble entrada: cada operación se parte en filas y la suma de la columna `debe` (entradas) iguala a la de `haber` (salidas). Comprobado sobre los 134.413 movimientos: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" y="2633472"/>
          <a:ext cx="1088136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7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7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7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r>
                        <a:rPr sz="1300" b="1">
                          <a:solidFill>
                            <a:srgbClr val="212121"/>
                          </a:solidFill>
                        </a:rPr>
                        <a:t>SUM(debe)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300" b="1">
                          <a:solidFill>
                            <a:srgbClr val="212121"/>
                          </a:solidFill>
                        </a:rPr>
                        <a:t>SUM(haber)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300" b="1">
                          <a:solidFill>
                            <a:srgbClr val="212121"/>
                          </a:solidFill>
                        </a:rPr>
                        <a:t>diferencia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sz="1300" b="1">
                          <a:solidFill>
                            <a:srgbClr val="212121"/>
                          </a:solidFill>
                        </a:rPr>
                        <a:t>4.041.811.760,63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300" b="0">
                          <a:solidFill>
                            <a:srgbClr val="212121"/>
                          </a:solidFill>
                        </a:rPr>
                        <a:t>4.041.381.549,02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300" b="0">
                          <a:solidFill>
                            <a:srgbClr val="212121"/>
                          </a:solidFill>
                        </a:rPr>
                        <a:t>0,01 %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0080" y="3310128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212121"/>
                </a:solidFill>
              </a:rPr>
              <a:t>2 · Cada fila lleva un código jerárquico, como un namespace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3675887"/>
            <a:ext cx="10881360" cy="114300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56032" tIns="128016" rtlCol="0" anchor="ctr"/>
          <a:lstStyle/>
          <a:p>
            <a:r>
              <a:rPr sz="1400" b="0" dirty="0">
                <a:solidFill>
                  <a:srgbClr val="212121"/>
                </a:solidFill>
                <a:latin typeface="Consolas"/>
              </a:rPr>
              <a:t>6          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gasto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                                 5.338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filas</a:t>
            </a:r>
            <a:endParaRPr sz="1400" b="0" dirty="0">
              <a:solidFill>
                <a:srgbClr val="212121"/>
              </a:solidFill>
              <a:latin typeface="Consolas"/>
            </a:endParaRPr>
          </a:p>
          <a:p>
            <a:r>
              <a:rPr sz="1400" b="0" dirty="0">
                <a:solidFill>
                  <a:srgbClr val="212121"/>
                </a:solidFill>
                <a:latin typeface="Consolas"/>
              </a:rPr>
              <a:t>  63        ·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servicios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de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terceros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               1.745</a:t>
            </a:r>
          </a:p>
          <a:p>
            <a:r>
              <a:rPr sz="1400" b="0" dirty="0">
                <a:solidFill>
                  <a:srgbClr val="212121"/>
                </a:solidFill>
                <a:latin typeface="Consolas"/>
              </a:rPr>
              <a:t>    634     · ·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mantenimiento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y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reparaciones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        917</a:t>
            </a:r>
          </a:p>
          <a:p>
            <a:r>
              <a:rPr sz="1400" b="0" dirty="0">
                <a:solidFill>
                  <a:srgbClr val="212121"/>
                </a:solidFill>
                <a:latin typeface="Consolas"/>
              </a:rPr>
              <a:t>      634310  · · ·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maquinaria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                      730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882896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212121"/>
                </a:solidFill>
              </a:rPr>
              <a:t>Filtrar por prefijo = filtrar por rama del árbol. Por eso el agente consulta `cuenta_3d = '634'` y no busca la palabra «mantenimiento».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5340096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B3261E"/>
                </a:solidFill>
              </a:rPr>
              <a:t>3 · El primer dígito es la categoría raíz: 6 = gasto · 9 = EL MISMO gasto reagrupado por centro de costo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5724144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0">
                <a:solidFill>
                  <a:srgbClr val="212121"/>
                </a:solidFill>
              </a:rPr>
              <a:t>La 9 es una vista desnormalizada del mismo hecho — duplicación deliberada, como una tabla de agregados. Correcta en el esquema, letal si la sumas junto con la 6.</a:t>
            </a:r>
          </a:p>
        </p:txBody>
      </p:sp>
    </p:spTree>
    <p:extLst>
      <p:ext uri="{BB962C8B-B14F-4D97-AF65-F5344CB8AC3E}">
        <p14:creationId xmlns:p14="http://schemas.microsoft.com/office/powerpoint/2010/main" val="3488140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Contabilidad · la trampa del texto libre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170432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4285F4"/>
                </a:solidFill>
              </a:rPr>
              <a:t>La columna `glosa` es texto libre… y se copia IGUAL en todas las filas de la misma operación.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627632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212121"/>
                </a:solidFill>
              </a:rPr>
              <a:t>Una compra de combustible de S/ 118 se escribe en TRES filas: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40080" y="2011680"/>
          <a:ext cx="10881360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6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6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6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762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762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línea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cuenta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denominación en el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debe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haber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 dirty="0">
                          <a:solidFill>
                            <a:srgbClr val="1B7F4B"/>
                          </a:solidFill>
                        </a:rPr>
                        <a:t>656700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COMBUSTIBLES Y LUBRICANTES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B7F4B"/>
                          </a:solidFill>
                        </a:rPr>
                        <a:t>100,00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401110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IGV - CUENTA PROPIA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18,00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212121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4212110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FACTURAS POR PAGAR EMITIDAS M.N.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212121"/>
                          </a:solidFill>
                        </a:rPr>
                        <a:t>118,00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4285F4"/>
                          </a:solidFill>
                        </a:rPr>
                        <a:t>118,00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b="0" dirty="0">
                          <a:solidFill>
                            <a:srgbClr val="4285F4"/>
                          </a:solidFill>
                        </a:rPr>
                        <a:t>118,00  ✓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40080" y="370332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212121"/>
                </a:solidFill>
              </a:rPr>
              <a:t>Las tres llevan la MISMA glosa: «COMBUSTIBLE VEHICULO». Solo la línea 1 es gasto; la 656700 empieza por 656.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4096512"/>
            <a:ext cx="10881360" cy="86868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56032" tIns="128016" rtlCol="0" anchor="ctr"/>
          <a:lstStyle/>
          <a:p>
            <a:r>
              <a:rPr sz="1400" b="0" dirty="0">
                <a:solidFill>
                  <a:srgbClr val="212121"/>
                </a:solidFill>
                <a:latin typeface="Consolas"/>
              </a:rPr>
              <a:t>SELECT SUM(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debe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) WHERE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glosa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ILIKE '%COMBUSTIBLE%'   →  118    ✗</a:t>
            </a:r>
          </a:p>
          <a:p>
            <a:r>
              <a:rPr sz="1400" b="0" dirty="0">
                <a:solidFill>
                  <a:srgbClr val="212121"/>
                </a:solidFill>
                <a:latin typeface="Consolas"/>
              </a:rPr>
              <a:t>SELECT SUM(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debe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) WHERE cuenta_3d = '656'             →  100    ✓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084064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 dirty="0" err="1">
                <a:solidFill>
                  <a:srgbClr val="B3261E"/>
                </a:solidFill>
              </a:rPr>
              <a:t>Filtrar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por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texto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suma</a:t>
            </a:r>
            <a:r>
              <a:rPr sz="1500" b="1" dirty="0">
                <a:solidFill>
                  <a:srgbClr val="B3261E"/>
                </a:solidFill>
              </a:rPr>
              <a:t> la </a:t>
            </a:r>
            <a:r>
              <a:rPr sz="1500" b="1" dirty="0" err="1">
                <a:solidFill>
                  <a:srgbClr val="B3261E"/>
                </a:solidFill>
              </a:rPr>
              <a:t>línea</a:t>
            </a:r>
            <a:r>
              <a:rPr sz="1500" b="1" dirty="0">
                <a:solidFill>
                  <a:srgbClr val="B3261E"/>
                </a:solidFill>
              </a:rPr>
              <a:t> 1 Y la 2: </a:t>
            </a:r>
            <a:r>
              <a:rPr sz="1500" b="1" dirty="0" err="1">
                <a:solidFill>
                  <a:srgbClr val="B3261E"/>
                </a:solidFill>
              </a:rPr>
              <a:t>el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gasto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más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el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impuesto</a:t>
            </a:r>
            <a:r>
              <a:rPr sz="1500" b="1" dirty="0">
                <a:solidFill>
                  <a:srgbClr val="B3261E"/>
                </a:solidFill>
              </a:rPr>
              <a:t>. El </a:t>
            </a:r>
            <a:r>
              <a:rPr sz="1500" b="1" dirty="0" err="1">
                <a:solidFill>
                  <a:srgbClr val="B3261E"/>
                </a:solidFill>
              </a:rPr>
              <a:t>mismo</a:t>
            </a:r>
            <a:r>
              <a:rPr sz="1500" b="1" dirty="0">
                <a:solidFill>
                  <a:srgbClr val="B3261E"/>
                </a:solidFill>
              </a:rPr>
              <a:t> error que </a:t>
            </a:r>
            <a:r>
              <a:rPr sz="1500" b="1" dirty="0" err="1">
                <a:solidFill>
                  <a:srgbClr val="B3261E"/>
                </a:solidFill>
              </a:rPr>
              <a:t>sumar</a:t>
            </a:r>
            <a:r>
              <a:rPr sz="1500" b="1" dirty="0">
                <a:solidFill>
                  <a:srgbClr val="B3261E"/>
                </a:solidFill>
              </a:rPr>
              <a:t> </a:t>
            </a:r>
            <a:r>
              <a:rPr sz="1500" b="1" dirty="0" err="1">
                <a:solidFill>
                  <a:srgbClr val="B3261E"/>
                </a:solidFill>
              </a:rPr>
              <a:t>después</a:t>
            </a:r>
            <a:r>
              <a:rPr sz="1500" b="1" dirty="0">
                <a:solidFill>
                  <a:srgbClr val="B3261E"/>
                </a:solidFill>
              </a:rPr>
              <a:t> de un JOIN sin </a:t>
            </a:r>
            <a:r>
              <a:rPr sz="1500" b="1" dirty="0" err="1">
                <a:solidFill>
                  <a:srgbClr val="B3261E"/>
                </a:solidFill>
              </a:rPr>
              <a:t>agrupar</a:t>
            </a:r>
            <a:r>
              <a:rPr sz="1500" b="1" dirty="0">
                <a:solidFill>
                  <a:srgbClr val="B3261E"/>
                </a:solidFill>
              </a:rPr>
              <a:t>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5559552"/>
            <a:ext cx="10881360" cy="9144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4285F4"/>
                </a:solidFill>
              </a:rPr>
              <a:t>Y esto estaba dentro de nuestro banco de pruebas</a:t>
            </a:r>
          </a:p>
          <a:p>
            <a:r>
              <a:rPr sz="1200" b="0">
                <a:solidFill>
                  <a:srgbClr val="212121"/>
                </a:solidFill>
              </a:rPr>
              <a:t>Cuatro consultas de referencia sumaban cruzando categorías.</a:t>
            </a:r>
          </a:p>
          <a:p>
            <a:r>
              <a:rPr sz="1200" b="0">
                <a:solidFill>
                  <a:srgbClr val="212121"/>
                </a:solidFill>
              </a:rPr>
              <a:t>El agente «acertaba» porque cometía el mismo error que su corrector.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40080" y="5559552"/>
            <a:ext cx="82296" cy="91440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2960" y="2331720"/>
            <a:ext cx="109728" cy="182880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2103120"/>
            <a:ext cx="182880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0097A7"/>
                </a:solidFill>
              </a:rPr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3017520"/>
            <a:ext cx="969264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600" b="1">
                <a:solidFill>
                  <a:srgbClr val="212121"/>
                </a:solidFill>
              </a:rPr>
              <a:t>Tareas de preparación de los datos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0"/>
            <a:ext cx="8778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5F6368"/>
                </a:solidFill>
              </a:rPr>
              <a:t>ETL idempotente, dimensiones derivadas y el enriquecimiento contable del libro mayor.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Preprocesamiento de los datos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0080" y="1280160"/>
            <a:ext cx="530352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 dirty="0">
                <a:solidFill>
                  <a:srgbClr val="4285F4"/>
                </a:solidFill>
              </a:rPr>
              <a:t>ETL </a:t>
            </a:r>
            <a:r>
              <a:rPr sz="1500" b="1" dirty="0" err="1">
                <a:solidFill>
                  <a:srgbClr val="4285F4"/>
                </a:solidFill>
              </a:rPr>
              <a:t>idempotente</a:t>
            </a:r>
            <a:endParaRPr sz="1500" b="1" dirty="0">
              <a:solidFill>
                <a:srgbClr val="4285F4"/>
              </a:solidFill>
            </a:endParaRPr>
          </a:p>
          <a:p>
            <a:r>
              <a:rPr sz="1200" b="0" dirty="0">
                <a:solidFill>
                  <a:srgbClr val="212121"/>
                </a:solidFill>
              </a:rPr>
              <a:t>.txt (cp1252) y .xlsx → Parquet → </a:t>
            </a:r>
            <a:r>
              <a:rPr sz="1200" b="0" dirty="0" err="1">
                <a:solidFill>
                  <a:srgbClr val="212121"/>
                </a:solidFill>
              </a:rPr>
              <a:t>DuckDB</a:t>
            </a:r>
            <a:endParaRPr sz="1200" b="0" dirty="0">
              <a:solidFill>
                <a:srgbClr val="212121"/>
              </a:solidFill>
            </a:endParaRPr>
          </a:p>
          <a:p>
            <a:r>
              <a:rPr sz="1200" b="0" dirty="0">
                <a:solidFill>
                  <a:srgbClr val="212121"/>
                </a:solidFill>
              </a:rPr>
              <a:t>Incremental: solo </a:t>
            </a:r>
            <a:r>
              <a:rPr sz="1200" b="0" dirty="0" err="1">
                <a:solidFill>
                  <a:srgbClr val="212121"/>
                </a:solidFill>
              </a:rPr>
              <a:t>reescribe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el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mes</a:t>
            </a:r>
            <a:r>
              <a:rPr sz="1200" b="0" dirty="0">
                <a:solidFill>
                  <a:srgbClr val="212121"/>
                </a:solidFill>
              </a:rPr>
              <a:t> nuevo</a:t>
            </a:r>
          </a:p>
        </p:txBody>
      </p:sp>
      <p:sp>
        <p:nvSpPr>
          <p:cNvPr id="4" name="Rectangle 3"/>
          <p:cNvSpPr/>
          <p:nvPr/>
        </p:nvSpPr>
        <p:spPr>
          <a:xfrm>
            <a:off x="640080" y="1280160"/>
            <a:ext cx="82296" cy="12344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217920" y="1280160"/>
            <a:ext cx="530352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 dirty="0" err="1">
                <a:solidFill>
                  <a:srgbClr val="0097A7"/>
                </a:solidFill>
              </a:rPr>
              <a:t>Dimensiones</a:t>
            </a:r>
            <a:r>
              <a:rPr sz="1500" b="1" dirty="0">
                <a:solidFill>
                  <a:srgbClr val="0097A7"/>
                </a:solidFill>
              </a:rPr>
              <a:t> </a:t>
            </a:r>
            <a:r>
              <a:rPr sz="1500" b="1" dirty="0" err="1">
                <a:solidFill>
                  <a:srgbClr val="0097A7"/>
                </a:solidFill>
              </a:rPr>
              <a:t>derivadas</a:t>
            </a:r>
            <a:endParaRPr sz="1500" b="1" dirty="0">
              <a:solidFill>
                <a:srgbClr val="0097A7"/>
              </a:solidFill>
            </a:endParaRPr>
          </a:p>
          <a:p>
            <a:r>
              <a:rPr sz="1200" b="0" dirty="0">
                <a:solidFill>
                  <a:srgbClr val="212121"/>
                </a:solidFill>
              </a:rPr>
              <a:t>Plan de </a:t>
            </a:r>
            <a:r>
              <a:rPr sz="1200" b="0" dirty="0" err="1">
                <a:solidFill>
                  <a:srgbClr val="212121"/>
                </a:solidFill>
              </a:rPr>
              <a:t>cuentas</a:t>
            </a:r>
            <a:r>
              <a:rPr sz="1200" b="0" dirty="0">
                <a:solidFill>
                  <a:srgbClr val="212121"/>
                </a:solidFill>
              </a:rPr>
              <a:t>, </a:t>
            </a:r>
            <a:r>
              <a:rPr sz="1200" b="0" dirty="0" err="1">
                <a:solidFill>
                  <a:srgbClr val="212121"/>
                </a:solidFill>
              </a:rPr>
              <a:t>proveedores</a:t>
            </a:r>
            <a:r>
              <a:rPr sz="1200" b="0" dirty="0">
                <a:solidFill>
                  <a:srgbClr val="212121"/>
                </a:solidFill>
              </a:rPr>
              <a:t>, </a:t>
            </a:r>
            <a:r>
              <a:rPr sz="1200" b="0" dirty="0" err="1">
                <a:solidFill>
                  <a:srgbClr val="212121"/>
                </a:solidFill>
              </a:rPr>
              <a:t>clientes</a:t>
            </a:r>
            <a:r>
              <a:rPr sz="1200" b="0" dirty="0">
                <a:solidFill>
                  <a:srgbClr val="212121"/>
                </a:solidFill>
              </a:rPr>
              <a:t>, </a:t>
            </a:r>
            <a:r>
              <a:rPr sz="1200" b="0" dirty="0" err="1">
                <a:solidFill>
                  <a:srgbClr val="212121"/>
                </a:solidFill>
              </a:rPr>
              <a:t>periodos</a:t>
            </a:r>
            <a:r>
              <a:rPr sz="1200" b="0" dirty="0">
                <a:solidFill>
                  <a:srgbClr val="212121"/>
                </a:solidFill>
              </a:rPr>
              <a:t>,</a:t>
            </a:r>
          </a:p>
          <a:p>
            <a:r>
              <a:rPr sz="1200" b="0" dirty="0" err="1">
                <a:solidFill>
                  <a:srgbClr val="212121"/>
                </a:solidFill>
              </a:rPr>
              <a:t>comprobantes</a:t>
            </a:r>
            <a:r>
              <a:rPr sz="1200" b="0" dirty="0">
                <a:solidFill>
                  <a:srgbClr val="212121"/>
                </a:solidFill>
              </a:rPr>
              <a:t> y </a:t>
            </a:r>
            <a:r>
              <a:rPr sz="1200" b="0" dirty="0" err="1">
                <a:solidFill>
                  <a:srgbClr val="212121"/>
                </a:solidFill>
              </a:rPr>
              <a:t>embarcaciones</a:t>
            </a:r>
            <a:r>
              <a:rPr sz="1200" b="0" dirty="0">
                <a:solidFill>
                  <a:srgbClr val="212121"/>
                </a:solidFill>
              </a:rPr>
              <a:t> — </a:t>
            </a:r>
            <a:r>
              <a:rPr sz="1200" b="0" dirty="0" err="1">
                <a:solidFill>
                  <a:srgbClr val="212121"/>
                </a:solidFill>
              </a:rPr>
              <a:t>todas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salen</a:t>
            </a:r>
            <a:r>
              <a:rPr sz="1200" b="0" dirty="0">
                <a:solidFill>
                  <a:srgbClr val="212121"/>
                </a:solidFill>
              </a:rPr>
              <a:t> de </a:t>
            </a:r>
            <a:r>
              <a:rPr sz="1200" b="0" dirty="0" err="1">
                <a:solidFill>
                  <a:srgbClr val="212121"/>
                </a:solidFill>
              </a:rPr>
              <a:t>los</a:t>
            </a:r>
            <a:r>
              <a:rPr sz="1200" b="0" dirty="0">
                <a:solidFill>
                  <a:srgbClr val="212121"/>
                </a:solidFill>
              </a:rPr>
              <a:t> </a:t>
            </a:r>
            <a:r>
              <a:rPr sz="1200" b="0" dirty="0" err="1">
                <a:solidFill>
                  <a:srgbClr val="212121"/>
                </a:solidFill>
              </a:rPr>
              <a:t>datos</a:t>
            </a:r>
            <a:endParaRPr sz="1200" b="0" dirty="0">
              <a:solidFill>
                <a:srgbClr val="21212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17920" y="1280160"/>
            <a:ext cx="82296" cy="123444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278892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1" dirty="0" err="1">
                <a:solidFill>
                  <a:srgbClr val="1B7F4B"/>
                </a:solidFill>
              </a:rPr>
              <a:t>Enriquecimiento</a:t>
            </a:r>
            <a:r>
              <a:rPr sz="1800" b="1" dirty="0">
                <a:solidFill>
                  <a:srgbClr val="1B7F4B"/>
                </a:solidFill>
              </a:rPr>
              <a:t> </a:t>
            </a:r>
            <a:r>
              <a:rPr sz="1800" b="1" dirty="0" err="1">
                <a:solidFill>
                  <a:srgbClr val="1B7F4B"/>
                </a:solidFill>
              </a:rPr>
              <a:t>contable</a:t>
            </a:r>
            <a:r>
              <a:rPr sz="1800" b="1" dirty="0">
                <a:solidFill>
                  <a:srgbClr val="1B7F4B"/>
                </a:solidFill>
              </a:rPr>
              <a:t> del </a:t>
            </a:r>
            <a:r>
              <a:rPr sz="1800" b="1" dirty="0" err="1">
                <a:solidFill>
                  <a:srgbClr val="1B7F4B"/>
                </a:solidFill>
              </a:rPr>
              <a:t>libro</a:t>
            </a:r>
            <a:r>
              <a:rPr sz="1800" b="1" dirty="0">
                <a:solidFill>
                  <a:srgbClr val="1B7F4B"/>
                </a:solidFill>
              </a:rPr>
              <a:t> mayor  —  </a:t>
            </a:r>
            <a:r>
              <a:rPr sz="1800" b="1" dirty="0" err="1">
                <a:solidFill>
                  <a:srgbClr val="1B7F4B"/>
                </a:solidFill>
              </a:rPr>
              <a:t>el</a:t>
            </a:r>
            <a:r>
              <a:rPr sz="1800" b="1" dirty="0">
                <a:solidFill>
                  <a:srgbClr val="1B7F4B"/>
                </a:solidFill>
              </a:rPr>
              <a:t> </a:t>
            </a:r>
            <a:r>
              <a:rPr sz="1800" b="1" dirty="0" err="1">
                <a:solidFill>
                  <a:srgbClr val="1B7F4B"/>
                </a:solidFill>
              </a:rPr>
              <a:t>aporte</a:t>
            </a:r>
            <a:r>
              <a:rPr sz="1800" b="1" dirty="0">
                <a:solidFill>
                  <a:srgbClr val="1B7F4B"/>
                </a:solidFill>
              </a:rPr>
              <a:t> del </a:t>
            </a:r>
            <a:r>
              <a:rPr sz="1800" b="1" dirty="0" err="1">
                <a:solidFill>
                  <a:srgbClr val="1B7F4B"/>
                </a:solidFill>
              </a:rPr>
              <a:t>trabajo</a:t>
            </a:r>
            <a:endParaRPr sz="1800" b="1" dirty="0">
              <a:solidFill>
                <a:srgbClr val="1B7F4B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0080" y="329184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0">
                <a:solidFill>
                  <a:srgbClr val="212121"/>
                </a:solidFill>
              </a:rPr>
              <a:t>Se promueven a COLUMNA los datos que antes había que sacar con LIKE sobre el código de cuenta o ILIKE sobre el texto libre: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3794760"/>
            <a:ext cx="10881360" cy="86868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56032" tIns="128016" rtlCol="0" anchor="ctr"/>
          <a:lstStyle/>
          <a:p>
            <a:r>
              <a:rPr sz="1400" b="0" dirty="0" err="1">
                <a:solidFill>
                  <a:srgbClr val="212121"/>
                </a:solidFill>
                <a:latin typeface="Consolas"/>
              </a:rPr>
              <a:t>elemento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    ·  cuenta_2d  ·  cuenta_3d  · 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denominacion_cuenta</a:t>
            </a:r>
            <a:endParaRPr sz="1400" b="0" dirty="0">
              <a:solidFill>
                <a:srgbClr val="212121"/>
              </a:solidFill>
              <a:latin typeface="Consolas"/>
            </a:endParaRPr>
          </a:p>
          <a:p>
            <a:r>
              <a:rPr sz="1400" b="0" dirty="0" err="1">
                <a:solidFill>
                  <a:srgbClr val="212121"/>
                </a:solidFill>
                <a:latin typeface="Consolas"/>
              </a:rPr>
              <a:t>tipo_asiento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   ('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operativo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'  ·  '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cierre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'  ·  '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apertura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')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84632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212121"/>
                </a:solidFill>
              </a:rPr>
              <a:t>Sin esas columnas, «¿cuánto se gastó en mantenimiento?» se respondía buscando la palabra en el texto libre — y el número salía mal. Resultó decisivo: ver Resultados.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2960" y="2331720"/>
            <a:ext cx="109728" cy="182880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2103120"/>
            <a:ext cx="182880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4285F4"/>
                </a:solidFill>
              </a:rPr>
              <a:t>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3017520"/>
            <a:ext cx="969264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600" b="1">
                <a:solidFill>
                  <a:srgbClr val="212121"/>
                </a:solidFill>
              </a:rPr>
              <a:t>Solución planteada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0"/>
            <a:ext cx="8778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5F6368"/>
                </a:solidFill>
              </a:rPr>
              <a:t>Arquitectura del agente, el índice vectorial, el flujo de una consulta y el instrumento de evaluación.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Arquitectura del sistema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80160"/>
            <a:ext cx="36576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4285F4"/>
                </a:solidFill>
              </a:rPr>
              <a:t>Fase 1 · Ingesta (ETL)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609344"/>
            <a:ext cx="2542032" cy="841248"/>
          </a:xfrm>
          <a:prstGeom prst="round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.txt / .xlsx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SUNAT, cp1252</a:t>
            </a:r>
          </a:p>
        </p:txBody>
      </p:sp>
      <p:sp>
        <p:nvSpPr>
          <p:cNvPr id="5" name="Right Arrow 4"/>
          <p:cNvSpPr/>
          <p:nvPr/>
        </p:nvSpPr>
        <p:spPr>
          <a:xfrm>
            <a:off x="3182112" y="19293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3419856" y="1609344"/>
            <a:ext cx="2542032" cy="841248"/>
          </a:xfrm>
          <a:prstGeom prst="round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Parsers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normalización</a:t>
            </a:r>
          </a:p>
        </p:txBody>
      </p:sp>
      <p:sp>
        <p:nvSpPr>
          <p:cNvPr id="7" name="Right Arrow 6"/>
          <p:cNvSpPr/>
          <p:nvPr/>
        </p:nvSpPr>
        <p:spPr>
          <a:xfrm>
            <a:off x="5961888" y="19293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199632" y="1609344"/>
            <a:ext cx="2542032" cy="841248"/>
          </a:xfrm>
          <a:prstGeom prst="round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Parquet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particionado por mes</a:t>
            </a:r>
          </a:p>
        </p:txBody>
      </p:sp>
      <p:sp>
        <p:nvSpPr>
          <p:cNvPr id="9" name="Right Arrow 8"/>
          <p:cNvSpPr/>
          <p:nvPr/>
        </p:nvSpPr>
        <p:spPr>
          <a:xfrm>
            <a:off x="8741664" y="19293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8979408" y="1609344"/>
            <a:ext cx="2542032" cy="841248"/>
          </a:xfrm>
          <a:prstGeom prst="round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DuckDB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base analítica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880360"/>
            <a:ext cx="36576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097A7"/>
                </a:solidFill>
              </a:rPr>
              <a:t>Fase 2 · Agente text-to-SQL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40080" y="3209544"/>
            <a:ext cx="1615440" cy="841248"/>
          </a:xfrm>
          <a:prstGeom prst="round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Pregunta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lenguaje natural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2255520" y="35295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493264" y="3209544"/>
            <a:ext cx="1615440" cy="841248"/>
          </a:xfrm>
          <a:prstGeom prst="round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RAG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recupera contexto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4108704" y="35295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4346448" y="3209544"/>
            <a:ext cx="1615440" cy="841248"/>
          </a:xfrm>
          <a:prstGeom prst="round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LLM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genera SQL (JSON)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5961888" y="35295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ounded Rectangle 17"/>
          <p:cNvSpPr/>
          <p:nvPr/>
        </p:nvSpPr>
        <p:spPr>
          <a:xfrm>
            <a:off x="6199632" y="3209544"/>
            <a:ext cx="1615440" cy="841248"/>
          </a:xfrm>
          <a:prstGeom prst="round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Validación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sqlglot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7815072" y="35295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8052816" y="3209544"/>
            <a:ext cx="1615440" cy="841248"/>
          </a:xfrm>
          <a:prstGeom prst="round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Ejecución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auto-corrección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9668256" y="3529584"/>
            <a:ext cx="237744" cy="201168"/>
          </a:xfrm>
          <a:prstGeom prst="rightArrow">
            <a:avLst/>
          </a:prstGeom>
          <a:solidFill>
            <a:srgbClr val="9E9E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9906000" y="3209544"/>
            <a:ext cx="1615440" cy="841248"/>
          </a:xfrm>
          <a:prstGeom prst="round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200" b="1">
                <a:solidFill>
                  <a:srgbClr val="FFFFFF"/>
                </a:solidFill>
              </a:rPr>
              <a:t>Respuesta</a:t>
            </a:r>
          </a:p>
          <a:p>
            <a:pPr algn="ctr"/>
            <a:r>
              <a:rPr sz="900" b="0">
                <a:solidFill>
                  <a:srgbClr val="ECEFF1"/>
                </a:solidFill>
              </a:rPr>
              <a:t>tabla + resumen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480060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0" dirty="0">
                <a:solidFill>
                  <a:srgbClr val="212121"/>
                </a:solidFill>
              </a:rPr>
              <a:t>Python + pandas · Parquet · </a:t>
            </a:r>
            <a:r>
              <a:rPr sz="1400" b="0" dirty="0" err="1">
                <a:solidFill>
                  <a:srgbClr val="212121"/>
                </a:solidFill>
              </a:rPr>
              <a:t>DuckDB</a:t>
            </a:r>
            <a:r>
              <a:rPr sz="1400" b="0" dirty="0">
                <a:solidFill>
                  <a:srgbClr val="212121"/>
                </a:solidFill>
              </a:rPr>
              <a:t> · endpoint LLM </a:t>
            </a:r>
            <a:r>
              <a:rPr sz="1400" b="0" dirty="0" err="1">
                <a:solidFill>
                  <a:srgbClr val="212121"/>
                </a:solidFill>
              </a:rPr>
              <a:t>OpenAI</a:t>
            </a:r>
            <a:r>
              <a:rPr sz="1400" b="0" dirty="0">
                <a:solidFill>
                  <a:srgbClr val="212121"/>
                </a:solidFill>
              </a:rPr>
              <a:t>-compatible · multilingual-e5-small </a:t>
            </a:r>
            <a:r>
              <a:rPr sz="1400" b="0" dirty="0" err="1">
                <a:solidFill>
                  <a:srgbClr val="212121"/>
                </a:solidFill>
              </a:rPr>
              <a:t>sobre</a:t>
            </a:r>
            <a:r>
              <a:rPr sz="1400" b="0" dirty="0">
                <a:solidFill>
                  <a:srgbClr val="212121"/>
                </a:solidFill>
              </a:rPr>
              <a:t> </a:t>
            </a:r>
            <a:r>
              <a:rPr sz="1400" b="0" dirty="0" err="1">
                <a:solidFill>
                  <a:srgbClr val="212121"/>
                </a:solidFill>
              </a:rPr>
              <a:t>pgvector</a:t>
            </a:r>
            <a:r>
              <a:rPr sz="1400" b="0" dirty="0">
                <a:solidFill>
                  <a:srgbClr val="212121"/>
                </a:solidFill>
              </a:rPr>
              <a:t> · </a:t>
            </a:r>
            <a:r>
              <a:rPr sz="1400" b="0" dirty="0" err="1">
                <a:solidFill>
                  <a:srgbClr val="212121"/>
                </a:solidFill>
              </a:rPr>
              <a:t>sqlglot</a:t>
            </a:r>
            <a:r>
              <a:rPr sz="1400" b="0" dirty="0">
                <a:solidFill>
                  <a:srgbClr val="212121"/>
                </a:solidFill>
              </a:rPr>
              <a:t> · </a:t>
            </a:r>
            <a:r>
              <a:rPr sz="1400" b="0" dirty="0" err="1">
                <a:solidFill>
                  <a:srgbClr val="212121"/>
                </a:solidFill>
              </a:rPr>
              <a:t>uv</a:t>
            </a:r>
            <a:r>
              <a:rPr sz="1400" b="0" dirty="0">
                <a:solidFill>
                  <a:srgbClr val="212121"/>
                </a:solidFill>
              </a:rPr>
              <a:t> + Make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0080" y="530352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212121"/>
                </a:solidFill>
              </a:rPr>
              <a:t>La validación es CÓDIGO, no criterio del LLM: solo SELECT, LIMIT forzado y lista blanca de tablas. El motor de BD y el proveedor LLM están tras una interfaz: cambiarlos no toca el resto.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Modelamiento RAG · qué se indexa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A039FB0-687C-0B03-8FE7-3C4CA53F4E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755823"/>
              </p:ext>
            </p:extLst>
          </p:nvPr>
        </p:nvGraphicFramePr>
        <p:xfrm>
          <a:off x="932330" y="1584960"/>
          <a:ext cx="10421472" cy="4295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5368">
                  <a:extLst>
                    <a:ext uri="{9D8B030D-6E8A-4147-A177-3AD203B41FA5}">
                      <a16:colId xmlns:a16="http://schemas.microsoft.com/office/drawing/2014/main" val="1283089883"/>
                    </a:ext>
                  </a:extLst>
                </a:gridCol>
                <a:gridCol w="2605368">
                  <a:extLst>
                    <a:ext uri="{9D8B030D-6E8A-4147-A177-3AD203B41FA5}">
                      <a16:colId xmlns:a16="http://schemas.microsoft.com/office/drawing/2014/main" val="3955019795"/>
                    </a:ext>
                  </a:extLst>
                </a:gridCol>
                <a:gridCol w="2605368">
                  <a:extLst>
                    <a:ext uri="{9D8B030D-6E8A-4147-A177-3AD203B41FA5}">
                      <a16:colId xmlns:a16="http://schemas.microsoft.com/office/drawing/2014/main" val="2918499613"/>
                    </a:ext>
                  </a:extLst>
                </a:gridCol>
                <a:gridCol w="2605368">
                  <a:extLst>
                    <a:ext uri="{9D8B030D-6E8A-4147-A177-3AD203B41FA5}">
                      <a16:colId xmlns:a16="http://schemas.microsoft.com/office/drawing/2014/main" val="1094933518"/>
                    </a:ext>
                  </a:extLst>
                </a:gridCol>
              </a:tblGrid>
              <a:tr h="528054">
                <a:tc>
                  <a:txBody>
                    <a:bodyPr/>
                    <a:lstStyle/>
                    <a:p>
                      <a:r>
                        <a:rPr lang="es-ES_tradnl" dirty="0"/>
                        <a:t>Tipo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Se embebe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Se Inyecta al </a:t>
                      </a:r>
                      <a:r>
                        <a:rPr lang="es-ES_tradnl" dirty="0" err="1"/>
                        <a:t>Prompt</a:t>
                      </a:r>
                      <a:endParaRPr lang="es-ES_trad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 err="1"/>
                        <a:t>Docs</a:t>
                      </a:r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02088"/>
                  </a:ext>
                </a:extLst>
              </a:tr>
              <a:tr h="1206981">
                <a:tc>
                  <a:txBody>
                    <a:bodyPr/>
                    <a:lstStyle/>
                    <a:p>
                      <a:r>
                        <a:rPr lang="es-ES_tradnl" sz="1400" dirty="0"/>
                        <a:t>Glosa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dirty="0"/>
                        <a:t>La glosa normalizada: sin tildes, sin códigos ni fechas, abreviaturas expandidas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dirty="0"/>
                        <a:t>La glosa original, cuenta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dirty="0"/>
                        <a:t>26.832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707410"/>
                  </a:ext>
                </a:extLst>
              </a:tr>
              <a:tr h="301745">
                <a:tc>
                  <a:txBody>
                    <a:bodyPr/>
                    <a:lstStyle/>
                    <a:p>
                      <a:r>
                        <a:rPr lang="es-ES_tradnl" sz="1600" dirty="0"/>
                        <a:t>Tablas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Nombre + propósito + Nombres de la columna con su </a:t>
                      </a:r>
                      <a:r>
                        <a:rPr lang="es-ES_tradnl" sz="1600" dirty="0" err="1"/>
                        <a:t>descripcion</a:t>
                      </a:r>
                      <a:endParaRPr lang="es-ES_tradn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El bloque DDL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112285"/>
                  </a:ext>
                </a:extLst>
              </a:tr>
              <a:tr h="301745">
                <a:tc>
                  <a:txBody>
                    <a:bodyPr/>
                    <a:lstStyle/>
                    <a:p>
                      <a:r>
                        <a:rPr lang="es-ES_tradnl" sz="1600" dirty="0"/>
                        <a:t>Regla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Titulo de la sección + texto de la regla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La regla tal cual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5342028"/>
                  </a:ext>
                </a:extLst>
              </a:tr>
              <a:tr h="301745">
                <a:tc>
                  <a:txBody>
                    <a:bodyPr/>
                    <a:lstStyle/>
                    <a:p>
                      <a:r>
                        <a:rPr lang="es-ES_tradnl" sz="1600" dirty="0"/>
                        <a:t>Cuenta PCGE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Como lo nombra el usuario + nombre formal + </a:t>
                      </a:r>
                      <a:r>
                        <a:rPr lang="es-ES_tradnl" sz="1600" dirty="0" err="1"/>
                        <a:t>codigo</a:t>
                      </a:r>
                      <a:endParaRPr lang="es-ES_tradn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Significado + filtro SQL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247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025519"/>
                  </a:ext>
                </a:extLst>
              </a:tr>
              <a:tr h="301745">
                <a:tc>
                  <a:txBody>
                    <a:bodyPr/>
                    <a:lstStyle/>
                    <a:p>
                      <a:r>
                        <a:rPr lang="es-ES_tradnl" sz="1600" dirty="0"/>
                        <a:t>Código SUNAT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Nombre + tipo + código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 err="1"/>
                        <a:t>codigo</a:t>
                      </a:r>
                      <a:r>
                        <a:rPr lang="es-ES_tradnl" sz="1600" dirty="0"/>
                        <a:t> y su descripción (01 = Factura)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600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90772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Modelamiento RAG · cómo se construye el índice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A8CD8B-6C60-E619-4441-D0D4585C2E37}"/>
              </a:ext>
            </a:extLst>
          </p:cNvPr>
          <p:cNvSpPr/>
          <p:nvPr/>
        </p:nvSpPr>
        <p:spPr>
          <a:xfrm>
            <a:off x="1215024" y="2699359"/>
            <a:ext cx="1352811" cy="65761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/>
              <a:t>Texto Origen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22EE3A-0EEF-F7C5-A164-D152FA78306E}"/>
              </a:ext>
            </a:extLst>
          </p:cNvPr>
          <p:cNvSpPr/>
          <p:nvPr/>
        </p:nvSpPr>
        <p:spPr>
          <a:xfrm>
            <a:off x="3482235" y="2743200"/>
            <a:ext cx="1534438" cy="6012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600" dirty="0"/>
              <a:t>normalización</a:t>
            </a:r>
            <a:endParaRPr lang="es-ES_tradnl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1CE24E4-111A-637E-53F1-54E4F40F9401}"/>
              </a:ext>
            </a:extLst>
          </p:cNvPr>
          <p:cNvCxnSpPr>
            <a:cxnSpLocks/>
            <a:stCxn id="3" idx="3"/>
            <a:endCxn id="4" idx="1"/>
          </p:cNvCxnSpPr>
          <p:nvPr/>
        </p:nvCxnSpPr>
        <p:spPr>
          <a:xfrm>
            <a:off x="2567835" y="3028168"/>
            <a:ext cx="914400" cy="15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F9EF75C-EC9D-2BBB-E233-96E715419B03}"/>
              </a:ext>
            </a:extLst>
          </p:cNvPr>
          <p:cNvSpPr/>
          <p:nvPr/>
        </p:nvSpPr>
        <p:spPr>
          <a:xfrm>
            <a:off x="5720219" y="2727542"/>
            <a:ext cx="1534438" cy="6012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600" dirty="0"/>
              <a:t>multilingual-e5-small</a:t>
            </a:r>
            <a:endParaRPr lang="es-ES_tradnl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B9002E-75AC-ACD2-40EE-B5CCCAFD2B6E}"/>
              </a:ext>
            </a:extLst>
          </p:cNvPr>
          <p:cNvSpPr/>
          <p:nvPr/>
        </p:nvSpPr>
        <p:spPr>
          <a:xfrm>
            <a:off x="7814153" y="2727542"/>
            <a:ext cx="1534438" cy="6012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600" dirty="0" err="1"/>
              <a:t>pgvector</a:t>
            </a:r>
            <a:endParaRPr lang="es-ES_tradnl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6119720-37D7-0BCD-09AA-B750DA584F72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>
            <a:off x="7254657" y="3028167"/>
            <a:ext cx="5594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6D548AA-97B0-A3CB-C8D9-8475362CF5AD}"/>
              </a:ext>
            </a:extLst>
          </p:cNvPr>
          <p:cNvCxnSpPr>
            <a:stCxn id="4" idx="3"/>
            <a:endCxn id="8" idx="1"/>
          </p:cNvCxnSpPr>
          <p:nvPr/>
        </p:nvCxnSpPr>
        <p:spPr>
          <a:xfrm flipV="1">
            <a:off x="5016673" y="3028167"/>
            <a:ext cx="703546" cy="156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9720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Modelamiento RAG · cómo se consulta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A8CD8B-6C60-E619-4441-D0D4585C2E37}"/>
              </a:ext>
            </a:extLst>
          </p:cNvPr>
          <p:cNvSpPr/>
          <p:nvPr/>
        </p:nvSpPr>
        <p:spPr>
          <a:xfrm>
            <a:off x="1173271" y="2801130"/>
            <a:ext cx="1352811" cy="6012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/>
              <a:t>Pregunta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22EE3A-0EEF-F7C5-A164-D152FA78306E}"/>
              </a:ext>
            </a:extLst>
          </p:cNvPr>
          <p:cNvSpPr/>
          <p:nvPr/>
        </p:nvSpPr>
        <p:spPr>
          <a:xfrm>
            <a:off x="3482235" y="2801129"/>
            <a:ext cx="1534438" cy="6012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200" dirty="0"/>
              <a:t>Normalizar </a:t>
            </a:r>
            <a:r>
              <a:rPr lang="es-ES_tradnl" sz="1200" dirty="0" err="1"/>
              <a:t>query</a:t>
            </a:r>
            <a:r>
              <a:rPr lang="es-ES_tradnl" sz="1200" dirty="0"/>
              <a:t> (Interrogante, </a:t>
            </a:r>
            <a:r>
              <a:rPr lang="es-ES_tradnl" sz="1200" dirty="0" err="1"/>
              <a:t>etc</a:t>
            </a:r>
            <a:r>
              <a:rPr lang="es-ES_tradnl" sz="1200" dirty="0"/>
              <a:t>)</a:t>
            </a:r>
            <a:endParaRPr lang="es-ES_tradnl" sz="14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1CE24E4-111A-637E-53F1-54E4F40F9401}"/>
              </a:ext>
            </a:extLst>
          </p:cNvPr>
          <p:cNvCxnSpPr>
            <a:cxnSpLocks/>
            <a:stCxn id="3" idx="3"/>
            <a:endCxn id="4" idx="1"/>
          </p:cNvCxnSpPr>
          <p:nvPr/>
        </p:nvCxnSpPr>
        <p:spPr>
          <a:xfrm flipV="1">
            <a:off x="2526082" y="3101754"/>
            <a:ext cx="956153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F9EF75C-EC9D-2BBB-E233-96E715419B03}"/>
              </a:ext>
            </a:extLst>
          </p:cNvPr>
          <p:cNvSpPr/>
          <p:nvPr/>
        </p:nvSpPr>
        <p:spPr>
          <a:xfrm>
            <a:off x="5720219" y="2801129"/>
            <a:ext cx="1534438" cy="6012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600" dirty="0"/>
              <a:t>multilingual-e5-small</a:t>
            </a:r>
            <a:endParaRPr lang="es-ES_tradnl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B9002E-75AC-ACD2-40EE-B5CCCAFD2B6E}"/>
              </a:ext>
            </a:extLst>
          </p:cNvPr>
          <p:cNvSpPr/>
          <p:nvPr/>
        </p:nvSpPr>
        <p:spPr>
          <a:xfrm>
            <a:off x="7814153" y="2727541"/>
            <a:ext cx="1534438" cy="74842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100" dirty="0"/>
              <a:t>Top-k = 40
doble corte: 0,85
y mejor − 0,02</a:t>
            </a:r>
            <a:endParaRPr lang="es-ES_tradnl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6119720-37D7-0BCD-09AA-B750DA584F72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>
            <a:off x="7254657" y="3101754"/>
            <a:ext cx="559496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6D548AA-97B0-A3CB-C8D9-8475362CF5AD}"/>
              </a:ext>
            </a:extLst>
          </p:cNvPr>
          <p:cNvCxnSpPr>
            <a:stCxn id="4" idx="3"/>
            <a:endCxn id="8" idx="1"/>
          </p:cNvCxnSpPr>
          <p:nvPr/>
        </p:nvCxnSpPr>
        <p:spPr>
          <a:xfrm>
            <a:off x="5016673" y="3101754"/>
            <a:ext cx="7035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34184480-0709-9E01-4515-75191B8DB89B}"/>
              </a:ext>
            </a:extLst>
          </p:cNvPr>
          <p:cNvSpPr/>
          <p:nvPr/>
        </p:nvSpPr>
        <p:spPr>
          <a:xfrm>
            <a:off x="7814153" y="3903945"/>
            <a:ext cx="1529218" cy="65761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/>
              <a:t>Contexto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2D9D046-72F0-8EEF-EE5C-2A7029C66E7E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8581372" y="3475968"/>
            <a:ext cx="5220" cy="427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2C91597C-CC32-5583-CF4A-E7C250E169E7}"/>
              </a:ext>
            </a:extLst>
          </p:cNvPr>
          <p:cNvSpPr/>
          <p:nvPr/>
        </p:nvSpPr>
        <p:spPr>
          <a:xfrm>
            <a:off x="10202449" y="3903944"/>
            <a:ext cx="1529218" cy="65761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 err="1"/>
              <a:t>Prompt</a:t>
            </a:r>
            <a:r>
              <a:rPr lang="es-ES_tradnl" sz="1400" dirty="0"/>
              <a:t> 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000F063-9731-413B-1986-47D7D9D75788}"/>
              </a:ext>
            </a:extLst>
          </p:cNvPr>
          <p:cNvCxnSpPr>
            <a:stCxn id="5" idx="3"/>
            <a:endCxn id="12" idx="1"/>
          </p:cNvCxnSpPr>
          <p:nvPr/>
        </p:nvCxnSpPr>
        <p:spPr>
          <a:xfrm flipV="1">
            <a:off x="9343371" y="4232753"/>
            <a:ext cx="85907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152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Ejemplo de uso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2588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 b="1" dirty="0">
                <a:solidFill>
                  <a:srgbClr val="4285F4"/>
                </a:solidFill>
              </a:rPr>
              <a:t>«¿</a:t>
            </a:r>
            <a:r>
              <a:rPr sz="2000" b="1" dirty="0" err="1">
                <a:solidFill>
                  <a:srgbClr val="4285F4"/>
                </a:solidFill>
              </a:rPr>
              <a:t>cuánto</a:t>
            </a:r>
            <a:r>
              <a:rPr sz="2000" b="1" dirty="0">
                <a:solidFill>
                  <a:srgbClr val="4285F4"/>
                </a:solidFill>
              </a:rPr>
              <a:t> se </a:t>
            </a:r>
            <a:r>
              <a:rPr sz="2000" b="1" dirty="0" err="1">
                <a:solidFill>
                  <a:srgbClr val="4285F4"/>
                </a:solidFill>
              </a:rPr>
              <a:t>gastó</a:t>
            </a:r>
            <a:r>
              <a:rPr sz="2000" b="1" dirty="0">
                <a:solidFill>
                  <a:srgbClr val="4285F4"/>
                </a:solidFill>
              </a:rPr>
              <a:t> </a:t>
            </a:r>
            <a:r>
              <a:rPr sz="2000" b="1" dirty="0" err="1">
                <a:solidFill>
                  <a:srgbClr val="4285F4"/>
                </a:solidFill>
              </a:rPr>
              <a:t>en</a:t>
            </a:r>
            <a:r>
              <a:rPr sz="2000" b="1" dirty="0">
                <a:solidFill>
                  <a:srgbClr val="4285F4"/>
                </a:solidFill>
              </a:rPr>
              <a:t> </a:t>
            </a:r>
            <a:r>
              <a:rPr sz="2000" b="1" dirty="0" err="1">
                <a:solidFill>
                  <a:srgbClr val="4285F4"/>
                </a:solidFill>
              </a:rPr>
              <a:t>mantenimiento</a:t>
            </a:r>
            <a:r>
              <a:rPr sz="2000" b="1" dirty="0">
                <a:solidFill>
                  <a:srgbClr val="4285F4"/>
                </a:solidFill>
              </a:rPr>
              <a:t> y </a:t>
            </a:r>
            <a:r>
              <a:rPr sz="2000" b="1" dirty="0" err="1">
                <a:solidFill>
                  <a:srgbClr val="4285F4"/>
                </a:solidFill>
              </a:rPr>
              <a:t>reparaciones</a:t>
            </a:r>
            <a:r>
              <a:rPr sz="2000" b="1" dirty="0">
                <a:solidFill>
                  <a:srgbClr val="4285F4"/>
                </a:solidFill>
              </a:rPr>
              <a:t>?»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965960"/>
            <a:ext cx="10881360" cy="1234440"/>
          </a:xfrm>
          <a:prstGeom prst="round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56032" tIns="128016" rtlCol="0" anchor="ctr"/>
          <a:lstStyle/>
          <a:p>
            <a:r>
              <a:rPr sz="1400" b="0" dirty="0">
                <a:solidFill>
                  <a:srgbClr val="212121"/>
                </a:solidFill>
                <a:latin typeface="Consolas"/>
              </a:rPr>
              <a:t>SELECT ROUND(SUM(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debe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), 2) AS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gasto_mantenimiento</a:t>
            </a:r>
            <a:endParaRPr sz="1400" b="0" dirty="0">
              <a:solidFill>
                <a:srgbClr val="212121"/>
              </a:solidFill>
              <a:latin typeface="Consolas"/>
            </a:endParaRPr>
          </a:p>
          <a:p>
            <a:r>
              <a:rPr sz="1400" b="0" dirty="0">
                <a:solidFill>
                  <a:srgbClr val="212121"/>
                </a:solidFill>
                <a:latin typeface="Consolas"/>
              </a:rPr>
              <a:t>FROM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libro_mayor_wide</a:t>
            </a:r>
            <a:endParaRPr sz="1400" b="0" dirty="0">
              <a:solidFill>
                <a:srgbClr val="212121"/>
              </a:solidFill>
              <a:latin typeface="Consolas"/>
            </a:endParaRPr>
          </a:p>
          <a:p>
            <a:r>
              <a:rPr sz="1400" b="0" dirty="0">
                <a:solidFill>
                  <a:srgbClr val="212121"/>
                </a:solidFill>
                <a:latin typeface="Consolas"/>
              </a:rPr>
              <a:t>WHERE cuenta_3d = '634' AND </a:t>
            </a:r>
            <a:r>
              <a:rPr sz="1400" b="0" dirty="0" err="1">
                <a:solidFill>
                  <a:srgbClr val="212121"/>
                </a:solidFill>
                <a:latin typeface="Consolas"/>
              </a:rPr>
              <a:t>elemento</a:t>
            </a:r>
            <a:r>
              <a:rPr sz="1400" b="0" dirty="0">
                <a:solidFill>
                  <a:srgbClr val="212121"/>
                </a:solidFill>
                <a:latin typeface="Consolas"/>
              </a:rPr>
              <a:t> = '6'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342900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1" dirty="0">
                <a:solidFill>
                  <a:srgbClr val="1B7F4B"/>
                </a:solidFill>
              </a:rPr>
              <a:t>→ «El </a:t>
            </a:r>
            <a:r>
              <a:rPr sz="1800" b="1" dirty="0" err="1">
                <a:solidFill>
                  <a:srgbClr val="1B7F4B"/>
                </a:solidFill>
              </a:rPr>
              <a:t>gasto</a:t>
            </a:r>
            <a:r>
              <a:rPr sz="1800" b="1" dirty="0">
                <a:solidFill>
                  <a:srgbClr val="1B7F4B"/>
                </a:solidFill>
              </a:rPr>
              <a:t> </a:t>
            </a:r>
            <a:r>
              <a:rPr sz="1800" b="1" dirty="0" err="1">
                <a:solidFill>
                  <a:srgbClr val="1B7F4B"/>
                </a:solidFill>
              </a:rPr>
              <a:t>en</a:t>
            </a:r>
            <a:r>
              <a:rPr sz="1800" b="1" dirty="0">
                <a:solidFill>
                  <a:srgbClr val="1B7F4B"/>
                </a:solidFill>
              </a:rPr>
              <a:t> </a:t>
            </a:r>
            <a:r>
              <a:rPr sz="1800" b="1" dirty="0" err="1">
                <a:solidFill>
                  <a:srgbClr val="1B7F4B"/>
                </a:solidFill>
              </a:rPr>
              <a:t>mantenimiento</a:t>
            </a:r>
            <a:r>
              <a:rPr sz="1800" b="1" dirty="0">
                <a:solidFill>
                  <a:srgbClr val="1B7F4B"/>
                </a:solidFill>
              </a:rPr>
              <a:t> y </a:t>
            </a:r>
            <a:r>
              <a:rPr sz="1800" b="1" dirty="0" err="1">
                <a:solidFill>
                  <a:srgbClr val="1B7F4B"/>
                </a:solidFill>
              </a:rPr>
              <a:t>reparaciones</a:t>
            </a:r>
            <a:r>
              <a:rPr sz="1800" b="1" dirty="0">
                <a:solidFill>
                  <a:srgbClr val="1B7F4B"/>
                </a:solidFill>
              </a:rPr>
              <a:t> </a:t>
            </a:r>
            <a:r>
              <a:rPr sz="1800" b="1" dirty="0" err="1">
                <a:solidFill>
                  <a:srgbClr val="1B7F4B"/>
                </a:solidFill>
              </a:rPr>
              <a:t>asciende</a:t>
            </a:r>
            <a:r>
              <a:rPr sz="1800" b="1" dirty="0">
                <a:solidFill>
                  <a:srgbClr val="1B7F4B"/>
                </a:solidFill>
              </a:rPr>
              <a:t> a S/ 15,576,885.78.»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06908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0">
                <a:solidFill>
                  <a:srgbClr val="212121"/>
                </a:solidFill>
              </a:rPr>
              <a:t>El agente elige la FAMILIA DE CUENTAS del plan contable (634) y descarta el espejo de la clase 9, en vez de buscar la palabra «mantenimiento» en el texto libre.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66344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212121"/>
                </a:solidFill>
              </a:rPr>
              <a:t>Ese comportamiento no está programado: sale de las reglas del catálogo y de las columnas contables que se añadieron al esquema.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Evaluación · el banco de preguntas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3444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1">
                <a:solidFill>
                  <a:srgbClr val="4285F4"/>
                </a:solidFill>
              </a:rPr>
              <a:t>50 preguntas que un contador o un gerente harían de verdad — no consultas genéricas de prueba.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78308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0">
                <a:solidFill>
                  <a:srgbClr val="212121"/>
                </a:solidFill>
              </a:rPr>
              <a:t>Cada una con su SQL de referencia («gold») escrito a mano y verificado contra los datos reales. Cubren la situación contable y tributaria de la empresa: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2377440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4285F4"/>
                </a:solidFill>
              </a:rPr>
              <a:t>Entidad · 11</a:t>
            </a:r>
          </a:p>
          <a:p>
            <a:r>
              <a:rPr sz="1100" b="0">
                <a:solidFill>
                  <a:srgbClr val="212121"/>
                </a:solidFill>
              </a:rPr>
              <a:t>«dame los 5 proveedores a los que más gasté en 2025»</a:t>
            </a:r>
          </a:p>
          <a:p>
            <a:r>
              <a:rPr sz="1100" b="0">
                <a:solidFill>
                  <a:srgbClr val="212121"/>
                </a:solidFill>
              </a:rPr>
              <a:t>«¿qué empresas son a la vez proveedores y clientes míos?»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2377440"/>
            <a:ext cx="82296" cy="12344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4358640" y="2377440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0097A7"/>
                </a:solidFill>
              </a:rPr>
              <a:t>Cuenta contable · 11</a:t>
            </a:r>
          </a:p>
          <a:p>
            <a:r>
              <a:rPr sz="1100" b="0">
                <a:solidFill>
                  <a:srgbClr val="212121"/>
                </a:solidFill>
              </a:rPr>
              <a:t>«¿cuánto se cargó al debe en la cuenta 42?»</a:t>
            </a:r>
          </a:p>
          <a:p>
            <a:r>
              <a:rPr sz="1100" b="0">
                <a:solidFill>
                  <a:srgbClr val="212121"/>
                </a:solidFill>
              </a:rPr>
              <a:t>«¿cuánto se gastó en mantenimiento y reparaciones?»</a:t>
            </a:r>
          </a:p>
        </p:txBody>
      </p:sp>
      <p:sp>
        <p:nvSpPr>
          <p:cNvPr id="8" name="Rectangle 7"/>
          <p:cNvSpPr/>
          <p:nvPr/>
        </p:nvSpPr>
        <p:spPr>
          <a:xfrm>
            <a:off x="4358640" y="2377440"/>
            <a:ext cx="82296" cy="123444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8077200" y="2377440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1B7F4B"/>
                </a:solidFill>
              </a:rPr>
              <a:t>Tributario · 6</a:t>
            </a:r>
          </a:p>
          <a:p>
            <a:r>
              <a:rPr sz="1100" b="0">
                <a:solidFill>
                  <a:srgbClr val="212121"/>
                </a:solidFill>
              </a:rPr>
              <a:t>«¿cuánto es el IGV a pagar de marzo de 2025?»</a:t>
            </a:r>
          </a:p>
          <a:p>
            <a:r>
              <a:rPr sz="1100" b="0">
                <a:solidFill>
                  <a:srgbClr val="212121"/>
                </a:solidFill>
              </a:rPr>
              <a:t>«¿cuánto vendí sujeto a detracción en 2025?»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77200" y="2377440"/>
            <a:ext cx="82296" cy="123444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640080" y="3867912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4285F4"/>
                </a:solidFill>
              </a:rPr>
              <a:t>Temporal · 8</a:t>
            </a:r>
          </a:p>
          <a:p>
            <a:r>
              <a:rPr sz="1100" b="0">
                <a:solidFill>
                  <a:srgbClr val="212121"/>
                </a:solidFill>
              </a:rPr>
              <a:t>«¿cuánto gasté en cada mes de 2025?»</a:t>
            </a:r>
          </a:p>
          <a:p>
            <a:r>
              <a:rPr sz="1100" b="0">
                <a:solidFill>
                  <a:srgbClr val="212121"/>
                </a:solidFill>
              </a:rPr>
              <a:t>«¿en qué mes gasté más?»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0080" y="3867912"/>
            <a:ext cx="82296" cy="12344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4358640" y="3867912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0097A7"/>
                </a:solidFill>
              </a:rPr>
              <a:t>Agregación · 9</a:t>
            </a:r>
          </a:p>
          <a:p>
            <a:r>
              <a:rPr sz="1100" b="0">
                <a:solidFill>
                  <a:srgbClr val="212121"/>
                </a:solidFill>
              </a:rPr>
              <a:t>«¿cuánto gasté en facturas en 2025, en soles?»</a:t>
            </a:r>
          </a:p>
          <a:p>
            <a:r>
              <a:rPr sz="1100" b="0">
                <a:solidFill>
                  <a:srgbClr val="212121"/>
                </a:solidFill>
              </a:rPr>
              <a:t>«¿cuál fue el crédito fiscal de las compras?»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358640" y="3867912"/>
            <a:ext cx="82296" cy="123444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8077200" y="3867912"/>
            <a:ext cx="344424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400" b="1">
                <a:solidFill>
                  <a:srgbClr val="1B7F4B"/>
                </a:solidFill>
              </a:rPr>
              <a:t>Comparativa · 4</a:t>
            </a:r>
          </a:p>
          <a:p>
            <a:r>
              <a:rPr sz="1100" b="0">
                <a:solidFill>
                  <a:srgbClr val="212121"/>
                </a:solidFill>
              </a:rPr>
              <a:t>«compara mis compras y mis ventas en dólares»</a:t>
            </a:r>
          </a:p>
          <a:p>
            <a:r>
              <a:rPr sz="1100" b="0">
                <a:solidFill>
                  <a:srgbClr val="212121"/>
                </a:solidFill>
              </a:rPr>
              <a:t>«¿cuál fue el margen entre ventas y compras?»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077200" y="3867912"/>
            <a:ext cx="82296" cy="123444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40080" y="521208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212121"/>
                </a:solidFill>
              </a:rPr>
              <a:t>Preguntas de cierre mensual, control de gasto, crédito fiscal y conciliación: el trabajo real del área contable.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Evaluación</a:t>
            </a:r>
            <a:r>
              <a:rPr dirty="0"/>
              <a:t> · </a:t>
            </a:r>
            <a:r>
              <a:rPr dirty="0" err="1"/>
              <a:t>cómo</a:t>
            </a:r>
            <a:r>
              <a:rPr dirty="0"/>
              <a:t> se </a:t>
            </a:r>
            <a:r>
              <a:rPr dirty="0" err="1"/>
              <a:t>mide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640080" y="128016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0">
                <a:solidFill>
                  <a:srgbClr val="212121"/>
                </a:solidFill>
              </a:rPr>
              <a:t>Execution accuracy: se ejecutan el SQL del agente y el gold, y se comparan los RESULTADOS, no el texto — hay muchas formas correctas de escribir la misma consulta.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2148840"/>
            <a:ext cx="5303520" cy="13716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1B7F4B"/>
                </a:solidFill>
              </a:rPr>
              <a:t>principal</a:t>
            </a:r>
          </a:p>
          <a:p>
            <a:r>
              <a:rPr sz="1200" b="0">
                <a:solidFill>
                  <a:srgbClr val="212121"/>
                </a:solidFill>
              </a:rPr>
              <a:t>Acierta aunque devuelva columnas descriptivas de más.</a:t>
            </a:r>
          </a:p>
          <a:p>
            <a:r>
              <a:rPr sz="1200" b="0">
                <a:solidFill>
                  <a:srgbClr val="212121"/>
                </a:solidFill>
              </a:rPr>
              <a:t>De los 15 fallos iniciales, 10 eran SQL correcto con una columna extra.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2148840"/>
            <a:ext cx="82296" cy="137160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6217920" y="2148840"/>
            <a:ext cx="5303520" cy="13716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 dirty="0" err="1">
                <a:solidFill>
                  <a:srgbClr val="4285F4"/>
                </a:solidFill>
              </a:rPr>
              <a:t>estricta</a:t>
            </a:r>
            <a:endParaRPr sz="1500" b="1" dirty="0">
              <a:solidFill>
                <a:srgbClr val="4285F4"/>
              </a:solidFill>
            </a:endParaRPr>
          </a:p>
          <a:p>
            <a:r>
              <a:rPr sz="1200" b="0" dirty="0" err="1">
                <a:solidFill>
                  <a:srgbClr val="212121"/>
                </a:solidFill>
              </a:rPr>
              <a:t>Tupla</a:t>
            </a:r>
            <a:r>
              <a:rPr sz="1200" b="0" dirty="0">
                <a:solidFill>
                  <a:srgbClr val="212121"/>
                </a:solidFill>
              </a:rPr>
              <a:t> exacta, </a:t>
            </a:r>
            <a:r>
              <a:rPr sz="1200" b="0" dirty="0" err="1">
                <a:solidFill>
                  <a:srgbClr val="212121"/>
                </a:solidFill>
              </a:rPr>
              <a:t>criterio</a:t>
            </a:r>
            <a:r>
              <a:rPr sz="1200" b="0" dirty="0">
                <a:solidFill>
                  <a:srgbClr val="212121"/>
                </a:solidFill>
              </a:rPr>
              <a:t> Spider/BIRD.</a:t>
            </a:r>
          </a:p>
          <a:p>
            <a:r>
              <a:rPr sz="1200" b="0" dirty="0">
                <a:solidFill>
                  <a:srgbClr val="212121"/>
                </a:solidFill>
              </a:rPr>
              <a:t>Se </a:t>
            </a:r>
            <a:r>
              <a:rPr sz="1200" b="0" dirty="0" err="1">
                <a:solidFill>
                  <a:srgbClr val="212121"/>
                </a:solidFill>
              </a:rPr>
              <a:t>reporta</a:t>
            </a:r>
            <a:r>
              <a:rPr sz="1200" b="0" dirty="0">
                <a:solidFill>
                  <a:srgbClr val="212121"/>
                </a:solidFill>
              </a:rPr>
              <a:t> al </a:t>
            </a:r>
            <a:r>
              <a:rPr sz="1200" b="0" dirty="0" err="1">
                <a:solidFill>
                  <a:srgbClr val="212121"/>
                </a:solidFill>
              </a:rPr>
              <a:t>lado</a:t>
            </a:r>
            <a:r>
              <a:rPr sz="1200" b="0" dirty="0">
                <a:solidFill>
                  <a:srgbClr val="212121"/>
                </a:solidFill>
              </a:rPr>
              <a:t> para ser </a:t>
            </a:r>
            <a:r>
              <a:rPr sz="1200" b="0" dirty="0" err="1">
                <a:solidFill>
                  <a:srgbClr val="212121"/>
                </a:solidFill>
              </a:rPr>
              <a:t>comparables</a:t>
            </a:r>
            <a:r>
              <a:rPr sz="1200" b="0" dirty="0">
                <a:solidFill>
                  <a:srgbClr val="212121"/>
                </a:solidFill>
              </a:rPr>
              <a:t> con la </a:t>
            </a:r>
            <a:r>
              <a:rPr sz="1200" b="0" dirty="0" err="1">
                <a:solidFill>
                  <a:srgbClr val="212121"/>
                </a:solidFill>
              </a:rPr>
              <a:t>literatura</a:t>
            </a:r>
            <a:r>
              <a:rPr sz="1200" b="0" dirty="0">
                <a:solidFill>
                  <a:srgbClr val="21212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6217920" y="2148840"/>
            <a:ext cx="82296" cy="137160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2960" y="2331720"/>
            <a:ext cx="109728" cy="182880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2103120"/>
            <a:ext cx="182880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1B7F4B"/>
                </a:solidFill>
              </a:rPr>
              <a:t>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3017520"/>
            <a:ext cx="969264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600" b="1">
                <a:solidFill>
                  <a:srgbClr val="212121"/>
                </a:solidFill>
              </a:rPr>
              <a:t>Resultados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0"/>
            <a:ext cx="8778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5F6368"/>
                </a:solidFill>
              </a:rPr>
              <a:t>Qué movió de verdad la precisión, qué modelo genera el SQL y qué pasó con la hipótesis del proyecto.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Resultados · qué movió la precisión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276656"/>
              </p:ext>
            </p:extLst>
          </p:nvPr>
        </p:nvGraphicFramePr>
        <p:xfrm>
          <a:off x="640080" y="1280160"/>
          <a:ext cx="8161020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0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0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20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12121"/>
                          </a:solidFill>
                        </a:rPr>
                        <a:t>Configuración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12121"/>
                          </a:solidFill>
                        </a:rPr>
                        <a:t>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12121"/>
                          </a:solidFill>
                        </a:rPr>
                        <a:t>estricta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12121"/>
                          </a:solidFill>
                        </a:rPr>
                        <a:t>baseline — catálogo entero en el prompt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B7F4B"/>
                          </a:solidFill>
                        </a:rPr>
                        <a:t>89,0 %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212121"/>
                          </a:solidFill>
                        </a:rPr>
                        <a:t>70,0 %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12121"/>
                          </a:solidFill>
                        </a:rPr>
                        <a:t>RAG de catálogo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B7F4B"/>
                          </a:solidFill>
                        </a:rPr>
                        <a:t>86,0 %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500" b="0" dirty="0">
                          <a:solidFill>
                            <a:srgbClr val="212121"/>
                          </a:solidFill>
                        </a:rPr>
                        <a:t>66,0 %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40080" y="320040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 dirty="0" err="1">
                <a:solidFill>
                  <a:srgbClr val="4285F4"/>
                </a:solidFill>
              </a:rPr>
              <a:t>Empatan</a:t>
            </a:r>
            <a:r>
              <a:rPr sz="1700" b="1" dirty="0">
                <a:solidFill>
                  <a:srgbClr val="4285F4"/>
                </a:solidFill>
              </a:rPr>
              <a:t> </a:t>
            </a:r>
            <a:r>
              <a:rPr sz="1700" b="1" dirty="0" err="1">
                <a:solidFill>
                  <a:srgbClr val="4285F4"/>
                </a:solidFill>
              </a:rPr>
              <a:t>dentro</a:t>
            </a:r>
            <a:r>
              <a:rPr sz="1700" b="1" dirty="0">
                <a:solidFill>
                  <a:srgbClr val="4285F4"/>
                </a:solidFill>
              </a:rPr>
              <a:t> del </a:t>
            </a:r>
            <a:r>
              <a:rPr sz="1700" b="1" dirty="0" err="1">
                <a:solidFill>
                  <a:srgbClr val="4285F4"/>
                </a:solidFill>
              </a:rPr>
              <a:t>ruido</a:t>
            </a:r>
            <a:r>
              <a:rPr sz="1700" b="1" dirty="0">
                <a:solidFill>
                  <a:srgbClr val="4285F4"/>
                </a:solidFill>
              </a:rPr>
              <a:t>: 1,5 </a:t>
            </a:r>
            <a:r>
              <a:rPr sz="1700" b="1" dirty="0" err="1">
                <a:solidFill>
                  <a:srgbClr val="4285F4"/>
                </a:solidFill>
              </a:rPr>
              <a:t>preguntas</a:t>
            </a:r>
            <a:r>
              <a:rPr sz="1700" b="1" dirty="0">
                <a:solidFill>
                  <a:srgbClr val="4285F4"/>
                </a:solidFill>
              </a:rPr>
              <a:t> contra un </a:t>
            </a:r>
            <a:r>
              <a:rPr sz="1700" b="1" dirty="0" err="1">
                <a:solidFill>
                  <a:srgbClr val="4285F4"/>
                </a:solidFill>
              </a:rPr>
              <a:t>suelo</a:t>
            </a:r>
            <a:r>
              <a:rPr sz="1700" b="1" dirty="0">
                <a:solidFill>
                  <a:srgbClr val="4285F4"/>
                </a:solidFill>
              </a:rPr>
              <a:t> de ~3.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3794760"/>
            <a:ext cx="530352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4285F4"/>
                </a:solidFill>
              </a:rPr>
              <a:t>El RAG iguala y además escala</a:t>
            </a:r>
          </a:p>
          <a:p>
            <a:r>
              <a:rPr sz="1200" b="0">
                <a:solidFill>
                  <a:srgbClr val="212121"/>
                </a:solidFill>
              </a:rPr>
              <a:t>El baseline manda ~6.900 tokens de catálogo en cada</a:t>
            </a:r>
          </a:p>
          <a:p>
            <a:r>
              <a:rPr sz="1200" b="0">
                <a:solidFill>
                  <a:srgbClr val="212121"/>
                </a:solidFill>
              </a:rPr>
              <a:t>pregunta. Hoy son 12 tablas; con 50 no cabría.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3794760"/>
            <a:ext cx="82296" cy="141732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6217920" y="3794760"/>
            <a:ext cx="5303520" cy="141732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rtlCol="0" anchor="ctr"/>
          <a:lstStyle/>
          <a:p>
            <a:pPr algn="ctr"/>
            <a:r>
              <a:rPr sz="1500" b="1">
                <a:solidFill>
                  <a:srgbClr val="1B7F4B"/>
                </a:solidFill>
              </a:rPr>
              <a:t>El problema era el modelado</a:t>
            </a:r>
          </a:p>
          <a:p>
            <a:r>
              <a:rPr sz="1200">
                <a:solidFill>
                  <a:srgbClr val="212121"/>
                </a:solidFill>
              </a:rPr>
              <a:t>El refactor sube ~7 puntos SIN TOCAR el retrieval.</a:t>
            </a:r>
          </a:p>
          <a:p>
            <a:r>
              <a:rPr sz="1200">
                <a:solidFill>
                  <a:srgbClr val="212121"/>
                </a:solidFill>
              </a:rPr>
              <a:t>Las 3 preguntas que atacaba: de 3 aciertos de 21</a:t>
            </a:r>
          </a:p>
          <a:p>
            <a:r>
              <a:rPr sz="1200">
                <a:solidFill>
                  <a:srgbClr val="212121"/>
                </a:solidFill>
              </a:rPr>
              <a:t>a 11 de 12.</a:t>
            </a:r>
          </a:p>
        </p:txBody>
      </p:sp>
      <p:sp>
        <p:nvSpPr>
          <p:cNvPr id="8" name="Rectangle 7"/>
          <p:cNvSpPr/>
          <p:nvPr/>
        </p:nvSpPr>
        <p:spPr>
          <a:xfrm>
            <a:off x="6217920" y="3794760"/>
            <a:ext cx="82296" cy="141732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40080" y="5394960"/>
            <a:ext cx="1088136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>
                <a:solidFill>
                  <a:srgbClr val="5F6368"/>
                </a:solidFill>
              </a:rPr>
              <a:t>Estas dos filas se midieron con el modelo heredado y el acierto es la MEDIA de dos corridas.</a:t>
            </a:r>
          </a:p>
          <a:p>
            <a:r>
              <a:rPr sz="1200">
                <a:solidFill>
                  <a:srgbClr val="5F6368"/>
                </a:solidFill>
              </a:rPr>
              <a:t>El 92 % de la portada llega después, al elegir el modelo generador con medición propia — lámina siguiente.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Resultados · qué modelo escribe el SQL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18872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300" b="0">
                <a:solidFill>
                  <a:srgbClr val="5F6368"/>
                </a:solidFill>
              </a:rPr>
              <a:t>Seis modelos, todo lo demás congelado: 50 preguntas con golds auditados, temperatura 0, catálogo completo y sin recuperación. Criterio de preselección: el single-model track de BIRD.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40080" y="1691640"/>
          <a:ext cx="10881360" cy="233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102"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Modelo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Parámetros: total · activos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Acierto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Estricta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s/preg.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tokens/preg.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102">
                <a:tc>
                  <a:txBody>
                    <a:bodyPr/>
                    <a:lstStyle/>
                    <a:p>
                      <a:pPr algn="l"/>
                      <a:r>
                        <a:rPr sz="1200" b="1">
                          <a:solidFill>
                            <a:srgbClr val="4285F4"/>
                          </a:solidFill>
                        </a:rPr>
                        <a:t>glm-5.3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>
                          <a:solidFill>
                            <a:srgbClr val="4285F4"/>
                          </a:solidFill>
                        </a:rPr>
                        <a:t>744 B · 40 B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>
                          <a:solidFill>
                            <a:srgbClr val="4285F4"/>
                          </a:solidFill>
                        </a:rPr>
                        <a:t>92,0 %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>
                          <a:solidFill>
                            <a:srgbClr val="4285F4"/>
                          </a:solidFill>
                        </a:rPr>
                        <a:t>82,0 %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>
                          <a:solidFill>
                            <a:srgbClr val="4285F4"/>
                          </a:solidFill>
                        </a:rPr>
                        <a:t>23,4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>
                          <a:solidFill>
                            <a:srgbClr val="4285F4"/>
                          </a:solidFill>
                        </a:rPr>
                        <a:t>9.618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102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kimi-k2.6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1 T · 32 B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92,0 %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78,0 %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22,5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14.632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102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kimi-k2.7-code  (el heredado)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1 T · 32 B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92,0 %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76,0 %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38,5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11.615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102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minimax-m3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428 B · 23 B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90,0 %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78,0 %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17,1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9.883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102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qwen3.8-max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2,4 T · 95 B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80,0 %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74,0 %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60,5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11.014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108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qwen3.7-plus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no publicado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72,0 %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64,0 %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28,9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9.169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0080" y="416052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700" b="1">
                <a:solidFill>
                  <a:srgbClr val="4285F4"/>
                </a:solidFill>
              </a:rPr>
              <a:t>Cuatro modelos empatan dentro del ruido: el desempate no puede ser el acierto.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4709160"/>
            <a:ext cx="3456432" cy="160020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1B7F4B"/>
                </a:solidFill>
              </a:rPr>
              <a:t>Decide glm-5.3</a:t>
            </a:r>
          </a:p>
          <a:p>
            <a:r>
              <a:rPr sz="1200" b="0">
                <a:solidFill>
                  <a:srgbClr val="212121"/>
                </a:solidFill>
              </a:rPr>
              <a:t>Gana la estricta por 4 puntos y manda</a:t>
            </a:r>
          </a:p>
          <a:p>
            <a:r>
              <a:rPr sz="1200" b="0">
                <a:solidFill>
                  <a:srgbClr val="212121"/>
                </a:solidFill>
              </a:rPr>
              <a:t>hasta un 34 % menos de tokens,</a:t>
            </a:r>
          </a:p>
          <a:p>
            <a:r>
              <a:rPr sz="1200" b="0">
                <a:solidFill>
                  <a:srgbClr val="212121"/>
                </a:solidFill>
              </a:rPr>
              <a:t>con latencia equivalente.</a:t>
            </a:r>
          </a:p>
        </p:txBody>
      </p:sp>
      <p:sp>
        <p:nvSpPr>
          <p:cNvPr id="7" name="Rectangle 6"/>
          <p:cNvSpPr/>
          <p:nvPr/>
        </p:nvSpPr>
        <p:spPr>
          <a:xfrm>
            <a:off x="640080" y="4709160"/>
            <a:ext cx="82296" cy="160020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4352544" y="4709160"/>
            <a:ext cx="3456432" cy="160020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4285F4"/>
                </a:solidFill>
              </a:rPr>
              <a:t>El tamaño no explica el orden</a:t>
            </a:r>
          </a:p>
          <a:p>
            <a:r>
              <a:rPr sz="1200" b="0">
                <a:solidFill>
                  <a:srgbClr val="212121"/>
                </a:solidFill>
              </a:rPr>
              <a:t>El candidato más grande (2,4 T) queda</a:t>
            </a:r>
          </a:p>
          <a:p>
            <a:r>
              <a:rPr sz="1200" b="0">
                <a:solidFill>
                  <a:srgbClr val="212121"/>
                </a:solidFill>
              </a:rPr>
              <a:t>12 puntos por debajo. En tarea acotada</a:t>
            </a:r>
          </a:p>
          <a:p>
            <a:r>
              <a:rPr sz="1200" b="0">
                <a:solidFill>
                  <a:srgbClr val="212121"/>
                </a:solidFill>
              </a:rPr>
              <a:t>la capacidad extra no tiene dónde ir.</a:t>
            </a:r>
          </a:p>
        </p:txBody>
      </p:sp>
      <p:sp>
        <p:nvSpPr>
          <p:cNvPr id="9" name="Rectangle 8"/>
          <p:cNvSpPr/>
          <p:nvPr/>
        </p:nvSpPr>
        <p:spPr>
          <a:xfrm>
            <a:off x="4352544" y="4709160"/>
            <a:ext cx="82296" cy="160020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8065008" y="4709160"/>
            <a:ext cx="3456432" cy="160020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B3261E"/>
                </a:solidFill>
              </a:rPr>
              <a:t>Ni el tier ni especializar en código</a:t>
            </a:r>
          </a:p>
          <a:p>
            <a:r>
              <a:rPr sz="1200" b="0">
                <a:solidFill>
                  <a:srgbClr val="212121"/>
                </a:solidFill>
              </a:rPr>
              <a:t>Decide la familia: el tier alto compra</a:t>
            </a:r>
          </a:p>
          <a:p>
            <a:r>
              <a:rPr sz="1200" b="0">
                <a:solidFill>
                  <a:srgbClr val="212121"/>
                </a:solidFill>
              </a:rPr>
              <a:t>8 puntos dentro de Qwen y no alcanza;</a:t>
            </a:r>
          </a:p>
          <a:p>
            <a:r>
              <a:rPr sz="1200" b="0">
                <a:solidFill>
                  <a:srgbClr val="212121"/>
                </a:solidFill>
              </a:rPr>
              <a:t>la variante de código no compra ninguno.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065008" y="4709160"/>
            <a:ext cx="82296" cy="160020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Resultados · la hipótesis del proyecto, refutada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18872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300" b="0">
                <a:solidFill>
                  <a:srgbClr val="5F6368"/>
                </a:solidFill>
              </a:rPr>
              <a:t>El componente sobre el que giraba el trabajo era recuperar por significado el vocabulario de las glosas. Se midió, y no aporta.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40080" y="1737360"/>
          <a:ext cx="6949440" cy="123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3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Categoría glosa, partida por tipo de gold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baseline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212121"/>
                          </a:solidFill>
                        </a:rPr>
                        <a:t>RAG de glosas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7 clásicas · gold de un solo patrón ILIKE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4 / 7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2 / 7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212121"/>
                          </a:solidFill>
                        </a:rPr>
                        <a:t>8 nuevas · gold de conjunto de variantes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0 / 8</a:t>
                      </a:r>
                    </a:p>
                  </a:txBody>
                  <a:tcPr marR="73152" marT="27432" marB="2743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0">
                          <a:solidFill>
                            <a:srgbClr val="212121"/>
                          </a:solidFill>
                        </a:rPr>
                        <a:t>0 / 8</a:t>
                      </a:r>
                    </a:p>
                  </a:txBody>
                  <a:tcPr marR="73152" marT="27432" marB="2743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818120" y="1737360"/>
            <a:ext cx="3703320" cy="123444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B3261E"/>
                </a:solidFill>
              </a:rPr>
              <a:t>0 puntos</a:t>
            </a:r>
          </a:p>
          <a:p>
            <a:r>
              <a:rPr sz="1200" b="0">
                <a:solidFill>
                  <a:srgbClr val="212121"/>
                </a:solidFill>
              </a:rPr>
              <a:t>aporta el RAG de glosas, el</a:t>
            </a:r>
          </a:p>
          <a:p>
            <a:r>
              <a:rPr sz="1200" b="0">
                <a:solidFill>
                  <a:srgbClr val="212121"/>
                </a:solidFill>
              </a:rPr>
              <a:t>componente que motivó el trabajo.</a:t>
            </a:r>
          </a:p>
        </p:txBody>
      </p:sp>
      <p:sp>
        <p:nvSpPr>
          <p:cNvPr id="6" name="Rectangle 5"/>
          <p:cNvSpPr/>
          <p:nvPr/>
        </p:nvSpPr>
        <p:spPr>
          <a:xfrm>
            <a:off x="7818120" y="1737360"/>
            <a:ext cx="82296" cy="123444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315468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700" b="1">
                <a:solidFill>
                  <a:srgbClr val="B3261E"/>
                </a:solidFill>
              </a:rPr>
              <a:t>El 0/8 uniforme no mide el sistema: mide el instrumento.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3703320"/>
            <a:ext cx="5303520" cy="137160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4285F4"/>
                </a:solidFill>
              </a:rPr>
              <a:t>Por qué nadie puede acertar</a:t>
            </a:r>
          </a:p>
          <a:p>
            <a:r>
              <a:rPr sz="1100" b="0">
                <a:solidFill>
                  <a:srgbClr val="212121"/>
                </a:solidFill>
              </a:rPr>
              <a:t>El gold es un conjunto de raíces elegido por el anotador</a:t>
            </a:r>
          </a:p>
          <a:p>
            <a:r>
              <a:rPr sz="1100" b="0">
                <a:solidFill>
                  <a:srgbClr val="212121"/>
                </a:solidFill>
              </a:rPr>
              <a:t>(artes de pesca = NYLON, CABO, HILO…) evaluado con</a:t>
            </a:r>
          </a:p>
          <a:p>
            <a:r>
              <a:rPr sz="1100" b="0">
                <a:solidFill>
                  <a:srgbClr val="212121"/>
                </a:solidFill>
              </a:rPr>
              <a:t>igualdad estricta. Con vocabulario abierto hay muchos</a:t>
            </a:r>
          </a:p>
          <a:p>
            <a:r>
              <a:rPr sz="1100" b="0">
                <a:solidFill>
                  <a:srgbClr val="212121"/>
                </a:solidFill>
              </a:rPr>
              <a:t>conjuntos defendibles.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0080" y="3703320"/>
            <a:ext cx="82296" cy="137160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217920" y="3703320"/>
            <a:ext cx="5303520" cy="137160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0097A7"/>
                </a:solidFill>
              </a:rPr>
              <a:t>La métrica binaria esconde una diferencia real</a:t>
            </a:r>
          </a:p>
          <a:p>
            <a:r>
              <a:rPr sz="1100" b="0">
                <a:solidFill>
                  <a:srgbClr val="212121"/>
                </a:solidFill>
              </a:rPr>
              <a:t>El baseline se equivoca sin escala —hasta 1090× en q56—;</a:t>
            </a:r>
          </a:p>
          <a:p>
            <a:r>
              <a:rPr sz="1100" b="0">
                <a:solidFill>
                  <a:srgbClr val="212121"/>
                </a:solidFill>
              </a:rPr>
              <a:t>con el RAG la mayor desviación es 7,8× y 6 de 8 respuestas</a:t>
            </a:r>
          </a:p>
          <a:p>
            <a:r>
              <a:rPr sz="1100" b="0">
                <a:solidFill>
                  <a:srgbClr val="212121"/>
                </a:solidFill>
              </a:rPr>
              <a:t>caen dentro de un orden de magnitud. La métrica trata</a:t>
            </a:r>
          </a:p>
          <a:p>
            <a:r>
              <a:rPr sz="1100" b="0">
                <a:solidFill>
                  <a:srgbClr val="212121"/>
                </a:solidFill>
              </a:rPr>
              <a:t>igual 1,3× y 1090×.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17920" y="3703320"/>
            <a:ext cx="82296" cy="1371600"/>
          </a:xfrm>
          <a:prstGeom prst="rect">
            <a:avLst/>
          </a:prstGeom>
          <a:solidFill>
            <a:srgbClr val="0097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40080" y="5257800"/>
            <a:ext cx="10881360" cy="10058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12121"/>
                </a:solidFill>
              </a:rPr>
              <a:t>Lo que sí movió la precisión fue el modelado, no el recuperador: auditar los golds y promover a columna las dimensiones contables valió unos 7 puntos (82,0 % → 89,0 %); fijar temperatura 0, otros 4,2. El RAG de glosas, 0.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2960" y="2331720"/>
            <a:ext cx="109728" cy="182880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2103120"/>
            <a:ext cx="182880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B3261E"/>
                </a:solidFill>
              </a:rPr>
              <a:t>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3017520"/>
            <a:ext cx="969264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600" b="1">
                <a:solidFill>
                  <a:srgbClr val="212121"/>
                </a:solidFill>
              </a:rPr>
              <a:t>Conclusiones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0"/>
            <a:ext cx="8778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5F6368"/>
                </a:solidFill>
              </a:rPr>
              <a:t>Lo que funciona, lo que quedó refutado, hasta dónde valen las cifras y qué sigue.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0080" y="1280160"/>
            <a:ext cx="530352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1B7F4B"/>
                </a:solidFill>
              </a:rPr>
              <a:t>Funciona</a:t>
            </a:r>
          </a:p>
          <a:p>
            <a:r>
              <a:rPr sz="1200" b="0">
                <a:solidFill>
                  <a:srgbClr val="212121"/>
                </a:solidFill>
              </a:rPr>
              <a:t>Agente text-to-SQL sobre 12 tablas SUNAT, con validación</a:t>
            </a:r>
          </a:p>
          <a:p>
            <a:r>
              <a:rPr sz="1200" b="0">
                <a:solidFill>
                  <a:srgbClr val="212121"/>
                </a:solidFill>
              </a:rPr>
              <a:t>de seguridad y auto-corrección. 92 % (46 de 50 preguntas).</a:t>
            </a:r>
          </a:p>
        </p:txBody>
      </p:sp>
      <p:sp>
        <p:nvSpPr>
          <p:cNvPr id="4" name="Rectangle 3"/>
          <p:cNvSpPr/>
          <p:nvPr/>
        </p:nvSpPr>
        <p:spPr>
          <a:xfrm>
            <a:off x="640080" y="1280160"/>
            <a:ext cx="82296" cy="1325880"/>
          </a:xfrm>
          <a:prstGeom prst="rect">
            <a:avLst/>
          </a:prstGeom>
          <a:solidFill>
            <a:srgbClr val="1B7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217920" y="1280160"/>
            <a:ext cx="530352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ADCE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19456" tIns="128016" rtlCol="0" anchor="ctr"/>
          <a:lstStyle/>
          <a:p>
            <a:pPr algn="ctr"/>
            <a:r>
              <a:rPr sz="1500" b="1">
                <a:solidFill>
                  <a:srgbClr val="4285F4"/>
                </a:solidFill>
              </a:rPr>
              <a:t>El RAG cumple su promesa</a:t>
            </a:r>
          </a:p>
          <a:p>
            <a:r>
              <a:rPr sz="1200" b="0">
                <a:solidFill>
                  <a:srgbClr val="212121"/>
                </a:solidFill>
              </a:rPr>
              <a:t>Iguala al baseline y abarata el prompt,</a:t>
            </a:r>
          </a:p>
          <a:p>
            <a:r>
              <a:rPr sz="1200" b="0">
                <a:solidFill>
                  <a:srgbClr val="212121"/>
                </a:solidFill>
              </a:rPr>
              <a:t>que es lo que hace falta para que el sistema crezca.</a:t>
            </a:r>
          </a:p>
        </p:txBody>
      </p:sp>
      <p:sp>
        <p:nvSpPr>
          <p:cNvPr id="6" name="Rectangle 5"/>
          <p:cNvSpPr/>
          <p:nvPr/>
        </p:nvSpPr>
        <p:spPr>
          <a:xfrm>
            <a:off x="6217920" y="1280160"/>
            <a:ext cx="82296" cy="132588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900" b="1" dirty="0" err="1">
                <a:solidFill>
                  <a:srgbClr val="B3261E"/>
                </a:solidFill>
              </a:rPr>
              <a:t>Lección</a:t>
            </a:r>
            <a:r>
              <a:rPr sz="1900" b="1" dirty="0">
                <a:solidFill>
                  <a:srgbClr val="B3261E"/>
                </a:solidFill>
              </a:rPr>
              <a:t> principal: </a:t>
            </a:r>
            <a:r>
              <a:rPr sz="1900" b="1" dirty="0" err="1">
                <a:solidFill>
                  <a:srgbClr val="B3261E"/>
                </a:solidFill>
              </a:rPr>
              <a:t>medir</a:t>
            </a:r>
            <a:r>
              <a:rPr sz="1900" b="1" dirty="0">
                <a:solidFill>
                  <a:srgbClr val="B3261E"/>
                </a:solidFill>
              </a:rPr>
              <a:t> mal cuesta </a:t>
            </a:r>
            <a:r>
              <a:rPr sz="1900" b="1" dirty="0" err="1">
                <a:solidFill>
                  <a:srgbClr val="B3261E"/>
                </a:solidFill>
              </a:rPr>
              <a:t>más</a:t>
            </a:r>
            <a:r>
              <a:rPr sz="1900" b="1" dirty="0">
                <a:solidFill>
                  <a:srgbClr val="B3261E"/>
                </a:solidFill>
              </a:rPr>
              <a:t> que </a:t>
            </a:r>
            <a:r>
              <a:rPr sz="1900" b="1" dirty="0" err="1">
                <a:solidFill>
                  <a:srgbClr val="B3261E"/>
                </a:solidFill>
              </a:rPr>
              <a:t>modelar</a:t>
            </a:r>
            <a:r>
              <a:rPr sz="1900" b="1" dirty="0">
                <a:solidFill>
                  <a:srgbClr val="B3261E"/>
                </a:solidFill>
              </a:rPr>
              <a:t> mal.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429000"/>
            <a:ext cx="1088136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0">
                <a:solidFill>
                  <a:srgbClr val="212121"/>
                </a:solidFill>
              </a:rPr>
              <a:t>Cuatro golds defectuosos escondieron el problema real durante semanas, y el agente «acertaba» porque compartía el error con el juez.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Limitaciones y trabajo futuro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18872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300" b="0">
                <a:solidFill>
                  <a:srgbClr val="5F6368"/>
                </a:solidFill>
              </a:rPr>
              <a:t>Hasta dónde valen estas cifras antes de generalizarlas.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691640"/>
            <a:ext cx="3456432" cy="178308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B3261E"/>
                </a:solidFill>
              </a:rPr>
              <a:t>Datos</a:t>
            </a:r>
          </a:p>
          <a:p>
            <a:r>
              <a:rPr sz="1100" b="0">
                <a:solidFill>
                  <a:srgbClr val="212121"/>
                </a:solidFill>
              </a:rPr>
              <a:t>Una sola empresa, un solo sector</a:t>
            </a:r>
          </a:p>
          <a:p>
            <a:r>
              <a:rPr sz="1100" b="0">
                <a:solidFill>
                  <a:srgbClr val="212121"/>
                </a:solidFill>
              </a:rPr>
              <a:t>y 42 períodos. El vocabulario y las</a:t>
            </a:r>
          </a:p>
          <a:p>
            <a:r>
              <a:rPr sz="1100" b="0">
                <a:solidFill>
                  <a:srgbClr val="212121"/>
                </a:solidFill>
              </a:rPr>
              <a:t>trampas del esquema son de esta</a:t>
            </a:r>
          </a:p>
          <a:p>
            <a:r>
              <a:rPr sz="1100" b="0">
                <a:solidFill>
                  <a:srgbClr val="212121"/>
                </a:solidFill>
              </a:rPr>
              <a:t>empresa: la solución concreta no se</a:t>
            </a:r>
          </a:p>
          <a:p>
            <a:r>
              <a:rPr sz="1100" b="0">
                <a:solidFill>
                  <a:srgbClr val="212121"/>
                </a:solidFill>
              </a:rPr>
              <a:t>traslada sin rehacerla.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691640"/>
            <a:ext cx="82296" cy="178308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4352544" y="1691640"/>
            <a:ext cx="3456432" cy="178308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B3261E"/>
                </a:solidFill>
              </a:rPr>
              <a:t>Banco de pruebas</a:t>
            </a:r>
          </a:p>
          <a:p>
            <a:r>
              <a:rPr sz="1100" b="0">
                <a:solidFill>
                  <a:srgbClr val="212121"/>
                </a:solidFill>
              </a:rPr>
              <a:t>76 preguntas escritas y anotadas por</a:t>
            </a:r>
          </a:p>
          <a:p>
            <a:r>
              <a:rPr sz="1100" b="0">
                <a:solidFill>
                  <a:srgbClr val="212121"/>
                </a:solidFill>
              </a:rPr>
              <a:t>el propio equipo, sin segundo anotador.</a:t>
            </a:r>
          </a:p>
          <a:p>
            <a:r>
              <a:rPr sz="1100" b="0">
                <a:solidFill>
                  <a:srgbClr val="212121"/>
                </a:solidFill>
              </a:rPr>
              <a:t>Solo 50 entran en validación, y los sets</a:t>
            </a:r>
          </a:p>
          <a:p>
            <a:r>
              <a:rPr sz="1100" b="0">
                <a:solidFill>
                  <a:srgbClr val="212121"/>
                </a:solidFill>
              </a:rPr>
              <a:t>de 48, 56 y 50 no son comparables</a:t>
            </a:r>
          </a:p>
          <a:p>
            <a:r>
              <a:rPr sz="1100" b="0">
                <a:solidFill>
                  <a:srgbClr val="212121"/>
                </a:solidFill>
              </a:rPr>
              <a:t>entre sí.</a:t>
            </a:r>
          </a:p>
        </p:txBody>
      </p:sp>
      <p:sp>
        <p:nvSpPr>
          <p:cNvPr id="7" name="Rectangle 6"/>
          <p:cNvSpPr/>
          <p:nvPr/>
        </p:nvSpPr>
        <p:spPr>
          <a:xfrm>
            <a:off x="4352544" y="1691640"/>
            <a:ext cx="82296" cy="178308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065008" y="1691640"/>
            <a:ext cx="3456432" cy="178308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B3261E"/>
                </a:solidFill>
              </a:rPr>
              <a:t>Medición y alcance</a:t>
            </a:r>
          </a:p>
          <a:p>
            <a:r>
              <a:rPr sz="1100" b="0">
                <a:solidFill>
                  <a:srgbClr val="212121"/>
                </a:solidFill>
              </a:rPr>
              <a:t>El suelo de ruido de ~3 preguntas deja</a:t>
            </a:r>
          </a:p>
          <a:p>
            <a:r>
              <a:rPr sz="1100" b="0">
                <a:solidFill>
                  <a:srgbClr val="212121"/>
                </a:solidFill>
              </a:rPr>
              <a:t>sin resolver toda diferencia menor de</a:t>
            </a:r>
          </a:p>
          <a:p>
            <a:r>
              <a:rPr sz="1100" b="0">
                <a:solidFill>
                  <a:srgbClr val="212121"/>
                </a:solidFill>
              </a:rPr>
              <a:t>6 puntos. Nada medido en producción</a:t>
            </a:r>
          </a:p>
          <a:p>
            <a:r>
              <a:rPr sz="1100" b="0">
                <a:solidFill>
                  <a:srgbClr val="212121"/>
                </a:solidFill>
              </a:rPr>
              <a:t>con usuarios reales.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8065008" y="1691640"/>
            <a:ext cx="82296" cy="1783080"/>
          </a:xfrm>
          <a:prstGeom prst="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0080" y="370332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700" b="1">
                <a:solidFill>
                  <a:srgbClr val="B3261E"/>
                </a:solidFill>
              </a:rPr>
              <a:t>El hallazgo que condiciona el despliegue: los fallos son SILENCIOSOS.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87952"/>
            <a:ext cx="1088136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300" b="0">
                <a:solidFill>
                  <a:srgbClr val="212121"/>
                </a:solidFill>
              </a:rPr>
              <a:t>No devuelve un error, devuelve un número plausible. Por eso la interfaz entrega siempre el SQL ejecutado: el sistema es usable como asistente de consulta auditable, no como fuente autónoma de cifras.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40080" y="4846320"/>
            <a:ext cx="3456432" cy="146304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4285F4"/>
                </a:solidFill>
              </a:rPr>
              <a:t>1 · Cerrar la campaña</a:t>
            </a:r>
          </a:p>
          <a:p>
            <a:r>
              <a:rPr sz="1100" b="0">
                <a:solidFill>
                  <a:srgbClr val="212121"/>
                </a:solidFill>
              </a:rPr>
              <a:t>Medir el esquema de doce tablas</a:t>
            </a:r>
          </a:p>
          <a:p>
            <a:r>
              <a:rPr sz="1100" b="0">
                <a:solidFill>
                  <a:srgbClr val="212121"/>
                </a:solidFill>
              </a:rPr>
              <a:t>sobre las 76 preguntas: es la única</a:t>
            </a:r>
          </a:p>
          <a:p>
            <a:r>
              <a:rPr sz="1100" b="0">
                <a:solidFill>
                  <a:srgbClr val="212121"/>
                </a:solidFill>
              </a:rPr>
              <a:t>forma de contrastar si el RAG de</a:t>
            </a:r>
          </a:p>
          <a:p>
            <a:r>
              <a:rPr sz="1100" b="0">
                <a:solidFill>
                  <a:srgbClr val="212121"/>
                </a:solidFill>
              </a:rPr>
              <a:t>catálogo deja de salir plano.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080" y="4846320"/>
            <a:ext cx="82296" cy="14630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4352544" y="4846320"/>
            <a:ext cx="3456432" cy="146304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4285F4"/>
                </a:solidFill>
              </a:rPr>
              <a:t>2 · Rehacer la métrica de glosa</a:t>
            </a:r>
          </a:p>
          <a:p>
            <a:r>
              <a:rPr sz="1100" b="0">
                <a:solidFill>
                  <a:srgbClr val="212121"/>
                </a:solidFill>
              </a:rPr>
              <a:t>Precisión y recall sobre las filas</a:t>
            </a:r>
          </a:p>
          <a:p>
            <a:r>
              <a:rPr sz="1100" b="0">
                <a:solidFill>
                  <a:srgbClr val="212121"/>
                </a:solidFill>
              </a:rPr>
              <a:t>recuperadas, o un gold con tolerancia</a:t>
            </a:r>
          </a:p>
          <a:p>
            <a:r>
              <a:rPr sz="1100" b="0">
                <a:solidFill>
                  <a:srgbClr val="212121"/>
                </a:solidFill>
              </a:rPr>
              <a:t>declarada. Mientras sea igualdad</a:t>
            </a:r>
          </a:p>
          <a:p>
            <a:r>
              <a:rPr sz="1100" b="0">
                <a:solidFill>
                  <a:srgbClr val="212121"/>
                </a:solidFill>
              </a:rPr>
              <a:t>estricta, ningún componente puntúa.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352544" y="4846320"/>
            <a:ext cx="82296" cy="14630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8065008" y="4846320"/>
            <a:ext cx="3456432" cy="1463040"/>
          </a:xfrm>
          <a:prstGeom prst="roundRect">
            <a:avLst/>
          </a:prstGeom>
          <a:solidFill>
            <a:srgbClr val="F5F7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37744" tIns="109728" rIns="128016" bIns="73152" rtlCol="0" anchor="t"/>
          <a:lstStyle/>
          <a:p>
            <a:pPr algn="ctr"/>
            <a:r>
              <a:rPr sz="1500" b="1">
                <a:solidFill>
                  <a:srgbClr val="4285F4"/>
                </a:solidFill>
              </a:rPr>
              <a:t>3 · Implementar el gate</a:t>
            </a:r>
          </a:p>
          <a:p>
            <a:r>
              <a:rPr sz="1100" b="0">
                <a:solidFill>
                  <a:srgbClr val="212121"/>
                </a:solidFill>
              </a:rPr>
              <a:t>Clasificar la pregunta: ¿el concepto</a:t>
            </a:r>
          </a:p>
          <a:p>
            <a:r>
              <a:rPr sz="1100" b="0">
                <a:solidFill>
                  <a:srgbClr val="212121"/>
                </a:solidFill>
              </a:rPr>
              <a:t>vive en texto libre, en columna</a:t>
            </a:r>
          </a:p>
          <a:p>
            <a:r>
              <a:rPr sz="1100" b="0">
                <a:solidFill>
                  <a:srgbClr val="212121"/>
                </a:solidFill>
              </a:rPr>
              <a:t>codificada o en el plan de cuentas?</a:t>
            </a:r>
          </a:p>
          <a:p>
            <a:r>
              <a:rPr sz="1100" b="0">
                <a:solidFill>
                  <a:srgbClr val="212121"/>
                </a:solidFill>
              </a:rPr>
              <a:t>Mejor relación esfuerzo-ganancia.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065008" y="4846320"/>
            <a:ext cx="82296" cy="1463040"/>
          </a:xfrm>
          <a:prstGeom prst="rect">
            <a:avLst/>
          </a:prstGeom>
          <a:solidFill>
            <a:srgbClr val="428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2237</TotalTime>
  <Words>2808</Words>
  <Application>Microsoft Macintosh PowerPoint</Application>
  <PresentationFormat>Widescreen</PresentationFormat>
  <Paragraphs>405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Consolas</vt:lpstr>
      <vt:lpstr>Tema de Office</vt:lpstr>
      <vt:lpstr>Agente text-to-SQL en español sobre datos contables SUNAT</vt:lpstr>
      <vt:lpstr>Agenda</vt:lpstr>
      <vt:lpstr>PowerPoint Presentation</vt:lpstr>
      <vt:lpstr>Introducción</vt:lpstr>
      <vt:lpstr>Problemática</vt:lpstr>
      <vt:lpstr>PowerPoint Presentation</vt:lpstr>
      <vt:lpstr>Descripción de los datos</vt:lpstr>
      <vt:lpstr>Contabilidad</vt:lpstr>
      <vt:lpstr>Contabilidad · la trampa del texto libre</vt:lpstr>
      <vt:lpstr>PowerPoint Presentation</vt:lpstr>
      <vt:lpstr>Preprocesamiento de los datos</vt:lpstr>
      <vt:lpstr>PowerPoint Presentation</vt:lpstr>
      <vt:lpstr>Arquitectura del sistema</vt:lpstr>
      <vt:lpstr>Modelamiento RAG · qué se indexa</vt:lpstr>
      <vt:lpstr>Modelamiento RAG · cómo se construye el índice</vt:lpstr>
      <vt:lpstr>Modelamiento RAG · cómo se consulta</vt:lpstr>
      <vt:lpstr>Ejemplo de uso</vt:lpstr>
      <vt:lpstr>Evaluación · el banco de preguntas</vt:lpstr>
      <vt:lpstr>Evaluación · cómo se mide</vt:lpstr>
      <vt:lpstr>PowerPoint Presentation</vt:lpstr>
      <vt:lpstr>Resultados · qué movió la precisión</vt:lpstr>
      <vt:lpstr>Resultados · qué modelo escribe el SQL</vt:lpstr>
      <vt:lpstr>Resultados · la hipótesis del proyecto, refutada</vt:lpstr>
      <vt:lpstr>PowerPoint Presentation</vt:lpstr>
      <vt:lpstr>Conclusiones</vt:lpstr>
      <vt:lpstr>Limitaciones y trabajo futuro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Titulo</dc:title>
  <dc:creator>Wester Zela</dc:creator>
  <cp:lastModifiedBy>TorresCristobal, Wilber - Contractor {PEP}</cp:lastModifiedBy>
  <cp:revision>13</cp:revision>
  <dcterms:created xsi:type="dcterms:W3CDTF">2026-07-30T15:18:56Z</dcterms:created>
  <dcterms:modified xsi:type="dcterms:W3CDTF">2026-08-18T01:17:04Z</dcterms:modified>
</cp:coreProperties>
</file>