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11"/>
  </p:notesMasterIdLst>
  <p:handoutMasterIdLst>
    <p:handoutMasterId r:id="rId12"/>
  </p:handoutMasterIdLst>
  <p:sldIdLst>
    <p:sldId id="257" r:id="rId2"/>
    <p:sldId id="286" r:id="rId3"/>
    <p:sldId id="302" r:id="rId4"/>
    <p:sldId id="296" r:id="rId5"/>
    <p:sldId id="299" r:id="rId6"/>
    <p:sldId id="305" r:id="rId7"/>
    <p:sldId id="303" r:id="rId8"/>
    <p:sldId id="304" r:id="rId9"/>
    <p:sldId id="298" r:id="rId10"/>
  </p:sldIdLst>
  <p:sldSz cx="12192000" cy="6858000"/>
  <p:notesSz cx="6858000" cy="9144000"/>
  <p:defaultTextStyle>
    <a:defPPr rtl="0"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1E4AEA4-8DFA-4A89-87EB-49C32662AFE0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471" autoAdjust="0"/>
  </p:normalViewPr>
  <p:slideViewPr>
    <p:cSldViewPr snapToGrid="0" showGuides="1">
      <p:cViewPr>
        <p:scale>
          <a:sx n="66" d="100"/>
          <a:sy n="66" d="100"/>
        </p:scale>
        <p:origin x="1056" y="18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2" d="100"/>
          <a:sy n="82" d="100"/>
        </p:scale>
        <p:origin x="2676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7AFBA7E-3791-4E67-BC37-414E6816A1AD}" type="datetime1">
              <a:rPr lang="es-ES" smtClean="0"/>
              <a:t>12/01/2026</a:t>
            </a:fld>
            <a:endParaRPr lang="es-ES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EDC0C31-3BFD-43A2-B8EE-356E8F332F6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7265520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noProof="0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9DA1028-5AB0-406F-9C11-988404C4AE19}" type="datetime1">
              <a:rPr lang="es-ES" noProof="0" smtClean="0"/>
              <a:t>12/01/2026</a:t>
            </a:fld>
            <a:endParaRPr lang="es-ES" noProof="0" dirty="0"/>
          </a:p>
        </p:txBody>
      </p:sp>
      <p:sp>
        <p:nvSpPr>
          <p:cNvPr id="4" name="Marcador de posición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s-ES" noProof="0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s-ES" noProof="0" dirty="0"/>
              <a:t>Haga clic para modificar los estilos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noProof="0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87908AF-65BE-457F-9D87-289A548E61FF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3723204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87908AF-65BE-457F-9D87-289A548E61FF}" type="slidenum">
              <a:rPr lang="es-ES" smtClean="0"/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196182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>
          <a:xfrm>
            <a:off x="0" y="1041400"/>
            <a:ext cx="12192000" cy="4216400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 rtl="0">
              <a:spcBef>
                <a:spcPct val="0"/>
              </a:spcBef>
              <a:buNone/>
            </a:pPr>
            <a:endParaRPr lang="es-ES" sz="4400" b="0" cap="none" spc="0" noProof="0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tx1">
                    <a:alpha val="40000"/>
                  </a:scheme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2387600"/>
          </a:xfrm>
          <a:noFill/>
        </p:spPr>
        <p:txBody>
          <a:bodyPr rtlCol="0" anchor="b"/>
          <a:lstStyle>
            <a:lvl1pPr algn="ctr">
              <a:defRPr sz="6000" b="0" cap="none" spc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noFill/>
        </p:spPr>
        <p:txBody>
          <a:bodyPr rtlCol="0"/>
          <a:lstStyle>
            <a:lvl1pPr marL="0" indent="0" algn="ctr">
              <a:buNone/>
              <a:defRPr sz="24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s-ES" noProof="0"/>
              <a:t>Haga clic para modificar el estilo de subtítulo del patrón</a:t>
            </a:r>
            <a:endParaRPr lang="es-ES" noProof="0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1B9C8C0-529B-4278-81C1-7B4378E8F5AE}" type="datetime1">
              <a:rPr lang="es-ES" noProof="0" smtClean="0"/>
              <a:t>12/01/2026</a:t>
            </a:fld>
            <a:endParaRPr lang="es-ES" noProof="0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D068D91-5085-43EA-8734-9AB23AC0958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44601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  <a:endParaRPr lang="es-ES" noProof="0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2485860-BB8C-4C85-8C07-86128B42CA5F}" type="datetime1">
              <a:rPr lang="es-ES" noProof="0" smtClean="0"/>
              <a:t>12/01/2026</a:t>
            </a:fld>
            <a:endParaRPr lang="es-ES" noProof="0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D068D91-5085-43EA-8734-9AB23AC0958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30851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62262"/>
          </a:xfrm>
        </p:spPr>
        <p:txBody>
          <a:bodyPr rtlCol="0" anchor="b"/>
          <a:lstStyle>
            <a:lvl1pPr>
              <a:defRPr sz="6000"/>
            </a:lvl1pPr>
          </a:lstStyle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 rtlCol="0"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ADA7F39-1B7A-430A-8B0E-DDBE614CF3FF}" type="datetime1">
              <a:rPr lang="es-ES" noProof="0" smtClean="0"/>
              <a:t>12/01/2026</a:t>
            </a:fld>
            <a:endParaRPr lang="es-ES" noProof="0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D068D91-5085-43EA-8734-9AB23AC0958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07342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  <a:endParaRPr lang="es-ES" noProof="0" dirty="0"/>
          </a:p>
        </p:txBody>
      </p:sp>
      <p:sp>
        <p:nvSpPr>
          <p:cNvPr id="3" name="Marcador de posición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  <a:endParaRPr lang="es-ES" noProof="0" dirty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345BD5E-25E9-4686-9024-13D7B60371EF}" type="datetime1">
              <a:rPr lang="es-ES" noProof="0" smtClean="0"/>
              <a:t>12/01/2026</a:t>
            </a:fld>
            <a:endParaRPr lang="es-ES" noProof="0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D068D91-5085-43EA-8734-9AB23AC0958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96451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274638"/>
            <a:ext cx="10515600" cy="1143000"/>
          </a:xfrm>
        </p:spPr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1489075"/>
            <a:ext cx="5156200" cy="641350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/>
          </p:nvPr>
        </p:nvSpPr>
        <p:spPr>
          <a:xfrm>
            <a:off x="831850" y="2193925"/>
            <a:ext cx="5156200" cy="3978275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  <a:endParaRPr lang="es-ES" noProof="0" dirty="0"/>
          </a:p>
        </p:txBody>
      </p:sp>
      <p:sp>
        <p:nvSpPr>
          <p:cNvPr id="5" name="Marcador de posición de texto 4"/>
          <p:cNvSpPr>
            <a:spLocks noGrp="1"/>
          </p:cNvSpPr>
          <p:nvPr>
            <p:ph type="body" sz="quarter" idx="3"/>
          </p:nvPr>
        </p:nvSpPr>
        <p:spPr>
          <a:xfrm>
            <a:off x="6189663" y="1489075"/>
            <a:ext cx="5157787" cy="641350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6" name="Marcador de posición de contenido 5"/>
          <p:cNvSpPr>
            <a:spLocks noGrp="1"/>
          </p:cNvSpPr>
          <p:nvPr>
            <p:ph sz="quarter" idx="4"/>
          </p:nvPr>
        </p:nvSpPr>
        <p:spPr>
          <a:xfrm>
            <a:off x="6189663" y="2193925"/>
            <a:ext cx="5157787" cy="3978275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  <a:endParaRPr lang="es-ES" noProof="0" dirty="0"/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C6BBBA6-4DCC-409E-83FC-D31503ABEDA3}" type="datetime1">
              <a:rPr lang="es-ES" noProof="0" smtClean="0"/>
              <a:t>12/01/2026</a:t>
            </a:fld>
            <a:endParaRPr lang="es-ES" noProof="0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D068D91-5085-43EA-8734-9AB23AC0958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90685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4221E27-ED94-49EF-AB02-AC57D3427C12}" type="datetime1">
              <a:rPr lang="es-ES" noProof="0" smtClean="0"/>
              <a:t>12/01/2026</a:t>
            </a:fld>
            <a:endParaRPr lang="es-ES" noProof="0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D068D91-5085-43EA-8734-9AB23AC0958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82106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49C74A-9D91-4A2D-A4A3-686D7DF74C58}" type="datetime1">
              <a:rPr lang="es-ES" noProof="0" smtClean="0"/>
              <a:t>12/01/2026</a:t>
            </a:fld>
            <a:endParaRPr lang="es-ES" noProof="0" dirty="0"/>
          </a:p>
        </p:txBody>
      </p:sp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D068D91-5085-43EA-8734-9AB23AC0958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34436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  <a:endParaRPr lang="es-ES" noProof="0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101850"/>
            <a:ext cx="3932237" cy="3759200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5419E2E-D356-4193-A081-B75F7A374604}" type="datetime1">
              <a:rPr lang="es-ES" noProof="0" smtClean="0"/>
              <a:t>12/01/2026</a:t>
            </a:fld>
            <a:endParaRPr lang="es-ES" noProof="0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D068D91-5085-43EA-8734-9AB23AC0958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40603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imagen 2" descr="Marcador de posición vacío para agregar una imagen. Haga clic en el marcador de posición y seleccione la imagen que desee agregar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s-ES" noProof="0"/>
              <a:t>Haga clic en el icono para agregar una imagen</a:t>
            </a:r>
            <a:endParaRPr lang="es-ES" noProof="0" dirty="0"/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839788" y="2101850"/>
            <a:ext cx="3932237" cy="3759200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84AAAB7-2FFE-4DCC-A051-535C81910989}" type="datetime1">
              <a:rPr lang="es-ES" noProof="0" smtClean="0"/>
              <a:t>12/01/2026</a:t>
            </a:fld>
            <a:endParaRPr lang="es-ES" noProof="0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D068D91-5085-43EA-8734-9AB23AC0958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43656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  <a:endParaRPr lang="es-ES" noProof="0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E8AF644-CEED-4F2F-8AB5-624A251A9E4F}" type="datetime1">
              <a:rPr lang="es-ES" noProof="0" smtClean="0"/>
              <a:t>12/01/2026</a:t>
            </a:fld>
            <a:endParaRPr lang="es-ES" noProof="0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D068D91-5085-43EA-8734-9AB23AC0958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43035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 rtlCol="0"/>
          <a:lstStyle/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  <a:endParaRPr lang="es-ES" noProof="0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35858DB-73E4-4B1C-89E9-BC271314806A}" type="datetime1">
              <a:rPr lang="es-ES" noProof="0" smtClean="0"/>
              <a:t>12/01/2026</a:t>
            </a:fld>
            <a:endParaRPr lang="es-ES" noProof="0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D068D91-5085-43EA-8734-9AB23AC0958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22468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s-ES" noProof="0" dirty="0"/>
              <a:t>Haga clic para modificar los estilos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 rtl="0"/>
            <a:fld id="{09440175-0734-428C-AC70-3E7BD2E4DBE6}" type="datetime1">
              <a:rPr lang="es-ES" noProof="0" smtClean="0"/>
              <a:t>12/01/2026</a:t>
            </a:fld>
            <a:endParaRPr lang="es-ES" noProof="0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648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077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rtl="0"/>
            <a:fld id="{FD068D91-5085-43EA-8734-9AB23AC0958B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577456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b="0" kern="1200" cap="none" spc="0">
          <a:ln w="0"/>
          <a:solidFill>
            <a:schemeClr val="tx2">
              <a:lumMod val="50000"/>
            </a:schemeClr>
          </a:solidFill>
          <a:effectLst>
            <a:outerShdw blurRad="38100" dist="19050" dir="2700000" algn="tl" rotWithShape="0">
              <a:schemeClr val="tx1">
                <a:alpha val="4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indent="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92025" y="1418253"/>
            <a:ext cx="9144000" cy="3104256"/>
          </a:xfrm>
        </p:spPr>
        <p:txBody>
          <a:bodyPr rtlCol="0">
            <a:normAutofit fontScale="90000"/>
          </a:bodyPr>
          <a:lstStyle/>
          <a:p>
            <a:r>
              <a:rPr lang="es-MX" dirty="0"/>
              <a:t> </a:t>
            </a:r>
            <a:r>
              <a:rPr lang="es-MX" sz="4900" dirty="0">
                <a:solidFill>
                  <a:schemeClr val="accent3">
                    <a:lumMod val="75000"/>
                  </a:schemeClr>
                </a:solidFill>
                <a:latin typeface="Aptos Display" panose="020B0004020202020204" pitchFamily="34" charset="0"/>
              </a:rPr>
              <a:t>Identificación de Plagio en Letras de Canciones mediante Procesamiento de Lenguaje Natural (PLN).</a:t>
            </a:r>
            <a:endParaRPr lang="es-ES" dirty="0">
              <a:solidFill>
                <a:schemeClr val="accent3">
                  <a:lumMod val="75000"/>
                </a:schemeClr>
              </a:solidFill>
              <a:latin typeface="Aptos Display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116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FA14-07B0-DAF0-C10A-4CE96978EC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2">
            <a:extLst>
              <a:ext uri="{FF2B5EF4-FFF2-40B4-BE49-F238E27FC236}">
                <a16:creationId xmlns:a16="http://schemas.microsoft.com/office/drawing/2014/main" id="{9EAD329C-F022-860F-D78E-C85C3A5D6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47854"/>
          </a:xfrm>
          <a:solidFill>
            <a:schemeClr val="accent3">
              <a:lumMod val="20000"/>
              <a:lumOff val="80000"/>
              <a:alpha val="25000"/>
            </a:schemeClr>
          </a:solidFill>
        </p:spPr>
        <p:txBody>
          <a:bodyPr rtlCol="0">
            <a:normAutofit/>
          </a:bodyPr>
          <a:lstStyle/>
          <a:p>
            <a:r>
              <a:rPr lang="es-MX" sz="3800" dirty="0">
                <a:solidFill>
                  <a:schemeClr val="accent3">
                    <a:lumMod val="75000"/>
                  </a:schemeClr>
                </a:solidFill>
                <a:latin typeface="Aptos Display" panose="020B0004020202020204" pitchFamily="34" charset="0"/>
              </a:rPr>
              <a:t>Descripción del problema</a:t>
            </a:r>
            <a:endParaRPr lang="es-ES" sz="3800" dirty="0">
              <a:solidFill>
                <a:schemeClr val="accent3">
                  <a:lumMod val="75000"/>
                </a:schemeClr>
              </a:solidFill>
              <a:latin typeface="Aptos Display" panose="020B0004020202020204" pitchFamily="34" charset="0"/>
            </a:endParaRPr>
          </a:p>
        </p:txBody>
      </p:sp>
      <p:sp>
        <p:nvSpPr>
          <p:cNvPr id="5" name="Marcador de contenido 13">
            <a:extLst>
              <a:ext uri="{FF2B5EF4-FFF2-40B4-BE49-F238E27FC236}">
                <a16:creationId xmlns:a16="http://schemas.microsoft.com/office/drawing/2014/main" id="{CA13E55F-8E77-0222-F6A2-062AD75234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114" y="1618696"/>
            <a:ext cx="8171543" cy="4201534"/>
          </a:xfrm>
          <a:noFill/>
        </p:spPr>
        <p:txBody>
          <a:bodyPr rtlCol="0">
            <a:normAutofit/>
          </a:bodyPr>
          <a:lstStyle/>
          <a:p>
            <a:r>
              <a:rPr lang="es-MX" sz="2000" dirty="0"/>
              <a:t>Los métodos actuales de detección de plagio fallan al identificar copias que usan sinónimos o reordenan versos, pues solo buscan repetición textual literal. Esta limitación deja desprotegidas las obras artísticas frente a plagios sofisticados que alteran la superficie léxica pero mantienen la estructura semántica.</a:t>
            </a:r>
          </a:p>
          <a:p>
            <a:endParaRPr lang="es-MX" sz="2000" dirty="0"/>
          </a:p>
          <a:p>
            <a:r>
              <a:rPr lang="es-MX" sz="2000" dirty="0"/>
              <a:t>La ausencia de herramientas escalables que capten similitudes conceptuales profundas —y no solo coincidencias de palabras— representa un vacío tecnológico crítico. Sin una solución precisa y eficiente, es imposible proteger adecuadamente los derechos de autor y analizar las influencias creativas en el vasto universo de la composición musical digital.</a:t>
            </a:r>
          </a:p>
          <a:p>
            <a:endParaRPr lang="es-MX" sz="2000" i="1" dirty="0"/>
          </a:p>
          <a:p>
            <a:pPr marL="0" indent="0">
              <a:buNone/>
            </a:pPr>
            <a:endParaRPr lang="es-MX" sz="2000" dirty="0"/>
          </a:p>
          <a:p>
            <a:pPr marL="0" lvl="0" indent="0" rtl="0">
              <a:buNone/>
            </a:pPr>
            <a:endParaRPr lang="es-MX" sz="2000" dirty="0"/>
          </a:p>
        </p:txBody>
      </p:sp>
      <p:pic>
        <p:nvPicPr>
          <p:cNvPr id="13" name="Marcador de contenido 6" descr="Interfaz de usuario gráfica, Diagrama&#10;&#10;El contenido generado por IA puede ser incorrecto.">
            <a:extLst>
              <a:ext uri="{FF2B5EF4-FFF2-40B4-BE49-F238E27FC236}">
                <a16:creationId xmlns:a16="http://schemas.microsoft.com/office/drawing/2014/main" id="{E5B56EC9-3FF9-6AED-21E7-C16B074D01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11972" y="2002420"/>
            <a:ext cx="3284174" cy="2168794"/>
          </a:xfrm>
          <a:prstGeom prst="rect">
            <a:avLst/>
          </a:prstGeom>
          <a:solidFill>
            <a:srgbClr val="865640">
              <a:lumMod val="20000"/>
              <a:lumOff val="80000"/>
              <a:alpha val="80000"/>
            </a:srgbClr>
          </a:solidFill>
        </p:spPr>
      </p:pic>
    </p:spTree>
    <p:extLst>
      <p:ext uri="{BB962C8B-B14F-4D97-AF65-F5344CB8AC3E}">
        <p14:creationId xmlns:p14="http://schemas.microsoft.com/office/powerpoint/2010/main" val="31448018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7E68A3-A932-2815-E3D0-E7788B6BB5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2">
            <a:extLst>
              <a:ext uri="{FF2B5EF4-FFF2-40B4-BE49-F238E27FC236}">
                <a16:creationId xmlns:a16="http://schemas.microsoft.com/office/drawing/2014/main" id="{19E0979C-D9B8-1AE6-500B-D71C7CBDD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47854"/>
          </a:xfrm>
          <a:solidFill>
            <a:schemeClr val="accent3">
              <a:lumMod val="20000"/>
              <a:lumOff val="80000"/>
              <a:alpha val="25000"/>
            </a:schemeClr>
          </a:solidFill>
        </p:spPr>
        <p:txBody>
          <a:bodyPr rtlCol="0">
            <a:normAutofit/>
          </a:bodyPr>
          <a:lstStyle/>
          <a:p>
            <a:r>
              <a:rPr lang="es-MX" sz="3800" dirty="0">
                <a:solidFill>
                  <a:schemeClr val="accent3">
                    <a:lumMod val="75000"/>
                  </a:schemeClr>
                </a:solidFill>
                <a:latin typeface="Aptos Display" panose="020B0004020202020204" pitchFamily="34" charset="0"/>
              </a:rPr>
              <a:t>Descripción de datos</a:t>
            </a:r>
            <a:endParaRPr lang="es-ES" sz="3800" dirty="0">
              <a:solidFill>
                <a:schemeClr val="accent3">
                  <a:lumMod val="75000"/>
                </a:schemeClr>
              </a:solidFill>
              <a:latin typeface="Aptos Display" panose="020B0004020202020204" pitchFamily="34" charset="0"/>
            </a:endParaRPr>
          </a:p>
        </p:txBody>
      </p:sp>
      <p:sp>
        <p:nvSpPr>
          <p:cNvPr id="13" name="Marcador de contenido 13">
            <a:extLst>
              <a:ext uri="{FF2B5EF4-FFF2-40B4-BE49-F238E27FC236}">
                <a16:creationId xmlns:a16="http://schemas.microsoft.com/office/drawing/2014/main" id="{56A46AAD-4342-B0E8-E0BB-480FF878D4D3}"/>
              </a:ext>
            </a:extLst>
          </p:cNvPr>
          <p:cNvSpPr txBox="1">
            <a:spLocks/>
          </p:cNvSpPr>
          <p:nvPr/>
        </p:nvSpPr>
        <p:spPr>
          <a:xfrm>
            <a:off x="125730" y="1081669"/>
            <a:ext cx="12191999" cy="577633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sz="1800" b="1" dirty="0" err="1">
                <a:latin typeface="Aptos Display" panose="020B0004020202020204" pitchFamily="34" charset="0"/>
              </a:rPr>
              <a:t>Dataset</a:t>
            </a:r>
            <a:r>
              <a:rPr lang="es-MX" sz="1800" b="1" dirty="0">
                <a:latin typeface="Aptos Display" panose="020B0004020202020204" pitchFamily="34" charset="0"/>
              </a:rPr>
              <a:t> y Adaptación al Dominio Musical</a:t>
            </a: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1. Se utilizó el corpus </a:t>
            </a:r>
            <a:r>
              <a:rPr lang="es-MX" sz="1800" dirty="0" err="1">
                <a:latin typeface="Aptos Display" panose="020B0004020202020204" pitchFamily="34" charset="0"/>
              </a:rPr>
              <a:t>Jamendo</a:t>
            </a:r>
            <a:r>
              <a:rPr lang="es-MX" sz="1800" dirty="0">
                <a:latin typeface="Aptos Display" panose="020B0004020202020204" pitchFamily="34" charset="0"/>
              </a:rPr>
              <a:t> </a:t>
            </a:r>
            <a:r>
              <a:rPr lang="es-MX" sz="1800" dirty="0" err="1">
                <a:latin typeface="Aptos Display" panose="020B0004020202020204" pitchFamily="34" charset="0"/>
              </a:rPr>
              <a:t>Lyrics</a:t>
            </a:r>
            <a:r>
              <a:rPr lang="es-MX" sz="1800" dirty="0">
                <a:latin typeface="Aptos Display" panose="020B0004020202020204" pitchFamily="34" charset="0"/>
              </a:rPr>
              <a:t>(letras musicales reales distribuidas bajo licencias Creative </a:t>
            </a:r>
            <a:r>
              <a:rPr lang="es-MX" sz="1800" dirty="0" err="1">
                <a:latin typeface="Aptos Display" panose="020B0004020202020204" pitchFamily="34" charset="0"/>
              </a:rPr>
              <a:t>Commons</a:t>
            </a:r>
            <a:r>
              <a:rPr lang="es-MX" sz="1800" dirty="0">
                <a:latin typeface="Aptos Display" panose="020B0004020202020204" pitchFamily="34" charset="0"/>
              </a:rPr>
              <a:t>).</a:t>
            </a:r>
          </a:p>
          <a:p>
            <a:pPr marL="342900" indent="-342900">
              <a:buAutoNum type="arabicPeriod"/>
            </a:pPr>
            <a:endParaRPr lang="es-MX" sz="1800" dirty="0">
              <a:latin typeface="Aptos Display" panose="020B0004020202020204" pitchFamily="34" charset="0"/>
            </a:endParaRP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2. Las letras fueron filtradas y normalizadas para preservar contenido semántico suficiente, eliminando artefactos como anotaciones y ruido estructural.</a:t>
            </a:r>
          </a:p>
          <a:p>
            <a:pPr marL="0" indent="0">
              <a:buNone/>
            </a:pPr>
            <a:endParaRPr lang="es-MX" sz="1800" dirty="0">
              <a:latin typeface="Aptos Display" panose="020B0004020202020204" pitchFamily="34" charset="0"/>
            </a:endParaRP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3. Generación de </a:t>
            </a:r>
            <a:r>
              <a:rPr lang="es-MX" sz="1800" dirty="0" err="1">
                <a:latin typeface="Aptos Display" panose="020B0004020202020204" pitchFamily="34" charset="0"/>
              </a:rPr>
              <a:t>Dataset</a:t>
            </a:r>
            <a:r>
              <a:rPr lang="es-MX" sz="1800" dirty="0">
                <a:latin typeface="Aptos Display" panose="020B0004020202020204" pitchFamily="34" charset="0"/>
              </a:rPr>
              <a:t> Sintético de Plagio</a:t>
            </a: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Dado que los </a:t>
            </a:r>
            <a:r>
              <a:rPr lang="es-MX" sz="1800" dirty="0" err="1">
                <a:latin typeface="Aptos Display" panose="020B0004020202020204" pitchFamily="34" charset="0"/>
              </a:rPr>
              <a:t>datasets</a:t>
            </a:r>
            <a:r>
              <a:rPr lang="es-MX" sz="1800" dirty="0">
                <a:latin typeface="Aptos Display" panose="020B0004020202020204" pitchFamily="34" charset="0"/>
              </a:rPr>
              <a:t> públicos de plagio musical son escasos, se diseñó un enfoque de generación sintética de ejemplos positivos, que incluye:</a:t>
            </a: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Paráfrasis automáticas de letras</a:t>
            </a: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Variaciones léxicas y semánticas</a:t>
            </a: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Emparejamiento de letras originales con versiones modificadas</a:t>
            </a: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Asimismo, se generaron ejemplos negativos mediante la comparación de letras no relacionadas.</a:t>
            </a:r>
          </a:p>
          <a:p>
            <a:pPr marL="0" indent="0">
              <a:buNone/>
            </a:pPr>
            <a:endParaRPr lang="es-MX" sz="1800" dirty="0">
              <a:latin typeface="Aptos Display" panose="020B0004020202020204" pitchFamily="34" charset="0"/>
            </a:endParaRP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4. Estrategia de Fine-</a:t>
            </a:r>
            <a:r>
              <a:rPr lang="es-MX" sz="1800" dirty="0" err="1">
                <a:latin typeface="Aptos Display" panose="020B0004020202020204" pitchFamily="34" charset="0"/>
              </a:rPr>
              <a:t>Tuning</a:t>
            </a:r>
            <a:r>
              <a:rPr lang="es-MX" sz="1800" dirty="0">
                <a:latin typeface="Aptos Display" panose="020B0004020202020204" pitchFamily="34" charset="0"/>
              </a:rPr>
              <a:t>, el modelo SBERT fue ajustado mediante aprendizaje supervisado, utilizando pares de letras y una función de pérdida basada en similitud coseno.</a:t>
            </a:r>
          </a:p>
          <a:p>
            <a:pPr marL="0" indent="0">
              <a:buNone/>
            </a:pPr>
            <a:endParaRPr lang="es-MX" sz="1800" dirty="0">
              <a:latin typeface="Aptos Display" panose="020B0004020202020204" pitchFamily="34" charset="0"/>
            </a:endParaRP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5. </a:t>
            </a:r>
            <a:r>
              <a:rPr lang="es-MX" sz="1800" dirty="0" err="1">
                <a:latin typeface="Aptos Display" panose="020B0004020202020204" pitchFamily="34" charset="0"/>
              </a:rPr>
              <a:t>Cosine</a:t>
            </a:r>
            <a:r>
              <a:rPr lang="es-MX" sz="1800" dirty="0">
                <a:latin typeface="Aptos Display" panose="020B0004020202020204" pitchFamily="34" charset="0"/>
              </a:rPr>
              <a:t> </a:t>
            </a:r>
            <a:r>
              <a:rPr lang="es-MX" sz="1800" dirty="0" err="1">
                <a:latin typeface="Aptos Display" panose="020B0004020202020204" pitchFamily="34" charset="0"/>
              </a:rPr>
              <a:t>Similarity</a:t>
            </a:r>
            <a:r>
              <a:rPr lang="es-MX" sz="1800" dirty="0">
                <a:latin typeface="Aptos Display" panose="020B0004020202020204" pitchFamily="34" charset="0"/>
              </a:rPr>
              <a:t> </a:t>
            </a:r>
            <a:r>
              <a:rPr lang="es-MX" sz="1800" dirty="0" err="1">
                <a:latin typeface="Aptos Display" panose="020B0004020202020204" pitchFamily="34" charset="0"/>
              </a:rPr>
              <a:t>Loss</a:t>
            </a:r>
            <a:r>
              <a:rPr lang="es-MX" sz="1800" dirty="0">
                <a:latin typeface="Aptos Display" panose="020B0004020202020204" pitchFamily="34" charset="0"/>
              </a:rPr>
              <a:t>, optimización directa del espacio de </a:t>
            </a:r>
            <a:r>
              <a:rPr lang="es-MX" sz="1800" dirty="0" err="1">
                <a:latin typeface="Aptos Display" panose="020B0004020202020204" pitchFamily="34" charset="0"/>
              </a:rPr>
              <a:t>embeddings</a:t>
            </a:r>
            <a:endParaRPr lang="es-MX" sz="1800" dirty="0">
              <a:latin typeface="Aptos Display" panose="020B0004020202020204" pitchFamily="34" charset="0"/>
            </a:endParaRP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Separación explícita entre pares similares y no similares</a:t>
            </a: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Este entrenamiento adapta el modelo al dominio específico de las letras musicales, mejorando su sensibilidad ante paráfrasis y reformulaciones.</a:t>
            </a:r>
          </a:p>
        </p:txBody>
      </p:sp>
    </p:spTree>
    <p:extLst>
      <p:ext uri="{BB962C8B-B14F-4D97-AF65-F5344CB8AC3E}">
        <p14:creationId xmlns:p14="http://schemas.microsoft.com/office/powerpoint/2010/main" val="35229889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953ADA-2DA8-3FFE-D8E8-94FBD6B5A6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2">
            <a:extLst>
              <a:ext uri="{FF2B5EF4-FFF2-40B4-BE49-F238E27FC236}">
                <a16:creationId xmlns:a16="http://schemas.microsoft.com/office/drawing/2014/main" id="{FA7494FB-0EC4-D608-8115-308B34605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47854"/>
          </a:xfrm>
          <a:solidFill>
            <a:schemeClr val="accent3">
              <a:lumMod val="20000"/>
              <a:lumOff val="80000"/>
              <a:alpha val="25000"/>
            </a:schemeClr>
          </a:solidFill>
        </p:spPr>
        <p:txBody>
          <a:bodyPr rtlCol="0">
            <a:normAutofit/>
          </a:bodyPr>
          <a:lstStyle/>
          <a:p>
            <a:r>
              <a:rPr lang="es-MX" sz="3800" dirty="0">
                <a:solidFill>
                  <a:schemeClr val="accent3">
                    <a:lumMod val="75000"/>
                  </a:schemeClr>
                </a:solidFill>
                <a:latin typeface="Aptos Display" panose="020B0004020202020204" pitchFamily="34" charset="0"/>
              </a:rPr>
              <a:t>Modelo aplicado</a:t>
            </a:r>
            <a:endParaRPr lang="es-ES" sz="3800" dirty="0">
              <a:solidFill>
                <a:schemeClr val="accent3">
                  <a:lumMod val="75000"/>
                </a:schemeClr>
              </a:solidFill>
              <a:latin typeface="Aptos Display" panose="020B0004020202020204" pitchFamily="34" charset="0"/>
            </a:endParaRPr>
          </a:p>
        </p:txBody>
      </p:sp>
      <p:sp>
        <p:nvSpPr>
          <p:cNvPr id="13" name="Marcador de contenido 13">
            <a:extLst>
              <a:ext uri="{FF2B5EF4-FFF2-40B4-BE49-F238E27FC236}">
                <a16:creationId xmlns:a16="http://schemas.microsoft.com/office/drawing/2014/main" id="{F3FECFAB-1D65-E53E-0359-9424B9898DD1}"/>
              </a:ext>
            </a:extLst>
          </p:cNvPr>
          <p:cNvSpPr txBox="1">
            <a:spLocks/>
          </p:cNvSpPr>
          <p:nvPr/>
        </p:nvSpPr>
        <p:spPr>
          <a:xfrm>
            <a:off x="125730" y="1081669"/>
            <a:ext cx="12191999" cy="577633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sz="1800" b="1" dirty="0">
                <a:latin typeface="Aptos Display" panose="020B0004020202020204" pitchFamily="34" charset="0"/>
              </a:rPr>
              <a:t>Arquitectura Base</a:t>
            </a: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El modelo SBERT utilizado se basa en una arquitectura </a:t>
            </a:r>
            <a:r>
              <a:rPr lang="es-MX" sz="1800" dirty="0" err="1">
                <a:latin typeface="Aptos Display" panose="020B0004020202020204" pitchFamily="34" charset="0"/>
              </a:rPr>
              <a:t>Transformer</a:t>
            </a:r>
            <a:r>
              <a:rPr lang="es-MX" sz="1800" dirty="0">
                <a:latin typeface="Aptos Display" panose="020B0004020202020204" pitchFamily="34" charset="0"/>
              </a:rPr>
              <a:t> con las siguientes características:</a:t>
            </a: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12 capas de bloques </a:t>
            </a:r>
            <a:r>
              <a:rPr lang="es-MX" sz="1800" dirty="0" err="1">
                <a:latin typeface="Aptos Display" panose="020B0004020202020204" pitchFamily="34" charset="0"/>
              </a:rPr>
              <a:t>Transformer</a:t>
            </a:r>
            <a:endParaRPr lang="es-MX" sz="1800" dirty="0">
              <a:latin typeface="Aptos Display" panose="020B0004020202020204" pitchFamily="34" charset="0"/>
            </a:endParaRP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Dimensión oculta de 768</a:t>
            </a: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12 cabezales de atención</a:t>
            </a:r>
          </a:p>
          <a:p>
            <a:pPr marL="0" indent="0">
              <a:buNone/>
            </a:pPr>
            <a:r>
              <a:rPr lang="es-MX" sz="1800" dirty="0" err="1">
                <a:latin typeface="Aptos Display" panose="020B0004020202020204" pitchFamily="34" charset="0"/>
              </a:rPr>
              <a:t>Tokenización</a:t>
            </a:r>
            <a:r>
              <a:rPr lang="es-MX" sz="1800" dirty="0">
                <a:latin typeface="Aptos Display" panose="020B0004020202020204" pitchFamily="34" charset="0"/>
              </a:rPr>
              <a:t> </a:t>
            </a:r>
            <a:r>
              <a:rPr lang="es-MX" sz="1800" dirty="0" err="1">
                <a:latin typeface="Aptos Display" panose="020B0004020202020204" pitchFamily="34" charset="0"/>
              </a:rPr>
              <a:t>sub-palabra</a:t>
            </a:r>
            <a:r>
              <a:rPr lang="es-MX" sz="1800" dirty="0">
                <a:latin typeface="Aptos Display" panose="020B0004020202020204" pitchFamily="34" charset="0"/>
              </a:rPr>
              <a:t> (</a:t>
            </a:r>
            <a:r>
              <a:rPr lang="es-MX" sz="1800" dirty="0" err="1">
                <a:latin typeface="Aptos Display" panose="020B0004020202020204" pitchFamily="34" charset="0"/>
              </a:rPr>
              <a:t>WordPiece</a:t>
            </a:r>
            <a:r>
              <a:rPr lang="es-MX" sz="1800" dirty="0">
                <a:latin typeface="Aptos Display" panose="020B0004020202020204" pitchFamily="34" charset="0"/>
              </a:rPr>
              <a:t> / BPE)</a:t>
            </a:r>
          </a:p>
          <a:p>
            <a:pPr marL="0" indent="0">
              <a:buNone/>
            </a:pPr>
            <a:r>
              <a:rPr lang="es-MX" sz="1800" dirty="0" err="1">
                <a:latin typeface="Aptos Display" panose="020B0004020202020204" pitchFamily="34" charset="0"/>
              </a:rPr>
              <a:t>Pooling</a:t>
            </a:r>
            <a:r>
              <a:rPr lang="es-MX" sz="1800" dirty="0">
                <a:latin typeface="Aptos Display" panose="020B0004020202020204" pitchFamily="34" charset="0"/>
              </a:rPr>
              <a:t> para obtener representaciones a nivel de oración o documento.</a:t>
            </a:r>
          </a:p>
          <a:p>
            <a:pPr marL="0" indent="0">
              <a:buNone/>
            </a:pPr>
            <a:endParaRPr lang="es-MX" sz="1800" dirty="0">
              <a:latin typeface="Aptos Display" panose="020B0004020202020204" pitchFamily="34" charset="0"/>
            </a:endParaRPr>
          </a:p>
          <a:p>
            <a:r>
              <a:rPr lang="es-MX" sz="1800" b="1" dirty="0">
                <a:latin typeface="Aptos Display" panose="020B0004020202020204" pitchFamily="34" charset="0"/>
              </a:rPr>
              <a:t>Modelo </a:t>
            </a:r>
            <a:r>
              <a:rPr lang="es-MX" sz="1800" b="1" dirty="0" err="1">
                <a:latin typeface="Aptos Display" panose="020B0004020202020204" pitchFamily="34" charset="0"/>
              </a:rPr>
              <a:t>Pre-entrenado</a:t>
            </a:r>
            <a:r>
              <a:rPr lang="es-MX" sz="1800" b="1" dirty="0">
                <a:latin typeface="Aptos Display" panose="020B0004020202020204" pitchFamily="34" charset="0"/>
              </a:rPr>
              <a:t> Utilizado</a:t>
            </a: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Se empleó el modelo:</a:t>
            </a: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- paraphrase-multilingual-MiniLM-L12-v2</a:t>
            </a:r>
          </a:p>
          <a:p>
            <a:pPr marL="0" indent="0">
              <a:buNone/>
            </a:pPr>
            <a:endParaRPr lang="es-MX" sz="1800" dirty="0">
              <a:latin typeface="Aptos Display" panose="020B0004020202020204" pitchFamily="34" charset="0"/>
            </a:endParaRPr>
          </a:p>
          <a:p>
            <a:r>
              <a:rPr lang="es-MX" sz="1800" b="1" i="1" dirty="0">
                <a:latin typeface="Aptos Display" panose="020B0004020202020204" pitchFamily="34" charset="0"/>
              </a:rPr>
              <a:t>Justificación de la elección</a:t>
            </a: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Entrenado específicamente para </a:t>
            </a:r>
            <a:r>
              <a:rPr lang="es-MX" sz="1800" dirty="0" err="1">
                <a:latin typeface="Aptos Display" panose="020B0004020202020204" pitchFamily="34" charset="0"/>
              </a:rPr>
              <a:t>Semantic</a:t>
            </a:r>
            <a:r>
              <a:rPr lang="es-MX" sz="1800" dirty="0">
                <a:latin typeface="Aptos Display" panose="020B0004020202020204" pitchFamily="34" charset="0"/>
              </a:rPr>
              <a:t> Textual </a:t>
            </a:r>
            <a:r>
              <a:rPr lang="es-MX" sz="1800" dirty="0" err="1">
                <a:latin typeface="Aptos Display" panose="020B0004020202020204" pitchFamily="34" charset="0"/>
              </a:rPr>
              <a:t>Similarity</a:t>
            </a:r>
            <a:r>
              <a:rPr lang="es-MX" sz="1800" dirty="0">
                <a:latin typeface="Aptos Display" panose="020B0004020202020204" pitchFamily="34" charset="0"/>
              </a:rPr>
              <a:t> (STS)</a:t>
            </a: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Optimizado para generar </a:t>
            </a:r>
            <a:r>
              <a:rPr lang="es-MX" sz="1800" dirty="0" err="1">
                <a:latin typeface="Aptos Display" panose="020B0004020202020204" pitchFamily="34" charset="0"/>
              </a:rPr>
              <a:t>embeddings</a:t>
            </a:r>
            <a:r>
              <a:rPr lang="es-MX" sz="1800" dirty="0">
                <a:latin typeface="Aptos Display" panose="020B0004020202020204" pitchFamily="34" charset="0"/>
              </a:rPr>
              <a:t> comparables mediante </a:t>
            </a:r>
            <a:r>
              <a:rPr lang="es-MX" sz="1800" dirty="0" err="1">
                <a:latin typeface="Aptos Display" panose="020B0004020202020204" pitchFamily="34" charset="0"/>
              </a:rPr>
              <a:t>cosine</a:t>
            </a:r>
            <a:r>
              <a:rPr lang="es-MX" sz="1800" dirty="0">
                <a:latin typeface="Aptos Display" panose="020B0004020202020204" pitchFamily="34" charset="0"/>
              </a:rPr>
              <a:t> </a:t>
            </a:r>
            <a:r>
              <a:rPr lang="es-MX" sz="1800" dirty="0" err="1">
                <a:latin typeface="Aptos Display" panose="020B0004020202020204" pitchFamily="34" charset="0"/>
              </a:rPr>
              <a:t>similarity</a:t>
            </a:r>
            <a:endParaRPr lang="es-MX" sz="1800" dirty="0">
              <a:latin typeface="Aptos Display" panose="020B0004020202020204" pitchFamily="34" charset="0"/>
            </a:endParaRP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Soporta múltiples idiomas (español e inglés), acorde al </a:t>
            </a:r>
            <a:r>
              <a:rPr lang="es-MX" sz="1800" dirty="0" err="1">
                <a:latin typeface="Aptos Display" panose="020B0004020202020204" pitchFamily="34" charset="0"/>
              </a:rPr>
              <a:t>dataset</a:t>
            </a:r>
            <a:r>
              <a:rPr lang="es-MX" sz="1800" dirty="0">
                <a:latin typeface="Aptos Display" panose="020B0004020202020204" pitchFamily="34" charset="0"/>
              </a:rPr>
              <a:t> utilizado</a:t>
            </a: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Arquitectura liviana (</a:t>
            </a:r>
            <a:r>
              <a:rPr lang="es-MX" sz="1800" dirty="0" err="1">
                <a:latin typeface="Aptos Display" panose="020B0004020202020204" pitchFamily="34" charset="0"/>
              </a:rPr>
              <a:t>MiniLM</a:t>
            </a:r>
            <a:r>
              <a:rPr lang="es-MX" sz="1800" dirty="0">
                <a:latin typeface="Aptos Display" panose="020B0004020202020204" pitchFamily="34" charset="0"/>
              </a:rPr>
              <a:t>), adecuada para entrenamiento y experimentación en entornos como Google </a:t>
            </a:r>
            <a:r>
              <a:rPr lang="es-MX" sz="1800" dirty="0" err="1">
                <a:latin typeface="Aptos Display" panose="020B0004020202020204" pitchFamily="34" charset="0"/>
              </a:rPr>
              <a:t>Colab</a:t>
            </a:r>
            <a:endParaRPr lang="es-MX" sz="1800" dirty="0">
              <a:latin typeface="Aptos Display" panose="020B0004020202020204" pitchFamily="34" charset="0"/>
            </a:endParaRPr>
          </a:p>
          <a:p>
            <a:pPr marL="0" indent="0">
              <a:buNone/>
            </a:pPr>
            <a:r>
              <a:rPr lang="es-MX" sz="1800" dirty="0">
                <a:latin typeface="Aptos Display" panose="020B0004020202020204" pitchFamily="34" charset="0"/>
              </a:rPr>
              <a:t>Este modelo constituye un compromiso adecuado entre capacidad semántica, eficiencia computacional y robustez multilingüe.</a:t>
            </a:r>
          </a:p>
        </p:txBody>
      </p:sp>
    </p:spTree>
    <p:extLst>
      <p:ext uri="{BB962C8B-B14F-4D97-AF65-F5344CB8AC3E}">
        <p14:creationId xmlns:p14="http://schemas.microsoft.com/office/powerpoint/2010/main" val="30792333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06C811-61B5-59D6-8C26-CEF9E5FB86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2">
            <a:extLst>
              <a:ext uri="{FF2B5EF4-FFF2-40B4-BE49-F238E27FC236}">
                <a16:creationId xmlns:a16="http://schemas.microsoft.com/office/drawing/2014/main" id="{709FC53B-7074-ADDD-5215-42FD16224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47854"/>
          </a:xfrm>
          <a:solidFill>
            <a:schemeClr val="accent3">
              <a:lumMod val="20000"/>
              <a:lumOff val="80000"/>
              <a:alpha val="25000"/>
            </a:schemeClr>
          </a:solidFill>
        </p:spPr>
        <p:txBody>
          <a:bodyPr rtlCol="0">
            <a:normAutofit/>
          </a:bodyPr>
          <a:lstStyle/>
          <a:p>
            <a:r>
              <a:rPr lang="es-MX" sz="3800" dirty="0">
                <a:solidFill>
                  <a:schemeClr val="accent3">
                    <a:lumMod val="75000"/>
                  </a:schemeClr>
                </a:solidFill>
                <a:latin typeface="Aptos Display" panose="020B0004020202020204" pitchFamily="34" charset="0"/>
              </a:rPr>
              <a:t>Flujo del modelo aplicado</a:t>
            </a:r>
            <a:endParaRPr lang="es-ES" sz="3800" dirty="0">
              <a:solidFill>
                <a:schemeClr val="accent3">
                  <a:lumMod val="75000"/>
                </a:schemeClr>
              </a:solidFill>
              <a:latin typeface="Aptos Display" panose="020B00040202020202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DAC0D0A-AD7C-B05C-7070-13F385814C80}"/>
              </a:ext>
            </a:extLst>
          </p:cNvPr>
          <p:cNvSpPr/>
          <p:nvPr/>
        </p:nvSpPr>
        <p:spPr>
          <a:xfrm>
            <a:off x="4404091" y="1185186"/>
            <a:ext cx="2195763" cy="5293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1600" dirty="0"/>
              <a:t>Letra de Canción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38A62B8-A7E6-870F-5F26-27F94398A603}"/>
              </a:ext>
            </a:extLst>
          </p:cNvPr>
          <p:cNvSpPr/>
          <p:nvPr/>
        </p:nvSpPr>
        <p:spPr>
          <a:xfrm>
            <a:off x="4404091" y="1860959"/>
            <a:ext cx="2195763" cy="5293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1600" dirty="0"/>
              <a:t>Procesamiento y normalización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215EAA7-3012-CBD1-D09A-13B28BB2B269}"/>
              </a:ext>
            </a:extLst>
          </p:cNvPr>
          <p:cNvSpPr/>
          <p:nvPr/>
        </p:nvSpPr>
        <p:spPr>
          <a:xfrm>
            <a:off x="4404091" y="2596890"/>
            <a:ext cx="2195763" cy="5293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1600" dirty="0" err="1"/>
              <a:t>Encoder</a:t>
            </a:r>
            <a:r>
              <a:rPr lang="es-PE" sz="1600" dirty="0"/>
              <a:t> SBERT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B53307E-1955-8C46-1C26-1D17A5B39B90}"/>
              </a:ext>
            </a:extLst>
          </p:cNvPr>
          <p:cNvSpPr/>
          <p:nvPr/>
        </p:nvSpPr>
        <p:spPr>
          <a:xfrm>
            <a:off x="4404091" y="3350871"/>
            <a:ext cx="2195763" cy="5293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1600" dirty="0" err="1"/>
              <a:t>Embedding</a:t>
            </a:r>
            <a:r>
              <a:rPr lang="es-PE" sz="1600" dirty="0"/>
              <a:t> </a:t>
            </a:r>
            <a:r>
              <a:rPr lang="es-PE" sz="1600" dirty="0" err="1"/>
              <a:t>Semantico</a:t>
            </a:r>
            <a:endParaRPr lang="es-PE" sz="1600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92FB25FD-7C9C-1890-7CE5-6DD893FF95F9}"/>
              </a:ext>
            </a:extLst>
          </p:cNvPr>
          <p:cNvSpPr/>
          <p:nvPr/>
        </p:nvSpPr>
        <p:spPr>
          <a:xfrm>
            <a:off x="4404090" y="4104852"/>
            <a:ext cx="2195763" cy="5293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1600" dirty="0"/>
              <a:t>Calculo de similitud (</a:t>
            </a:r>
            <a:r>
              <a:rPr lang="es-PE" sz="1600" dirty="0" err="1"/>
              <a:t>cosine</a:t>
            </a:r>
            <a:r>
              <a:rPr lang="es-PE" sz="1600" dirty="0"/>
              <a:t> </a:t>
            </a:r>
            <a:r>
              <a:rPr lang="es-PE" sz="1600" dirty="0" err="1"/>
              <a:t>similarity</a:t>
            </a:r>
            <a:r>
              <a:rPr lang="es-PE" sz="1600" dirty="0"/>
              <a:t>)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A45F909-D081-5ECA-920D-9BB5289EE122}"/>
              </a:ext>
            </a:extLst>
          </p:cNvPr>
          <p:cNvSpPr/>
          <p:nvPr/>
        </p:nvSpPr>
        <p:spPr>
          <a:xfrm>
            <a:off x="4404090" y="4840783"/>
            <a:ext cx="2195763" cy="5293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1600" dirty="0"/>
              <a:t>Score de similitud</a:t>
            </a:r>
          </a:p>
        </p:txBody>
      </p: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2F672595-5A5F-3380-5F35-6E2C7406B7E6}"/>
              </a:ext>
            </a:extLst>
          </p:cNvPr>
          <p:cNvCxnSpPr>
            <a:stCxn id="3" idx="2"/>
            <a:endCxn id="7" idx="0"/>
          </p:cNvCxnSpPr>
          <p:nvPr/>
        </p:nvCxnSpPr>
        <p:spPr>
          <a:xfrm>
            <a:off x="5501973" y="1714576"/>
            <a:ext cx="0" cy="146383"/>
          </a:xfrm>
          <a:prstGeom prst="straightConnector1">
            <a:avLst/>
          </a:prstGeom>
          <a:ln w="190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F1E07D1D-78C8-FA4F-E303-E282D26CD2FB}"/>
              </a:ext>
            </a:extLst>
          </p:cNvPr>
          <p:cNvCxnSpPr/>
          <p:nvPr/>
        </p:nvCxnSpPr>
        <p:spPr>
          <a:xfrm>
            <a:off x="5500971" y="2450507"/>
            <a:ext cx="0" cy="146383"/>
          </a:xfrm>
          <a:prstGeom prst="straightConnector1">
            <a:avLst/>
          </a:prstGeom>
          <a:ln w="190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FDC29BA1-EED0-3917-8C14-6ABA42A5E01A}"/>
              </a:ext>
            </a:extLst>
          </p:cNvPr>
          <p:cNvCxnSpPr/>
          <p:nvPr/>
        </p:nvCxnSpPr>
        <p:spPr>
          <a:xfrm>
            <a:off x="5500971" y="3204488"/>
            <a:ext cx="0" cy="146383"/>
          </a:xfrm>
          <a:prstGeom prst="straightConnector1">
            <a:avLst/>
          </a:prstGeom>
          <a:ln w="190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7681E06C-3406-E258-7A8C-1863B4E55964}"/>
              </a:ext>
            </a:extLst>
          </p:cNvPr>
          <p:cNvCxnSpPr/>
          <p:nvPr/>
        </p:nvCxnSpPr>
        <p:spPr>
          <a:xfrm>
            <a:off x="5527040" y="3958469"/>
            <a:ext cx="0" cy="146383"/>
          </a:xfrm>
          <a:prstGeom prst="straightConnector1">
            <a:avLst/>
          </a:prstGeom>
          <a:ln w="190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C450DD08-D4D8-0456-E8C4-1C976C09051D}"/>
              </a:ext>
            </a:extLst>
          </p:cNvPr>
          <p:cNvCxnSpPr/>
          <p:nvPr/>
        </p:nvCxnSpPr>
        <p:spPr>
          <a:xfrm>
            <a:off x="5527040" y="4694400"/>
            <a:ext cx="0" cy="146383"/>
          </a:xfrm>
          <a:prstGeom prst="straightConnector1">
            <a:avLst/>
          </a:prstGeom>
          <a:ln w="190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99851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1B10C4-46A0-D081-3CA4-EE7B3B3C9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2">
            <a:extLst>
              <a:ext uri="{FF2B5EF4-FFF2-40B4-BE49-F238E27FC236}">
                <a16:creationId xmlns:a16="http://schemas.microsoft.com/office/drawing/2014/main" id="{00FBA532-A93E-2269-B460-FEA0B732D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47854"/>
          </a:xfrm>
          <a:solidFill>
            <a:schemeClr val="accent3">
              <a:lumMod val="20000"/>
              <a:lumOff val="80000"/>
              <a:alpha val="25000"/>
            </a:schemeClr>
          </a:solidFill>
        </p:spPr>
        <p:txBody>
          <a:bodyPr rtlCol="0">
            <a:normAutofit/>
          </a:bodyPr>
          <a:lstStyle/>
          <a:p>
            <a:r>
              <a:rPr lang="es-MX" sz="3800" dirty="0">
                <a:solidFill>
                  <a:schemeClr val="accent3">
                    <a:lumMod val="75000"/>
                  </a:schemeClr>
                </a:solidFill>
                <a:latin typeface="Aptos Display" panose="020B0004020202020204" pitchFamily="34" charset="0"/>
              </a:rPr>
              <a:t>Flujo del modelo aplicado</a:t>
            </a:r>
            <a:endParaRPr lang="es-ES" sz="3800" dirty="0">
              <a:solidFill>
                <a:schemeClr val="accent3">
                  <a:lumMod val="75000"/>
                </a:schemeClr>
              </a:solidFill>
              <a:latin typeface="Aptos Display" panose="020B000402020202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12CFE763-089D-7ADF-D26E-84C6F31FBE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4717" y="212006"/>
            <a:ext cx="1828800" cy="6433988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1BDF27B6-B3B8-51B9-ACC8-F62D593D9A0C}"/>
              </a:ext>
            </a:extLst>
          </p:cNvPr>
          <p:cNvSpPr txBox="1"/>
          <p:nvPr/>
        </p:nvSpPr>
        <p:spPr>
          <a:xfrm>
            <a:off x="229258" y="1254405"/>
            <a:ext cx="7642334" cy="28623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endParaRPr lang="es-MX" dirty="0"/>
          </a:p>
          <a:p>
            <a:r>
              <a:rPr lang="es-MX" dirty="0"/>
              <a:t>1. Fase de </a:t>
            </a:r>
            <a:r>
              <a:rPr lang="es-MX" dirty="0" err="1"/>
              <a:t>de</a:t>
            </a:r>
            <a:r>
              <a:rPr lang="es-MX" dirty="0"/>
              <a:t> Ingesta y Consolidación de Datos</a:t>
            </a:r>
          </a:p>
          <a:p>
            <a:endParaRPr lang="es-MX" dirty="0"/>
          </a:p>
          <a:p>
            <a:r>
              <a:rPr lang="es-MX" dirty="0"/>
              <a:t>2. Fase de Preprocesamiento y Normalización Lingüística</a:t>
            </a:r>
          </a:p>
          <a:p>
            <a:endParaRPr lang="es-MX" dirty="0"/>
          </a:p>
          <a:p>
            <a:r>
              <a:rPr lang="es-MX" dirty="0"/>
              <a:t>3. Fase de Generación de Datos Sintéticos para Entrenamiento</a:t>
            </a:r>
          </a:p>
          <a:p>
            <a:endParaRPr lang="es-MX" dirty="0"/>
          </a:p>
          <a:p>
            <a:r>
              <a:rPr lang="es-PE" dirty="0"/>
              <a:t>4. Fase de Construcción de Conjunto de Entrenamiento</a:t>
            </a:r>
          </a:p>
          <a:p>
            <a:endParaRPr lang="es-PE" dirty="0"/>
          </a:p>
          <a:p>
            <a:r>
              <a:rPr lang="es-PE" dirty="0"/>
              <a:t>5. Fase de Fine-</a:t>
            </a:r>
            <a:r>
              <a:rPr lang="es-PE" dirty="0" err="1"/>
              <a:t>tuning</a:t>
            </a:r>
            <a:r>
              <a:rPr lang="es-PE" dirty="0"/>
              <a:t> y Evaluación de Modelos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608668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30CB1E-1D20-A5F8-0F34-DC9883C102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2">
            <a:extLst>
              <a:ext uri="{FF2B5EF4-FFF2-40B4-BE49-F238E27FC236}">
                <a16:creationId xmlns:a16="http://schemas.microsoft.com/office/drawing/2014/main" id="{F55A1693-8B50-6569-46E2-E40530E70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47854"/>
          </a:xfrm>
          <a:solidFill>
            <a:schemeClr val="accent3">
              <a:lumMod val="20000"/>
              <a:lumOff val="80000"/>
              <a:alpha val="25000"/>
            </a:schemeClr>
          </a:solidFill>
        </p:spPr>
        <p:txBody>
          <a:bodyPr rtlCol="0">
            <a:normAutofit/>
          </a:bodyPr>
          <a:lstStyle/>
          <a:p>
            <a:r>
              <a:rPr lang="es-MX" sz="3800" dirty="0">
                <a:solidFill>
                  <a:schemeClr val="accent3">
                    <a:lumMod val="75000"/>
                  </a:schemeClr>
                </a:solidFill>
                <a:latin typeface="Aptos Display" panose="020B0004020202020204" pitchFamily="34" charset="0"/>
              </a:rPr>
              <a:t>Resultados</a:t>
            </a:r>
            <a:endParaRPr lang="es-ES" sz="3800" dirty="0">
              <a:solidFill>
                <a:schemeClr val="accent3">
                  <a:lumMod val="75000"/>
                </a:schemeClr>
              </a:solidFill>
              <a:latin typeface="Aptos Display" panose="020B000402020202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DF8E1FD7-679F-63A3-B58C-BC4FB8B25D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246" y="1158257"/>
            <a:ext cx="9635464" cy="175503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60659E6-6C21-D3E4-D870-E142D8CDECCC}"/>
              </a:ext>
            </a:extLst>
          </p:cNvPr>
          <p:cNvSpPr txBox="1"/>
          <p:nvPr/>
        </p:nvSpPr>
        <p:spPr>
          <a:xfrm>
            <a:off x="945931" y="3345112"/>
            <a:ext cx="10552386" cy="313932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s-PE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 modelo paraphrase-multilingual-mpnet-base-v2 obtuvo el mejor desempeño global:</a:t>
            </a:r>
          </a:p>
          <a:p>
            <a:pPr algn="just">
              <a:buNone/>
            </a:pPr>
            <a:r>
              <a:rPr lang="es-PE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42900" lvl="0" indent="-342900" algn="just">
              <a:buFont typeface="Times New Roman" panose="02020603050405020304" pitchFamily="18" charset="0"/>
              <a:buChar char="-"/>
            </a:pPr>
            <a:r>
              <a:rPr lang="es-PE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Cosine</a:t>
            </a:r>
            <a:r>
              <a:rPr lang="es-PE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GAP más alto (0.9627): Mayor separación entre distribuciones de similitud positiva/negativa</a:t>
            </a:r>
          </a:p>
          <a:p>
            <a:pPr algn="just">
              <a:buNone/>
            </a:pPr>
            <a:r>
              <a:rPr lang="es-PE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42900" lvl="0" indent="-342900" algn="just">
              <a:buFont typeface="Times New Roman" panose="02020603050405020304" pitchFamily="18" charset="0"/>
              <a:buChar char="-"/>
            </a:pPr>
            <a:r>
              <a:rPr lang="es-PE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MRA excepcional (99.85%): Capacidad casi perfecta para ranking de pares</a:t>
            </a:r>
          </a:p>
          <a:p>
            <a:pPr algn="just">
              <a:buNone/>
            </a:pPr>
            <a:r>
              <a:rPr lang="es-PE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42900" lvl="0" indent="-342900" algn="just">
              <a:buFont typeface="Times New Roman" panose="02020603050405020304" pitchFamily="18" charset="0"/>
              <a:buChar char="-"/>
            </a:pPr>
            <a:r>
              <a:rPr lang="es-PE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Compromiso eficiencia-calidad: 2.4x más parámetros que </a:t>
            </a:r>
            <a:r>
              <a:rPr lang="es-PE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MiniLM</a:t>
            </a:r>
            <a:r>
              <a:rPr lang="es-PE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pero con mejora significativa</a:t>
            </a:r>
          </a:p>
          <a:p>
            <a:pPr algn="just">
              <a:buNone/>
            </a:pPr>
            <a:r>
              <a:rPr lang="es-PE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algn="just">
              <a:buNone/>
            </a:pPr>
            <a:r>
              <a:rPr lang="es-PE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Interpretación del </a:t>
            </a:r>
            <a:r>
              <a:rPr lang="es-PE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Cosine</a:t>
            </a:r>
            <a:r>
              <a:rPr lang="es-PE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GAP: Un valor de 0.9627 indica que, en promedio, los pares positivos tienen una similitud coseno 0.96 puntos mayor que los pares negativos (escala -1 a 1), demostrando excelente capacidad discriminativa.</a:t>
            </a:r>
          </a:p>
        </p:txBody>
      </p:sp>
    </p:spTree>
    <p:extLst>
      <p:ext uri="{BB962C8B-B14F-4D97-AF65-F5344CB8AC3E}">
        <p14:creationId xmlns:p14="http://schemas.microsoft.com/office/powerpoint/2010/main" val="20109391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99739A-A34D-C04C-E4E5-FA7538AAD8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2">
            <a:extLst>
              <a:ext uri="{FF2B5EF4-FFF2-40B4-BE49-F238E27FC236}">
                <a16:creationId xmlns:a16="http://schemas.microsoft.com/office/drawing/2014/main" id="{7129D5E3-266F-D4DA-E177-0E62F91857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47854"/>
          </a:xfrm>
          <a:solidFill>
            <a:schemeClr val="accent3">
              <a:lumMod val="20000"/>
              <a:lumOff val="80000"/>
              <a:alpha val="25000"/>
            </a:schemeClr>
          </a:solidFill>
        </p:spPr>
        <p:txBody>
          <a:bodyPr rtlCol="0">
            <a:normAutofit/>
          </a:bodyPr>
          <a:lstStyle/>
          <a:p>
            <a:r>
              <a:rPr lang="es-MX" sz="3800" dirty="0">
                <a:solidFill>
                  <a:schemeClr val="accent3">
                    <a:lumMod val="75000"/>
                  </a:schemeClr>
                </a:solidFill>
                <a:latin typeface="Aptos Display" panose="020B0004020202020204" pitchFamily="34" charset="0"/>
              </a:rPr>
              <a:t>Conclusiones</a:t>
            </a:r>
            <a:endParaRPr lang="es-ES" sz="3800" dirty="0">
              <a:solidFill>
                <a:schemeClr val="accent3">
                  <a:lumMod val="75000"/>
                </a:schemeClr>
              </a:solidFill>
              <a:latin typeface="Aptos Display" panose="020B00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A473A45-F055-349B-4BCA-4F18CEB81984}"/>
              </a:ext>
            </a:extLst>
          </p:cNvPr>
          <p:cNvSpPr txBox="1"/>
          <p:nvPr/>
        </p:nvSpPr>
        <p:spPr>
          <a:xfrm>
            <a:off x="819807" y="1232532"/>
            <a:ext cx="10552386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Pipeline completo de detección de similitud semántica para dominio musical</a:t>
            </a:r>
          </a:p>
          <a:p>
            <a:pPr marL="285750" indent="-285750" algn="just">
              <a:buFontTx/>
              <a:buChar char="-"/>
            </a:pPr>
            <a:endParaRPr lang="es-MX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Metodología de generación sintética que supera la escasez de datos etiquetados</a:t>
            </a:r>
          </a:p>
          <a:p>
            <a:pPr marL="285750" indent="-285750" algn="just">
              <a:buFontTx/>
              <a:buChar char="-"/>
            </a:pPr>
            <a:endParaRPr lang="es-MX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Evaluación rigurosa de múltiples arquitecturas con métricas específicas de dominio</a:t>
            </a:r>
          </a:p>
          <a:p>
            <a:pPr marL="285750" indent="-285750" algn="just">
              <a:buFontTx/>
              <a:buChar char="-"/>
            </a:pPr>
            <a:endParaRPr lang="es-MX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Modelos especializados con &gt;99% de precisión en discriminación semántica</a:t>
            </a:r>
          </a:p>
        </p:txBody>
      </p:sp>
    </p:spTree>
    <p:extLst>
      <p:ext uri="{BB962C8B-B14F-4D97-AF65-F5344CB8AC3E}">
        <p14:creationId xmlns:p14="http://schemas.microsoft.com/office/powerpoint/2010/main" val="2257530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18CB666-188F-C766-90FA-21C8DF3C6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2">
            <a:extLst>
              <a:ext uri="{FF2B5EF4-FFF2-40B4-BE49-F238E27FC236}">
                <a16:creationId xmlns:a16="http://schemas.microsoft.com/office/drawing/2014/main" id="{1E32289D-5EC2-7920-4472-CABAFCBC4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47854"/>
          </a:xfrm>
          <a:solidFill>
            <a:schemeClr val="accent3">
              <a:lumMod val="20000"/>
              <a:lumOff val="80000"/>
              <a:alpha val="25000"/>
            </a:schemeClr>
          </a:solidFill>
        </p:spPr>
        <p:txBody>
          <a:bodyPr rtlCol="0">
            <a:normAutofit/>
          </a:bodyPr>
          <a:lstStyle/>
          <a:p>
            <a:r>
              <a:rPr lang="es-MX" sz="3800" dirty="0">
                <a:solidFill>
                  <a:schemeClr val="accent3">
                    <a:lumMod val="75000"/>
                  </a:schemeClr>
                </a:solidFill>
                <a:latin typeface="Aptos Display" panose="020B0004020202020204" pitchFamily="34" charset="0"/>
              </a:rPr>
              <a:t>Próximos pasos</a:t>
            </a:r>
            <a:endParaRPr lang="es-ES" sz="3800" dirty="0">
              <a:solidFill>
                <a:schemeClr val="accent3">
                  <a:lumMod val="75000"/>
                </a:schemeClr>
              </a:solidFill>
              <a:latin typeface="Aptos Display" panose="020B0004020202020204" pitchFamily="34" charset="0"/>
            </a:endParaRPr>
          </a:p>
        </p:txBody>
      </p:sp>
      <p:sp>
        <p:nvSpPr>
          <p:cNvPr id="5" name="Marcador de contenido 13">
            <a:extLst>
              <a:ext uri="{FF2B5EF4-FFF2-40B4-BE49-F238E27FC236}">
                <a16:creationId xmlns:a16="http://schemas.microsoft.com/office/drawing/2014/main" id="{601C36D0-93FA-1028-E146-2239E333AE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81667"/>
            <a:ext cx="12191999" cy="5776331"/>
          </a:xfrm>
          <a:noFill/>
        </p:spPr>
        <p:txBody>
          <a:bodyPr rtlCol="0">
            <a:normAutofit/>
          </a:bodyPr>
          <a:lstStyle/>
          <a:p>
            <a:r>
              <a:rPr lang="es-MX" sz="2000" b="1" dirty="0">
                <a:latin typeface="Aptos Display" panose="020B0004020202020204" pitchFamily="34" charset="0"/>
              </a:rPr>
              <a:t>Cross-Lingual </a:t>
            </a:r>
            <a:r>
              <a:rPr lang="es-MX" sz="2000" b="1" dirty="0" err="1">
                <a:latin typeface="Aptos Display" panose="020B0004020202020204" pitchFamily="34" charset="0"/>
              </a:rPr>
              <a:t>Extension</a:t>
            </a:r>
            <a:r>
              <a:rPr lang="es-MX" sz="2000" b="1" dirty="0">
                <a:latin typeface="Aptos Display" panose="020B0004020202020204" pitchFamily="34" charset="0"/>
              </a:rPr>
              <a:t> (Detección de Plagio entre Idiomas)</a:t>
            </a:r>
          </a:p>
          <a:p>
            <a:endParaRPr lang="es-MX" sz="2000" b="1" dirty="0">
              <a:latin typeface="Aptos Display" panose="020B0004020202020204" pitchFamily="34" charset="0"/>
            </a:endParaRPr>
          </a:p>
          <a:p>
            <a:r>
              <a:rPr lang="es-MX" sz="2000" b="1" dirty="0" err="1">
                <a:latin typeface="Aptos Display" panose="020B0004020202020204" pitchFamily="34" charset="0"/>
              </a:rPr>
              <a:t>Domain</a:t>
            </a:r>
            <a:r>
              <a:rPr lang="es-MX" sz="2000" b="1" dirty="0">
                <a:latin typeface="Aptos Display" panose="020B0004020202020204" pitchFamily="34" charset="0"/>
              </a:rPr>
              <a:t> </a:t>
            </a:r>
            <a:r>
              <a:rPr lang="es-MX" sz="2000" b="1" dirty="0" err="1">
                <a:latin typeface="Aptos Display" panose="020B0004020202020204" pitchFamily="34" charset="0"/>
              </a:rPr>
              <a:t>Adaptation</a:t>
            </a:r>
            <a:r>
              <a:rPr lang="es-MX" sz="2000" b="1" dirty="0">
                <a:latin typeface="Aptos Display" panose="020B0004020202020204" pitchFamily="34" charset="0"/>
              </a:rPr>
              <a:t> (Ajuste al Dominio Musical y </a:t>
            </a:r>
            <a:r>
              <a:rPr lang="es-MX" sz="2000" b="1" dirty="0" err="1">
                <a:latin typeface="Aptos Display" panose="020B0004020202020204" pitchFamily="34" charset="0"/>
              </a:rPr>
              <a:t>Slang</a:t>
            </a:r>
            <a:r>
              <a:rPr lang="es-MX" sz="2000" b="1" dirty="0">
                <a:latin typeface="Aptos Display" panose="020B0004020202020204" pitchFamily="34" charset="0"/>
              </a:rPr>
              <a:t>), </a:t>
            </a:r>
            <a:r>
              <a:rPr lang="es-MX" sz="2000" dirty="0">
                <a:latin typeface="Aptos Display" panose="020B0004020202020204" pitchFamily="34" charset="0"/>
              </a:rPr>
              <a:t>alimentas al modelo SBERT con un corpus masivo de letras de canciones.</a:t>
            </a:r>
          </a:p>
          <a:p>
            <a:endParaRPr lang="es-MX" sz="2000" b="1" dirty="0">
              <a:latin typeface="Aptos Display" panose="020B0004020202020204" pitchFamily="34" charset="0"/>
            </a:endParaRPr>
          </a:p>
          <a:p>
            <a:r>
              <a:rPr lang="es-MX" sz="2000" b="1" dirty="0">
                <a:latin typeface="Aptos Display" panose="020B0004020202020204" pitchFamily="34" charset="0"/>
              </a:rPr>
              <a:t>Contrastive </a:t>
            </a:r>
            <a:r>
              <a:rPr lang="es-MX" sz="2000" b="1" dirty="0" err="1">
                <a:latin typeface="Aptos Display" panose="020B0004020202020204" pitchFamily="34" charset="0"/>
              </a:rPr>
              <a:t>Learning</a:t>
            </a:r>
            <a:r>
              <a:rPr lang="es-MX" sz="2000" b="1" dirty="0">
                <a:latin typeface="Aptos Display" panose="020B0004020202020204" pitchFamily="34" charset="0"/>
              </a:rPr>
              <a:t> con "</a:t>
            </a:r>
            <a:r>
              <a:rPr lang="es-MX" sz="2000" b="1" dirty="0" err="1">
                <a:latin typeface="Aptos Display" panose="020B0004020202020204" pitchFamily="34" charset="0"/>
              </a:rPr>
              <a:t>Triplet</a:t>
            </a:r>
            <a:r>
              <a:rPr lang="es-MX" sz="2000" b="1" dirty="0">
                <a:latin typeface="Aptos Display" panose="020B0004020202020204" pitchFamily="34" charset="0"/>
              </a:rPr>
              <a:t> </a:t>
            </a:r>
            <a:r>
              <a:rPr lang="es-MX" sz="2000" b="1" dirty="0" err="1">
                <a:latin typeface="Aptos Display" panose="020B0004020202020204" pitchFamily="34" charset="0"/>
              </a:rPr>
              <a:t>Loss</a:t>
            </a:r>
            <a:r>
              <a:rPr lang="es-MX" sz="2000" b="1" dirty="0">
                <a:latin typeface="Aptos Display" panose="020B0004020202020204" pitchFamily="34" charset="0"/>
              </a:rPr>
              <a:t>" (Afinamiento de Similitud), </a:t>
            </a:r>
            <a:r>
              <a:rPr lang="es-MX" sz="2000" dirty="0">
                <a:latin typeface="Aptos Display" panose="020B0004020202020204" pitchFamily="34" charset="0"/>
              </a:rPr>
              <a:t>la red neuronal "aprende" a empujar los vectores de los plagios lo más cerca posible del original y alejar los que son simplemente "lugares comunes" o temas diferentes.</a:t>
            </a:r>
          </a:p>
          <a:p>
            <a:endParaRPr lang="es-MX" sz="2000" b="1" dirty="0">
              <a:latin typeface="Aptos Display" panose="020B0004020202020204" pitchFamily="34" charset="0"/>
            </a:endParaRPr>
          </a:p>
          <a:p>
            <a:r>
              <a:rPr lang="es-MX" sz="2000" b="1" dirty="0">
                <a:latin typeface="Aptos Display" panose="020B0004020202020204" pitchFamily="34" charset="0"/>
              </a:rPr>
              <a:t>Incorporación de Fonética (Extensión para Rimas)</a:t>
            </a:r>
          </a:p>
          <a:p>
            <a:endParaRPr lang="es-MX" sz="2000" b="1" dirty="0">
              <a:latin typeface="Aptos Display" panose="020B0004020202020204" pitchFamily="34" charset="0"/>
            </a:endParaRPr>
          </a:p>
          <a:p>
            <a:pPr marL="0" indent="0">
              <a:buNone/>
            </a:pPr>
            <a:endParaRPr lang="es-MX" sz="2000" dirty="0">
              <a:latin typeface="Aptos Display" panose="020B0004020202020204" pitchFamily="34" charset="0"/>
            </a:endParaRPr>
          </a:p>
          <a:p>
            <a:endParaRPr lang="es-MX" sz="2000" i="1" dirty="0"/>
          </a:p>
          <a:p>
            <a:pPr marL="0" indent="0">
              <a:buNone/>
            </a:pPr>
            <a:endParaRPr lang="es-MX" sz="2000" dirty="0"/>
          </a:p>
          <a:p>
            <a:pPr marL="0" lvl="0" indent="0" rtl="0">
              <a:buNone/>
            </a:pPr>
            <a:endParaRPr lang="es-MX" sz="2000" dirty="0"/>
          </a:p>
        </p:txBody>
      </p:sp>
    </p:spTree>
    <p:extLst>
      <p:ext uri="{BB962C8B-B14F-4D97-AF65-F5344CB8AC3E}">
        <p14:creationId xmlns:p14="http://schemas.microsoft.com/office/powerpoint/2010/main" val="20413583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lantilla con un diseño musical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Arial">
      <a:maj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accent1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208400_TF03460577.potx" id="{00542CC5-C7D4-4923-B443-BBF1C8DBDC78}" vid="{EC540A58-1450-43D4-AE35-3E537B0A85EF}"/>
    </a:ext>
  </a:extLst>
</a:theme>
</file>

<file path=ppt/theme/theme2.xml><?xml version="1.0" encoding="utf-8"?>
<a:theme xmlns:a="http://schemas.openxmlformats.org/drawingml/2006/main" name="Tema de Office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Arial">
      <a:maj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Arial">
      <a:maj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range">
    <a:dk1>
      <a:srgbClr val="000000"/>
    </a:dk1>
    <a:lt1>
      <a:sysClr val="window" lastClr="FFFFFF"/>
    </a:lt1>
    <a:dk2>
      <a:srgbClr val="637052"/>
    </a:dk2>
    <a:lt2>
      <a:srgbClr val="CCDDEA"/>
    </a:lt2>
    <a:accent1>
      <a:srgbClr val="E48312"/>
    </a:accent1>
    <a:accent2>
      <a:srgbClr val="BD582C"/>
    </a:accent2>
    <a:accent3>
      <a:srgbClr val="865640"/>
    </a:accent3>
    <a:accent4>
      <a:srgbClr val="9B8357"/>
    </a:accent4>
    <a:accent5>
      <a:srgbClr val="C2BC80"/>
    </a:accent5>
    <a:accent6>
      <a:srgbClr val="94A088"/>
    </a:accent6>
    <a:hlink>
      <a:srgbClr val="2998E3"/>
    </a:hlink>
    <a:folHlink>
      <a:srgbClr val="8C8C8C"/>
    </a:folHlink>
  </a:clrScheme>
</a:themeOverride>
</file>

<file path=ppt/theme/themeOverride2.xml><?xml version="1.0" encoding="utf-8"?>
<a:themeOverride xmlns:a="http://schemas.openxmlformats.org/drawingml/2006/main">
  <a:clrScheme name="Orange">
    <a:dk1>
      <a:srgbClr val="000000"/>
    </a:dk1>
    <a:lt1>
      <a:sysClr val="window" lastClr="FFFFFF"/>
    </a:lt1>
    <a:dk2>
      <a:srgbClr val="637052"/>
    </a:dk2>
    <a:lt2>
      <a:srgbClr val="CCDDEA"/>
    </a:lt2>
    <a:accent1>
      <a:srgbClr val="E48312"/>
    </a:accent1>
    <a:accent2>
      <a:srgbClr val="BD582C"/>
    </a:accent2>
    <a:accent3>
      <a:srgbClr val="865640"/>
    </a:accent3>
    <a:accent4>
      <a:srgbClr val="9B8357"/>
    </a:accent4>
    <a:accent5>
      <a:srgbClr val="C2BC80"/>
    </a:accent5>
    <a:accent6>
      <a:srgbClr val="94A088"/>
    </a:accent6>
    <a:hlink>
      <a:srgbClr val="2998E3"/>
    </a:hlink>
    <a:folHlink>
      <a:srgbClr val="8C8C8C"/>
    </a:folHlink>
  </a:clrScheme>
</a:themeOverride>
</file>

<file path=ppt/theme/themeOverride3.xml><?xml version="1.0" encoding="utf-8"?>
<a:themeOverride xmlns:a="http://schemas.openxmlformats.org/drawingml/2006/main">
  <a:clrScheme name="Orange">
    <a:dk1>
      <a:srgbClr val="000000"/>
    </a:dk1>
    <a:lt1>
      <a:sysClr val="window" lastClr="FFFFFF"/>
    </a:lt1>
    <a:dk2>
      <a:srgbClr val="637052"/>
    </a:dk2>
    <a:lt2>
      <a:srgbClr val="CCDDEA"/>
    </a:lt2>
    <a:accent1>
      <a:srgbClr val="E48312"/>
    </a:accent1>
    <a:accent2>
      <a:srgbClr val="BD582C"/>
    </a:accent2>
    <a:accent3>
      <a:srgbClr val="865640"/>
    </a:accent3>
    <a:accent4>
      <a:srgbClr val="9B8357"/>
    </a:accent4>
    <a:accent5>
      <a:srgbClr val="C2BC80"/>
    </a:accent5>
    <a:accent6>
      <a:srgbClr val="94A088"/>
    </a:accent6>
    <a:hlink>
      <a:srgbClr val="2998E3"/>
    </a:hlink>
    <a:folHlink>
      <a:srgbClr val="8C8C8C"/>
    </a:folHlink>
  </a:clrScheme>
</a:themeOverride>
</file>

<file path=ppt/theme/themeOverride4.xml><?xml version="1.0" encoding="utf-8"?>
<a:themeOverride xmlns:a="http://schemas.openxmlformats.org/drawingml/2006/main">
  <a:clrScheme name="Orange">
    <a:dk1>
      <a:srgbClr val="000000"/>
    </a:dk1>
    <a:lt1>
      <a:sysClr val="window" lastClr="FFFFFF"/>
    </a:lt1>
    <a:dk2>
      <a:srgbClr val="637052"/>
    </a:dk2>
    <a:lt2>
      <a:srgbClr val="CCDDEA"/>
    </a:lt2>
    <a:accent1>
      <a:srgbClr val="E48312"/>
    </a:accent1>
    <a:accent2>
      <a:srgbClr val="BD582C"/>
    </a:accent2>
    <a:accent3>
      <a:srgbClr val="865640"/>
    </a:accent3>
    <a:accent4>
      <a:srgbClr val="9B8357"/>
    </a:accent4>
    <a:accent5>
      <a:srgbClr val="C2BC80"/>
    </a:accent5>
    <a:accent6>
      <a:srgbClr val="94A088"/>
    </a:accent6>
    <a:hlink>
      <a:srgbClr val="2998E3"/>
    </a:hlink>
    <a:folHlink>
      <a:srgbClr val="8C8C8C"/>
    </a:folHlink>
  </a:clrScheme>
</a:themeOverride>
</file>

<file path=ppt/theme/themeOverride5.xml><?xml version="1.0" encoding="utf-8"?>
<a:themeOverride xmlns:a="http://schemas.openxmlformats.org/drawingml/2006/main">
  <a:clrScheme name="Orange">
    <a:dk1>
      <a:srgbClr val="000000"/>
    </a:dk1>
    <a:lt1>
      <a:sysClr val="window" lastClr="FFFFFF"/>
    </a:lt1>
    <a:dk2>
      <a:srgbClr val="637052"/>
    </a:dk2>
    <a:lt2>
      <a:srgbClr val="CCDDEA"/>
    </a:lt2>
    <a:accent1>
      <a:srgbClr val="E48312"/>
    </a:accent1>
    <a:accent2>
      <a:srgbClr val="BD582C"/>
    </a:accent2>
    <a:accent3>
      <a:srgbClr val="865640"/>
    </a:accent3>
    <a:accent4>
      <a:srgbClr val="9B8357"/>
    </a:accent4>
    <a:accent5>
      <a:srgbClr val="C2BC80"/>
    </a:accent5>
    <a:accent6>
      <a:srgbClr val="94A088"/>
    </a:accent6>
    <a:hlink>
      <a:srgbClr val="2998E3"/>
    </a:hlink>
    <a:folHlink>
      <a:srgbClr val="8C8C8C"/>
    </a:folHlink>
  </a:clrScheme>
</a:themeOverride>
</file>

<file path=ppt/theme/themeOverride6.xml><?xml version="1.0" encoding="utf-8"?>
<a:themeOverride xmlns:a="http://schemas.openxmlformats.org/drawingml/2006/main">
  <a:clrScheme name="Orange">
    <a:dk1>
      <a:srgbClr val="000000"/>
    </a:dk1>
    <a:lt1>
      <a:sysClr val="window" lastClr="FFFFFF"/>
    </a:lt1>
    <a:dk2>
      <a:srgbClr val="637052"/>
    </a:dk2>
    <a:lt2>
      <a:srgbClr val="CCDDEA"/>
    </a:lt2>
    <a:accent1>
      <a:srgbClr val="E48312"/>
    </a:accent1>
    <a:accent2>
      <a:srgbClr val="BD582C"/>
    </a:accent2>
    <a:accent3>
      <a:srgbClr val="865640"/>
    </a:accent3>
    <a:accent4>
      <a:srgbClr val="9B8357"/>
    </a:accent4>
    <a:accent5>
      <a:srgbClr val="C2BC80"/>
    </a:accent5>
    <a:accent6>
      <a:srgbClr val="94A088"/>
    </a:accent6>
    <a:hlink>
      <a:srgbClr val="2998E3"/>
    </a:hlink>
    <a:folHlink>
      <a:srgbClr val="8C8C8C"/>
    </a:folHlink>
  </a:clrScheme>
</a:themeOverride>
</file>

<file path=ppt/theme/themeOverride7.xml><?xml version="1.0" encoding="utf-8"?>
<a:themeOverride xmlns:a="http://schemas.openxmlformats.org/drawingml/2006/main">
  <a:clrScheme name="Orange">
    <a:dk1>
      <a:srgbClr val="000000"/>
    </a:dk1>
    <a:lt1>
      <a:sysClr val="window" lastClr="FFFFFF"/>
    </a:lt1>
    <a:dk2>
      <a:srgbClr val="637052"/>
    </a:dk2>
    <a:lt2>
      <a:srgbClr val="CCDDEA"/>
    </a:lt2>
    <a:accent1>
      <a:srgbClr val="E48312"/>
    </a:accent1>
    <a:accent2>
      <a:srgbClr val="BD582C"/>
    </a:accent2>
    <a:accent3>
      <a:srgbClr val="865640"/>
    </a:accent3>
    <a:accent4>
      <a:srgbClr val="9B8357"/>
    </a:accent4>
    <a:accent5>
      <a:srgbClr val="C2BC80"/>
    </a:accent5>
    <a:accent6>
      <a:srgbClr val="94A088"/>
    </a:accent6>
    <a:hlink>
      <a:srgbClr val="2998E3"/>
    </a:hlink>
    <a:folHlink>
      <a:srgbClr val="8C8C8C"/>
    </a:folHlink>
  </a:clrScheme>
</a:themeOverride>
</file>

<file path=ppt/theme/themeOverride8.xml><?xml version="1.0" encoding="utf-8"?>
<a:themeOverride xmlns:a="http://schemas.openxmlformats.org/drawingml/2006/main">
  <a:clrScheme name="Orange">
    <a:dk1>
      <a:srgbClr val="000000"/>
    </a:dk1>
    <a:lt1>
      <a:sysClr val="window" lastClr="FFFFFF"/>
    </a:lt1>
    <a:dk2>
      <a:srgbClr val="637052"/>
    </a:dk2>
    <a:lt2>
      <a:srgbClr val="CCDDEA"/>
    </a:lt2>
    <a:accent1>
      <a:srgbClr val="E48312"/>
    </a:accent1>
    <a:accent2>
      <a:srgbClr val="BD582C"/>
    </a:accent2>
    <a:accent3>
      <a:srgbClr val="865640"/>
    </a:accent3>
    <a:accent4>
      <a:srgbClr val="9B8357"/>
    </a:accent4>
    <a:accent5>
      <a:srgbClr val="C2BC80"/>
    </a:accent5>
    <a:accent6>
      <a:srgbClr val="94A088"/>
    </a:accent6>
    <a:hlink>
      <a:srgbClr val="2998E3"/>
    </a:hlink>
    <a:folHlink>
      <a:srgbClr val="8C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912</TotalTime>
  <Words>726</Words>
  <Application>Microsoft Office PowerPoint</Application>
  <PresentationFormat>Panorámica</PresentationFormat>
  <Paragraphs>91</Paragraphs>
  <Slides>9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Aptos Display</vt:lpstr>
      <vt:lpstr>Arial</vt:lpstr>
      <vt:lpstr>Times New Roman</vt:lpstr>
      <vt:lpstr>Plantilla con un diseño musical</vt:lpstr>
      <vt:lpstr> Identificación de Plagio en Letras de Canciones mediante Procesamiento de Lenguaje Natural (PLN).</vt:lpstr>
      <vt:lpstr>Descripción del problema</vt:lpstr>
      <vt:lpstr>Descripción de datos</vt:lpstr>
      <vt:lpstr>Modelo aplicado</vt:lpstr>
      <vt:lpstr>Flujo del modelo aplicado</vt:lpstr>
      <vt:lpstr>Flujo del modelo aplicado</vt:lpstr>
      <vt:lpstr>Resultados</vt:lpstr>
      <vt:lpstr>Conclusiones</vt:lpstr>
      <vt:lpstr>Próximos pasos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claudio alejandro lara avila</dc:creator>
  <cp:lastModifiedBy>claudio alejandro lara avila</cp:lastModifiedBy>
  <cp:revision>15</cp:revision>
  <dcterms:created xsi:type="dcterms:W3CDTF">2025-12-21T01:02:42Z</dcterms:created>
  <dcterms:modified xsi:type="dcterms:W3CDTF">2026-01-13T04:03:38Z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74067200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