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1"/>
  </p:notesMasterIdLst>
  <p:sldIdLst>
    <p:sldId id="265" r:id="rId5"/>
    <p:sldId id="256" r:id="rId6"/>
    <p:sldId id="257" r:id="rId7"/>
    <p:sldId id="258" r:id="rId8"/>
    <p:sldId id="259" r:id="rId9"/>
    <p:sldId id="260" r:id="rId10"/>
    <p:sldId id="261" r:id="rId11"/>
    <p:sldId id="267" r:id="rId12"/>
    <p:sldId id="268" r:id="rId13"/>
    <p:sldId id="262" r:id="rId14"/>
    <p:sldId id="263" r:id="rId15"/>
    <p:sldId id="269" r:id="rId16"/>
    <p:sldId id="270" r:id="rId17"/>
    <p:sldId id="264" r:id="rId18"/>
    <p:sldId id="271" r:id="rId19"/>
    <p:sldId id="276" r:id="rId20"/>
    <p:sldId id="274" r:id="rId21"/>
    <p:sldId id="275" r:id="rId22"/>
    <p:sldId id="285" r:id="rId23"/>
    <p:sldId id="272" r:id="rId24"/>
    <p:sldId id="277" r:id="rId25"/>
    <p:sldId id="283" r:id="rId26"/>
    <p:sldId id="284" r:id="rId27"/>
    <p:sldId id="286" r:id="rId28"/>
    <p:sldId id="287" r:id="rId29"/>
    <p:sldId id="266" r:id="rId30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5050"/>
    <a:srgbClr val="7317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837" autoAdjust="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A1736C-001F-493B-B924-027F8C6E2E7C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AFE3DD-5734-4301-8086-340A571F719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7679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s-PE" dirty="0">
                <a:effectLst/>
              </a:rPr>
              <a:t>1. </a:t>
            </a:r>
            <a:r>
              <a:rPr lang="es-PE" b="1" dirty="0">
                <a:effectLst/>
              </a:rPr>
              <a:t>Comprensión del Negocio:</a:t>
            </a:r>
            <a:r>
              <a:rPr lang="es-PE" dirty="0">
                <a:effectLst/>
              </a:rPr>
              <a:t> Validar el objetivo, el valor y los criterios de éxito</a:t>
            </a:r>
          </a:p>
          <a:p>
            <a:pPr algn="l"/>
            <a:r>
              <a:rPr lang="es-PE" dirty="0">
                <a:effectLst/>
              </a:rPr>
              <a:t>2. </a:t>
            </a:r>
            <a:r>
              <a:rPr lang="es-PE" b="1" dirty="0">
                <a:effectLst/>
              </a:rPr>
              <a:t>Comprensión de Datos:</a:t>
            </a:r>
            <a:r>
              <a:rPr lang="es-PE" dirty="0">
                <a:effectLst/>
              </a:rPr>
              <a:t> Explorar la data, evaluar su calidad y entender sus características</a:t>
            </a:r>
          </a:p>
          <a:p>
            <a:pPr algn="l"/>
            <a:r>
              <a:rPr lang="es-PE" dirty="0">
                <a:effectLst/>
              </a:rPr>
              <a:t>3. </a:t>
            </a:r>
            <a:r>
              <a:rPr lang="es-PE" b="1" dirty="0">
                <a:effectLst/>
              </a:rPr>
              <a:t>Preparación de Datos:</a:t>
            </a:r>
            <a:r>
              <a:rPr lang="es-PE" dirty="0">
                <a:effectLst/>
              </a:rPr>
              <a:t> Limpiar, integrar y transformar la data para el modelado </a:t>
            </a:r>
            <a:r>
              <a:rPr lang="es-PE" b="1" dirty="0">
                <a:effectLst/>
              </a:rPr>
              <a:t>Crucial para este proyecto</a:t>
            </a:r>
            <a:endParaRPr lang="es-PE" dirty="0">
              <a:effectLst/>
            </a:endParaRPr>
          </a:p>
          <a:p>
            <a:pPr algn="l"/>
            <a:r>
              <a:rPr lang="es-PE" dirty="0">
                <a:effectLst/>
              </a:rPr>
              <a:t>4. </a:t>
            </a:r>
            <a:r>
              <a:rPr lang="es-PE" b="1" dirty="0">
                <a:effectLst/>
              </a:rPr>
              <a:t>Modelado:</a:t>
            </a:r>
            <a:r>
              <a:rPr lang="es-PE" dirty="0">
                <a:effectLst/>
              </a:rPr>
              <a:t> Seleccionar y entrenar algoritmos de ML</a:t>
            </a:r>
          </a:p>
          <a:p>
            <a:pPr algn="l"/>
            <a:r>
              <a:rPr lang="es-PE" dirty="0">
                <a:effectLst/>
              </a:rPr>
              <a:t>5. </a:t>
            </a:r>
            <a:r>
              <a:rPr lang="es-PE" b="1" dirty="0">
                <a:effectLst/>
              </a:rPr>
              <a:t>Evaluación:</a:t>
            </a:r>
            <a:r>
              <a:rPr lang="es-PE" dirty="0">
                <a:effectLst/>
              </a:rPr>
              <a:t> Medir el rendimiento del modelo y validar que cumple los objetivos</a:t>
            </a:r>
          </a:p>
          <a:p>
            <a:pPr algn="l"/>
            <a:r>
              <a:rPr lang="es-PE" dirty="0">
                <a:effectLst/>
              </a:rPr>
              <a:t>6. </a:t>
            </a:r>
            <a:r>
              <a:rPr lang="es-PE" b="1" dirty="0">
                <a:effectLst/>
              </a:rPr>
              <a:t>Despliegue:</a:t>
            </a:r>
            <a:r>
              <a:rPr lang="es-PE" dirty="0">
                <a:effectLst/>
              </a:rPr>
              <a:t> Planificar cómo usar el modelo en producción</a:t>
            </a:r>
          </a:p>
          <a:p>
            <a:pPr algn="l"/>
            <a:r>
              <a:rPr lang="es-PE" dirty="0">
                <a:effectLst/>
              </a:rPr>
              <a:t>7. </a:t>
            </a:r>
            <a:r>
              <a:rPr lang="es-PE" b="1" dirty="0">
                <a:effectLst/>
              </a:rPr>
              <a:t>Gestión del Modelo:</a:t>
            </a:r>
            <a:r>
              <a:rPr lang="es-PE" dirty="0">
                <a:effectLst/>
              </a:rPr>
              <a:t> Monitorear y mantener el modelo en producción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10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7882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11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96136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12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5185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13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06770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s-PE" dirty="0">
                <a:effectLst/>
              </a:rPr>
              <a:t>Explicar las fases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14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21661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16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23037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17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71382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18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79333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19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521257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20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37995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21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51809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99C02-6637-36BE-B7F0-34020A18A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4621C0F-E97A-54C2-603B-9EA7922886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C8BBDF1-74E2-362C-A776-643D543A68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s-PE" dirty="0">
                <a:effectLst/>
              </a:rPr>
              <a:t>Explicar el resultado de la evaluación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D82FEF2-8709-3396-83EE-27631B5543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22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974382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89EF7-EA14-6B59-A3A2-D9D96E0C5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3D41219-0975-56B8-F493-ABE7DA1B3A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BCEB18-5BC5-A666-6293-69FF05BDDF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B4A3A33-B391-5A78-D4F5-ED072AAD37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23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571649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89EF7-EA14-6B59-A3A2-D9D96E0C5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3D41219-0975-56B8-F493-ABE7DA1B3A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BCEB18-5BC5-A666-6293-69FF05BDDF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B4A3A33-B391-5A78-D4F5-ED072AAD37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24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20436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89EF7-EA14-6B59-A3A2-D9D96E0C5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3D41219-0975-56B8-F493-ABE7DA1B3A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BCEB18-5BC5-A666-6293-69FF05BDDF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s-PE" dirty="0">
              <a:effectLst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B4A3A33-B391-5A78-D4F5-ED072AAD37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AFE3DD-5734-4301-8086-340A571F7194}" type="slidenum">
              <a:rPr lang="es-PE" smtClean="0"/>
              <a:t>25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62118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7FCCAD-C548-66EF-C024-168B82AA12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EB7E39-A1BA-2862-1128-0506F16A0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4FB62F-C522-25DD-1DC2-8FC2F46F4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9A8622-391E-6CED-8B87-33CA4B409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EBDA4D-9684-FBB0-F34E-63AC46EE8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83077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C8AC1-434F-9361-6F48-479740FC3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98883C8-4DDF-279B-C986-FBA8F71B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F83598-879B-DAEE-078C-0978C18D2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027D98-C139-E21A-24F4-5EDF3C0ED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CDD1B9-A637-984C-41D8-7956C158C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87106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7E2C01-75EE-ABF0-B050-3A668DFCD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A6F929-55F4-733C-E518-FC97C9684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B9266F-7A7B-7EA8-922A-29EC4A110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13ACB2-9511-4DA7-A838-9E4DC8402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1542BC-53D6-4AE6-3F7E-80D8F806E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41772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DD1510-06A0-11B3-7D00-457481436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4FD9B3-6B71-7729-ABA7-7906273C5E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3DB16E-46D6-6099-0B74-FBF4945588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095555E-8E29-8F01-C8C9-3B96C3743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612E10E-B059-0197-2B20-E5CA0FF39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6F2350B-40FF-D0F2-8C8C-F6CA3764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4984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DC17F0-5FE8-E391-19DF-9CB4B4773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93A60DB-C28D-ABC4-FC00-22D378AD2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DFEE477-7270-D5AF-F509-737804EA0E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2BAC79D-E5AE-35AF-D5FD-91783848F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0A34080-45EB-542D-E73F-EC9D89E4BD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5D707A8-AC3A-E3FB-5C6D-363D33707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ACE0EE7-9437-5762-5EEA-E6E8C40E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0C6566D-9F89-FC2D-7E6D-A01C932D3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0200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5A290B-D5F8-F5B6-D458-593B2EA68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8A54CF-F8B0-56FE-6B2B-26CBE1100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CC9C350-AB7E-1D7D-FB1E-3D4FFB77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34FB7BD-518E-E8EC-DC47-EB236FD52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89454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4BF3FCE-5985-5610-B9E3-1CE8157DE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063F03F-D18E-F247-BFE6-6229AED8A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F0FA9E4-DED8-7013-2937-625C3F59E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6069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20648D-8B71-C4A5-28F3-A373C1FB9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435B39-90C4-3800-3589-384BE86B4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461B88-D13F-B438-B48D-835FFA96A1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CE6C11A-C26B-081E-9F28-F1AA0AB8D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4BFD1D-575D-9115-D2F8-AB463D987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2146C6-7C0D-9E86-BF1E-6DE4C93D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42013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670CE6-2466-A743-13C9-8715C244F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258A78F-28C9-AE63-3FD7-7398C65A27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56398B-C988-E0D9-32C8-B76E3C70BB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EEEAA45-8AAA-26EC-C58E-B5F205327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B45112-711E-0CDE-0BA6-F3FB443D3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42B71B-ABEB-A8BB-E2EF-865B7C1D6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54344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224D1C-EC76-463A-5EF6-8CCC3D219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D5F5AD6-316B-8E94-D19F-0D30D045A1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799B91-D611-55E2-7250-4EDC1FDFD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FECD2F-3582-618C-0C65-9B3630E9B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1EDE5A-D251-C70A-054E-30C61B59C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0387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0193B3B-DDFC-B9CB-08F9-96AD5F2667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54CEA5A-D6B5-4924-26FD-A70DE4D22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4365B4-9EEA-005B-03AA-BFE617DF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9CB01D-71D8-6030-997D-80E3CFC2D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5B243-9141-5EB7-5093-FC995566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46821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517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85050"/>
            </a:gs>
            <a:gs pos="82000">
              <a:srgbClr val="731717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DB3A1BF-7740-8355-66EC-584B2D625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4B8DC7-FDB8-7D93-1204-702EA79449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5B0576-A10F-CBD7-C7C0-A21BA229F8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9ACE0-C335-4A03-857C-FB4AEE603BB0}" type="datetimeFigureOut">
              <a:rPr lang="es-PE" smtClean="0"/>
              <a:t>25/06/2025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7E1DBE-9141-E05B-2873-805A1C7FB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1FD419-36BE-6547-5590-4D810135EB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C353A-91F2-4560-8DF7-5742E843671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2025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Logotipo&#10;&#10;El contenido generado por IA puede ser incorrecto.">
            <a:extLst>
              <a:ext uri="{FF2B5EF4-FFF2-40B4-BE49-F238E27FC236}">
                <a16:creationId xmlns:a16="http://schemas.microsoft.com/office/drawing/2014/main" id="{81E69705-F0DE-7602-13DD-13910DB55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05" y="160173"/>
            <a:ext cx="1730375" cy="216693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33A85BE-BEEB-7719-EA37-A02448B6E9E0}"/>
              </a:ext>
            </a:extLst>
          </p:cNvPr>
          <p:cNvSpPr txBox="1"/>
          <p:nvPr/>
        </p:nvSpPr>
        <p:spPr>
          <a:xfrm>
            <a:off x="2159160" y="821531"/>
            <a:ext cx="2286000" cy="8463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Universidad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Nacional de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Ingeniería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C270406-B088-F3E1-8610-D9D0E0BEE782}"/>
              </a:ext>
            </a:extLst>
          </p:cNvPr>
          <p:cNvSpPr txBox="1"/>
          <p:nvPr/>
        </p:nvSpPr>
        <p:spPr>
          <a:xfrm>
            <a:off x="3697537" y="821531"/>
            <a:ext cx="2286000" cy="8463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Maestría en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Transformación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Digital</a:t>
            </a: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2E939661-88DF-3720-99EA-7163A59C3EFA}"/>
              </a:ext>
            </a:extLst>
          </p:cNvPr>
          <p:cNvCxnSpPr/>
          <p:nvPr/>
        </p:nvCxnSpPr>
        <p:spPr>
          <a:xfrm>
            <a:off x="3619117" y="821531"/>
            <a:ext cx="1835" cy="843371"/>
          </a:xfrm>
          <a:prstGeom prst="straightConnector1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962E063E-2E3B-2001-766F-19B6393FF3FC}"/>
              </a:ext>
            </a:extLst>
          </p:cNvPr>
          <p:cNvSpPr txBox="1"/>
          <p:nvPr/>
        </p:nvSpPr>
        <p:spPr>
          <a:xfrm>
            <a:off x="7981989" y="821531"/>
            <a:ext cx="2286000" cy="846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S" sz="1667" b="1" dirty="0">
                <a:solidFill>
                  <a:srgbClr val="FFFFFF"/>
                </a:solidFill>
                <a:latin typeface="Arial"/>
                <a:ea typeface="Calibri"/>
                <a:cs typeface="Arial"/>
              </a:rPr>
              <a:t>Valor de las</a:t>
            </a:r>
          </a:p>
          <a:p>
            <a:pPr algn="r"/>
            <a:r>
              <a:rPr lang="es-ES" sz="1667" b="1" dirty="0">
                <a:solidFill>
                  <a:srgbClr val="FFFFFF"/>
                </a:solidFill>
                <a:latin typeface="Arial"/>
                <a:ea typeface="Calibri"/>
                <a:cs typeface="Arial"/>
              </a:rPr>
              <a:t>Tecnologías de  </a:t>
            </a:r>
          </a:p>
          <a:p>
            <a:pPr algn="r"/>
            <a:r>
              <a:rPr lang="es-ES" sz="1667" b="1" dirty="0">
                <a:solidFill>
                  <a:srgbClr val="FFFFFF"/>
                </a:solidFill>
                <a:latin typeface="Arial"/>
                <a:ea typeface="Calibri"/>
                <a:cs typeface="Arial"/>
              </a:rPr>
              <a:t>la Información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6F9B7F8-22C8-6FAC-5490-40A5D3188E05}"/>
              </a:ext>
            </a:extLst>
          </p:cNvPr>
          <p:cNvSpPr txBox="1"/>
          <p:nvPr/>
        </p:nvSpPr>
        <p:spPr>
          <a:xfrm>
            <a:off x="10411764" y="821531"/>
            <a:ext cx="1250831" cy="846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667" b="1" dirty="0">
                <a:solidFill>
                  <a:srgbClr val="FFFFFF"/>
                </a:solidFill>
                <a:latin typeface="Arial"/>
                <a:ea typeface="Calibri"/>
                <a:cs typeface="Arial"/>
              </a:rPr>
              <a:t>Docente</a:t>
            </a:r>
          </a:p>
          <a:p>
            <a:r>
              <a:rPr lang="es-ES" sz="1667" b="1" dirty="0" err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Wester</a:t>
            </a:r>
            <a:endParaRPr lang="es-ES" sz="1667" b="1" dirty="0">
              <a:solidFill>
                <a:srgbClr val="FFFFFF"/>
              </a:solidFill>
              <a:latin typeface="Arial"/>
              <a:ea typeface="Calibri"/>
              <a:cs typeface="Arial"/>
            </a:endParaRPr>
          </a:p>
          <a:p>
            <a:r>
              <a:rPr lang="es-ES" sz="1667" b="1" dirty="0">
                <a:solidFill>
                  <a:srgbClr val="FFFFFF"/>
                </a:solidFill>
                <a:latin typeface="Arial"/>
                <a:ea typeface="Calibri"/>
                <a:cs typeface="Arial"/>
              </a:rPr>
              <a:t>Zela M.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12BAEE6D-CA18-F586-DBB4-5E5AD5E39A6D}"/>
              </a:ext>
            </a:extLst>
          </p:cNvPr>
          <p:cNvCxnSpPr>
            <a:cxnSpLocks/>
          </p:cNvCxnSpPr>
          <p:nvPr/>
        </p:nvCxnSpPr>
        <p:spPr>
          <a:xfrm>
            <a:off x="10333343" y="821531"/>
            <a:ext cx="1835" cy="843371"/>
          </a:xfrm>
          <a:prstGeom prst="straightConnector1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CBCD2ED-53D6-3A64-D076-72EF15A60E6A}"/>
              </a:ext>
            </a:extLst>
          </p:cNvPr>
          <p:cNvSpPr txBox="1"/>
          <p:nvPr/>
        </p:nvSpPr>
        <p:spPr>
          <a:xfrm>
            <a:off x="3086499" y="5025427"/>
            <a:ext cx="6324787" cy="17389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800" b="1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Grupo 1</a:t>
            </a: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:</a:t>
            </a:r>
            <a:endParaRPr lang="es-ES" sz="1800" dirty="0">
              <a:solidFill>
                <a:srgbClr val="FBE5D5"/>
              </a:solidFill>
              <a:latin typeface="Arial"/>
              <a:cs typeface="Arial"/>
            </a:endParaRPr>
          </a:p>
          <a:p>
            <a:pPr marL="238115" indent="-238115">
              <a:buFont typeface="Wingdings"/>
              <a:buChar char="§"/>
            </a:pPr>
            <a:r>
              <a:rPr lang="es-ES" sz="1800" dirty="0" err="1">
                <a:solidFill>
                  <a:srgbClr val="FBE5D5"/>
                </a:solidFill>
                <a:latin typeface="Arial"/>
                <a:ea typeface="+mn-lt"/>
                <a:cs typeface="Arial"/>
              </a:rPr>
              <a:t>Ccapatinta</a:t>
            </a: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 Loayza, Kevin Percy</a:t>
            </a:r>
            <a:endParaRPr lang="es-ES" sz="1800" dirty="0">
              <a:solidFill>
                <a:srgbClr val="FBE5D5"/>
              </a:solidFill>
              <a:latin typeface="Arial"/>
              <a:cs typeface="Arial"/>
            </a:endParaRPr>
          </a:p>
          <a:p>
            <a:pPr marL="238115" indent="-238115">
              <a:buFont typeface="Wingdings"/>
              <a:buChar char="§"/>
            </a:pP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Cisneros Huamani, Francisco Javier Jesús</a:t>
            </a:r>
            <a:endParaRPr lang="es-ES" sz="1800" dirty="0">
              <a:solidFill>
                <a:srgbClr val="FBE5D5"/>
              </a:solidFill>
              <a:latin typeface="Arial"/>
              <a:cs typeface="Arial"/>
            </a:endParaRPr>
          </a:p>
          <a:p>
            <a:pPr marL="238115" indent="-238115">
              <a:buFont typeface="Wingdings"/>
              <a:buChar char="§"/>
            </a:pP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Martel Avila, </a:t>
            </a:r>
            <a:r>
              <a:rPr lang="es-ES" sz="1800" dirty="0" err="1">
                <a:solidFill>
                  <a:srgbClr val="FBE5D5"/>
                </a:solidFill>
                <a:latin typeface="Arial"/>
                <a:ea typeface="+mn-lt"/>
                <a:cs typeface="Arial"/>
              </a:rPr>
              <a:t>Lisdey</a:t>
            </a: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 Yasmina</a:t>
            </a:r>
            <a:endParaRPr lang="es-ES" sz="1800" dirty="0">
              <a:solidFill>
                <a:srgbClr val="FBE5D5"/>
              </a:solidFill>
              <a:latin typeface="Arial"/>
              <a:cs typeface="Arial"/>
            </a:endParaRPr>
          </a:p>
          <a:p>
            <a:pPr marL="238115" indent="-238115">
              <a:buFont typeface="Wingdings"/>
              <a:buChar char="§"/>
            </a:pP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Nomberto Velásquez, Mauricio Enrique</a:t>
            </a:r>
            <a:endParaRPr lang="es-ES" sz="1800" dirty="0">
              <a:solidFill>
                <a:srgbClr val="FBE5D5"/>
              </a:solidFill>
              <a:latin typeface="Arial"/>
              <a:cs typeface="Arial"/>
            </a:endParaRPr>
          </a:p>
          <a:p>
            <a:pPr marL="238115" indent="-238115">
              <a:buFont typeface="Wingdings"/>
              <a:buChar char="§"/>
            </a:pPr>
            <a:r>
              <a:rPr lang="es-ES" sz="1800" dirty="0">
                <a:solidFill>
                  <a:srgbClr val="FBE5D5"/>
                </a:solidFill>
                <a:latin typeface="Arial"/>
                <a:ea typeface="+mn-lt"/>
                <a:cs typeface="Arial"/>
              </a:rPr>
              <a:t>Soria del Castillo, Percy</a:t>
            </a:r>
            <a:endParaRPr lang="es-ES" sz="1800" dirty="0">
              <a:solidFill>
                <a:srgbClr val="FBE5D5"/>
              </a:solidFill>
              <a:latin typeface="Arial"/>
              <a:cs typeface="Arial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BCBD6EE-8000-9326-1FC2-4A3791D40AB4}"/>
              </a:ext>
            </a:extLst>
          </p:cNvPr>
          <p:cNvSpPr txBox="1"/>
          <p:nvPr/>
        </p:nvSpPr>
        <p:spPr>
          <a:xfrm>
            <a:off x="880148" y="3130116"/>
            <a:ext cx="10587774" cy="21390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400" b="1" dirty="0">
                <a:solidFill>
                  <a:srgbClr val="FBE5D5"/>
                </a:solidFill>
                <a:ea typeface="+mn-lt"/>
                <a:cs typeface="+mn-lt"/>
              </a:rPr>
              <a:t>Predicción de propensión delictiva en la Provincia Constitucional del Callao</a:t>
            </a:r>
          </a:p>
          <a:p>
            <a:pPr algn="ctr"/>
            <a:r>
              <a:rPr lang="es-ES" sz="2400" b="1" dirty="0" err="1">
                <a:solidFill>
                  <a:srgbClr val="FBE5D5"/>
                </a:solidFill>
                <a:ea typeface="+mn-lt"/>
                <a:cs typeface="+mn-lt"/>
              </a:rPr>
              <a:t>Pivot</a:t>
            </a:r>
            <a:r>
              <a:rPr lang="es-ES" sz="2400" b="1" dirty="0">
                <a:solidFill>
                  <a:srgbClr val="FBE5D5"/>
                </a:solidFill>
                <a:ea typeface="+mn-lt"/>
                <a:cs typeface="+mn-lt"/>
              </a:rPr>
              <a:t> </a:t>
            </a:r>
            <a:r>
              <a:rPr lang="es-ES" sz="2400" b="1" dirty="0" err="1">
                <a:solidFill>
                  <a:srgbClr val="FBE5D5"/>
                </a:solidFill>
                <a:ea typeface="+mn-lt"/>
                <a:cs typeface="+mn-lt"/>
              </a:rPr>
              <a:t>to</a:t>
            </a:r>
            <a:endParaRPr lang="es-ES" sz="2400" b="1" dirty="0">
              <a:solidFill>
                <a:srgbClr val="FBE5D5"/>
              </a:solidFill>
              <a:ea typeface="+mn-lt"/>
              <a:cs typeface="+mn-lt"/>
            </a:endParaRPr>
          </a:p>
          <a:p>
            <a:pPr algn="ctr"/>
            <a:r>
              <a:rPr lang="es-PE" sz="2400" b="1" dirty="0">
                <a:solidFill>
                  <a:srgbClr val="FBE5D5"/>
                </a:solidFill>
                <a:ea typeface="+mn-lt"/>
                <a:cs typeface="+mn-lt"/>
              </a:rPr>
              <a:t>Predicción del cumplimiento del Time </a:t>
            </a:r>
            <a:r>
              <a:rPr lang="es-PE" sz="2400" b="1" dirty="0" err="1">
                <a:solidFill>
                  <a:srgbClr val="FBE5D5"/>
                </a:solidFill>
                <a:ea typeface="+mn-lt"/>
                <a:cs typeface="+mn-lt"/>
              </a:rPr>
              <a:t>To</a:t>
            </a:r>
            <a:r>
              <a:rPr lang="es-PE" sz="2400" b="1" dirty="0">
                <a:solidFill>
                  <a:srgbClr val="FBE5D5"/>
                </a:solidFill>
                <a:ea typeface="+mn-lt"/>
                <a:cs typeface="+mn-lt"/>
              </a:rPr>
              <a:t> </a:t>
            </a:r>
            <a:r>
              <a:rPr lang="es-PE" sz="2400" b="1" dirty="0" err="1">
                <a:solidFill>
                  <a:srgbClr val="FBE5D5"/>
                </a:solidFill>
                <a:ea typeface="+mn-lt"/>
                <a:cs typeface="+mn-lt"/>
              </a:rPr>
              <a:t>Market</a:t>
            </a:r>
            <a:r>
              <a:rPr lang="es-PE" sz="2400" b="1" dirty="0">
                <a:solidFill>
                  <a:srgbClr val="FBE5D5"/>
                </a:solidFill>
                <a:ea typeface="+mn-lt"/>
                <a:cs typeface="+mn-lt"/>
              </a:rPr>
              <a:t> de Historias de Usuario en el departamento de Desarrollo TI en una aseguradora</a:t>
            </a:r>
          </a:p>
          <a:p>
            <a:pPr algn="ctr"/>
            <a:endParaRPr lang="es-ES" sz="2400" b="1" dirty="0">
              <a:solidFill>
                <a:srgbClr val="FBE5D5"/>
              </a:solidFill>
              <a:ea typeface="+mn-lt"/>
              <a:cs typeface="+mn-lt"/>
            </a:endParaRPr>
          </a:p>
          <a:p>
            <a:pPr algn="ctr"/>
            <a:endParaRPr lang="es-ES" sz="1400" dirty="0">
              <a:solidFill>
                <a:srgbClr val="FBE5D5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42922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9C045E4-0FB8-81D8-6F2D-BF258D62A050}"/>
              </a:ext>
            </a:extLst>
          </p:cNvPr>
          <p:cNvSpPr txBox="1"/>
          <p:nvPr/>
        </p:nvSpPr>
        <p:spPr>
          <a:xfrm>
            <a:off x="464234" y="351692"/>
            <a:ext cx="114651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Análisis de viabilidad de datos para predicción de propensión delictiva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A73B182-819B-8B67-12E0-C5CCD799CD02}"/>
              </a:ext>
            </a:extLst>
          </p:cNvPr>
          <p:cNvSpPr txBox="1"/>
          <p:nvPr/>
        </p:nvSpPr>
        <p:spPr>
          <a:xfrm>
            <a:off x="464234" y="1808740"/>
            <a:ext cx="11263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Aplicando la metodología CRISP-DM en datos de seguridad ciudadana del Callao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2371B25-4525-5A28-CB73-1A09F96D8106}"/>
              </a:ext>
            </a:extLst>
          </p:cNvPr>
          <p:cNvSpPr txBox="1"/>
          <p:nvPr/>
        </p:nvSpPr>
        <p:spPr>
          <a:xfrm>
            <a:off x="464234" y="2912012"/>
            <a:ext cx="110150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>
                <a:solidFill>
                  <a:schemeClr val="bg1"/>
                </a:solidFill>
              </a:rPr>
              <a:t>Nuestro proyecto de Machine </a:t>
            </a:r>
            <a:r>
              <a:rPr lang="es-PE" sz="2000" dirty="0" err="1">
                <a:solidFill>
                  <a:schemeClr val="bg1"/>
                </a:solidFill>
              </a:rPr>
              <a:t>Learning</a:t>
            </a:r>
            <a:r>
              <a:rPr lang="es-PE" sz="2000" dirty="0">
                <a:solidFill>
                  <a:schemeClr val="bg1"/>
                </a:solidFill>
              </a:rPr>
              <a:t> tiene como objetivo principal </a:t>
            </a:r>
            <a:r>
              <a:rPr lang="es-PE" sz="2000" b="1" u="sng" dirty="0">
                <a:solidFill>
                  <a:schemeClr val="bg1"/>
                </a:solidFill>
              </a:rPr>
              <a:t>desarrollar un modelo predictivo para identificar la propensión de una persona a cometer un delito</a:t>
            </a:r>
            <a:r>
              <a:rPr lang="es-PE" sz="2000" dirty="0">
                <a:solidFill>
                  <a:schemeClr val="bg1"/>
                </a:solidFill>
              </a:rPr>
              <a:t>, basándonos en características específicas del denunciado (edad, sexo, estado civil, nivel educativo, ocupación, antecedentes).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dirty="0">
                <a:solidFill>
                  <a:schemeClr val="bg1"/>
                </a:solidFill>
              </a:rPr>
              <a:t>Para guiar este esfuerzo, estamos empleando la </a:t>
            </a:r>
            <a:r>
              <a:rPr lang="es-PE" sz="2000" b="1" dirty="0">
                <a:solidFill>
                  <a:schemeClr val="bg1"/>
                </a:solidFill>
              </a:rPr>
              <a:t>metodología</a:t>
            </a:r>
            <a:r>
              <a:rPr lang="es-PE" sz="2000" dirty="0">
                <a:solidFill>
                  <a:schemeClr val="bg1"/>
                </a:solidFill>
              </a:rPr>
              <a:t> estándar para proyectos de datos y Machine </a:t>
            </a:r>
            <a:r>
              <a:rPr lang="es-PE" sz="2000" dirty="0" err="1">
                <a:solidFill>
                  <a:schemeClr val="bg1"/>
                </a:solidFill>
              </a:rPr>
              <a:t>Learning</a:t>
            </a:r>
            <a:r>
              <a:rPr lang="es-PE" sz="2000" dirty="0">
                <a:solidFill>
                  <a:schemeClr val="bg1"/>
                </a:solidFill>
              </a:rPr>
              <a:t>: </a:t>
            </a:r>
            <a:r>
              <a:rPr lang="es-PE" sz="2000" b="1" dirty="0">
                <a:solidFill>
                  <a:schemeClr val="bg1"/>
                </a:solidFill>
              </a:rPr>
              <a:t>CRISP-DM</a:t>
            </a:r>
            <a:r>
              <a:rPr lang="es-PE" sz="2000" dirty="0">
                <a:solidFill>
                  <a:schemeClr val="bg1"/>
                </a:solidFill>
              </a:rPr>
              <a:t> (Cross-</a:t>
            </a:r>
            <a:r>
              <a:rPr lang="es-PE" sz="2000" dirty="0" err="1">
                <a:solidFill>
                  <a:schemeClr val="bg1"/>
                </a:solidFill>
              </a:rPr>
              <a:t>Industry</a:t>
            </a:r>
            <a:r>
              <a:rPr lang="es-PE" sz="2000" dirty="0">
                <a:solidFill>
                  <a:schemeClr val="bg1"/>
                </a:solidFill>
              </a:rPr>
              <a:t> Standard </a:t>
            </a:r>
            <a:r>
              <a:rPr lang="es-PE" sz="2000" dirty="0" err="1">
                <a:solidFill>
                  <a:schemeClr val="bg1"/>
                </a:solidFill>
              </a:rPr>
              <a:t>Process</a:t>
            </a:r>
            <a:r>
              <a:rPr lang="es-PE" sz="2000" dirty="0">
                <a:solidFill>
                  <a:schemeClr val="bg1"/>
                </a:solidFill>
              </a:rPr>
              <a:t> </a:t>
            </a:r>
            <a:r>
              <a:rPr lang="es-PE" sz="2000" dirty="0" err="1">
                <a:solidFill>
                  <a:schemeClr val="bg1"/>
                </a:solidFill>
              </a:rPr>
              <a:t>for</a:t>
            </a:r>
            <a:r>
              <a:rPr lang="es-PE" sz="2000" dirty="0">
                <a:solidFill>
                  <a:schemeClr val="bg1"/>
                </a:solidFill>
              </a:rPr>
              <a:t> Data </a:t>
            </a:r>
            <a:r>
              <a:rPr lang="es-PE" sz="2000" dirty="0" err="1">
                <a:solidFill>
                  <a:schemeClr val="bg1"/>
                </a:solidFill>
              </a:rPr>
              <a:t>Mining</a:t>
            </a:r>
            <a:r>
              <a:rPr lang="es-PE" sz="2000" dirty="0">
                <a:solidFill>
                  <a:schemeClr val="bg1"/>
                </a:solidFill>
              </a:rPr>
              <a:t>).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dirty="0">
                <a:solidFill>
                  <a:schemeClr val="bg1"/>
                </a:solidFill>
              </a:rPr>
              <a:t>CRISP-DM define un ciclo de vida para los proyectos de datos, comenzando por una fase crucial: la Comprensión del Negocio (Business </a:t>
            </a:r>
            <a:r>
              <a:rPr lang="es-PE" sz="2000" dirty="0" err="1">
                <a:solidFill>
                  <a:schemeClr val="bg1"/>
                </a:solidFill>
              </a:rPr>
              <a:t>Understanding</a:t>
            </a:r>
            <a:r>
              <a:rPr lang="es-PE" sz="2000" dirty="0">
                <a:solidFill>
                  <a:schemeClr val="bg1"/>
                </a:solidFill>
              </a:rPr>
              <a:t>). En esta etapa, se definen los objetivos y el contexto del proyecto. Nuestro objetivo es claro y se estableció en esta fase inicial.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E50DD369-C680-6D10-78D2-4E6B5D1AD397}"/>
              </a:ext>
            </a:extLst>
          </p:cNvPr>
          <p:cNvCxnSpPr/>
          <p:nvPr/>
        </p:nvCxnSpPr>
        <p:spPr>
          <a:xfrm>
            <a:off x="196948" y="1383590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6866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598434F-04E6-73B7-55C6-E1C3AB892848}"/>
              </a:ext>
            </a:extLst>
          </p:cNvPr>
          <p:cNvSpPr txBox="1"/>
          <p:nvPr/>
        </p:nvSpPr>
        <p:spPr>
          <a:xfrm>
            <a:off x="464234" y="1428910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Inconsistencia en la fuente de datos actual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15FE337-0054-A9D9-304B-487594CF7337}"/>
              </a:ext>
            </a:extLst>
          </p:cNvPr>
          <p:cNvSpPr txBox="1"/>
          <p:nvPr/>
        </p:nvSpPr>
        <p:spPr>
          <a:xfrm>
            <a:off x="464234" y="2082007"/>
            <a:ext cx="110150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>
                <a:solidFill>
                  <a:schemeClr val="bg1"/>
                </a:solidFill>
              </a:rPr>
              <a:t>Siguiendo la metodología CRISP-DM, después de definir nuestro objetivo de negocio, pasamos a la etapa de Comprensión de Datos (Data </a:t>
            </a:r>
            <a:r>
              <a:rPr lang="es-PE" sz="2000" dirty="0" err="1">
                <a:solidFill>
                  <a:schemeClr val="bg1"/>
                </a:solidFill>
              </a:rPr>
              <a:t>Understanding</a:t>
            </a:r>
            <a:r>
              <a:rPr lang="es-PE" sz="2000" dirty="0">
                <a:solidFill>
                  <a:schemeClr val="bg1"/>
                </a:solidFill>
              </a:rPr>
              <a:t>).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dirty="0">
                <a:solidFill>
                  <a:schemeClr val="bg1"/>
                </a:solidFill>
              </a:rPr>
              <a:t>Esta fase se enfoca en </a:t>
            </a:r>
            <a:r>
              <a:rPr lang="es-PE" sz="2000" b="1" dirty="0">
                <a:solidFill>
                  <a:schemeClr val="bg1"/>
                </a:solidFill>
              </a:rPr>
              <a:t>obtener una comprensión profunda de los datos </a:t>
            </a:r>
            <a:r>
              <a:rPr lang="es-PE" sz="2000" dirty="0">
                <a:solidFill>
                  <a:schemeClr val="bg1"/>
                </a:solidFill>
              </a:rPr>
              <a:t>disponibles, incluyendo su recolección, descripción y una primera exploración para entender su contenido y calidad.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dirty="0">
                <a:solidFill>
                  <a:schemeClr val="bg1"/>
                </a:solidFill>
              </a:rPr>
              <a:t>Al analizar nuestro </a:t>
            </a:r>
            <a:r>
              <a:rPr lang="es-PE" sz="2000" dirty="0" err="1">
                <a:solidFill>
                  <a:schemeClr val="bg1"/>
                </a:solidFill>
              </a:rPr>
              <a:t>DataSet</a:t>
            </a:r>
            <a:r>
              <a:rPr lang="es-PE" sz="2000" dirty="0">
                <a:solidFill>
                  <a:schemeClr val="bg1"/>
                </a:solidFill>
              </a:rPr>
              <a:t> relacionado con las denuncias de seguridad ciudadana del Callao, encontramos una </a:t>
            </a:r>
            <a:r>
              <a:rPr lang="es-PE" sz="2000" b="1" dirty="0">
                <a:solidFill>
                  <a:schemeClr val="bg1"/>
                </a:solidFill>
              </a:rPr>
              <a:t>limitación significativa</a:t>
            </a:r>
            <a:r>
              <a:rPr lang="es-PE" sz="2000" dirty="0">
                <a:solidFill>
                  <a:schemeClr val="bg1"/>
                </a:solidFill>
              </a:rPr>
              <a:t>: la información sobre la "</a:t>
            </a:r>
            <a:r>
              <a:rPr lang="es-PE" sz="2000" b="1" dirty="0">
                <a:solidFill>
                  <a:schemeClr val="bg1"/>
                </a:solidFill>
              </a:rPr>
              <a:t>persona que participa</a:t>
            </a:r>
            <a:r>
              <a:rPr lang="es-PE" sz="2000" dirty="0">
                <a:solidFill>
                  <a:schemeClr val="bg1"/>
                </a:solidFill>
              </a:rPr>
              <a:t>" en la denuncia es </a:t>
            </a:r>
            <a:r>
              <a:rPr lang="es-PE" sz="2000" b="1" dirty="0">
                <a:solidFill>
                  <a:schemeClr val="bg1"/>
                </a:solidFill>
              </a:rPr>
              <a:t>inconsistente</a:t>
            </a:r>
            <a:r>
              <a:rPr lang="es-PE" sz="2000" dirty="0">
                <a:solidFill>
                  <a:schemeClr val="bg1"/>
                </a:solidFill>
              </a:rPr>
              <a:t>. </a:t>
            </a:r>
            <a:r>
              <a:rPr lang="es-PE" sz="2000" b="1" dirty="0">
                <a:solidFill>
                  <a:schemeClr val="bg1"/>
                </a:solidFill>
              </a:rPr>
              <a:t>No siempre se refiere de manera confiable al denunciado</a:t>
            </a:r>
            <a:r>
              <a:rPr lang="es-PE" sz="2000" dirty="0">
                <a:solidFill>
                  <a:schemeClr val="bg1"/>
                </a:solidFill>
              </a:rPr>
              <a:t>; en algunos casos, describe a la víctima o a una persona relacionada.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b="1" dirty="0">
                <a:solidFill>
                  <a:schemeClr val="bg1"/>
                </a:solidFill>
              </a:rPr>
              <a:t>Esta ambigüedad </a:t>
            </a:r>
            <a:r>
              <a:rPr lang="es-PE" sz="2000" dirty="0">
                <a:solidFill>
                  <a:schemeClr val="bg1"/>
                </a:solidFill>
              </a:rPr>
              <a:t>en el rol de la persona dentro del </a:t>
            </a:r>
            <a:r>
              <a:rPr lang="es-PE" sz="2000" dirty="0" err="1">
                <a:solidFill>
                  <a:schemeClr val="bg1"/>
                </a:solidFill>
              </a:rPr>
              <a:t>DataSet</a:t>
            </a:r>
            <a:r>
              <a:rPr lang="es-PE" sz="2000" dirty="0">
                <a:solidFill>
                  <a:schemeClr val="bg1"/>
                </a:solidFill>
              </a:rPr>
              <a:t> </a:t>
            </a:r>
            <a:r>
              <a:rPr lang="es-PE" sz="2000" b="1" dirty="0">
                <a:solidFill>
                  <a:schemeClr val="bg1"/>
                </a:solidFill>
              </a:rPr>
              <a:t>impide aislar y utilizar consistentemente las características </a:t>
            </a:r>
            <a:r>
              <a:rPr lang="es-PE" sz="2000" dirty="0">
                <a:solidFill>
                  <a:schemeClr val="bg1"/>
                </a:solidFill>
              </a:rPr>
              <a:t>(edad, sexo, etc.) </a:t>
            </a:r>
            <a:r>
              <a:rPr lang="es-PE" sz="2000" b="1" dirty="0">
                <a:solidFill>
                  <a:schemeClr val="bg1"/>
                </a:solidFill>
              </a:rPr>
              <a:t>que corresponden específicamente al denunciado</a:t>
            </a:r>
            <a:r>
              <a:rPr lang="es-PE" sz="2000" dirty="0">
                <a:solidFill>
                  <a:schemeClr val="bg1"/>
                </a:solidFill>
              </a:rPr>
              <a:t>, dato fundamental para nuestro </a:t>
            </a:r>
            <a:r>
              <a:rPr lang="es-PE" sz="2000" b="1" dirty="0">
                <a:solidFill>
                  <a:schemeClr val="bg1"/>
                </a:solidFill>
              </a:rPr>
              <a:t>objetivo predictivo</a:t>
            </a:r>
            <a:r>
              <a:rPr lang="es-PE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Identificando limitaciones: la etapa de comprensión de datos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7271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01C0C5D-4088-6FF8-8F1F-0FDEE0BD81AA}"/>
              </a:ext>
            </a:extLst>
          </p:cNvPr>
          <p:cNvSpPr txBox="1"/>
          <p:nvPr/>
        </p:nvSpPr>
        <p:spPr>
          <a:xfrm>
            <a:off x="464234" y="1203822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El proyecto se detuvo en la comprensión de datos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ED4BB57-AC13-926C-94C5-233098D58D70}"/>
              </a:ext>
            </a:extLst>
          </p:cNvPr>
          <p:cNvSpPr txBox="1"/>
          <p:nvPr/>
        </p:nvSpPr>
        <p:spPr>
          <a:xfrm>
            <a:off x="464234" y="1856919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>
                <a:solidFill>
                  <a:schemeClr val="bg1"/>
                </a:solidFill>
              </a:rPr>
              <a:t>El descubrimiento de </a:t>
            </a:r>
            <a:r>
              <a:rPr lang="es-PE" sz="2000" b="1" dirty="0">
                <a:solidFill>
                  <a:schemeClr val="bg1"/>
                </a:solidFill>
              </a:rPr>
              <a:t>la inconsistencia </a:t>
            </a:r>
            <a:r>
              <a:rPr lang="es-PE" sz="2000" dirty="0">
                <a:solidFill>
                  <a:schemeClr val="bg1"/>
                </a:solidFill>
              </a:rPr>
              <a:t>en el rol de la persona dentro del </a:t>
            </a:r>
            <a:r>
              <a:rPr lang="es-PE" sz="2000" dirty="0" err="1">
                <a:solidFill>
                  <a:schemeClr val="bg1"/>
                </a:solidFill>
              </a:rPr>
              <a:t>DataSet</a:t>
            </a:r>
            <a:r>
              <a:rPr lang="es-PE" sz="2000" dirty="0">
                <a:solidFill>
                  <a:schemeClr val="bg1"/>
                </a:solidFill>
              </a:rPr>
              <a:t> ocurrió durante la etapa de </a:t>
            </a:r>
            <a:r>
              <a:rPr lang="es-PE" sz="2000" b="1" dirty="0">
                <a:solidFill>
                  <a:schemeClr val="bg1"/>
                </a:solidFill>
              </a:rPr>
              <a:t>Comprensión de Datos </a:t>
            </a:r>
            <a:r>
              <a:rPr lang="es-PE" sz="2000" dirty="0">
                <a:solidFill>
                  <a:schemeClr val="bg1"/>
                </a:solidFill>
              </a:rPr>
              <a:t>(Data </a:t>
            </a:r>
            <a:r>
              <a:rPr lang="es-PE" sz="2000" dirty="0" err="1">
                <a:solidFill>
                  <a:schemeClr val="bg1"/>
                </a:solidFill>
              </a:rPr>
              <a:t>Understanding</a:t>
            </a:r>
            <a:r>
              <a:rPr lang="es-PE" sz="2000" dirty="0">
                <a:solidFill>
                  <a:schemeClr val="bg1"/>
                </a:solidFill>
              </a:rPr>
              <a:t>) de la metodología CRISP-DM.</a:t>
            </a:r>
          </a:p>
          <a:p>
            <a:r>
              <a:rPr lang="es-PE" sz="2000" dirty="0">
                <a:solidFill>
                  <a:schemeClr val="bg1"/>
                </a:solidFill>
              </a:rPr>
              <a:t>Esta limitación fundamental significa que, con la fuente de datos actual, no podemos proceder de manera efectiva a las siguientes etapas: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Preparación de Datos </a:t>
            </a:r>
            <a:r>
              <a:rPr lang="es-PE" sz="2000" dirty="0">
                <a:solidFill>
                  <a:schemeClr val="bg1"/>
                </a:solidFill>
              </a:rPr>
              <a:t>(Data </a:t>
            </a:r>
            <a:r>
              <a:rPr lang="es-PE" sz="2000" dirty="0" err="1">
                <a:solidFill>
                  <a:schemeClr val="bg1"/>
                </a:solidFill>
              </a:rPr>
              <a:t>Preparation</a:t>
            </a:r>
            <a:r>
              <a:rPr lang="es-PE" sz="2000" dirty="0">
                <a:solidFill>
                  <a:schemeClr val="bg1"/>
                </a:solidFill>
              </a:rPr>
              <a:t>): No es posible limpiar, integrar y transformar los datos de manera confiable si no podemos identificar consistentemente al sujeto de interés (el denunciado).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Modelado</a:t>
            </a:r>
            <a:r>
              <a:rPr lang="es-PE" sz="2000" dirty="0">
                <a:solidFill>
                  <a:schemeClr val="bg1"/>
                </a:solidFill>
              </a:rPr>
              <a:t> (</a:t>
            </a:r>
            <a:r>
              <a:rPr lang="es-PE" sz="2000" dirty="0" err="1">
                <a:solidFill>
                  <a:schemeClr val="bg1"/>
                </a:solidFill>
              </a:rPr>
              <a:t>Modeling</a:t>
            </a:r>
            <a:r>
              <a:rPr lang="es-PE" sz="2000" dirty="0">
                <a:solidFill>
                  <a:schemeClr val="bg1"/>
                </a:solidFill>
              </a:rPr>
              <a:t>): Sin datos preparados adecuadamente sobre las características del denunciado, no se puede construir un modelo predictivo con el objetivo original.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dirty="0">
                <a:solidFill>
                  <a:schemeClr val="bg1"/>
                </a:solidFill>
              </a:rPr>
              <a:t>La metodología CRISP-DM nos permitió </a:t>
            </a:r>
            <a:r>
              <a:rPr lang="es-PE" sz="2000" b="1" dirty="0">
                <a:solidFill>
                  <a:schemeClr val="bg1"/>
                </a:solidFill>
              </a:rPr>
              <a:t>identificar este impedimento temprano en el proceso</a:t>
            </a:r>
            <a:r>
              <a:rPr lang="es-PE" sz="2000" dirty="0">
                <a:solidFill>
                  <a:schemeClr val="bg1"/>
                </a:solidFill>
              </a:rPr>
              <a:t>, antes de invertir esfuerzos significativos en la preparación y modelado (beneficio implícito de la metodología).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dirty="0">
                <a:solidFill>
                  <a:schemeClr val="bg1"/>
                </a:solidFill>
              </a:rPr>
              <a:t>Para poder alcanzar el objetivo original del proyecto, será indispensable obtener una nueva fuente de datos que identifique de forma clara y consistente al denunciado y sus características asociadas al delito o </a:t>
            </a:r>
            <a:r>
              <a:rPr lang="es-PE" sz="2000" b="1" dirty="0">
                <a:solidFill>
                  <a:schemeClr val="bg1"/>
                </a:solidFill>
              </a:rPr>
              <a:t>Pivotear a otro proyecto</a:t>
            </a:r>
            <a:r>
              <a:rPr lang="es-PE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EA967ED-3193-BF3E-3540-9FB439E9F9E0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Conclusión y camino a seguir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A3308B9B-773C-5534-6701-0CBF18685814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8798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F192C9F-5897-E30B-A2D8-807D35C2FDC1}"/>
              </a:ext>
            </a:extLst>
          </p:cNvPr>
          <p:cNvSpPr txBox="1"/>
          <p:nvPr/>
        </p:nvSpPr>
        <p:spPr>
          <a:xfrm>
            <a:off x="464234" y="351692"/>
            <a:ext cx="114651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Predicción del cumplimiento del Time </a:t>
            </a:r>
            <a:r>
              <a:rPr lang="es-PE" sz="3200" b="1" dirty="0" err="1">
                <a:solidFill>
                  <a:schemeClr val="bg1"/>
                </a:solidFill>
              </a:rPr>
              <a:t>To</a:t>
            </a:r>
            <a:r>
              <a:rPr lang="es-PE" sz="3200" b="1" dirty="0">
                <a:solidFill>
                  <a:schemeClr val="bg1"/>
                </a:solidFill>
              </a:rPr>
              <a:t> </a:t>
            </a:r>
            <a:r>
              <a:rPr lang="es-PE" sz="3200" b="1" dirty="0" err="1">
                <a:solidFill>
                  <a:schemeClr val="bg1"/>
                </a:solidFill>
              </a:rPr>
              <a:t>Market</a:t>
            </a:r>
            <a:r>
              <a:rPr lang="es-PE" sz="3200" b="1" dirty="0">
                <a:solidFill>
                  <a:schemeClr val="bg1"/>
                </a:solidFill>
              </a:rPr>
              <a:t> de Historias de Usuario en el departamento de Desarrollo TI en una aseguradora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97EECDA-B58F-791E-234B-40F7140105F6}"/>
              </a:ext>
            </a:extLst>
          </p:cNvPr>
          <p:cNvSpPr txBox="1"/>
          <p:nvPr/>
        </p:nvSpPr>
        <p:spPr>
          <a:xfrm>
            <a:off x="464234" y="1850941"/>
            <a:ext cx="11263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Un enfoque de Machine </a:t>
            </a:r>
            <a:r>
              <a:rPr lang="es-PE" sz="2800" b="1" i="1" dirty="0" err="1">
                <a:solidFill>
                  <a:schemeClr val="bg1"/>
                </a:solidFill>
              </a:rPr>
              <a:t>Learning</a:t>
            </a:r>
            <a:r>
              <a:rPr lang="es-PE" sz="2800" b="1" i="1" dirty="0">
                <a:solidFill>
                  <a:schemeClr val="bg1"/>
                </a:solidFill>
              </a:rPr>
              <a:t> para la gestión de requisitos en aseguradoras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D484772-5024-8CB6-536B-EECDBB8B54E9}"/>
              </a:ext>
            </a:extLst>
          </p:cNvPr>
          <p:cNvSpPr txBox="1"/>
          <p:nvPr/>
        </p:nvSpPr>
        <p:spPr>
          <a:xfrm>
            <a:off x="464234" y="2912012"/>
            <a:ext cx="110150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b="1" dirty="0">
                <a:solidFill>
                  <a:schemeClr val="bg1"/>
                </a:solidFill>
              </a:rPr>
              <a:t>Objetivo</a:t>
            </a:r>
            <a:r>
              <a:rPr lang="es-PE" sz="2000" dirty="0">
                <a:solidFill>
                  <a:schemeClr val="bg1"/>
                </a:solidFill>
              </a:rPr>
              <a:t>: Desarrollar un modelo predictivo para identificar Historias de Usuario con riesgo de exceder el Time </a:t>
            </a:r>
            <a:r>
              <a:rPr lang="es-PE" sz="2000" dirty="0" err="1">
                <a:solidFill>
                  <a:schemeClr val="bg1"/>
                </a:solidFill>
              </a:rPr>
              <a:t>To</a:t>
            </a:r>
            <a:r>
              <a:rPr lang="es-PE" sz="2000" dirty="0">
                <a:solidFill>
                  <a:schemeClr val="bg1"/>
                </a:solidFill>
              </a:rPr>
              <a:t> </a:t>
            </a:r>
            <a:r>
              <a:rPr lang="es-PE" sz="2000" dirty="0" err="1">
                <a:solidFill>
                  <a:schemeClr val="bg1"/>
                </a:solidFill>
              </a:rPr>
              <a:t>Market</a:t>
            </a:r>
            <a:r>
              <a:rPr lang="es-PE" sz="2000" dirty="0">
                <a:solidFill>
                  <a:schemeClr val="bg1"/>
                </a:solidFill>
              </a:rPr>
              <a:t> objetivo (18 días).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b="1" dirty="0">
                <a:solidFill>
                  <a:schemeClr val="bg1"/>
                </a:solidFill>
              </a:rPr>
              <a:t>Contexto</a:t>
            </a:r>
            <a:r>
              <a:rPr lang="es-PE" sz="2000" dirty="0">
                <a:solidFill>
                  <a:schemeClr val="bg1"/>
                </a:solidFill>
              </a:rPr>
              <a:t>: Análisis basado en datos de Historias de Usuario en producción con información de las personas que participan en la atención: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s-PE" sz="2000" strike="sngStrike" dirty="0">
                <a:solidFill>
                  <a:schemeClr val="bg1"/>
                </a:solidFill>
              </a:rPr>
              <a:t>Usuario solicitante y </a:t>
            </a:r>
            <a:r>
              <a:rPr lang="es-PE" sz="2000" dirty="0">
                <a:solidFill>
                  <a:schemeClr val="bg1"/>
                </a:solidFill>
              </a:rPr>
              <a:t>área a la que pertenece.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Tipo de requisito (correctivo, mejora, normativo o proyecto).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Desarrollador y Analista de Calidad (centro de estudios, sexo, años de experiencia y si tiene experiencia previa en seguros).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852312CB-030F-5082-D18F-8002D25AC7A0}"/>
              </a:ext>
            </a:extLst>
          </p:cNvPr>
          <p:cNvCxnSpPr/>
          <p:nvPr/>
        </p:nvCxnSpPr>
        <p:spPr>
          <a:xfrm>
            <a:off x="196948" y="141172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98996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598434F-04E6-73B7-55C6-E1C3AB892848}"/>
              </a:ext>
            </a:extLst>
          </p:cNvPr>
          <p:cNvSpPr txBox="1"/>
          <p:nvPr/>
        </p:nvSpPr>
        <p:spPr>
          <a:xfrm>
            <a:off x="436099" y="555566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El problema actual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15FE337-0054-A9D9-304B-487594CF7337}"/>
              </a:ext>
            </a:extLst>
          </p:cNvPr>
          <p:cNvSpPr txBox="1"/>
          <p:nvPr/>
        </p:nvSpPr>
        <p:spPr>
          <a:xfrm>
            <a:off x="436099" y="1191437"/>
            <a:ext cx="110150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Identificar proactivamente las Historias de Usuario que podrían demorarse más allá del plazo de 18 días.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Actualmente, la detección puede ser reactiva, generando impactos en la planificación y entrega.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CF9F507-1240-D8CA-3D88-9007DEF73335}"/>
              </a:ext>
            </a:extLst>
          </p:cNvPr>
          <p:cNvSpPr txBox="1"/>
          <p:nvPr/>
        </p:nvSpPr>
        <p:spPr>
          <a:xfrm>
            <a:off x="436099" y="2319751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¿Por qué es vital abordarlo?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51F05E5-E03F-C160-26D6-79EC9874DCEA}"/>
              </a:ext>
            </a:extLst>
          </p:cNvPr>
          <p:cNvSpPr txBox="1"/>
          <p:nvPr/>
        </p:nvSpPr>
        <p:spPr>
          <a:xfrm>
            <a:off x="436099" y="2955622"/>
            <a:ext cx="110150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Mejora en la planificación de proyectos.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Mitigación proactiva de riesgos y asignación eficiente de recursos.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Potencial reducción del Time </a:t>
            </a:r>
            <a:r>
              <a:rPr lang="es-PE" sz="2000" dirty="0" err="1">
                <a:solidFill>
                  <a:schemeClr val="bg1"/>
                </a:solidFill>
              </a:rPr>
              <a:t>To</a:t>
            </a:r>
            <a:r>
              <a:rPr lang="es-PE" sz="2000" dirty="0">
                <a:solidFill>
                  <a:schemeClr val="bg1"/>
                </a:solidFill>
              </a:rPr>
              <a:t> </a:t>
            </a:r>
            <a:r>
              <a:rPr lang="es-PE" sz="2000" dirty="0" err="1">
                <a:solidFill>
                  <a:schemeClr val="bg1"/>
                </a:solidFill>
              </a:rPr>
              <a:t>Market</a:t>
            </a:r>
            <a:r>
              <a:rPr lang="es-PE" sz="2000" dirty="0">
                <a:solidFill>
                  <a:schemeClr val="bg1"/>
                </a:solidFill>
              </a:rPr>
              <a:t> general al entender los factores que causan los atrasos.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La Inteligencia Artificial permite a las organizaciones operar mejor y tomar decisiones informadas.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2DE16AA-2445-0CA5-D64A-E1A54EBD7DD5}"/>
              </a:ext>
            </a:extLst>
          </p:cNvPr>
          <p:cNvSpPr txBox="1"/>
          <p:nvPr/>
        </p:nvSpPr>
        <p:spPr>
          <a:xfrm>
            <a:off x="436099" y="5027581"/>
            <a:ext cx="11015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PE"/>
            </a:defPPr>
            <a:lvl1pPr>
              <a:defRPr sz="2800" b="1" i="1">
                <a:solidFill>
                  <a:schemeClr val="bg1"/>
                </a:solidFill>
              </a:defRPr>
            </a:lvl1pPr>
          </a:lstStyle>
          <a:p>
            <a:r>
              <a:rPr lang="es-PE" dirty="0"/>
              <a:t>¿Qué impacto tendría la identificación temprana de atrasos en nuestros procesos de desarrollo y la satisfacción del cliente/áreas solicitantes?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3137A611-A46D-6721-4B7B-F677F99AC713}"/>
              </a:ext>
            </a:extLst>
          </p:cNvPr>
          <p:cNvCxnSpPr/>
          <p:nvPr/>
        </p:nvCxnSpPr>
        <p:spPr>
          <a:xfrm>
            <a:off x="196948" y="470356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11754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4D11F71-3405-CB36-7AB0-C9717F35D311}"/>
              </a:ext>
            </a:extLst>
          </p:cNvPr>
          <p:cNvSpPr txBox="1"/>
          <p:nvPr/>
        </p:nvSpPr>
        <p:spPr>
          <a:xfrm>
            <a:off x="339969" y="3958158"/>
            <a:ext cx="116738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Calidad de datos</a:t>
            </a:r>
            <a:r>
              <a:rPr lang="es-PE" sz="2000" dirty="0">
                <a:solidFill>
                  <a:schemeClr val="bg1"/>
                </a:solidFill>
              </a:rPr>
              <a:t>: Posibles valores faltantes, inconsistencias o errores de entrada que requieren limpieza.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Preparación de datos</a:t>
            </a:r>
            <a:r>
              <a:rPr lang="es-PE" sz="2000" dirty="0">
                <a:solidFill>
                  <a:schemeClr val="bg1"/>
                </a:solidFill>
              </a:rPr>
              <a:t>: Transformación de variables categóricas (universidad, sexo, solicitante, área, </a:t>
            </a:r>
            <a:r>
              <a:rPr lang="es-PE" sz="2000" dirty="0" err="1">
                <a:solidFill>
                  <a:schemeClr val="bg1"/>
                </a:solidFill>
              </a:rPr>
              <a:t>exp</a:t>
            </a:r>
            <a:r>
              <a:rPr lang="es-PE" sz="2000" dirty="0">
                <a:solidFill>
                  <a:schemeClr val="bg1"/>
                </a:solidFill>
              </a:rPr>
              <a:t>. seguros) a formato numérico (</a:t>
            </a:r>
            <a:r>
              <a:rPr lang="es-PE" sz="2000" dirty="0" err="1">
                <a:solidFill>
                  <a:schemeClr val="bg1"/>
                </a:solidFill>
              </a:rPr>
              <a:t>OrdinalToNumeric</a:t>
            </a:r>
            <a:r>
              <a:rPr lang="es-PE" sz="2000" dirty="0">
                <a:solidFill>
                  <a:schemeClr val="bg1"/>
                </a:solidFill>
              </a:rPr>
              <a:t>).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Desbalance de clases</a:t>
            </a:r>
            <a:r>
              <a:rPr lang="es-PE" sz="2000" dirty="0">
                <a:solidFill>
                  <a:schemeClr val="bg1"/>
                </a:solidFill>
              </a:rPr>
              <a:t>: Es probable que la mayoría de las Historias sí cumplan el plazo (clase ‘SI'). Esto puede dificultar la predicción de la clase minoritaria (‘NO' - atrasos).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15FE337-0054-A9D9-304B-487594CF7337}"/>
              </a:ext>
            </a:extLst>
          </p:cNvPr>
          <p:cNvSpPr txBox="1"/>
          <p:nvPr/>
        </p:nvSpPr>
        <p:spPr>
          <a:xfrm>
            <a:off x="339969" y="1369181"/>
            <a:ext cx="11673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 err="1">
                <a:solidFill>
                  <a:schemeClr val="bg1"/>
                </a:solidFill>
              </a:rPr>
              <a:t>Dataset</a:t>
            </a:r>
            <a:r>
              <a:rPr lang="es-PE" sz="2000" dirty="0">
                <a:solidFill>
                  <a:schemeClr val="bg1"/>
                </a:solidFill>
              </a:rPr>
              <a:t> de Historias de Usuario con información del Desarrollador (universidad, sexo, años de experiencia, experiencia en seguros) y Analista de Calidad (mismos atributos).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Además, datos del </a:t>
            </a:r>
            <a:r>
              <a:rPr lang="es-PE" sz="2000" strike="sngStrike" dirty="0">
                <a:solidFill>
                  <a:schemeClr val="bg1"/>
                </a:solidFill>
              </a:rPr>
              <a:t>Solicitante y el </a:t>
            </a:r>
            <a:r>
              <a:rPr lang="es-PE" sz="2000" dirty="0">
                <a:solidFill>
                  <a:schemeClr val="bg1"/>
                </a:solidFill>
              </a:rPr>
              <a:t>Área a la que pertenece.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Variable Objetivo: "Cumple Time </a:t>
            </a:r>
            <a:r>
              <a:rPr lang="es-PE" sz="2000" dirty="0" err="1">
                <a:solidFill>
                  <a:schemeClr val="bg1"/>
                </a:solidFill>
              </a:rPr>
              <a:t>To</a:t>
            </a:r>
            <a:r>
              <a:rPr lang="es-PE" sz="2000" dirty="0">
                <a:solidFill>
                  <a:schemeClr val="bg1"/>
                </a:solidFill>
              </a:rPr>
              <a:t> </a:t>
            </a:r>
            <a:r>
              <a:rPr lang="es-PE" sz="2000" dirty="0" err="1">
                <a:solidFill>
                  <a:schemeClr val="bg1"/>
                </a:solidFill>
              </a:rPr>
              <a:t>Market</a:t>
            </a:r>
            <a:r>
              <a:rPr lang="es-PE" sz="2000" dirty="0">
                <a:solidFill>
                  <a:schemeClr val="bg1"/>
                </a:solidFill>
              </a:rPr>
              <a:t>" (valores: S o N)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CF9F507-1240-D8CA-3D88-9007DEF73335}"/>
              </a:ext>
            </a:extLst>
          </p:cNvPr>
          <p:cNvSpPr txBox="1"/>
          <p:nvPr/>
        </p:nvSpPr>
        <p:spPr>
          <a:xfrm>
            <a:off x="339969" y="2647367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Tipo de problema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51F05E5-E03F-C160-26D6-79EC9874DCEA}"/>
              </a:ext>
            </a:extLst>
          </p:cNvPr>
          <p:cNvSpPr txBox="1"/>
          <p:nvPr/>
        </p:nvSpPr>
        <p:spPr>
          <a:xfrm>
            <a:off x="339969" y="3125334"/>
            <a:ext cx="11015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Aprendizaje supervisado: Clasificación binaria (predecir una de dos clases: SI o NO)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981C7EE-3C15-439E-6B25-7E2D498DCF0C}"/>
              </a:ext>
            </a:extLst>
          </p:cNvPr>
          <p:cNvSpPr txBox="1"/>
          <p:nvPr/>
        </p:nvSpPr>
        <p:spPr>
          <a:xfrm>
            <a:off x="339969" y="5683084"/>
            <a:ext cx="11263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¿Hemos evaluado la calidad y distribución de la variable objetivo (‘SI' vs ‘NO’)?. ¿Cómo impacta esto en la construcción del modelo?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559BACD-38CB-ADC0-557F-EF3F656075E9}"/>
              </a:ext>
            </a:extLst>
          </p:cNvPr>
          <p:cNvSpPr txBox="1"/>
          <p:nvPr/>
        </p:nvSpPr>
        <p:spPr>
          <a:xfrm>
            <a:off x="339969" y="351692"/>
            <a:ext cx="112353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Datos disponibles y desafíos clave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A8B17B1-5153-5E27-F096-E6F9DBD31E3A}"/>
              </a:ext>
            </a:extLst>
          </p:cNvPr>
          <p:cNvSpPr txBox="1"/>
          <p:nvPr/>
        </p:nvSpPr>
        <p:spPr>
          <a:xfrm>
            <a:off x="339969" y="891214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Nuestra data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1041F0-FE02-4B97-E83D-3AA64EA77476}"/>
              </a:ext>
            </a:extLst>
          </p:cNvPr>
          <p:cNvSpPr txBox="1"/>
          <p:nvPr/>
        </p:nvSpPr>
        <p:spPr>
          <a:xfrm>
            <a:off x="339969" y="3480191"/>
            <a:ext cx="11263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Desafíos identificados en la data: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872FEAB9-C101-63C1-5CEB-BEBA039750F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F972A98B-CA23-7DCB-0A07-799FCB1F39F8}"/>
              </a:ext>
            </a:extLst>
          </p:cNvPr>
          <p:cNvCxnSpPr/>
          <p:nvPr/>
        </p:nvCxnSpPr>
        <p:spPr>
          <a:xfrm>
            <a:off x="208668" y="5685952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4707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5559BACD-38CB-ADC0-557F-EF3F656075E9}"/>
              </a:ext>
            </a:extLst>
          </p:cNvPr>
          <p:cNvSpPr txBox="1"/>
          <p:nvPr/>
        </p:nvSpPr>
        <p:spPr>
          <a:xfrm>
            <a:off x="339969" y="351692"/>
            <a:ext cx="112353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Diccionario de datos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872FEAB9-C101-63C1-5CEB-BEBA039750F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116F7B12-F92B-EEDB-212D-1FCCB6539D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387" y="1809750"/>
            <a:ext cx="599122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9030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5559BACD-38CB-ADC0-557F-EF3F656075E9}"/>
              </a:ext>
            </a:extLst>
          </p:cNvPr>
          <p:cNvSpPr txBox="1"/>
          <p:nvPr/>
        </p:nvSpPr>
        <p:spPr>
          <a:xfrm>
            <a:off x="339969" y="351692"/>
            <a:ext cx="112353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Muestra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872FEAB9-C101-63C1-5CEB-BEBA039750F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>
            <a:extLst>
              <a:ext uri="{FF2B5EF4-FFF2-40B4-BE49-F238E27FC236}">
                <a16:creationId xmlns:a16="http://schemas.microsoft.com/office/drawing/2014/main" id="{391702E1-18A5-F8E7-2D65-66BA3DA82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95" y="1469816"/>
            <a:ext cx="12013809" cy="397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937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598434F-04E6-73B7-55C6-E1C3AB892848}"/>
              </a:ext>
            </a:extLst>
          </p:cNvPr>
          <p:cNvSpPr txBox="1"/>
          <p:nvPr/>
        </p:nvSpPr>
        <p:spPr>
          <a:xfrm>
            <a:off x="464234" y="1428910"/>
            <a:ext cx="11263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Metodología: Proceso Estándar Interindustrial para la Minería de Datos (CRISP-DM)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15FE337-0054-A9D9-304B-487594CF7337}"/>
              </a:ext>
            </a:extLst>
          </p:cNvPr>
          <p:cNvSpPr txBox="1"/>
          <p:nvPr/>
        </p:nvSpPr>
        <p:spPr>
          <a:xfrm>
            <a:off x="464234" y="2675405"/>
            <a:ext cx="11015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b="1" dirty="0">
                <a:solidFill>
                  <a:schemeClr val="bg1"/>
                </a:solidFill>
              </a:rPr>
              <a:t>Ventajas</a:t>
            </a:r>
            <a:r>
              <a:rPr lang="es-PE" sz="2000" dirty="0">
                <a:solidFill>
                  <a:schemeClr val="bg1"/>
                </a:solidFill>
              </a:rPr>
              <a:t>: Proporciona un marco de trabajo estructurado y probado para proyectos de datos/ML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Enfoque metodológico propuesto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1B68D537-B728-E2B9-E0CA-9D0D27B55692}"/>
              </a:ext>
            </a:extLst>
          </p:cNvPr>
          <p:cNvSpPr txBox="1"/>
          <p:nvPr/>
        </p:nvSpPr>
        <p:spPr>
          <a:xfrm>
            <a:off x="339969" y="5683084"/>
            <a:ext cx="11263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i="1" dirty="0">
                <a:solidFill>
                  <a:schemeClr val="bg1"/>
                </a:solidFill>
              </a:rPr>
              <a:t>¿Estamos de acuerdo con este marco para guiar el proyecto?</a:t>
            </a:r>
          </a:p>
          <a:p>
            <a:r>
              <a:rPr lang="es-PE" sz="2800" b="1" i="1" dirty="0">
                <a:solidFill>
                  <a:schemeClr val="bg1"/>
                </a:solidFill>
              </a:rPr>
              <a:t>¿Tenemos los recursos y roles definidos para cada etapa?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A1BC240F-82E0-9A2E-4A14-893D4352682C}"/>
              </a:ext>
            </a:extLst>
          </p:cNvPr>
          <p:cNvCxnSpPr/>
          <p:nvPr/>
        </p:nvCxnSpPr>
        <p:spPr>
          <a:xfrm>
            <a:off x="208668" y="5685952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4255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15FE337-0054-A9D9-304B-487594CF7337}"/>
              </a:ext>
            </a:extLst>
          </p:cNvPr>
          <p:cNvSpPr txBox="1"/>
          <p:nvPr/>
        </p:nvSpPr>
        <p:spPr>
          <a:xfrm>
            <a:off x="464234" y="1071658"/>
            <a:ext cx="110150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b="1" dirty="0">
                <a:solidFill>
                  <a:schemeClr val="bg1"/>
                </a:solidFill>
              </a:rPr>
              <a:t>Problema: </a:t>
            </a:r>
            <a:r>
              <a:rPr lang="es-PE" sz="2000" dirty="0">
                <a:solidFill>
                  <a:schemeClr val="bg1"/>
                </a:solidFill>
              </a:rPr>
              <a:t>Clasificación Supervisada.</a:t>
            </a:r>
          </a:p>
          <a:p>
            <a:endParaRPr lang="es-PE" sz="2000" dirty="0">
              <a:solidFill>
                <a:schemeClr val="bg1"/>
              </a:solidFill>
            </a:endParaRPr>
          </a:p>
          <a:p>
            <a:r>
              <a:rPr lang="es-PE" sz="2000" b="1" dirty="0">
                <a:solidFill>
                  <a:schemeClr val="bg1"/>
                </a:solidFill>
              </a:rPr>
              <a:t>Algoritmos recomendados</a:t>
            </a:r>
            <a:r>
              <a:rPr lang="es-PE" sz="2000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Árboles de decisión (J48 en </a:t>
            </a:r>
            <a:r>
              <a:rPr lang="es-PE" sz="2000" b="1" dirty="0" err="1">
                <a:solidFill>
                  <a:schemeClr val="bg1"/>
                </a:solidFill>
              </a:rPr>
              <a:t>Weka</a:t>
            </a:r>
            <a:r>
              <a:rPr lang="es-PE" sz="2000" dirty="0">
                <a:solidFill>
                  <a:schemeClr val="bg1"/>
                </a:solidFill>
              </a:rPr>
              <a:t>): Intuitivos, fáciles de interpretar (si son pequeños), tienden a manejar clases no balanceadas mejor que otros en algunos casos.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 err="1">
                <a:solidFill>
                  <a:schemeClr val="bg1"/>
                </a:solidFill>
              </a:rPr>
              <a:t>Random</a:t>
            </a:r>
            <a:r>
              <a:rPr lang="es-PE" sz="2000" b="1" dirty="0">
                <a:solidFill>
                  <a:schemeClr val="bg1"/>
                </a:solidFill>
              </a:rPr>
              <a:t> Forest</a:t>
            </a:r>
            <a:r>
              <a:rPr lang="es-PE" sz="2000" dirty="0">
                <a:solidFill>
                  <a:schemeClr val="bg1"/>
                </a:solidFill>
              </a:rPr>
              <a:t>: Método de conjunto de árboles, generalmente más robusto y con mejor rendimiento que un solo árbol.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Redes neuronales artificiales (</a:t>
            </a:r>
            <a:r>
              <a:rPr lang="es-PE" sz="2000" b="1" dirty="0" err="1">
                <a:solidFill>
                  <a:schemeClr val="bg1"/>
                </a:solidFill>
              </a:rPr>
              <a:t>Multilayer</a:t>
            </a:r>
            <a:r>
              <a:rPr lang="es-PE" sz="2000" b="1" dirty="0">
                <a:solidFill>
                  <a:schemeClr val="bg1"/>
                </a:solidFill>
              </a:rPr>
              <a:t> </a:t>
            </a:r>
            <a:r>
              <a:rPr lang="es-PE" sz="2000" b="1" dirty="0" err="1">
                <a:solidFill>
                  <a:schemeClr val="bg1"/>
                </a:solidFill>
              </a:rPr>
              <a:t>Perceptron</a:t>
            </a:r>
            <a:r>
              <a:rPr lang="es-PE" sz="2000" b="1" dirty="0">
                <a:solidFill>
                  <a:schemeClr val="bg1"/>
                </a:solidFill>
              </a:rPr>
              <a:t> - MLP)</a:t>
            </a:r>
            <a:r>
              <a:rPr lang="es-PE" sz="2000" dirty="0">
                <a:solidFill>
                  <a:schemeClr val="bg1"/>
                </a:solidFill>
              </a:rPr>
              <a:t>: Potentes para aprender patrones complejos, pero menos interpretables ("caja negra") y requieren más recursos.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Redes bayesianas</a:t>
            </a:r>
            <a:r>
              <a:rPr lang="es-PE" sz="2000" dirty="0">
                <a:solidFill>
                  <a:schemeClr val="bg1"/>
                </a:solidFill>
              </a:rPr>
              <a:t>: Modelos gráficos probabilísticos, permiten entender relaciones entre variables, útiles para predecir resultados basados en probabilidades.</a:t>
            </a:r>
          </a:p>
          <a:p>
            <a:endParaRPr lang="es-PE" sz="2000" b="1" dirty="0">
              <a:solidFill>
                <a:schemeClr val="bg1"/>
              </a:solidFill>
            </a:endParaRPr>
          </a:p>
          <a:p>
            <a:r>
              <a:rPr lang="es-PE" sz="2000" b="1" dirty="0">
                <a:solidFill>
                  <a:schemeClr val="bg1"/>
                </a:solidFill>
              </a:rPr>
              <a:t>Proceso de selección</a:t>
            </a:r>
            <a:r>
              <a:rPr lang="es-PE" sz="2000" dirty="0">
                <a:solidFill>
                  <a:schemeClr val="bg1"/>
                </a:solidFill>
              </a:rPr>
              <a:t>: Se entrenarán y evaluarán varios algoritmos para determinar cuál ofrece el mejor rendimiento según métricas relevantes para clasificación (</a:t>
            </a:r>
            <a:r>
              <a:rPr lang="es-PE" sz="2000" dirty="0" err="1">
                <a:solidFill>
                  <a:schemeClr val="bg1"/>
                </a:solidFill>
              </a:rPr>
              <a:t>ej</a:t>
            </a:r>
            <a:r>
              <a:rPr lang="es-PE" sz="2000" dirty="0">
                <a:solidFill>
                  <a:schemeClr val="bg1"/>
                </a:solidFill>
              </a:rPr>
              <a:t>: </a:t>
            </a:r>
            <a:r>
              <a:rPr lang="es-PE" sz="2000" dirty="0" err="1">
                <a:solidFill>
                  <a:schemeClr val="bg1"/>
                </a:solidFill>
              </a:rPr>
              <a:t>Precision</a:t>
            </a:r>
            <a:r>
              <a:rPr lang="es-PE" sz="2000" dirty="0">
                <a:solidFill>
                  <a:schemeClr val="bg1"/>
                </a:solidFill>
              </a:rPr>
              <a:t>, </a:t>
            </a:r>
            <a:r>
              <a:rPr lang="es-PE" sz="2000" dirty="0" err="1">
                <a:solidFill>
                  <a:schemeClr val="bg1"/>
                </a:solidFill>
              </a:rPr>
              <a:t>Recall</a:t>
            </a:r>
            <a:r>
              <a:rPr lang="es-PE" sz="2000" dirty="0">
                <a:solidFill>
                  <a:schemeClr val="bg1"/>
                </a:solidFill>
              </a:rPr>
              <a:t>, F1-score, </a:t>
            </a:r>
            <a:r>
              <a:rPr lang="es-PE" sz="2000" dirty="0" err="1">
                <a:solidFill>
                  <a:schemeClr val="bg1"/>
                </a:solidFill>
              </a:rPr>
              <a:t>Accuracy</a:t>
            </a:r>
            <a:r>
              <a:rPr lang="es-PE" sz="2000" dirty="0">
                <a:solidFill>
                  <a:schemeClr val="bg1"/>
                </a:solidFill>
              </a:rPr>
              <a:t>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Algoritmos candidatos para el modelo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1B68D537-B728-E2B9-E0CA-9D0D27B55692}"/>
              </a:ext>
            </a:extLst>
          </p:cNvPr>
          <p:cNvSpPr txBox="1"/>
          <p:nvPr/>
        </p:nvSpPr>
        <p:spPr>
          <a:xfrm>
            <a:off x="339969" y="5563816"/>
            <a:ext cx="11263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i="1" dirty="0">
                <a:solidFill>
                  <a:schemeClr val="bg1"/>
                </a:solidFill>
              </a:rPr>
              <a:t>¿Tenemos preferencia o experiencia previa con alguno de estos algoritmos?</a:t>
            </a:r>
          </a:p>
          <a:p>
            <a:r>
              <a:rPr lang="es-PE" sz="2400" b="1" i="1" dirty="0">
                <a:solidFill>
                  <a:schemeClr val="bg1"/>
                </a:solidFill>
              </a:rPr>
              <a:t>¿Qué métricas de evaluación consideramos prioritarias dado el objetivo de negocio (minimizar falsos negativos/positivos de atraso)?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A1BC240F-82E0-9A2E-4A14-893D4352682C}"/>
              </a:ext>
            </a:extLst>
          </p:cNvPr>
          <p:cNvCxnSpPr/>
          <p:nvPr/>
        </p:nvCxnSpPr>
        <p:spPr>
          <a:xfrm>
            <a:off x="208668" y="556668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1311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Algoritmos candidatos para el modelo: J48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B79DF4F6-FB1C-34E4-5181-D6DA29CD4275}"/>
              </a:ext>
            </a:extLst>
          </p:cNvPr>
          <p:cNvSpPr txBox="1"/>
          <p:nvPr/>
        </p:nvSpPr>
        <p:spPr>
          <a:xfrm>
            <a:off x="464234" y="1292087"/>
            <a:ext cx="106079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J48 pruned tree</a:t>
            </a:r>
          </a:p>
          <a:p>
            <a:r>
              <a:rPr lang="en-US" sz="1200" dirty="0">
                <a:solidFill>
                  <a:schemeClr val="bg1"/>
                </a:solidFill>
              </a:rPr>
              <a:t>------------------</a:t>
            </a:r>
          </a:p>
          <a:p>
            <a:r>
              <a:rPr lang="en-US" sz="1200" dirty="0">
                <a:solidFill>
                  <a:schemeClr val="bg1"/>
                </a:solidFill>
              </a:rPr>
              <a:t>ESTIMACION &lt;= 84: S (240.0/46.0)</a:t>
            </a:r>
          </a:p>
          <a:p>
            <a:r>
              <a:rPr lang="en-US" sz="1200" dirty="0">
                <a:solidFill>
                  <a:schemeClr val="bg1"/>
                </a:solidFill>
              </a:rPr>
              <a:t>ESTIMACION &gt; 84: N (75.0/18.0)</a:t>
            </a:r>
          </a:p>
          <a:p>
            <a:r>
              <a:rPr lang="en-US" sz="1200" dirty="0">
                <a:solidFill>
                  <a:schemeClr val="bg1"/>
                </a:solidFill>
              </a:rPr>
              <a:t>Number of Leaves  : 	2</a:t>
            </a:r>
          </a:p>
          <a:p>
            <a:r>
              <a:rPr lang="en-US" sz="1200" dirty="0">
                <a:solidFill>
                  <a:schemeClr val="bg1"/>
                </a:solidFill>
              </a:rPr>
              <a:t>Size of the tree : 	3</a:t>
            </a:r>
          </a:p>
          <a:p>
            <a:r>
              <a:rPr lang="en-US" sz="1200" dirty="0">
                <a:solidFill>
                  <a:schemeClr val="bg1"/>
                </a:solidFill>
              </a:rPr>
              <a:t>Time taken to build model: 0.01 seconds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Evaluation on test split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Time taken to test model on test split: 0.01 seconds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Summary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Correctly Classified Instances          68               </a:t>
            </a:r>
            <a:r>
              <a:rPr lang="en-US" sz="1200" b="1" dirty="0">
                <a:solidFill>
                  <a:schemeClr val="bg1"/>
                </a:solidFill>
              </a:rPr>
              <a:t>72.3404 %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Incorrectly Classified Instances        26               27.6596 %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Kappa statistic                          0.4249</a:t>
            </a:r>
          </a:p>
          <a:p>
            <a:r>
              <a:rPr lang="en-US" sz="1200" dirty="0">
                <a:solidFill>
                  <a:schemeClr val="bg1"/>
                </a:solidFill>
              </a:rPr>
              <a:t>Mean absolute error                      0.3414</a:t>
            </a:r>
          </a:p>
          <a:p>
            <a:r>
              <a:rPr lang="en-US" sz="1200" dirty="0">
                <a:solidFill>
                  <a:schemeClr val="bg1"/>
                </a:solidFill>
              </a:rPr>
              <a:t>Root mean squared error                  0.4156</a:t>
            </a:r>
          </a:p>
          <a:p>
            <a:r>
              <a:rPr lang="en-US" sz="1200" dirty="0">
                <a:solidFill>
                  <a:schemeClr val="bg1"/>
                </a:solidFill>
              </a:rPr>
              <a:t>Relative absolute error                 76.5713 %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Root relative squared error             86.8789 %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Total Number of Instances               94     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Detailed Accuracy By Class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               	    TP Rate  FP Rate  Precision  Recall   F-Measure  MCC      ROC Area  PRC Area  Class</a:t>
            </a:r>
          </a:p>
          <a:p>
            <a:r>
              <a:rPr lang="en-US" sz="1200" b="1" dirty="0">
                <a:solidFill>
                  <a:schemeClr val="bg1"/>
                </a:solidFill>
              </a:rPr>
              <a:t>                 	    0.721     </a:t>
            </a:r>
            <a:r>
              <a:rPr lang="en-US" sz="1200" dirty="0">
                <a:solidFill>
                  <a:schemeClr val="bg1"/>
                </a:solidFill>
              </a:rPr>
              <a:t>0.273      0.830        0.721    0.772          0.432     0.762        0.840         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               	    </a:t>
            </a:r>
            <a:r>
              <a:rPr lang="en-US" sz="1200" b="1" dirty="0">
                <a:solidFill>
                  <a:schemeClr val="bg1"/>
                </a:solidFill>
              </a:rPr>
              <a:t>0.727 </a:t>
            </a:r>
            <a:r>
              <a:rPr lang="en-US" sz="1200" dirty="0">
                <a:solidFill>
                  <a:schemeClr val="bg1"/>
                </a:solidFill>
              </a:rPr>
              <a:t>    0.279      0.585        0.727    0.649          0.432     0.762        0.540         N</a:t>
            </a:r>
          </a:p>
          <a:p>
            <a:r>
              <a:rPr lang="en-US" sz="1200" dirty="0">
                <a:solidFill>
                  <a:schemeClr val="bg1"/>
                </a:solidFill>
              </a:rPr>
              <a:t>Weighted Avg.    0.723     0.275      0.744        0.723     0.729          0.432     0.762        0.735     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Confusion Matrix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a     b   &lt;-- classified as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44    17 |  a = 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9     24 |  b = N</a:t>
            </a:r>
            <a:endParaRPr lang="es-PE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1418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Algoritmos candidatos para el modelo: </a:t>
            </a:r>
            <a:r>
              <a:rPr lang="es-PE" sz="3200" b="1" dirty="0" err="1">
                <a:solidFill>
                  <a:schemeClr val="bg1"/>
                </a:solidFill>
              </a:rPr>
              <a:t>RandomForest</a:t>
            </a:r>
            <a:endParaRPr lang="es-PE" sz="3200" b="1" dirty="0">
              <a:solidFill>
                <a:schemeClr val="bg1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B79DF4F6-FB1C-34E4-5181-D6DA29CD4275}"/>
              </a:ext>
            </a:extLst>
          </p:cNvPr>
          <p:cNvSpPr txBox="1"/>
          <p:nvPr/>
        </p:nvSpPr>
        <p:spPr>
          <a:xfrm>
            <a:off x="464234" y="1292087"/>
            <a:ext cx="106079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chemeClr val="bg1"/>
                </a:solidFill>
              </a:rPr>
              <a:t>RandomForest</a:t>
            </a:r>
            <a:endParaRPr lang="en-US" sz="1200" dirty="0">
              <a:solidFill>
                <a:schemeClr val="bg1"/>
              </a:solidFill>
            </a:endParaRPr>
          </a:p>
          <a:p>
            <a:r>
              <a:rPr lang="en-US" sz="1200" dirty="0">
                <a:solidFill>
                  <a:schemeClr val="bg1"/>
                </a:solidFill>
              </a:rPr>
              <a:t>Bagging with 100 iterations and base learner</a:t>
            </a:r>
          </a:p>
          <a:p>
            <a:r>
              <a:rPr lang="en-US" sz="1200" dirty="0" err="1">
                <a:solidFill>
                  <a:schemeClr val="bg1"/>
                </a:solidFill>
              </a:rPr>
              <a:t>weka.classifiers.trees.RandomTree</a:t>
            </a:r>
            <a:r>
              <a:rPr lang="en-US" sz="1200" dirty="0">
                <a:solidFill>
                  <a:schemeClr val="bg1"/>
                </a:solidFill>
              </a:rPr>
              <a:t> -K 0 -M 1.0 -V 0.001 -S 1 -do-not-check-capabilities</a:t>
            </a:r>
          </a:p>
          <a:p>
            <a:r>
              <a:rPr lang="en-US" sz="1200" dirty="0">
                <a:solidFill>
                  <a:schemeClr val="bg1"/>
                </a:solidFill>
              </a:rPr>
              <a:t>Time taken to build model: 0.26 seconds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Evaluation on test split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Time taken to test model on test split: 0.02 seconds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Summary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Correctly Classified Instances          68               </a:t>
            </a:r>
            <a:r>
              <a:rPr lang="en-US" sz="1200" b="1" dirty="0">
                <a:solidFill>
                  <a:schemeClr val="bg1"/>
                </a:solidFill>
              </a:rPr>
              <a:t>72.3404 </a:t>
            </a:r>
            <a:r>
              <a:rPr lang="en-US" sz="1200" dirty="0">
                <a:solidFill>
                  <a:schemeClr val="bg1"/>
                </a:solidFill>
              </a:rPr>
              <a:t>%</a:t>
            </a:r>
          </a:p>
          <a:p>
            <a:r>
              <a:rPr lang="en-US" sz="1200" dirty="0">
                <a:solidFill>
                  <a:schemeClr val="bg1"/>
                </a:solidFill>
              </a:rPr>
              <a:t>Incorrectly Classified Instances        26               27.6596 %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Kappa statistic                          0.2833</a:t>
            </a:r>
          </a:p>
          <a:p>
            <a:r>
              <a:rPr lang="en-US" sz="1200" dirty="0">
                <a:solidFill>
                  <a:schemeClr val="bg1"/>
                </a:solidFill>
              </a:rPr>
              <a:t>Mean absolute error                      0.332 </a:t>
            </a:r>
          </a:p>
          <a:p>
            <a:r>
              <a:rPr lang="en-US" sz="1200" dirty="0">
                <a:solidFill>
                  <a:schemeClr val="bg1"/>
                </a:solidFill>
              </a:rPr>
              <a:t>Root mean squared error                  0.4127</a:t>
            </a:r>
          </a:p>
          <a:p>
            <a:r>
              <a:rPr lang="en-US" sz="1200" dirty="0">
                <a:solidFill>
                  <a:schemeClr val="bg1"/>
                </a:solidFill>
              </a:rPr>
              <a:t>Relative absolute error                 74.4564 %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Root relative squared error             86.2697 %</a:t>
            </a:r>
          </a:p>
          <a:p>
            <a:r>
              <a:rPr lang="en-US" sz="1200" dirty="0">
                <a:solidFill>
                  <a:schemeClr val="bg1"/>
                </a:solidFill>
              </a:rPr>
              <a:t>Total Number of Instances               94     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Detailed Accuracy By Class ===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               	    TP Rate  FP Rate  Precision  Recall   F-Measure  MCC      ROC Area  PRC Area  Class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               	    </a:t>
            </a:r>
            <a:r>
              <a:rPr lang="en-US" sz="1200" b="1" dirty="0">
                <a:solidFill>
                  <a:schemeClr val="bg1"/>
                </a:solidFill>
              </a:rPr>
              <a:t>0.967 </a:t>
            </a:r>
            <a:r>
              <a:rPr lang="en-US" sz="1200" dirty="0">
                <a:solidFill>
                  <a:schemeClr val="bg1"/>
                </a:solidFill>
              </a:rPr>
              <a:t>     0.727      0.711       0.967    0.819           0.356    0.840         0.915         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               	    0.273      0.033      0.818       0.273    0.409           0.356    0.840         0.720        N</a:t>
            </a:r>
          </a:p>
          <a:p>
            <a:r>
              <a:rPr lang="en-US" sz="1200" dirty="0">
                <a:solidFill>
                  <a:schemeClr val="bg1"/>
                </a:solidFill>
              </a:rPr>
              <a:t>Weighted Avg.    0.723       0.483      0.749       0.723    0.675          0.356    0.840         0.846     </a:t>
            </a:r>
          </a:p>
          <a:p>
            <a:r>
              <a:rPr lang="en-US" sz="1200" dirty="0">
                <a:solidFill>
                  <a:schemeClr val="bg1"/>
                </a:solidFill>
              </a:rPr>
              <a:t>=== Confusion Matrix ===</a:t>
            </a:r>
          </a:p>
          <a:p>
            <a:endParaRPr lang="en-US" sz="1200" dirty="0">
              <a:solidFill>
                <a:schemeClr val="bg1"/>
              </a:solidFill>
            </a:endParaRPr>
          </a:p>
          <a:p>
            <a:r>
              <a:rPr lang="en-US" sz="1200" dirty="0">
                <a:solidFill>
                  <a:schemeClr val="bg1"/>
                </a:solidFill>
              </a:rPr>
              <a:t>  a    b   &lt;-- classified as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59  2 |  a = S</a:t>
            </a:r>
          </a:p>
          <a:p>
            <a:r>
              <a:rPr lang="en-US" sz="1200" dirty="0">
                <a:solidFill>
                  <a:schemeClr val="bg1"/>
                </a:solidFill>
              </a:rPr>
              <a:t> 24  9 |  b = N</a:t>
            </a:r>
          </a:p>
          <a:p>
            <a:endParaRPr lang="en-US" sz="1200" dirty="0">
              <a:solidFill>
                <a:schemeClr val="bg1"/>
              </a:solidFill>
            </a:endParaRPr>
          </a:p>
          <a:p>
            <a:endParaRPr lang="es-PE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1765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15FE337-0054-A9D9-304B-487594CF7337}"/>
              </a:ext>
            </a:extLst>
          </p:cNvPr>
          <p:cNvSpPr txBox="1"/>
          <p:nvPr/>
        </p:nvSpPr>
        <p:spPr>
          <a:xfrm>
            <a:off x="464234" y="1071658"/>
            <a:ext cx="1101500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b="1" dirty="0">
                <a:solidFill>
                  <a:schemeClr val="bg1"/>
                </a:solidFill>
              </a:rPr>
              <a:t>Desafíos clave a superar</a:t>
            </a:r>
            <a:r>
              <a:rPr lang="es-PE" sz="2000" dirty="0">
                <a:solidFill>
                  <a:schemeClr val="bg1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dirty="0">
                <a:solidFill>
                  <a:schemeClr val="bg1"/>
                </a:solidFill>
              </a:rPr>
              <a:t>Manejo de variables categóricas (transformación, </a:t>
            </a:r>
            <a:r>
              <a:rPr lang="es-PE" sz="2000" dirty="0" err="1">
                <a:solidFill>
                  <a:schemeClr val="bg1"/>
                </a:solidFill>
              </a:rPr>
              <a:t>encoding</a:t>
            </a:r>
            <a:r>
              <a:rPr lang="es-PE" sz="2000" dirty="0">
                <a:solidFill>
                  <a:schemeClr val="bg1"/>
                </a:solidFill>
              </a:rPr>
              <a:t>).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000" b="1" dirty="0">
                <a:solidFill>
                  <a:schemeClr val="bg1"/>
                </a:solidFill>
              </a:rPr>
              <a:t>Gestión del desbalance de clases</a:t>
            </a:r>
            <a:r>
              <a:rPr lang="es-PE" sz="2000" dirty="0">
                <a:solidFill>
                  <a:schemeClr val="bg1"/>
                </a:solidFill>
              </a:rPr>
              <a:t>: Implementar técnicas como </a:t>
            </a:r>
            <a:r>
              <a:rPr lang="es-PE" sz="2000" dirty="0" err="1">
                <a:solidFill>
                  <a:schemeClr val="bg1"/>
                </a:solidFill>
              </a:rPr>
              <a:t>over-sampling</a:t>
            </a:r>
            <a:r>
              <a:rPr lang="es-PE" sz="2000" dirty="0">
                <a:solidFill>
                  <a:schemeClr val="bg1"/>
                </a:solidFill>
              </a:rPr>
              <a:t> (aumentar muestra minoritaria), </a:t>
            </a:r>
            <a:r>
              <a:rPr lang="es-PE" sz="2000" dirty="0" err="1">
                <a:solidFill>
                  <a:schemeClr val="bg1"/>
                </a:solidFill>
              </a:rPr>
              <a:t>under-sampling</a:t>
            </a:r>
            <a:r>
              <a:rPr lang="es-PE" sz="2000" dirty="0">
                <a:solidFill>
                  <a:schemeClr val="bg1"/>
                </a:solidFill>
              </a:rPr>
              <a:t> (reducir mayoritaria) o algoritmos sensibles al costo. Explorar el uso de SMOTE</a:t>
            </a:r>
          </a:p>
          <a:p>
            <a:r>
              <a:rPr lang="es-PE" sz="2000" b="1" dirty="0">
                <a:solidFill>
                  <a:schemeClr val="bg1"/>
                </a:solidFill>
              </a:rPr>
              <a:t>Siguientes pasos propuestos: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Fase 2 (Comprensión): </a:t>
            </a:r>
            <a:r>
              <a:rPr lang="es-PE" sz="2000" dirty="0">
                <a:solidFill>
                  <a:schemeClr val="bg1"/>
                </a:solidFill>
              </a:rPr>
              <a:t>Análisis Exploratorio de Datos (EDA) detallado y evaluación de calidad.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Fase 3 (Preparación)</a:t>
            </a:r>
            <a:r>
              <a:rPr lang="es-PE" sz="2000" dirty="0">
                <a:solidFill>
                  <a:schemeClr val="bg1"/>
                </a:solidFill>
              </a:rPr>
              <a:t>: Limpieza intensiva y aplicación de técnicas de balanceo de clases.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Fase 4 (Modelado)</a:t>
            </a:r>
            <a:r>
              <a:rPr lang="es-PE" sz="2000" dirty="0">
                <a:solidFill>
                  <a:schemeClr val="bg1"/>
                </a:solidFill>
              </a:rPr>
              <a:t>: Entrenamiento de los algoritmos seleccionados (empezando con J48 y </a:t>
            </a:r>
            <a:r>
              <a:rPr lang="es-PE" sz="2000" dirty="0" err="1">
                <a:solidFill>
                  <a:schemeClr val="bg1"/>
                </a:solidFill>
              </a:rPr>
              <a:t>Random</a:t>
            </a:r>
            <a:r>
              <a:rPr lang="es-PE" sz="2000" dirty="0">
                <a:solidFill>
                  <a:schemeClr val="bg1"/>
                </a:solidFill>
              </a:rPr>
              <a:t> Forest).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Fase 5 (Evaluación)</a:t>
            </a:r>
            <a:r>
              <a:rPr lang="es-PE" sz="2000" dirty="0">
                <a:solidFill>
                  <a:schemeClr val="bg1"/>
                </a:solidFill>
              </a:rPr>
              <a:t>: Comparación rigurosa de modelos usando la matriz de confusión y métricas clave.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PE" sz="2000" b="1" dirty="0">
                <a:solidFill>
                  <a:schemeClr val="bg1"/>
                </a:solidFill>
              </a:rPr>
              <a:t>Fases 6 &amp; 7 (Despliegue y Gestión): </a:t>
            </a:r>
            <a:r>
              <a:rPr lang="es-PE" sz="2000" dirty="0">
                <a:solidFill>
                  <a:schemeClr val="bg1"/>
                </a:solidFill>
              </a:rPr>
              <a:t>Planificación para la puesta en producción y monitoreo continuo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Abordando desafíos específicos y siguientes pasos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1B68D537-B728-E2B9-E0CA-9D0D27B55692}"/>
              </a:ext>
            </a:extLst>
          </p:cNvPr>
          <p:cNvSpPr txBox="1"/>
          <p:nvPr/>
        </p:nvSpPr>
        <p:spPr>
          <a:xfrm>
            <a:off x="339969" y="5563816"/>
            <a:ext cx="11263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i="1" dirty="0">
                <a:solidFill>
                  <a:schemeClr val="bg1"/>
                </a:solidFill>
              </a:rPr>
              <a:t>¿Qué nivel de error estamos dispuestos a aceptar?</a:t>
            </a:r>
          </a:p>
          <a:p>
            <a:r>
              <a:rPr lang="es-PE" sz="2400" b="1" i="1" dirty="0">
                <a:solidFill>
                  <a:schemeClr val="bg1"/>
                </a:solidFill>
              </a:rPr>
              <a:t>¿Cómo aseguraremos la calidad de la data en el futuro? </a:t>
            </a:r>
          </a:p>
          <a:p>
            <a:r>
              <a:rPr lang="es-PE" sz="2400" b="1" i="1" dirty="0">
                <a:solidFill>
                  <a:schemeClr val="bg1"/>
                </a:solidFill>
              </a:rPr>
              <a:t>¿Cómo mediremos el éxito del modelo en producción?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A1BC240F-82E0-9A2E-4A14-893D4352682C}"/>
              </a:ext>
            </a:extLst>
          </p:cNvPr>
          <p:cNvCxnSpPr/>
          <p:nvPr/>
        </p:nvCxnSpPr>
        <p:spPr>
          <a:xfrm>
            <a:off x="208668" y="556668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4743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CBD3917-31E9-CDB6-5B20-CA4BF6A47B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17" y="1131984"/>
            <a:ext cx="11727766" cy="5071699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3A28CB0-8A28-7BE5-1F04-72F40BDF32E5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Gestión del desbalance de clases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0ED840E7-9934-2DE0-5678-074532231BE0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0628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F2B13E4-5EAF-815A-9915-AFDF64D48F3B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Continuación del trabajo</a:t>
            </a: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FB0FDC72-383F-7793-70CF-6F65BF222A79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8F39E02E-FE25-313D-FC7A-719DA5A3A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8" y="1651558"/>
            <a:ext cx="5991225" cy="32385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4B04DED-8C91-59F5-E2DD-2E604D7FCF88}"/>
              </a:ext>
            </a:extLst>
          </p:cNvPr>
          <p:cNvSpPr txBox="1"/>
          <p:nvPr/>
        </p:nvSpPr>
        <p:spPr>
          <a:xfrm>
            <a:off x="897467" y="1139093"/>
            <a:ext cx="10677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dirty="0">
                <a:solidFill>
                  <a:schemeClr val="bg1"/>
                </a:solidFill>
              </a:rPr>
              <a:t>Actualización del diccionario de datos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4CDF119-A698-AABE-BAEA-96AFFFC7865F}"/>
              </a:ext>
            </a:extLst>
          </p:cNvPr>
          <p:cNvSpPr/>
          <p:nvPr/>
        </p:nvSpPr>
        <p:spPr>
          <a:xfrm>
            <a:off x="897467" y="1938867"/>
            <a:ext cx="6163733" cy="169333"/>
          </a:xfrm>
          <a:prstGeom prst="rect">
            <a:avLst/>
          </a:prstGeom>
          <a:solidFill>
            <a:srgbClr val="FF0000">
              <a:alpha val="52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7D0222C-43A7-ADFC-FB4C-B63B6654431E}"/>
              </a:ext>
            </a:extLst>
          </p:cNvPr>
          <p:cNvSpPr/>
          <p:nvPr/>
        </p:nvSpPr>
        <p:spPr>
          <a:xfrm>
            <a:off x="897467" y="3824817"/>
            <a:ext cx="6163733" cy="169333"/>
          </a:xfrm>
          <a:prstGeom prst="rect">
            <a:avLst/>
          </a:prstGeom>
          <a:solidFill>
            <a:srgbClr val="FF0000">
              <a:alpha val="52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4F8E6C3-4530-E124-0EB0-DDFEA5282652}"/>
              </a:ext>
            </a:extLst>
          </p:cNvPr>
          <p:cNvSpPr/>
          <p:nvPr/>
        </p:nvSpPr>
        <p:spPr>
          <a:xfrm>
            <a:off x="897467" y="4188104"/>
            <a:ext cx="6163733" cy="169333"/>
          </a:xfrm>
          <a:prstGeom prst="rect">
            <a:avLst/>
          </a:prstGeom>
          <a:solidFill>
            <a:srgbClr val="FF0000">
              <a:alpha val="52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E1DC899-5290-D966-0DAA-6ADCEFA6744E}"/>
              </a:ext>
            </a:extLst>
          </p:cNvPr>
          <p:cNvSpPr/>
          <p:nvPr/>
        </p:nvSpPr>
        <p:spPr>
          <a:xfrm>
            <a:off x="897467" y="4408237"/>
            <a:ext cx="6163733" cy="169333"/>
          </a:xfrm>
          <a:prstGeom prst="rect">
            <a:avLst/>
          </a:prstGeom>
          <a:solidFill>
            <a:srgbClr val="FF0000">
              <a:alpha val="52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9558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3A28CB0-8A28-7BE5-1F04-72F40BDF32E5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Transformación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0ED840E7-9934-2DE0-5678-074532231BE0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>
            <a:extLst>
              <a:ext uri="{FF2B5EF4-FFF2-40B4-BE49-F238E27FC236}">
                <a16:creationId xmlns:a16="http://schemas.microsoft.com/office/drawing/2014/main" id="{954B83FC-21BF-529C-E845-BE85792F47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104" y="978800"/>
            <a:ext cx="8013230" cy="569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0851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3A28CB0-8A28-7BE5-1F04-72F40BDF32E5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Transformación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0ED840E7-9934-2DE0-5678-074532231BE0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1FC880D8-543C-2364-E7BB-8BEDA1921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215" y="1047750"/>
            <a:ext cx="10220325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27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Algoritmos candidatos para el modelo: J48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0E8B0876-7F8B-4425-3085-D23FAA10380C}"/>
              </a:ext>
            </a:extLst>
          </p:cNvPr>
          <p:cNvSpPr txBox="1"/>
          <p:nvPr/>
        </p:nvSpPr>
        <p:spPr>
          <a:xfrm>
            <a:off x="1676548" y="1715383"/>
            <a:ext cx="3217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>
                <a:solidFill>
                  <a:schemeClr val="bg1"/>
                </a:solidFill>
              </a:rPr>
              <a:t>Sin balanceo de clases:</a:t>
            </a:r>
          </a:p>
          <a:p>
            <a:r>
              <a:rPr lang="es-PE" dirty="0" err="1">
                <a:solidFill>
                  <a:schemeClr val="bg1"/>
                </a:solidFill>
              </a:rPr>
              <a:t>Accuracy</a:t>
            </a:r>
            <a:r>
              <a:rPr lang="es-PE" dirty="0">
                <a:solidFill>
                  <a:schemeClr val="bg1"/>
                </a:solidFill>
              </a:rPr>
              <a:t>: 71.3761%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A48A5D5-E55F-A6AE-685B-D834258BED70}"/>
              </a:ext>
            </a:extLst>
          </p:cNvPr>
          <p:cNvSpPr txBox="1"/>
          <p:nvPr/>
        </p:nvSpPr>
        <p:spPr>
          <a:xfrm>
            <a:off x="7449522" y="1438384"/>
            <a:ext cx="4141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>
                <a:solidFill>
                  <a:schemeClr val="bg1"/>
                </a:solidFill>
              </a:rPr>
              <a:t>Con balanceo de clases (</a:t>
            </a:r>
            <a:r>
              <a:rPr lang="es-PE" dirty="0" err="1">
                <a:solidFill>
                  <a:schemeClr val="bg1"/>
                </a:solidFill>
              </a:rPr>
              <a:t>CostSesitiveClassifier</a:t>
            </a:r>
            <a:r>
              <a:rPr lang="es-PE" dirty="0">
                <a:solidFill>
                  <a:schemeClr val="bg1"/>
                </a:solidFill>
              </a:rPr>
              <a:t>, penalización=4):</a:t>
            </a:r>
          </a:p>
          <a:p>
            <a:r>
              <a:rPr lang="es-PE" dirty="0" err="1">
                <a:solidFill>
                  <a:schemeClr val="bg1"/>
                </a:solidFill>
              </a:rPr>
              <a:t>Accuracy</a:t>
            </a:r>
            <a:r>
              <a:rPr lang="es-PE" dirty="0">
                <a:solidFill>
                  <a:schemeClr val="bg1"/>
                </a:solidFill>
              </a:rPr>
              <a:t>: 65.5046%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089DC267-BED0-F041-BED1-0D10D1D40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323115"/>
              </p:ext>
            </p:extLst>
          </p:nvPr>
        </p:nvGraphicFramePr>
        <p:xfrm>
          <a:off x="1743434" y="2659816"/>
          <a:ext cx="3675731" cy="2026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1187415447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2294676605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26387033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Métrica / Clase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NO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62438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TP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0.858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0.414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1856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0.586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0.142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92313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Precision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0.753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0.582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4368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Recall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0.858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0.414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9545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F-Measure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0.802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0.483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4677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MCC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0.301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0.301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71443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ROC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0.830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0.460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0950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0.671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0.280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0991262"/>
                  </a:ext>
                </a:extLst>
              </a:tr>
            </a:tbl>
          </a:graphicData>
        </a:graphic>
      </p:graphicFrame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11C7583C-1C83-864B-B35E-98DF52D03F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808444"/>
              </p:ext>
            </p:extLst>
          </p:nvPr>
        </p:nvGraphicFramePr>
        <p:xfrm>
          <a:off x="1743433" y="5156018"/>
          <a:ext cx="3675731" cy="6080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2108409536"/>
                    </a:ext>
                  </a:extLst>
                </a:gridCol>
                <a:gridCol w="864240">
                  <a:extLst>
                    <a:ext uri="{9D8B030D-6E8A-4147-A177-3AD203B41FA5}">
                      <a16:colId xmlns:a16="http://schemas.microsoft.com/office/drawing/2014/main" val="874306074"/>
                    </a:ext>
                  </a:extLst>
                </a:gridCol>
                <a:gridCol w="1586752">
                  <a:extLst>
                    <a:ext uri="{9D8B030D-6E8A-4147-A177-3AD203B41FA5}">
                      <a16:colId xmlns:a16="http://schemas.microsoft.com/office/drawing/2014/main" val="5560428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b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Clasificado como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571681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632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105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 = 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4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207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146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b = NO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468556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37A17190-97D4-08E7-53D5-E19BC0D0FA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249301"/>
              </p:ext>
            </p:extLst>
          </p:nvPr>
        </p:nvGraphicFramePr>
        <p:xfrm>
          <a:off x="7503309" y="2659816"/>
          <a:ext cx="3675731" cy="2026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1756264028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1593727764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42016555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Métrica / Clase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NO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1903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TP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0.582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0.807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985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0.193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0.418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39429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Precision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0.863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0.481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14571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Recall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0.582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0.807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47372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F-Measure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0.695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0.603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1430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MCC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0.366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0.366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7511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ROC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0.588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0.804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73068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0.498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0.452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8594173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0CD3219E-8D8E-F269-1F8C-54A626D34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763028"/>
              </p:ext>
            </p:extLst>
          </p:nvPr>
        </p:nvGraphicFramePr>
        <p:xfrm>
          <a:off x="7503309" y="5156018"/>
          <a:ext cx="3675731" cy="6080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382297505"/>
                    </a:ext>
                  </a:extLst>
                </a:gridCol>
                <a:gridCol w="846258">
                  <a:extLst>
                    <a:ext uri="{9D8B030D-6E8A-4147-A177-3AD203B41FA5}">
                      <a16:colId xmlns:a16="http://schemas.microsoft.com/office/drawing/2014/main" val="62523959"/>
                    </a:ext>
                  </a:extLst>
                </a:gridCol>
                <a:gridCol w="1604734">
                  <a:extLst>
                    <a:ext uri="{9D8B030D-6E8A-4147-A177-3AD203B41FA5}">
                      <a16:colId xmlns:a16="http://schemas.microsoft.com/office/drawing/2014/main" val="20342206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b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Clasificado como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16997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429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308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 = 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394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68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285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b = NO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9898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50171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Algoritmos candidatos para el modelo: </a:t>
            </a:r>
            <a:r>
              <a:rPr lang="es-PE" sz="3200" b="1" dirty="0" err="1">
                <a:solidFill>
                  <a:schemeClr val="bg1"/>
                </a:solidFill>
              </a:rPr>
              <a:t>MultilayerPerceptron</a:t>
            </a:r>
            <a:endParaRPr lang="es-PE" sz="3200" b="1" dirty="0">
              <a:solidFill>
                <a:schemeClr val="bg1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7C72EA48-83B5-FEAB-E088-FD1E2D0473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386625"/>
              </p:ext>
            </p:extLst>
          </p:nvPr>
        </p:nvGraphicFramePr>
        <p:xfrm>
          <a:off x="1676548" y="2458110"/>
          <a:ext cx="3419884" cy="2026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9492">
                  <a:extLst>
                    <a:ext uri="{9D8B030D-6E8A-4147-A177-3AD203B41FA5}">
                      <a16:colId xmlns:a16="http://schemas.microsoft.com/office/drawing/2014/main" val="2881293539"/>
                    </a:ext>
                  </a:extLst>
                </a:gridCol>
                <a:gridCol w="1140196">
                  <a:extLst>
                    <a:ext uri="{9D8B030D-6E8A-4147-A177-3AD203B41FA5}">
                      <a16:colId xmlns:a16="http://schemas.microsoft.com/office/drawing/2014/main" val="3177302438"/>
                    </a:ext>
                  </a:extLst>
                </a:gridCol>
                <a:gridCol w="1140196">
                  <a:extLst>
                    <a:ext uri="{9D8B030D-6E8A-4147-A177-3AD203B41FA5}">
                      <a16:colId xmlns:a16="http://schemas.microsoft.com/office/drawing/2014/main" val="7359870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Métrica / Clase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SI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NO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5639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TP Rate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0.896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0.252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12437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FP Rate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0.748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0.104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0204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Precision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0.714</a:t>
                      </a:r>
                      <a:endParaRPr lang="es-PE" sz="18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0.536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97003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Recall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0.896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0.252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94758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F-Measure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0.795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0.343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5646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MCC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0.192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0.192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35155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ROC Area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0.828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0.346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09248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PRC Area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0.678</a:t>
                      </a:r>
                      <a:endParaRPr lang="es-PE" sz="18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0.216</a:t>
                      </a:r>
                      <a:endParaRPr lang="es-PE" sz="18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8974842"/>
                  </a:ext>
                </a:extLst>
              </a:tr>
            </a:tbl>
          </a:graphicData>
        </a:graphic>
      </p:graphicFrame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A3242A36-C94D-5DE4-41D1-2A0F075834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0369204"/>
              </p:ext>
            </p:extLst>
          </p:nvPr>
        </p:nvGraphicFramePr>
        <p:xfrm>
          <a:off x="1676548" y="4845411"/>
          <a:ext cx="3419884" cy="8107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9492">
                  <a:extLst>
                    <a:ext uri="{9D8B030D-6E8A-4147-A177-3AD203B41FA5}">
                      <a16:colId xmlns:a16="http://schemas.microsoft.com/office/drawing/2014/main" val="11436634"/>
                    </a:ext>
                  </a:extLst>
                </a:gridCol>
                <a:gridCol w="1140196">
                  <a:extLst>
                    <a:ext uri="{9D8B030D-6E8A-4147-A177-3AD203B41FA5}">
                      <a16:colId xmlns:a16="http://schemas.microsoft.com/office/drawing/2014/main" val="3382935441"/>
                    </a:ext>
                  </a:extLst>
                </a:gridCol>
                <a:gridCol w="1140196">
                  <a:extLst>
                    <a:ext uri="{9D8B030D-6E8A-4147-A177-3AD203B41FA5}">
                      <a16:colId xmlns:a16="http://schemas.microsoft.com/office/drawing/2014/main" val="27118062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a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b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Clasificado como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2899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660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77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 = 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32665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246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86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b = NO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2239344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65C40D2A-A964-B1E6-AD55-BD6DD36E5970}"/>
              </a:ext>
            </a:extLst>
          </p:cNvPr>
          <p:cNvSpPr txBox="1"/>
          <p:nvPr/>
        </p:nvSpPr>
        <p:spPr>
          <a:xfrm>
            <a:off x="1676548" y="1715383"/>
            <a:ext cx="3217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>
                <a:solidFill>
                  <a:schemeClr val="bg1"/>
                </a:solidFill>
              </a:rPr>
              <a:t>Sin balanceo de clases:</a:t>
            </a:r>
          </a:p>
          <a:p>
            <a:r>
              <a:rPr lang="es-PE" dirty="0" err="1">
                <a:solidFill>
                  <a:schemeClr val="bg1"/>
                </a:solidFill>
              </a:rPr>
              <a:t>Accuracy</a:t>
            </a:r>
            <a:r>
              <a:rPr lang="es-PE" dirty="0">
                <a:solidFill>
                  <a:schemeClr val="bg1"/>
                </a:solidFill>
              </a:rPr>
              <a:t>: 68.7156%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B512423-DBF6-236B-E9DF-99E9B93C90DD}"/>
              </a:ext>
            </a:extLst>
          </p:cNvPr>
          <p:cNvSpPr txBox="1"/>
          <p:nvPr/>
        </p:nvSpPr>
        <p:spPr>
          <a:xfrm>
            <a:off x="7449522" y="1438384"/>
            <a:ext cx="4141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>
                <a:solidFill>
                  <a:schemeClr val="bg1"/>
                </a:solidFill>
              </a:rPr>
              <a:t>Con balanceo de clases (</a:t>
            </a:r>
            <a:r>
              <a:rPr lang="es-PE" dirty="0" err="1">
                <a:solidFill>
                  <a:schemeClr val="bg1"/>
                </a:solidFill>
              </a:rPr>
              <a:t>CostSesitiveClassifier</a:t>
            </a:r>
            <a:r>
              <a:rPr lang="es-PE" dirty="0">
                <a:solidFill>
                  <a:schemeClr val="bg1"/>
                </a:solidFill>
              </a:rPr>
              <a:t>, penalización=4):</a:t>
            </a:r>
          </a:p>
          <a:p>
            <a:r>
              <a:rPr lang="es-PE" dirty="0" err="1">
                <a:solidFill>
                  <a:schemeClr val="bg1"/>
                </a:solidFill>
              </a:rPr>
              <a:t>Accuracy</a:t>
            </a:r>
            <a:r>
              <a:rPr lang="es-PE" dirty="0">
                <a:solidFill>
                  <a:schemeClr val="bg1"/>
                </a:solidFill>
              </a:rPr>
              <a:t>: 57.3394%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0A9F87A3-7F40-F15A-AB83-979D5F0764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970877"/>
              </p:ext>
            </p:extLst>
          </p:nvPr>
        </p:nvGraphicFramePr>
        <p:xfrm>
          <a:off x="7463118" y="2458110"/>
          <a:ext cx="3751580" cy="2026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012">
                  <a:extLst>
                    <a:ext uri="{9D8B030D-6E8A-4147-A177-3AD203B41FA5}">
                      <a16:colId xmlns:a16="http://schemas.microsoft.com/office/drawing/2014/main" val="1322562437"/>
                    </a:ext>
                  </a:extLst>
                </a:gridCol>
                <a:gridCol w="1250784">
                  <a:extLst>
                    <a:ext uri="{9D8B030D-6E8A-4147-A177-3AD203B41FA5}">
                      <a16:colId xmlns:a16="http://schemas.microsoft.com/office/drawing/2014/main" val="3070579538"/>
                    </a:ext>
                  </a:extLst>
                </a:gridCol>
                <a:gridCol w="1250784">
                  <a:extLst>
                    <a:ext uri="{9D8B030D-6E8A-4147-A177-3AD203B41FA5}">
                      <a16:colId xmlns:a16="http://schemas.microsoft.com/office/drawing/2014/main" val="7835366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Métrica / Clase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NO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13329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TP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0.475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0.779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45554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0.221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0.525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97281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Precision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0.818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0.415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94385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Recall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0.475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0.779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6233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F-Measure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0.601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0.542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3036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MCC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0.243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0.243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11984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ROC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0.433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0.799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05719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0.340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0.428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4805734"/>
                  </a:ext>
                </a:extLst>
              </a:tr>
            </a:tbl>
          </a:graphicData>
        </a:graphic>
      </p:graphicFrame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D61BB073-CCF4-B0AA-5462-1EA2D39494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852821"/>
              </p:ext>
            </p:extLst>
          </p:nvPr>
        </p:nvGraphicFramePr>
        <p:xfrm>
          <a:off x="7463118" y="4845411"/>
          <a:ext cx="3751580" cy="8107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012">
                  <a:extLst>
                    <a:ext uri="{9D8B030D-6E8A-4147-A177-3AD203B41FA5}">
                      <a16:colId xmlns:a16="http://schemas.microsoft.com/office/drawing/2014/main" val="7426574"/>
                    </a:ext>
                  </a:extLst>
                </a:gridCol>
                <a:gridCol w="1250784">
                  <a:extLst>
                    <a:ext uri="{9D8B030D-6E8A-4147-A177-3AD203B41FA5}">
                      <a16:colId xmlns:a16="http://schemas.microsoft.com/office/drawing/2014/main" val="161913552"/>
                    </a:ext>
                  </a:extLst>
                </a:gridCol>
                <a:gridCol w="1250784">
                  <a:extLst>
                    <a:ext uri="{9D8B030D-6E8A-4147-A177-3AD203B41FA5}">
                      <a16:colId xmlns:a16="http://schemas.microsoft.com/office/drawing/2014/main" val="28127656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a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b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Clasificado como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1476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350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387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 = 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968077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78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275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b = NO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1604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91484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3580287-FD0F-210F-7395-CD13FC561769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Algoritmos candidatos para el modelo: </a:t>
            </a:r>
            <a:r>
              <a:rPr lang="es-PE" sz="3200" b="1" dirty="0" err="1">
                <a:solidFill>
                  <a:schemeClr val="bg1"/>
                </a:solidFill>
              </a:rPr>
              <a:t>Random</a:t>
            </a:r>
            <a:r>
              <a:rPr lang="es-PE" sz="3200" b="1" dirty="0">
                <a:solidFill>
                  <a:schemeClr val="bg1"/>
                </a:solidFill>
              </a:rPr>
              <a:t> Forest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766AEC05-E7C7-98B3-4C52-85EB219E133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0E8B0876-7F8B-4425-3085-D23FAA10380C}"/>
              </a:ext>
            </a:extLst>
          </p:cNvPr>
          <p:cNvSpPr txBox="1"/>
          <p:nvPr/>
        </p:nvSpPr>
        <p:spPr>
          <a:xfrm>
            <a:off x="1676548" y="1715383"/>
            <a:ext cx="3217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>
                <a:solidFill>
                  <a:schemeClr val="bg1"/>
                </a:solidFill>
              </a:rPr>
              <a:t>Sin balanceo de clases:</a:t>
            </a:r>
          </a:p>
          <a:p>
            <a:r>
              <a:rPr lang="es-PE" dirty="0" err="1">
                <a:solidFill>
                  <a:schemeClr val="bg1"/>
                </a:solidFill>
              </a:rPr>
              <a:t>Accuracy</a:t>
            </a:r>
            <a:r>
              <a:rPr lang="es-PE" dirty="0">
                <a:solidFill>
                  <a:schemeClr val="bg1"/>
                </a:solidFill>
              </a:rPr>
              <a:t>: 71.0092%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A48A5D5-E55F-A6AE-685B-D834258BED70}"/>
              </a:ext>
            </a:extLst>
          </p:cNvPr>
          <p:cNvSpPr txBox="1"/>
          <p:nvPr/>
        </p:nvSpPr>
        <p:spPr>
          <a:xfrm>
            <a:off x="7449522" y="1438384"/>
            <a:ext cx="4141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>
                <a:solidFill>
                  <a:schemeClr val="bg1"/>
                </a:solidFill>
              </a:rPr>
              <a:t>Con balanceo de clases (</a:t>
            </a:r>
            <a:r>
              <a:rPr lang="es-PE" dirty="0" err="1">
                <a:solidFill>
                  <a:schemeClr val="bg1"/>
                </a:solidFill>
              </a:rPr>
              <a:t>CostSesitiveClassifier</a:t>
            </a:r>
            <a:r>
              <a:rPr lang="es-PE" dirty="0">
                <a:solidFill>
                  <a:schemeClr val="bg1"/>
                </a:solidFill>
              </a:rPr>
              <a:t>, penalización=4):</a:t>
            </a:r>
          </a:p>
          <a:p>
            <a:r>
              <a:rPr lang="es-PE" dirty="0" err="1">
                <a:solidFill>
                  <a:schemeClr val="bg1"/>
                </a:solidFill>
              </a:rPr>
              <a:t>Accuracy</a:t>
            </a:r>
            <a:r>
              <a:rPr lang="es-PE" dirty="0">
                <a:solidFill>
                  <a:schemeClr val="bg1"/>
                </a:solidFill>
              </a:rPr>
              <a:t>: 65.4128%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A156E02-CF42-112E-F814-198E06A3B1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464408"/>
              </p:ext>
            </p:extLst>
          </p:nvPr>
        </p:nvGraphicFramePr>
        <p:xfrm>
          <a:off x="1743433" y="2659816"/>
          <a:ext cx="3675731" cy="2026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2971061288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76681283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5389601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Métrica / Clase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NO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648927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TP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0.866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0.385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48861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0.615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0.134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99481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Precision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0.746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0.579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93436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Recall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0.866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0.385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02702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F-Measure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0.802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0.463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85425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MCC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0.286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0.286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14190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ROC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0.689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0.598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3809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0.619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0.380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6789634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28702CB9-F1A3-4E34-3BE6-D152909637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229470"/>
              </p:ext>
            </p:extLst>
          </p:nvPr>
        </p:nvGraphicFramePr>
        <p:xfrm>
          <a:off x="1743435" y="5156018"/>
          <a:ext cx="3675730" cy="6080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2612">
                  <a:extLst>
                    <a:ext uri="{9D8B030D-6E8A-4147-A177-3AD203B41FA5}">
                      <a16:colId xmlns:a16="http://schemas.microsoft.com/office/drawing/2014/main" val="13791818"/>
                    </a:ext>
                  </a:extLst>
                </a:gridCol>
                <a:gridCol w="1013238">
                  <a:extLst>
                    <a:ext uri="{9D8B030D-6E8A-4147-A177-3AD203B41FA5}">
                      <a16:colId xmlns:a16="http://schemas.microsoft.com/office/drawing/2014/main" val="377219787"/>
                    </a:ext>
                  </a:extLst>
                </a:gridCol>
                <a:gridCol w="1649880">
                  <a:extLst>
                    <a:ext uri="{9D8B030D-6E8A-4147-A177-3AD203B41FA5}">
                      <a16:colId xmlns:a16="http://schemas.microsoft.com/office/drawing/2014/main" val="36888579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b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Clasificado como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713068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638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99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 = 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31923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217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136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b = NO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548953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A8D7636A-6D9A-91E0-CB0E-C3A6C1425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272884"/>
              </p:ext>
            </p:extLst>
          </p:nvPr>
        </p:nvGraphicFramePr>
        <p:xfrm>
          <a:off x="7503309" y="2659816"/>
          <a:ext cx="3675731" cy="2026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3071988065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3723088391"/>
                    </a:ext>
                  </a:extLst>
                </a:gridCol>
                <a:gridCol w="1225496">
                  <a:extLst>
                    <a:ext uri="{9D8B030D-6E8A-4147-A177-3AD203B41FA5}">
                      <a16:colId xmlns:a16="http://schemas.microsoft.com/office/drawing/2014/main" val="1002747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Métrica / Clase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NO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41556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TP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0.676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0.609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01787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FP Rate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0.391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0.324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18935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Precision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0.783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0.474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1255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Recall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0.676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0.609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1472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F-Measure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0.725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0.533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99721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MCC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0.270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0.270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76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ROC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0.821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0.440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87327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PRC Area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0.720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0.271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3672687"/>
                  </a:ext>
                </a:extLst>
              </a:tr>
            </a:tbl>
          </a:graphicData>
        </a:graphic>
      </p:graphicFrame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A479E363-9806-2BF2-0137-46B024D9B9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352706"/>
              </p:ext>
            </p:extLst>
          </p:nvPr>
        </p:nvGraphicFramePr>
        <p:xfrm>
          <a:off x="7503309" y="5156018"/>
          <a:ext cx="3675731" cy="6502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739">
                  <a:extLst>
                    <a:ext uri="{9D8B030D-6E8A-4147-A177-3AD203B41FA5}">
                      <a16:colId xmlns:a16="http://schemas.microsoft.com/office/drawing/2014/main" val="593198480"/>
                    </a:ext>
                  </a:extLst>
                </a:gridCol>
                <a:gridCol w="886599">
                  <a:extLst>
                    <a:ext uri="{9D8B030D-6E8A-4147-A177-3AD203B41FA5}">
                      <a16:colId xmlns:a16="http://schemas.microsoft.com/office/drawing/2014/main" val="3146903545"/>
                    </a:ext>
                  </a:extLst>
                </a:gridCol>
                <a:gridCol w="1564393">
                  <a:extLst>
                    <a:ext uri="{9D8B030D-6E8A-4147-A177-3AD203B41FA5}">
                      <a16:colId xmlns:a16="http://schemas.microsoft.com/office/drawing/2014/main" val="4014948910"/>
                    </a:ext>
                  </a:extLst>
                </a:gridCol>
              </a:tblGrid>
              <a:tr h="244897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b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Clasificado como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1123803"/>
                  </a:ext>
                </a:extLst>
              </a:tr>
              <a:tr h="181589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498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239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a = SI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4932544"/>
                  </a:ext>
                </a:extLst>
              </a:tr>
              <a:tr h="181589"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138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>
                          <a:effectLst/>
                        </a:rPr>
                        <a:t>215</a:t>
                      </a:r>
                      <a:endParaRPr lang="es-PE" sz="14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400" spc="-5" dirty="0">
                          <a:effectLst/>
                        </a:rPr>
                        <a:t>b = NO</a:t>
                      </a:r>
                      <a:endParaRPr lang="es-PE" sz="14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47963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357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345FB-A850-C255-DB8D-DDF72EF15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611636F-6216-E76C-4CED-D594690BDBC3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Evaluación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726CF8C-4FAD-F6C1-1CCF-D43AD4047892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4A0C799-D7F5-F1E0-830F-DF1A287466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413824"/>
              </p:ext>
            </p:extLst>
          </p:nvPr>
        </p:nvGraphicFramePr>
        <p:xfrm>
          <a:off x="1694330" y="1910806"/>
          <a:ext cx="8471645" cy="39380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61405">
                  <a:extLst>
                    <a:ext uri="{9D8B030D-6E8A-4147-A177-3AD203B41FA5}">
                      <a16:colId xmlns:a16="http://schemas.microsoft.com/office/drawing/2014/main" val="3619988056"/>
                    </a:ext>
                  </a:extLst>
                </a:gridCol>
                <a:gridCol w="1068940">
                  <a:extLst>
                    <a:ext uri="{9D8B030D-6E8A-4147-A177-3AD203B41FA5}">
                      <a16:colId xmlns:a16="http://schemas.microsoft.com/office/drawing/2014/main" val="2743908215"/>
                    </a:ext>
                  </a:extLst>
                </a:gridCol>
                <a:gridCol w="1240582">
                  <a:extLst>
                    <a:ext uri="{9D8B030D-6E8A-4147-A177-3AD203B41FA5}">
                      <a16:colId xmlns:a16="http://schemas.microsoft.com/office/drawing/2014/main" val="14623936"/>
                    </a:ext>
                  </a:extLst>
                </a:gridCol>
                <a:gridCol w="968673">
                  <a:extLst>
                    <a:ext uri="{9D8B030D-6E8A-4147-A177-3AD203B41FA5}">
                      <a16:colId xmlns:a16="http://schemas.microsoft.com/office/drawing/2014/main" val="1519938079"/>
                    </a:ext>
                  </a:extLst>
                </a:gridCol>
                <a:gridCol w="3132045">
                  <a:extLst>
                    <a:ext uri="{9D8B030D-6E8A-4147-A177-3AD203B41FA5}">
                      <a16:colId xmlns:a16="http://schemas.microsoft.com/office/drawing/2014/main" val="4163583329"/>
                    </a:ext>
                  </a:extLst>
                </a:gridCol>
              </a:tblGrid>
              <a:tr h="224217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Métrica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J48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MLP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RF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Observaciones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9982998"/>
                  </a:ext>
                </a:extLst>
              </a:tr>
              <a:tr h="448433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Accuracy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65.5%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57.3%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65.4%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J48 tiene mayor accuracy, pero no es suficiente para decidir por sí solo.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6305547"/>
                  </a:ext>
                </a:extLst>
              </a:tr>
              <a:tr h="224217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TP Rate, Recall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0.807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0.779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0.609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J48 detecta más verdaderos "NO" (mejor para el objetivo).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3993306"/>
                  </a:ext>
                </a:extLst>
              </a:tr>
              <a:tr h="224217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FP Rate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0.418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0.525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0.324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RF genera menos falsos positivos, pero a costa de perder Recall.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616885"/>
                  </a:ext>
                </a:extLst>
              </a:tr>
              <a:tr h="448433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Precision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0.481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0.415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0.478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RF y J48 son similares; MLP tiene peor precisión (más falsos positivos).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512508"/>
                  </a:ext>
                </a:extLst>
              </a:tr>
              <a:tr h="224217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F-Measure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0.603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0.542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0.533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J48 logra el mejor equilibrio entre Recall y Precision.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1700982"/>
                  </a:ext>
                </a:extLst>
              </a:tr>
              <a:tr h="224217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ROC Area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0.804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0.799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0.440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J48 y MLP discriminan bien las clases; RF falla aquí.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0551994"/>
                  </a:ext>
                </a:extLst>
              </a:tr>
              <a:tr h="448433"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PRC Area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0.452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_tradnl" sz="1600" spc="-5">
                          <a:effectLst/>
                        </a:rPr>
                        <a:t>0.428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>
                          <a:effectLst/>
                        </a:rPr>
                        <a:t>0.271</a:t>
                      </a:r>
                      <a:endParaRPr lang="es-PE" sz="2000" spc="-5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2880" algn="just">
                        <a:lnSpc>
                          <a:spcPct val="95000"/>
                        </a:lnSpc>
                        <a:spcAft>
                          <a:spcPts val="600"/>
                        </a:spcAft>
                        <a:tabLst>
                          <a:tab pos="182880" algn="l"/>
                        </a:tabLst>
                      </a:pPr>
                      <a:r>
                        <a:rPr lang="es-ES" sz="1600" spc="-5" dirty="0">
                          <a:effectLst/>
                        </a:rPr>
                        <a:t>J48 es mejor en escenarios con desbalanceo (clase "NO" es minoritaria).</a:t>
                      </a:r>
                      <a:endParaRPr lang="es-PE" sz="2000" spc="-5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44515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072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B210F-EF36-BAC2-5ACC-F6E1ACAA6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BCFEF44-658A-E503-7C9C-0251EC3AE971}"/>
              </a:ext>
            </a:extLst>
          </p:cNvPr>
          <p:cNvSpPr txBox="1"/>
          <p:nvPr/>
        </p:nvSpPr>
        <p:spPr>
          <a:xfrm>
            <a:off x="464235" y="1071658"/>
            <a:ext cx="1076405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dirty="0">
                <a:solidFill>
                  <a:schemeClr val="bg1"/>
                </a:solidFill>
              </a:rPr>
              <a:t>J48 es el mejor algoritmo </a:t>
            </a:r>
            <a:r>
              <a:rPr lang="es-PE" sz="2400" dirty="0">
                <a:solidFill>
                  <a:schemeClr val="bg1"/>
                </a:solidFill>
              </a:rPr>
              <a:t>para el caso porque: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b="1" dirty="0">
                <a:solidFill>
                  <a:schemeClr val="bg1"/>
                </a:solidFill>
              </a:rPr>
              <a:t>Maximiza el </a:t>
            </a:r>
            <a:r>
              <a:rPr lang="es-PE" sz="2400" b="1" dirty="0" err="1">
                <a:solidFill>
                  <a:schemeClr val="bg1"/>
                </a:solidFill>
              </a:rPr>
              <a:t>Recall</a:t>
            </a:r>
            <a:r>
              <a:rPr lang="es-PE" sz="2400" b="1" dirty="0">
                <a:solidFill>
                  <a:schemeClr val="bg1"/>
                </a:solidFill>
              </a:rPr>
              <a:t> </a:t>
            </a:r>
            <a:r>
              <a:rPr lang="es-PE" sz="2400" dirty="0">
                <a:solidFill>
                  <a:schemeClr val="bg1"/>
                </a:solidFill>
              </a:rPr>
              <a:t>(0.807): Detecta el 80.7% de los verdaderos "NO", crítico para el objetivo.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b="1" dirty="0">
                <a:solidFill>
                  <a:schemeClr val="bg1"/>
                </a:solidFill>
              </a:rPr>
              <a:t>Balance aceptable en </a:t>
            </a:r>
            <a:r>
              <a:rPr lang="es-PE" sz="2400" b="1" dirty="0" err="1">
                <a:solidFill>
                  <a:schemeClr val="bg1"/>
                </a:solidFill>
              </a:rPr>
              <a:t>Precision</a:t>
            </a:r>
            <a:r>
              <a:rPr lang="es-PE" sz="2400" b="1" dirty="0">
                <a:solidFill>
                  <a:schemeClr val="bg1"/>
                </a:solidFill>
              </a:rPr>
              <a:t> </a:t>
            </a:r>
            <a:r>
              <a:rPr lang="es-PE" sz="2400" dirty="0">
                <a:solidFill>
                  <a:schemeClr val="bg1"/>
                </a:solidFill>
              </a:rPr>
              <a:t>(0.481): Aunque tiene falsos positivos, son preferibles a perder casos "NO".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b="1" dirty="0">
                <a:solidFill>
                  <a:schemeClr val="bg1"/>
                </a:solidFill>
              </a:rPr>
              <a:t>Mejor F-</a:t>
            </a:r>
            <a:r>
              <a:rPr lang="es-PE" sz="2400" b="1" dirty="0" err="1">
                <a:solidFill>
                  <a:schemeClr val="bg1"/>
                </a:solidFill>
              </a:rPr>
              <a:t>Measure</a:t>
            </a:r>
            <a:r>
              <a:rPr lang="es-PE" sz="2400" b="1" dirty="0">
                <a:solidFill>
                  <a:schemeClr val="bg1"/>
                </a:solidFill>
              </a:rPr>
              <a:t> </a:t>
            </a:r>
            <a:r>
              <a:rPr lang="es-PE" sz="2400" dirty="0">
                <a:solidFill>
                  <a:schemeClr val="bg1"/>
                </a:solidFill>
              </a:rPr>
              <a:t>(0.603) y </a:t>
            </a:r>
            <a:r>
              <a:rPr lang="es-PE" sz="2400" b="1" dirty="0">
                <a:solidFill>
                  <a:schemeClr val="bg1"/>
                </a:solidFill>
              </a:rPr>
              <a:t>ROC </a:t>
            </a:r>
            <a:r>
              <a:rPr lang="es-PE" sz="2400" b="1" dirty="0" err="1">
                <a:solidFill>
                  <a:schemeClr val="bg1"/>
                </a:solidFill>
              </a:rPr>
              <a:t>Area</a:t>
            </a:r>
            <a:r>
              <a:rPr lang="es-PE" sz="2400" b="1" dirty="0">
                <a:solidFill>
                  <a:schemeClr val="bg1"/>
                </a:solidFill>
              </a:rPr>
              <a:t> </a:t>
            </a:r>
            <a:r>
              <a:rPr lang="es-PE" sz="2400" dirty="0">
                <a:solidFill>
                  <a:schemeClr val="bg1"/>
                </a:solidFill>
              </a:rPr>
              <a:t>(0.804): Indica robustez en discriminación de clases.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PE" sz="2400" dirty="0">
              <a:solidFill>
                <a:schemeClr val="bg1"/>
              </a:solidFill>
            </a:endParaRPr>
          </a:p>
          <a:p>
            <a:r>
              <a:rPr lang="es-PE" sz="2400" b="1" dirty="0" err="1">
                <a:solidFill>
                  <a:schemeClr val="bg1"/>
                </a:solidFill>
              </a:rPr>
              <a:t>Random</a:t>
            </a:r>
            <a:r>
              <a:rPr lang="es-PE" sz="2400" b="1" dirty="0">
                <a:solidFill>
                  <a:schemeClr val="bg1"/>
                </a:solidFill>
              </a:rPr>
              <a:t> Forest </a:t>
            </a:r>
            <a:r>
              <a:rPr lang="es-PE" sz="2400" dirty="0">
                <a:solidFill>
                  <a:schemeClr val="bg1"/>
                </a:solidFill>
              </a:rPr>
              <a:t>solo será útil si el costo de falsos positivos es extremadamente alto (ej.: alertas costosas), pero sacrificarías detección de verdaderos "NO".</a:t>
            </a:r>
          </a:p>
          <a:p>
            <a:endParaRPr lang="es-PE" sz="2400" dirty="0">
              <a:solidFill>
                <a:schemeClr val="bg1"/>
              </a:solidFill>
            </a:endParaRPr>
          </a:p>
          <a:p>
            <a:r>
              <a:rPr lang="es-PE" sz="2400" b="1" dirty="0">
                <a:solidFill>
                  <a:schemeClr val="bg1"/>
                </a:solidFill>
              </a:rPr>
              <a:t>Descartar </a:t>
            </a:r>
            <a:r>
              <a:rPr lang="es-PE" sz="2400" b="1" dirty="0" err="1">
                <a:solidFill>
                  <a:schemeClr val="bg1"/>
                </a:solidFill>
              </a:rPr>
              <a:t>Multilayer</a:t>
            </a:r>
            <a:r>
              <a:rPr lang="es-PE" sz="2400" b="1" dirty="0">
                <a:solidFill>
                  <a:schemeClr val="bg1"/>
                </a:solidFill>
              </a:rPr>
              <a:t> </a:t>
            </a:r>
            <a:r>
              <a:rPr lang="es-PE" sz="2400" b="1" dirty="0" err="1">
                <a:solidFill>
                  <a:schemeClr val="bg1"/>
                </a:solidFill>
              </a:rPr>
              <a:t>Perceptron</a:t>
            </a:r>
            <a:r>
              <a:rPr lang="es-PE" sz="2400" b="1" dirty="0">
                <a:solidFill>
                  <a:schemeClr val="bg1"/>
                </a:solidFill>
              </a:rPr>
              <a:t> </a:t>
            </a:r>
            <a:r>
              <a:rPr lang="es-PE" sz="2400" dirty="0">
                <a:solidFill>
                  <a:schemeClr val="bg1"/>
                </a:solidFill>
              </a:rPr>
              <a:t>por baja </a:t>
            </a:r>
            <a:r>
              <a:rPr lang="es-PE" sz="2400" dirty="0" err="1">
                <a:solidFill>
                  <a:schemeClr val="bg1"/>
                </a:solidFill>
              </a:rPr>
              <a:t>Precision</a:t>
            </a:r>
            <a:r>
              <a:rPr lang="es-PE" sz="2400" dirty="0">
                <a:solidFill>
                  <a:schemeClr val="bg1"/>
                </a:solidFill>
              </a:rPr>
              <a:t> (0.415) y alto FP </a:t>
            </a:r>
            <a:r>
              <a:rPr lang="es-PE" sz="2400" dirty="0" err="1">
                <a:solidFill>
                  <a:schemeClr val="bg1"/>
                </a:solidFill>
              </a:rPr>
              <a:t>Rate</a:t>
            </a:r>
            <a:r>
              <a:rPr lang="es-PE" sz="2400" dirty="0">
                <a:solidFill>
                  <a:schemeClr val="bg1"/>
                </a:solidFill>
              </a:rPr>
              <a:t> (0.525) lo hacen poco confiable.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929DB7B-059E-E965-D81B-02D5AB3149D0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Interpretación de resultados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F32A3110-DC89-35DC-5958-69010438326A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51210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B210F-EF36-BAC2-5ACC-F6E1ACAA6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BCFEF44-658A-E503-7C9C-0251EC3AE971}"/>
              </a:ext>
            </a:extLst>
          </p:cNvPr>
          <p:cNvSpPr txBox="1"/>
          <p:nvPr/>
        </p:nvSpPr>
        <p:spPr>
          <a:xfrm>
            <a:off x="464235" y="1071658"/>
            <a:ext cx="113153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Las capacidades predictivas desarrolladas en este estudio no solo se limitan a la mitigación de riesgos operativos, sino que también ofrecen una valiosa oportunidad estratégica para la optimización continua y la gestión del talento.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Permite la integración en marcos de toma de decisiones basados en datos.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Permite la optimización de la asignación de recursos y planificación continua.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Es la base para futuras investigaciones y adaptación de modelos avanzados.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929DB7B-059E-E965-D81B-02D5AB3149D0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Recomendaciones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F32A3110-DC89-35DC-5958-69010438326A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2351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B210F-EF36-BAC2-5ACC-F6E1ACAA6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BCFEF44-658A-E503-7C9C-0251EC3AE971}"/>
              </a:ext>
            </a:extLst>
          </p:cNvPr>
          <p:cNvSpPr txBox="1"/>
          <p:nvPr/>
        </p:nvSpPr>
        <p:spPr>
          <a:xfrm>
            <a:off x="464235" y="1071658"/>
            <a:ext cx="113153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La presente investigación ha abordado el desafío crítico de la predicción del Time </a:t>
            </a:r>
            <a:r>
              <a:rPr lang="es-PE" sz="2400" dirty="0" err="1">
                <a:solidFill>
                  <a:schemeClr val="bg1"/>
                </a:solidFill>
              </a:rPr>
              <a:t>to</a:t>
            </a:r>
            <a:r>
              <a:rPr lang="es-PE" sz="2400" dirty="0">
                <a:solidFill>
                  <a:schemeClr val="bg1"/>
                </a:solidFill>
              </a:rPr>
              <a:t> </a:t>
            </a:r>
            <a:r>
              <a:rPr lang="es-PE" sz="2400" dirty="0" err="1">
                <a:solidFill>
                  <a:schemeClr val="bg1"/>
                </a:solidFill>
              </a:rPr>
              <a:t>Market</a:t>
            </a:r>
            <a:r>
              <a:rPr lang="es-PE" sz="2400" dirty="0">
                <a:solidFill>
                  <a:schemeClr val="bg1"/>
                </a:solidFill>
              </a:rPr>
              <a:t> en el desarrollo de Historias de Usuario dentro del departamento de TI de una aseguradora, a través de la aplicación de algoritmos de Machine </a:t>
            </a:r>
            <a:r>
              <a:rPr lang="es-PE" sz="2400" dirty="0" err="1">
                <a:solidFill>
                  <a:schemeClr val="bg1"/>
                </a:solidFill>
              </a:rPr>
              <a:t>Learning</a:t>
            </a:r>
            <a:r>
              <a:rPr lang="es-PE" sz="2400" dirty="0">
                <a:solidFill>
                  <a:schemeClr val="bg1"/>
                </a:solidFill>
              </a:rPr>
              <a:t> supervisado. El estudio se basó rigurosamente en la metodología CRISP-DM, asegurando un proceso estructurado desde la comprensión del negocio hasta el despliegue del modelo.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Tras la evaluación de J48, </a:t>
            </a:r>
            <a:r>
              <a:rPr lang="es-PE" sz="2400" dirty="0" err="1">
                <a:solidFill>
                  <a:schemeClr val="bg1"/>
                </a:solidFill>
              </a:rPr>
              <a:t>Multilayer</a:t>
            </a:r>
            <a:r>
              <a:rPr lang="es-PE" sz="2400" dirty="0">
                <a:solidFill>
                  <a:schemeClr val="bg1"/>
                </a:solidFill>
              </a:rPr>
              <a:t> </a:t>
            </a:r>
            <a:r>
              <a:rPr lang="es-PE" sz="2400" dirty="0" err="1">
                <a:solidFill>
                  <a:schemeClr val="bg1"/>
                </a:solidFill>
              </a:rPr>
              <a:t>Perceptron</a:t>
            </a:r>
            <a:r>
              <a:rPr lang="es-PE" sz="2400" dirty="0">
                <a:solidFill>
                  <a:schemeClr val="bg1"/>
                </a:solidFill>
              </a:rPr>
              <a:t> (MLP) y </a:t>
            </a:r>
            <a:r>
              <a:rPr lang="es-PE" sz="2400" dirty="0" err="1">
                <a:solidFill>
                  <a:schemeClr val="bg1"/>
                </a:solidFill>
              </a:rPr>
              <a:t>Random</a:t>
            </a:r>
            <a:r>
              <a:rPr lang="es-PE" sz="2400" dirty="0">
                <a:solidFill>
                  <a:schemeClr val="bg1"/>
                </a:solidFill>
              </a:rPr>
              <a:t> Forest, y la aplicación de balanceo de clases mediante </a:t>
            </a:r>
            <a:r>
              <a:rPr lang="es-PE" sz="2400" dirty="0" err="1">
                <a:solidFill>
                  <a:schemeClr val="bg1"/>
                </a:solidFill>
              </a:rPr>
              <a:t>CostSensitiveClassifier</a:t>
            </a:r>
            <a:r>
              <a:rPr lang="es-PE" sz="2400" dirty="0">
                <a:solidFill>
                  <a:schemeClr val="bg1"/>
                </a:solidFill>
              </a:rPr>
              <a:t> para priorizar la detección de incumplimientos (clase "NO" en T2M), se </a:t>
            </a:r>
            <a:r>
              <a:rPr lang="es-PE" sz="2400" b="1" dirty="0">
                <a:solidFill>
                  <a:schemeClr val="bg1"/>
                </a:solidFill>
              </a:rPr>
              <a:t>concluye que el algoritmo J48 es la elección óptima para el caso de uso específico.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s-PE" sz="2400" dirty="0">
                <a:solidFill>
                  <a:schemeClr val="bg1"/>
                </a:solidFill>
              </a:rPr>
              <a:t>La implementación de este modelo predictivo </a:t>
            </a:r>
            <a:r>
              <a:rPr lang="es-PE" sz="2400" b="1" dirty="0">
                <a:solidFill>
                  <a:schemeClr val="bg1"/>
                </a:solidFill>
              </a:rPr>
              <a:t>transforma la gestión de proyectos </a:t>
            </a:r>
            <a:r>
              <a:rPr lang="es-PE" sz="2400" dirty="0">
                <a:solidFill>
                  <a:schemeClr val="bg1"/>
                </a:solidFill>
              </a:rPr>
              <a:t>de software en un enfoque más basado en datos, pasando de una detección reactiva a una identificación proactiva de riesgos.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929DB7B-059E-E965-D81B-02D5AB3149D0}"/>
              </a:ext>
            </a:extLst>
          </p:cNvPr>
          <p:cNvSpPr txBox="1"/>
          <p:nvPr/>
        </p:nvSpPr>
        <p:spPr>
          <a:xfrm>
            <a:off x="464234" y="351692"/>
            <a:ext cx="11465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>
                <a:solidFill>
                  <a:schemeClr val="bg1"/>
                </a:solidFill>
              </a:rPr>
              <a:t>Conclusiones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F32A3110-DC89-35DC-5958-69010438326A}"/>
              </a:ext>
            </a:extLst>
          </p:cNvPr>
          <p:cNvCxnSpPr/>
          <p:nvPr/>
        </p:nvCxnSpPr>
        <p:spPr>
          <a:xfrm>
            <a:off x="196948" y="891214"/>
            <a:ext cx="118168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0233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Logotipo&#10;&#10;El contenido generado por IA puede ser incorrecto.">
            <a:extLst>
              <a:ext uri="{FF2B5EF4-FFF2-40B4-BE49-F238E27FC236}">
                <a16:creationId xmlns:a16="http://schemas.microsoft.com/office/drawing/2014/main" id="{81E69705-F0DE-7602-13DD-13910DB55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05" y="160173"/>
            <a:ext cx="1730375" cy="216693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33A85BE-BEEB-7719-EA37-A02448B6E9E0}"/>
              </a:ext>
            </a:extLst>
          </p:cNvPr>
          <p:cNvSpPr txBox="1"/>
          <p:nvPr/>
        </p:nvSpPr>
        <p:spPr>
          <a:xfrm>
            <a:off x="2159160" y="821531"/>
            <a:ext cx="2286000" cy="8463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Universidad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Nacional de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Ingeniería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C270406-B088-F3E1-8610-D9D0E0BEE782}"/>
              </a:ext>
            </a:extLst>
          </p:cNvPr>
          <p:cNvSpPr txBox="1"/>
          <p:nvPr/>
        </p:nvSpPr>
        <p:spPr>
          <a:xfrm>
            <a:off x="3697537" y="821531"/>
            <a:ext cx="2286000" cy="8463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Maestría en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Transformación</a:t>
            </a:r>
          </a:p>
          <a:p>
            <a:r>
              <a:rPr lang="es-ES" sz="1667" b="1">
                <a:solidFill>
                  <a:srgbClr val="FFFFFF"/>
                </a:solidFill>
                <a:latin typeface="Arial"/>
                <a:ea typeface="Calibri"/>
                <a:cs typeface="Arial"/>
              </a:rPr>
              <a:t>Digital</a:t>
            </a: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2E939661-88DF-3720-99EA-7163A59C3EFA}"/>
              </a:ext>
            </a:extLst>
          </p:cNvPr>
          <p:cNvCxnSpPr/>
          <p:nvPr/>
        </p:nvCxnSpPr>
        <p:spPr>
          <a:xfrm>
            <a:off x="3619117" y="821531"/>
            <a:ext cx="1835" cy="843371"/>
          </a:xfrm>
          <a:prstGeom prst="straightConnector1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BCBD6EE-8000-9326-1FC2-4A3791D40AB4}"/>
              </a:ext>
            </a:extLst>
          </p:cNvPr>
          <p:cNvSpPr txBox="1"/>
          <p:nvPr/>
        </p:nvSpPr>
        <p:spPr>
          <a:xfrm>
            <a:off x="2796392" y="3429000"/>
            <a:ext cx="6599215" cy="9387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76200" tIns="38100" rIns="76200" bIns="3810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PE"/>
            </a:defPPr>
            <a:lvl1pPr marL="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algn="l" defTabSz="76197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600" b="1" dirty="0">
                <a:solidFill>
                  <a:srgbClr val="FBE5D5"/>
                </a:solidFill>
                <a:ea typeface="+mn-lt"/>
                <a:cs typeface="+mn-lt"/>
              </a:rPr>
              <a:t>Muchas gracias</a:t>
            </a:r>
            <a:endParaRPr lang="es-ES" sz="2000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s-ES" sz="2000" dirty="0">
              <a:solidFill>
                <a:srgbClr val="FBE5D5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34657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44521A745593748B320605DB8979D54" ma:contentTypeVersion="17" ma:contentTypeDescription="Crear nuevo documento." ma:contentTypeScope="" ma:versionID="180578661518bcea9a65c53079260a89">
  <xsd:schema xmlns:xsd="http://www.w3.org/2001/XMLSchema" xmlns:xs="http://www.w3.org/2001/XMLSchema" xmlns:p="http://schemas.microsoft.com/office/2006/metadata/properties" xmlns:ns3="f0e7d6e6-675d-45c1-88dd-3fbfc6a978b2" xmlns:ns4="58ba08bd-978c-45d7-b85f-7b34d3d375e4" targetNamespace="http://schemas.microsoft.com/office/2006/metadata/properties" ma:root="true" ma:fieldsID="a2181aac6d8c1bd11ebb3f596370fcf5" ns3:_="" ns4:_="">
    <xsd:import namespace="f0e7d6e6-675d-45c1-88dd-3fbfc6a978b2"/>
    <xsd:import namespace="58ba08bd-978c-45d7-b85f-7b34d3d375e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7d6e6-675d-45c1-88dd-3fbfc6a97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ba08bd-978c-45d7-b85f-7b34d3d375e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0e7d6e6-675d-45c1-88dd-3fbfc6a978b2" xsi:nil="true"/>
  </documentManagement>
</p:properties>
</file>

<file path=customXml/itemProps1.xml><?xml version="1.0" encoding="utf-8"?>
<ds:datastoreItem xmlns:ds="http://schemas.openxmlformats.org/officeDocument/2006/customXml" ds:itemID="{277D7E3C-EC12-4D03-8396-F597A74D6BD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9FC8FF-59FB-4F07-A862-6564069303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7d6e6-675d-45c1-88dd-3fbfc6a978b2"/>
    <ds:schemaRef ds:uri="58ba08bd-978c-45d7-b85f-7b34d3d375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975DCCE-9CFC-401C-9C3E-29D73B38474E}">
  <ds:schemaRefs>
    <ds:schemaRef ds:uri="http://purl.org/dc/terms/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58ba08bd-978c-45d7-b85f-7b34d3d375e4"/>
    <ds:schemaRef ds:uri="f0e7d6e6-675d-45c1-88dd-3fbfc6a978b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</TotalTime>
  <Words>2828</Words>
  <Application>Microsoft Office PowerPoint</Application>
  <PresentationFormat>Panorámica</PresentationFormat>
  <Paragraphs>488</Paragraphs>
  <Slides>26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Nomberto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Mauricio Nomberto Velasquez</dc:creator>
  <cp:lastModifiedBy>Mauricio Nomberto Velasquez</cp:lastModifiedBy>
  <cp:revision>16</cp:revision>
  <dcterms:created xsi:type="dcterms:W3CDTF">2025-06-01T13:27:56Z</dcterms:created>
  <dcterms:modified xsi:type="dcterms:W3CDTF">2025-06-25T19:27:53Z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0x010100A44521A745593748B320605DB8979D54</vt:lpwstr>
  </property>
  <property fmtid="{D5CDD505-2E9C-101B-9397-08002B2CF9AE}" pid="3" name="MSIP_Label_76550e5a-0c73-42b6-9904-8fbc82663c0a_Enabled">
    <vt:lpwstr>true</vt:lpwstr>
  </property>
  <property fmtid="{D5CDD505-2E9C-101B-9397-08002B2CF9AE}" pid="4" name="MSIP_Label_76550e5a-0c73-42b6-9904-8fbc82663c0a_SetDate">
    <vt:lpwstr>2025-06-17T21:40:04Z</vt:lpwstr>
  </property>
  <property fmtid="{D5CDD505-2E9C-101B-9397-08002B2CF9AE}" pid="5" name="MSIP_Label_76550e5a-0c73-42b6-9904-8fbc82663c0a_Method">
    <vt:lpwstr>Standard</vt:lpwstr>
  </property>
  <property fmtid="{D5CDD505-2E9C-101B-9397-08002B2CF9AE}" pid="6" name="MSIP_Label_76550e5a-0c73-42b6-9904-8fbc82663c0a_Name">
    <vt:lpwstr>Uso Interno</vt:lpwstr>
  </property>
  <property fmtid="{D5CDD505-2E9C-101B-9397-08002B2CF9AE}" pid="7" name="MSIP_Label_76550e5a-0c73-42b6-9904-8fbc82663c0a_SiteId">
    <vt:lpwstr>1682654c-afff-4760-8e95-b9d57482d7d0</vt:lpwstr>
  </property>
  <property fmtid="{D5CDD505-2E9C-101B-9397-08002B2CF9AE}" pid="8" name="MSIP_Label_76550e5a-0c73-42b6-9904-8fbc82663c0a_ActionId">
    <vt:lpwstr>1d62c663-a1c6-4404-996a-4785d1acddf3</vt:lpwstr>
  </property>
  <property fmtid="{D5CDD505-2E9C-101B-9397-08002B2CF9AE}" pid="9" name="MSIP_Label_76550e5a-0c73-42b6-9904-8fbc82663c0a_ContentBits">
    <vt:lpwstr>0</vt:lpwstr>
  </property>
  <property fmtid="{D5CDD505-2E9C-101B-9397-08002B2CF9AE}" pid="10" name="MSIP_Label_76550e5a-0c73-42b6-9904-8fbc82663c0a_Tag">
    <vt:lpwstr>10, 3, 0, 1</vt:lpwstr>
  </property>
  <property fmtid="{D5CDD505-2E9C-101B-9397-08002B2CF9AE}" pid="11" name="KriptosClassAi">
    <vt:lpwstr>1-Internal Use</vt:lpwstr>
  </property>
</Properties>
</file>